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88">
          <p15:clr>
            <a:srgbClr val="A4A3A4"/>
          </p15:clr>
        </p15:guide>
        <p15:guide id="2" pos="144">
          <p15:clr>
            <a:srgbClr val="A4A3A4"/>
          </p15:clr>
        </p15:guide>
        <p15:guide id="3" orient="horz" pos="852">
          <p15:clr>
            <a:srgbClr val="A4A3A4"/>
          </p15:clr>
        </p15:guide>
      </p15:sldGuideLst>
    </p:ext>
    <p:ext uri="GoogleSlidesCustomDataVersion2">
      <go:slidesCustomData xmlns:go="http://customooxmlschemas.google.com/" r:id="rId22" roundtripDataSignature="AMtx7mj5JZNqb/VpJ26yzDtF1Fl3k2uT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88" orient="horz"/>
        <p:guide pos="144"/>
        <p:guide pos="85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Play-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88" name="Google Shape;8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4" name="Google Shape;18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2" name="Google Shape;19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00" name="Google Shape;20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6" name="Google Shape;11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4" name="Google Shape;13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3" name="Google Shape;14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0" name="Google Shape;1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6" name="Google Shape;1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7" name="Google Shape;16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6" name="Google Shape;17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48"/>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Play"/>
              <a:buNone/>
              <a:defRPr b="0" i="0" sz="60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8"/>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9" name="Google Shape;9;p48"/>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48"/>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48"/>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61"/>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61"/>
          <p:cNvSpPr txBox="1"/>
          <p:nvPr>
            <p:ph idx="1" type="body"/>
          </p:nvPr>
        </p:nvSpPr>
        <p:spPr>
          <a:xfrm rot="5400000">
            <a:off x="2940844" y="-942181"/>
            <a:ext cx="3262312"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61"/>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7" name="Google Shape;67;p61"/>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61"/>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62"/>
          <p:cNvSpPr txBox="1"/>
          <p:nvPr>
            <p:ph type="title"/>
          </p:nvPr>
        </p:nvSpPr>
        <p:spPr>
          <a:xfrm rot="5400000">
            <a:off x="5350669" y="1467644"/>
            <a:ext cx="4357687"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62"/>
          <p:cNvSpPr txBox="1"/>
          <p:nvPr>
            <p:ph idx="1" type="body"/>
          </p:nvPr>
        </p:nvSpPr>
        <p:spPr>
          <a:xfrm rot="5400000">
            <a:off x="1331119" y="-427831"/>
            <a:ext cx="4357687" cy="57626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6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3" name="Google Shape;73;p6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4" name="Google Shape;74;p6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1" name="Shape 81"/>
        <p:cNvGrpSpPr/>
        <p:nvPr/>
      </p:nvGrpSpPr>
      <p:grpSpPr>
        <a:xfrm>
          <a:off x="0" y="0"/>
          <a:ext cx="0" cy="0"/>
          <a:chOff x="0" y="0"/>
          <a:chExt cx="0" cy="0"/>
        </a:xfrm>
      </p:grpSpPr>
      <p:sp>
        <p:nvSpPr>
          <p:cNvPr id="82" name="Google Shape;8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4"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53"/>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53"/>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54"/>
          <p:cNvSpPr txBox="1"/>
          <p:nvPr>
            <p:ph type="title"/>
          </p:nvPr>
        </p:nvSpPr>
        <p:spPr>
          <a:xfrm>
            <a:off x="623888" y="1282700"/>
            <a:ext cx="7886700" cy="21399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Play"/>
              <a:buNone/>
              <a:defRPr b="0" i="0" sz="60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54"/>
          <p:cNvSpPr txBox="1"/>
          <p:nvPr>
            <p:ph idx="1" type="body"/>
          </p:nvPr>
        </p:nvSpPr>
        <p:spPr>
          <a:xfrm>
            <a:off x="623888" y="3441700"/>
            <a:ext cx="7886700" cy="11255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757575"/>
              </a:buClr>
              <a:buSzPts val="2400"/>
              <a:buFont typeface="Arial"/>
              <a:buNone/>
              <a:defRPr b="0" i="0" sz="2400" u="none" cap="none" strike="noStrike">
                <a:solidFill>
                  <a:srgbClr val="757575"/>
                </a:solidFill>
                <a:latin typeface="Arial"/>
                <a:ea typeface="Arial"/>
                <a:cs typeface="Arial"/>
                <a:sym typeface="Arial"/>
              </a:defRPr>
            </a:lvl1pPr>
            <a:lvl2pPr indent="-228600" lvl="1" marL="914400" marR="0" rtl="0" algn="l">
              <a:lnSpc>
                <a:spcPct val="90000"/>
              </a:lnSpc>
              <a:spcBef>
                <a:spcPts val="500"/>
              </a:spcBef>
              <a:spcAft>
                <a:spcPts val="0"/>
              </a:spcAft>
              <a:buClr>
                <a:srgbClr val="757575"/>
              </a:buClr>
              <a:buSzPts val="2000"/>
              <a:buFont typeface="Arial"/>
              <a:buNone/>
              <a:defRPr b="0" i="0" sz="2000" u="none" cap="none" strike="noStrike">
                <a:solidFill>
                  <a:srgbClr val="757575"/>
                </a:solidFill>
                <a:latin typeface="Arial"/>
                <a:ea typeface="Arial"/>
                <a:cs typeface="Arial"/>
                <a:sym typeface="Arial"/>
              </a:defRPr>
            </a:lvl2pPr>
            <a:lvl3pPr indent="-228600" lvl="2" marL="1371600" marR="0" rtl="0" algn="l">
              <a:lnSpc>
                <a:spcPct val="90000"/>
              </a:lnSpc>
              <a:spcBef>
                <a:spcPts val="50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3pPr>
            <a:lvl4pPr indent="-228600" lvl="3" marL="18288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4pPr>
            <a:lvl5pPr indent="-228600" lvl="4" marL="22860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5pPr>
            <a:lvl6pPr indent="-228600" lvl="5" marL="27432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6pPr>
            <a:lvl7pPr indent="-228600" lvl="6" marL="32004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7pPr>
            <a:lvl8pPr indent="-228600" lvl="7" marL="36576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8pPr>
            <a:lvl9pPr indent="-228600" lvl="8" marL="41148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9pPr>
          </a:lstStyle>
          <a:p/>
        </p:txBody>
      </p:sp>
      <p:sp>
        <p:nvSpPr>
          <p:cNvPr id="21" name="Google Shape;21;p54"/>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54"/>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54"/>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5"/>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5"/>
          <p:cNvSpPr txBox="1"/>
          <p:nvPr>
            <p:ph idx="1" type="body"/>
          </p:nvPr>
        </p:nvSpPr>
        <p:spPr>
          <a:xfrm>
            <a:off x="628650" y="1370013"/>
            <a:ext cx="386715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5"/>
          <p:cNvSpPr txBox="1"/>
          <p:nvPr>
            <p:ph idx="2" type="body"/>
          </p:nvPr>
        </p:nvSpPr>
        <p:spPr>
          <a:xfrm>
            <a:off x="4648200" y="1370013"/>
            <a:ext cx="386715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55"/>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 name="Google Shape;29;p55"/>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5"/>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6"/>
          <p:cNvSpPr txBox="1"/>
          <p:nvPr>
            <p:ph type="title"/>
          </p:nvPr>
        </p:nvSpPr>
        <p:spPr>
          <a:xfrm>
            <a:off x="630238"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6"/>
          <p:cNvSpPr txBox="1"/>
          <p:nvPr>
            <p:ph idx="1" type="body"/>
          </p:nvPr>
        </p:nvSpPr>
        <p:spPr>
          <a:xfrm>
            <a:off x="630238" y="1260475"/>
            <a:ext cx="3868737" cy="6191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4" name="Google Shape;34;p56"/>
          <p:cNvSpPr txBox="1"/>
          <p:nvPr>
            <p:ph idx="2" type="body"/>
          </p:nvPr>
        </p:nvSpPr>
        <p:spPr>
          <a:xfrm>
            <a:off x="630238" y="1879600"/>
            <a:ext cx="3868737" cy="27622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6"/>
          <p:cNvSpPr txBox="1"/>
          <p:nvPr>
            <p:ph idx="3" type="body"/>
          </p:nvPr>
        </p:nvSpPr>
        <p:spPr>
          <a:xfrm>
            <a:off x="4629150" y="1260475"/>
            <a:ext cx="3887788" cy="6191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56"/>
          <p:cNvSpPr txBox="1"/>
          <p:nvPr>
            <p:ph idx="4" type="body"/>
          </p:nvPr>
        </p:nvSpPr>
        <p:spPr>
          <a:xfrm>
            <a:off x="4629150" y="1879600"/>
            <a:ext cx="3887788" cy="27622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56"/>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8" name="Google Shape;38;p56"/>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9" name="Google Shape;39;p56"/>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57"/>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3" name="Google Shape;43;p5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4" name="Google Shape;44;p5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58"/>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58"/>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58"/>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59"/>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59"/>
          <p:cNvSpPr txBox="1"/>
          <p:nvPr>
            <p:ph idx="1" type="body"/>
          </p:nvPr>
        </p:nvSpPr>
        <p:spPr>
          <a:xfrm>
            <a:off x="3887788" y="741363"/>
            <a:ext cx="4629150" cy="36544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59"/>
          <p:cNvSpPr txBox="1"/>
          <p:nvPr>
            <p:ph idx="2" type="body"/>
          </p:nvPr>
        </p:nvSpPr>
        <p:spPr>
          <a:xfrm>
            <a:off x="630238" y="1543050"/>
            <a:ext cx="2949575" cy="28590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3" name="Google Shape;53;p59"/>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59"/>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59"/>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60"/>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60"/>
          <p:cNvSpPr/>
          <p:nvPr>
            <p:ph idx="2" type="pic"/>
          </p:nvPr>
        </p:nvSpPr>
        <p:spPr>
          <a:xfrm>
            <a:off x="3887788" y="741363"/>
            <a:ext cx="4629150" cy="3654425"/>
          </a:xfrm>
          <a:prstGeom prst="rect">
            <a:avLst/>
          </a:prstGeom>
          <a:noFill/>
          <a:ln>
            <a:noFill/>
          </a:ln>
        </p:spPr>
      </p:sp>
      <p:sp>
        <p:nvSpPr>
          <p:cNvPr id="59" name="Google Shape;59;p60"/>
          <p:cNvSpPr txBox="1"/>
          <p:nvPr>
            <p:ph idx="1" type="body"/>
          </p:nvPr>
        </p:nvSpPr>
        <p:spPr>
          <a:xfrm>
            <a:off x="630238" y="1543050"/>
            <a:ext cx="2949575" cy="28590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0" name="Google Shape;60;p60"/>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1" name="Google Shape;61;p60"/>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2" name="Google Shape;62;p60"/>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5" name="Shape 75"/>
        <p:cNvGrpSpPr/>
        <p:nvPr/>
      </p:nvGrpSpPr>
      <p:grpSpPr>
        <a:xfrm>
          <a:off x="0" y="0"/>
          <a:ext cx="0" cy="0"/>
          <a:chOff x="0" y="0"/>
          <a:chExt cx="0" cy="0"/>
        </a:xfrm>
      </p:grpSpPr>
      <p:sp>
        <p:nvSpPr>
          <p:cNvPr id="76" name="Google Shape;76;p49"/>
          <p:cNvSpPr/>
          <p:nvPr/>
        </p:nvSpPr>
        <p:spPr>
          <a:xfrm>
            <a:off x="0" y="122877"/>
            <a:ext cx="9144000"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49"/>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 name="Google Shape;78;p49"/>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9" name="Google Shape;79;p49"/>
          <p:cNvPicPr preferRelativeResize="0"/>
          <p:nvPr/>
        </p:nvPicPr>
        <p:blipFill rotWithShape="1">
          <a:blip r:embed="rId1">
            <a:alphaModFix/>
          </a:blip>
          <a:srcRect b="0" l="0" r="0" t="0"/>
          <a:stretch/>
        </p:blipFill>
        <p:spPr>
          <a:xfrm>
            <a:off x="7411959" y="234964"/>
            <a:ext cx="852410" cy="284955"/>
          </a:xfrm>
          <a:prstGeom prst="rect">
            <a:avLst/>
          </a:prstGeom>
          <a:noFill/>
          <a:ln>
            <a:noFill/>
          </a:ln>
        </p:spPr>
      </p:pic>
      <p:sp>
        <p:nvSpPr>
          <p:cNvPr id="80" name="Google Shape;80;p49"/>
          <p:cNvSpPr txBox="1"/>
          <p:nvPr/>
        </p:nvSpPr>
        <p:spPr>
          <a:xfrm>
            <a:off x="138743" y="189386"/>
            <a:ext cx="345354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Creating A Future-ready Workforce</a:t>
            </a:r>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p:nvPr/>
        </p:nvSpPr>
        <p:spPr>
          <a:xfrm>
            <a:off x="5044697" y="5066794"/>
            <a:ext cx="4122549" cy="161945"/>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6137328" y="122877"/>
            <a:ext cx="3006671" cy="467289"/>
          </a:xfrm>
          <a:prstGeom prst="rect">
            <a:avLst/>
          </a:prstGeom>
          <a:solidFill>
            <a:srgbClr val="223366"/>
          </a:solidFill>
          <a:ln cap="flat" cmpd="sng" w="19050">
            <a:solidFill>
              <a:srgbClr val="223366"/>
            </a:solidFill>
            <a:prstDash val="solid"/>
            <a:miter lim="800000"/>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erson in a suit talking on a cell phone&#10;&#10;Description automatically generated" id="92" name="Google Shape;92;p5"/>
          <p:cNvPicPr preferRelativeResize="0"/>
          <p:nvPr/>
        </p:nvPicPr>
        <p:blipFill rotWithShape="1">
          <a:blip r:embed="rId3">
            <a:alphaModFix/>
          </a:blip>
          <a:srcRect b="0" l="0" r="0" t="0"/>
          <a:stretch/>
        </p:blipFill>
        <p:spPr>
          <a:xfrm>
            <a:off x="7315" y="14630"/>
            <a:ext cx="9144000" cy="5143500"/>
          </a:xfrm>
          <a:prstGeom prst="rect">
            <a:avLst/>
          </a:prstGeom>
          <a:noFill/>
          <a:ln>
            <a:noFill/>
          </a:ln>
        </p:spPr>
      </p:pic>
      <p:sp>
        <p:nvSpPr>
          <p:cNvPr id="93" name="Google Shape;93;p5"/>
          <p:cNvSpPr txBox="1"/>
          <p:nvPr/>
        </p:nvSpPr>
        <p:spPr>
          <a:xfrm>
            <a:off x="219934" y="983057"/>
            <a:ext cx="396523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800" u="none" cap="none" strike="noStrike">
                <a:solidFill>
                  <a:srgbClr val="161D23"/>
                </a:solidFill>
                <a:latin typeface="Arial"/>
                <a:ea typeface="Arial"/>
                <a:cs typeface="Arial"/>
                <a:sym typeface="Arial"/>
              </a:rPr>
              <a:t>NEXT GEN EMPLOYABILITY PROGRAM</a:t>
            </a:r>
            <a:endParaRPr/>
          </a:p>
        </p:txBody>
      </p:sp>
      <p:sp>
        <p:nvSpPr>
          <p:cNvPr id="94" name="Google Shape;94;p5"/>
          <p:cNvSpPr/>
          <p:nvPr/>
        </p:nvSpPr>
        <p:spPr>
          <a:xfrm>
            <a:off x="338619" y="2452456"/>
            <a:ext cx="23461" cy="1124328"/>
          </a:xfrm>
          <a:prstGeom prst="rect">
            <a:avLst/>
          </a:prstGeom>
          <a:solidFill>
            <a:srgbClr val="851910"/>
          </a:solidFill>
          <a:ln cap="flat" cmpd="sng" w="19050">
            <a:solidFill>
              <a:srgbClr val="8519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5"/>
          <p:cNvSpPr txBox="1"/>
          <p:nvPr/>
        </p:nvSpPr>
        <p:spPr>
          <a:xfrm>
            <a:off x="389183" y="2453126"/>
            <a:ext cx="272790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400" u="none" cap="none" strike="noStrike">
                <a:solidFill>
                  <a:srgbClr val="161D23"/>
                </a:solidFill>
                <a:latin typeface="Arial"/>
                <a:ea typeface="Arial"/>
                <a:cs typeface="Arial"/>
                <a:sym typeface="Arial"/>
              </a:rPr>
              <a:t>CREATING A FUTURE-READY WORKFORCE</a:t>
            </a:r>
            <a:endParaRPr/>
          </a:p>
        </p:txBody>
      </p:sp>
      <p:sp>
        <p:nvSpPr>
          <p:cNvPr id="96" name="Google Shape;96;p5"/>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97" name="Google Shape;97;p5"/>
          <p:cNvPicPr preferRelativeResize="0"/>
          <p:nvPr/>
        </p:nvPicPr>
        <p:blipFill rotWithShape="1">
          <a:blip r:embed="rId4">
            <a:alphaModFix/>
          </a:blip>
          <a:srcRect b="0" l="0" r="0" t="0"/>
          <a:stretch/>
        </p:blipFill>
        <p:spPr>
          <a:xfrm>
            <a:off x="7411959" y="234964"/>
            <a:ext cx="852410" cy="284955"/>
          </a:xfrm>
          <a:prstGeom prst="rect">
            <a:avLst/>
          </a:prstGeom>
          <a:noFill/>
          <a:ln>
            <a:noFill/>
          </a:ln>
        </p:spPr>
      </p:pic>
      <p:sp>
        <p:nvSpPr>
          <p:cNvPr id="98" name="Google Shape;98;p5"/>
          <p:cNvSpPr txBox="1"/>
          <p:nvPr/>
        </p:nvSpPr>
        <p:spPr>
          <a:xfrm>
            <a:off x="218705" y="3931116"/>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Student Name :</a:t>
            </a:r>
            <a:endParaRPr/>
          </a:p>
        </p:txBody>
      </p:sp>
      <p:sp>
        <p:nvSpPr>
          <p:cNvPr id="99" name="Google Shape;99;p5"/>
          <p:cNvSpPr txBox="1"/>
          <p:nvPr/>
        </p:nvSpPr>
        <p:spPr>
          <a:xfrm>
            <a:off x="5466719" y="4420857"/>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College Name :</a:t>
            </a:r>
            <a:endParaRPr/>
          </a:p>
        </p:txBody>
      </p:sp>
      <p:sp>
        <p:nvSpPr>
          <p:cNvPr id="100" name="Google Shape;100;p5"/>
          <p:cNvSpPr txBox="1"/>
          <p:nvPr/>
        </p:nvSpPr>
        <p:spPr>
          <a:xfrm>
            <a:off x="207099" y="4162349"/>
            <a:ext cx="1644951"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161D23"/>
                </a:solidFill>
                <a:latin typeface="Arial"/>
                <a:ea typeface="Arial"/>
                <a:cs typeface="Arial"/>
                <a:sym typeface="Arial"/>
              </a:rPr>
              <a:t>MUTHUKUMARAN E</a:t>
            </a:r>
            <a:endParaRPr b="0" i="0" sz="1200" u="none" cap="none" strike="noStrike">
              <a:solidFill>
                <a:srgbClr val="161D23"/>
              </a:solidFill>
              <a:latin typeface="Arial"/>
              <a:ea typeface="Arial"/>
              <a:cs typeface="Arial"/>
              <a:sym typeface="Arial"/>
            </a:endParaRPr>
          </a:p>
        </p:txBody>
      </p:sp>
      <p:sp>
        <p:nvSpPr>
          <p:cNvPr id="101" name="Google Shape;101;p5"/>
          <p:cNvSpPr txBox="1"/>
          <p:nvPr/>
        </p:nvSpPr>
        <p:spPr>
          <a:xfrm>
            <a:off x="218705" y="4465385"/>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Student ID :</a:t>
            </a:r>
            <a:endParaRPr/>
          </a:p>
        </p:txBody>
      </p:sp>
      <p:sp>
        <p:nvSpPr>
          <p:cNvPr id="102" name="Google Shape;102;p5"/>
          <p:cNvSpPr txBox="1"/>
          <p:nvPr/>
        </p:nvSpPr>
        <p:spPr>
          <a:xfrm>
            <a:off x="207099" y="4746022"/>
            <a:ext cx="2394277"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161D23"/>
                </a:solidFill>
                <a:latin typeface="Arial"/>
                <a:ea typeface="Arial"/>
                <a:cs typeface="Arial"/>
                <a:sym typeface="Arial"/>
              </a:rPr>
              <a:t>STU65b8f32f89f4f1706619695</a:t>
            </a:r>
            <a:endParaRPr b="0" i="0" sz="1200" u="none" cap="none" strike="noStrike">
              <a:solidFill>
                <a:srgbClr val="161D23"/>
              </a:solidFill>
              <a:latin typeface="Arial"/>
              <a:ea typeface="Arial"/>
              <a:cs typeface="Arial"/>
              <a:sym typeface="Arial"/>
            </a:endParaRPr>
          </a:p>
        </p:txBody>
      </p:sp>
      <p:sp>
        <p:nvSpPr>
          <p:cNvPr id="103" name="Google Shape;103;p5"/>
          <p:cNvSpPr txBox="1"/>
          <p:nvPr/>
        </p:nvSpPr>
        <p:spPr>
          <a:xfrm>
            <a:off x="5468585" y="4696358"/>
            <a:ext cx="3006671"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161D23"/>
                </a:solidFill>
                <a:latin typeface="Arial"/>
                <a:ea typeface="Arial"/>
                <a:cs typeface="Arial"/>
                <a:sym typeface="Arial"/>
              </a:rPr>
              <a:t>PERIYAR UNIVERSITY, SALEM</a:t>
            </a:r>
            <a:endParaRPr b="0" i="0" sz="1200" u="none" cap="none" strike="noStrike">
              <a:solidFill>
                <a:srgbClr val="161D2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3"/>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87" name="Google Shape;187;p43"/>
          <p:cNvSpPr/>
          <p:nvPr/>
        </p:nvSpPr>
        <p:spPr>
          <a:xfrm>
            <a:off x="1456841" y="116777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Screenshot (131).png" id="188" name="Google Shape;188;p43"/>
          <p:cNvPicPr preferRelativeResize="0"/>
          <p:nvPr/>
        </p:nvPicPr>
        <p:blipFill rotWithShape="1">
          <a:blip r:embed="rId3">
            <a:alphaModFix/>
          </a:blip>
          <a:srcRect b="0" l="0" r="0" t="0"/>
          <a:stretch/>
        </p:blipFill>
        <p:spPr>
          <a:xfrm>
            <a:off x="1836116" y="1367943"/>
            <a:ext cx="5691226" cy="1784908"/>
          </a:xfrm>
          <a:prstGeom prst="rect">
            <a:avLst/>
          </a:prstGeom>
          <a:noFill/>
          <a:ln>
            <a:noFill/>
          </a:ln>
        </p:spPr>
      </p:pic>
      <p:sp>
        <p:nvSpPr>
          <p:cNvPr id="189" name="Google Shape;189;p43"/>
          <p:cNvSpPr/>
          <p:nvPr/>
        </p:nvSpPr>
        <p:spPr>
          <a:xfrm>
            <a:off x="1916582" y="3518611"/>
            <a:ext cx="6027725" cy="101566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Cluster Distribution: The bar plot shows a balanced distribution, with clusters 0 and 1 each covering about 41% of customers, and cluster 2 holding around 18%. This balance suggests successful segmentation, not noise. Each cluster represents a distinct segment, aiding future strategies. No cluster has a negligible customer count, ensuring significance for nuanced analysis and informed decisions.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4"/>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95" name="Google Shape;195;p44"/>
          <p:cNvSpPr/>
          <p:nvPr/>
        </p:nvSpPr>
        <p:spPr>
          <a:xfrm>
            <a:off x="1456841" y="116777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Screenshot (127).png" id="196" name="Google Shape;196;p44"/>
          <p:cNvPicPr preferRelativeResize="0"/>
          <p:nvPr/>
        </p:nvPicPr>
        <p:blipFill rotWithShape="1">
          <a:blip r:embed="rId3">
            <a:alphaModFix/>
          </a:blip>
          <a:srcRect b="0" l="0" r="0" t="0"/>
          <a:stretch/>
        </p:blipFill>
        <p:spPr>
          <a:xfrm>
            <a:off x="2099463" y="1433780"/>
            <a:ext cx="5120640" cy="1675180"/>
          </a:xfrm>
          <a:prstGeom prst="rect">
            <a:avLst/>
          </a:prstGeom>
          <a:noFill/>
          <a:ln>
            <a:noFill/>
          </a:ln>
        </p:spPr>
      </p:pic>
      <p:sp>
        <p:nvSpPr>
          <p:cNvPr id="197" name="Google Shape;197;p44"/>
          <p:cNvSpPr/>
          <p:nvPr/>
        </p:nvSpPr>
        <p:spPr>
          <a:xfrm>
            <a:off x="1953159" y="3291841"/>
            <a:ext cx="5961887" cy="127727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 recommendation system was developed to enhance online shopping, suggesting products based on customer cluster purchasing patterns. Outliers (5% of customers) were isolated, and the core 95% analyzed to identify top-selling products within each cluster. Personalized recommendations were crafted, suggesting the top three unpurchased products per cluster. This approach facilitates targeted marketing and enriches the shopping experience. Additionally, a basic recommendation approach for outliers could involve suggesting random products.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5"/>
          <p:cNvSpPr txBox="1"/>
          <p:nvPr/>
        </p:nvSpPr>
        <p:spPr>
          <a:xfrm>
            <a:off x="209770" y="738835"/>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213163"/>
              </a:solidFill>
              <a:latin typeface="Arial"/>
              <a:ea typeface="Arial"/>
              <a:cs typeface="Arial"/>
              <a:sym typeface="Arial"/>
            </a:endParaRPr>
          </a:p>
        </p:txBody>
      </p:sp>
      <p:sp>
        <p:nvSpPr>
          <p:cNvPr id="203" name="Google Shape;203;p45"/>
          <p:cNvSpPr/>
          <p:nvPr/>
        </p:nvSpPr>
        <p:spPr>
          <a:xfrm>
            <a:off x="127866" y="1046075"/>
            <a:ext cx="4883046" cy="385511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Our Python-driven customer segmentation project resulted in a sophisticated recommendation system, enhancing the online shopping experience. By meticulously analyzing data and deriving insights from customer clusters, we crafted personalized recommendations tailored to individual preferences and cluster trends. These recommendations promise to boost sales and customer satisfaction through targeted marketing strategies. Looking ahead, future iterations could incorporate real-time data streams for dynamic cluster updates and employ advanced machine learning techniques for more accurate predictions. This project also served as a valuable learning opportunity, enhancing our proficiency in data preprocessing, clustering algorithms, and recommendation systems.</a:t>
            </a: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A pen and papers with check marks&#10;&#10;Description automatically generated" id="204" name="Google Shape;204;p45"/>
          <p:cNvPicPr preferRelativeResize="0"/>
          <p:nvPr/>
        </p:nvPicPr>
        <p:blipFill rotWithShape="1">
          <a:blip r:embed="rId3">
            <a:alphaModFix/>
          </a:blip>
          <a:srcRect b="13" l="0" r="6" t="17"/>
          <a:stretch/>
        </p:blipFill>
        <p:spPr>
          <a:xfrm>
            <a:off x="4798082" y="1398625"/>
            <a:ext cx="4104015" cy="2893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A close-up of a thank you card&#10;&#10;Description automatically generated" id="209" name="Google Shape;209;p46"/>
          <p:cNvPicPr preferRelativeResize="0"/>
          <p:nvPr/>
        </p:nvPicPr>
        <p:blipFill rotWithShape="1">
          <a:blip r:embed="rId3">
            <a:alphaModFix/>
          </a:blip>
          <a:srcRect b="0" l="9710" r="9339" t="21904"/>
          <a:stretch/>
        </p:blipFill>
        <p:spPr>
          <a:xfrm>
            <a:off x="575375" y="402956"/>
            <a:ext cx="7993251" cy="4337588"/>
          </a:xfrm>
          <a:prstGeom prst="rect">
            <a:avLst/>
          </a:prstGeom>
          <a:noFill/>
          <a:ln>
            <a:noFill/>
          </a:ln>
        </p:spPr>
      </p:pic>
      <p:grpSp>
        <p:nvGrpSpPr>
          <p:cNvPr id="210" name="Google Shape;210;p46"/>
          <p:cNvGrpSpPr/>
          <p:nvPr/>
        </p:nvGrpSpPr>
        <p:grpSpPr>
          <a:xfrm>
            <a:off x="3471621" y="3184902"/>
            <a:ext cx="2200759" cy="813661"/>
            <a:chOff x="3246895" y="3184902"/>
            <a:chExt cx="2200759" cy="813661"/>
          </a:xfrm>
        </p:grpSpPr>
        <p:sp>
          <p:nvSpPr>
            <p:cNvPr id="211" name="Google Shape;211;p46"/>
            <p:cNvSpPr/>
            <p:nvPr/>
          </p:nvSpPr>
          <p:spPr>
            <a:xfrm>
              <a:off x="3246895" y="3184902"/>
              <a:ext cx="2200759" cy="813661"/>
            </a:xfrm>
            <a:prstGeom prst="roundRect">
              <a:avLst>
                <a:gd fmla="val 12730" name="adj"/>
              </a:avLst>
            </a:prstGeom>
            <a:solidFill>
              <a:schemeClr val="lt1">
                <a:alpha val="43921"/>
              </a:schemeClr>
            </a:solidFill>
            <a:ln cap="flat" cmpd="sng" w="19050">
              <a:solidFill>
                <a:srgbClr val="A3C5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logo&#10;&#10;Description automatically generated" id="212" name="Google Shape;212;p46"/>
            <p:cNvPicPr preferRelativeResize="0"/>
            <p:nvPr/>
          </p:nvPicPr>
          <p:blipFill rotWithShape="1">
            <a:blip r:embed="rId4">
              <a:alphaModFix/>
            </a:blip>
            <a:srcRect b="0" l="0" r="0" t="0"/>
            <a:stretch/>
          </p:blipFill>
          <p:spPr>
            <a:xfrm>
              <a:off x="3551416" y="3332885"/>
              <a:ext cx="1591717" cy="51769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8"/>
          <p:cNvGrpSpPr/>
          <p:nvPr/>
        </p:nvGrpSpPr>
        <p:grpSpPr>
          <a:xfrm>
            <a:off x="743919" y="1340601"/>
            <a:ext cx="7656162" cy="3161654"/>
            <a:chOff x="922150" y="1325103"/>
            <a:chExt cx="7656162" cy="3161654"/>
          </a:xfrm>
        </p:grpSpPr>
        <p:sp>
          <p:nvSpPr>
            <p:cNvPr id="109" name="Google Shape;109;p8"/>
            <p:cNvSpPr/>
            <p:nvPr/>
          </p:nvSpPr>
          <p:spPr>
            <a:xfrm>
              <a:off x="1376643" y="1571218"/>
              <a:ext cx="7201669" cy="2623250"/>
            </a:xfrm>
            <a:prstGeom prst="rect">
              <a:avLst/>
            </a:prstGeom>
            <a:solidFill>
              <a:srgbClr val="E8ECF8"/>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8"/>
            <p:cNvSpPr/>
            <p:nvPr/>
          </p:nvSpPr>
          <p:spPr>
            <a:xfrm>
              <a:off x="922150" y="1325103"/>
              <a:ext cx="697424" cy="3161654"/>
            </a:xfrm>
            <a:prstGeom prst="rect">
              <a:avLst/>
            </a:prstGeom>
            <a:solidFill>
              <a:srgbClr val="223366"/>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8"/>
            <p:cNvSpPr txBox="1"/>
            <p:nvPr/>
          </p:nvSpPr>
          <p:spPr>
            <a:xfrm>
              <a:off x="2859380" y="1823109"/>
              <a:ext cx="4409149" cy="30777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2000" u="none" cap="none" strike="noStrike">
                  <a:solidFill>
                    <a:srgbClr val="223366"/>
                  </a:solidFill>
                  <a:latin typeface="Arial"/>
                  <a:ea typeface="Arial"/>
                  <a:cs typeface="Arial"/>
                  <a:sym typeface="Arial"/>
                </a:rPr>
                <a:t>CAPSTONE PROJECT SHOWCASE</a:t>
              </a:r>
              <a:endParaRPr/>
            </a:p>
          </p:txBody>
        </p:sp>
        <p:sp>
          <p:nvSpPr>
            <p:cNvPr id="112" name="Google Shape;112;p8"/>
            <p:cNvSpPr txBox="1"/>
            <p:nvPr/>
          </p:nvSpPr>
          <p:spPr>
            <a:xfrm>
              <a:off x="1899598" y="3431892"/>
              <a:ext cx="6328712"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rgbClr val="181818"/>
                  </a:solidFill>
                  <a:latin typeface="Arial"/>
                  <a:ea typeface="Arial"/>
                  <a:cs typeface="Arial"/>
                  <a:sym typeface="Arial"/>
                </a:rPr>
                <a:t>Abstract | Problem Statement | Project Overview | Proposed Solution | Technology Used | Modelling &amp; Results | Conclusion | Q&amp;A</a:t>
              </a:r>
              <a:endParaRPr b="0" i="0" sz="1600" u="none" cap="none" strike="noStrike">
                <a:solidFill>
                  <a:srgbClr val="181818"/>
                </a:solidFill>
                <a:latin typeface="Arial"/>
                <a:ea typeface="Arial"/>
                <a:cs typeface="Arial"/>
                <a:sym typeface="Arial"/>
              </a:endParaRPr>
            </a:p>
          </p:txBody>
        </p:sp>
        <p:sp>
          <p:nvSpPr>
            <p:cNvPr id="113" name="Google Shape;113;p8"/>
            <p:cNvSpPr txBox="1"/>
            <p:nvPr/>
          </p:nvSpPr>
          <p:spPr>
            <a:xfrm>
              <a:off x="2402240" y="2534555"/>
              <a:ext cx="5323429" cy="752001"/>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dk1"/>
                  </a:solidFill>
                  <a:latin typeface="Arial"/>
                  <a:ea typeface="Arial"/>
                  <a:cs typeface="Arial"/>
                  <a:sym typeface="Arial"/>
                </a:rPr>
                <a:t>Project Title</a:t>
              </a:r>
              <a:endParaRPr/>
            </a:p>
            <a:p>
              <a:pPr indent="0" lvl="0" marL="0" marR="0" rtl="0" algn="ctr">
                <a:lnSpc>
                  <a:spcPct val="124749"/>
                </a:lnSpc>
                <a:spcBef>
                  <a:spcPts val="0"/>
                </a:spcBef>
                <a:spcAft>
                  <a:spcPts val="0"/>
                </a:spcAft>
                <a:buNone/>
              </a:pPr>
              <a:r>
                <a:rPr b="1" i="0" lang="en" sz="1600" u="none" cap="none" strike="noStrike">
                  <a:solidFill>
                    <a:schemeClr val="dk1"/>
                  </a:solidFill>
                  <a:latin typeface="Arial"/>
                  <a:ea typeface="Arial"/>
                  <a:cs typeface="Arial"/>
                  <a:sym typeface="Arial"/>
                </a:rPr>
                <a:t> CUSTOMER SEGMENTATION  MODELS USING PYTHON</a:t>
              </a:r>
              <a:endParaRPr b="1" i="0" sz="16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6"/>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213163"/>
              </a:solidFill>
              <a:latin typeface="Arial"/>
              <a:ea typeface="Arial"/>
              <a:cs typeface="Arial"/>
              <a:sym typeface="Arial"/>
            </a:endParaRPr>
          </a:p>
        </p:txBody>
      </p:sp>
      <p:grpSp>
        <p:nvGrpSpPr>
          <p:cNvPr id="119" name="Google Shape;119;p36"/>
          <p:cNvGrpSpPr/>
          <p:nvPr/>
        </p:nvGrpSpPr>
        <p:grpSpPr>
          <a:xfrm>
            <a:off x="735884" y="1338243"/>
            <a:ext cx="7661966" cy="3270332"/>
            <a:chOff x="712031" y="1234880"/>
            <a:chExt cx="7719937" cy="3471130"/>
          </a:xfrm>
        </p:grpSpPr>
        <p:grpSp>
          <p:nvGrpSpPr>
            <p:cNvPr id="120" name="Google Shape;120;p36"/>
            <p:cNvGrpSpPr/>
            <p:nvPr/>
          </p:nvGrpSpPr>
          <p:grpSpPr>
            <a:xfrm>
              <a:off x="712031" y="1234880"/>
              <a:ext cx="7719937" cy="643467"/>
              <a:chOff x="712031" y="1234880"/>
              <a:chExt cx="7719937" cy="643467"/>
            </a:xfrm>
          </p:grpSpPr>
          <p:sp>
            <p:nvSpPr>
              <p:cNvPr id="121" name="Google Shape;121;p36"/>
              <p:cNvSpPr/>
              <p:nvPr/>
            </p:nvSpPr>
            <p:spPr>
              <a:xfrm>
                <a:off x="1372430" y="1234880"/>
                <a:ext cx="7059538" cy="643466"/>
              </a:xfrm>
              <a:prstGeom prst="rect">
                <a:avLst/>
              </a:prstGeom>
              <a:solidFill>
                <a:srgbClr val="BAF8FF"/>
              </a:solidFill>
              <a:ln cap="flat" cmpd="sng" w="127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b="1" i="0" lang="en" sz="1200" u="none" cap="none" strike="noStrike">
                    <a:solidFill>
                      <a:srgbClr val="0D0D0D"/>
                    </a:solidFill>
                    <a:latin typeface="Arial"/>
                    <a:ea typeface="Arial"/>
                    <a:cs typeface="Arial"/>
                    <a:sym typeface="Arial"/>
                  </a:rPr>
                  <a:t>Data Cleaning &amp; Transformation:</a:t>
                </a:r>
                <a:r>
                  <a:rPr b="0" i="0" lang="en" sz="1200" u="none" cap="none" strike="noStrike">
                    <a:solidFill>
                      <a:srgbClr val="0D0D0D"/>
                    </a:solidFill>
                    <a:latin typeface="Arial"/>
                    <a:ea typeface="Arial"/>
                    <a:cs typeface="Arial"/>
                    <a:sym typeface="Arial"/>
                  </a:rPr>
                  <a:t> We aim to prepare transactional data for customer segmentation by handling missing values, duplicates, and outliers. This step ensures the dataset's quality and reliability for subsequent analysis</a:t>
                </a:r>
                <a:r>
                  <a:rPr b="0" i="0" lang="en" sz="1400" u="none" cap="none" strike="noStrike">
                    <a:solidFill>
                      <a:srgbClr val="0D0D0D"/>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22" name="Google Shape;122;p36"/>
              <p:cNvSpPr/>
              <p:nvPr/>
            </p:nvSpPr>
            <p:spPr>
              <a:xfrm>
                <a:off x="712031" y="1234880"/>
                <a:ext cx="677333" cy="643467"/>
              </a:xfrm>
              <a:prstGeom prst="roundRect">
                <a:avLst>
                  <a:gd fmla="val 16667" name="adj"/>
                </a:avLst>
              </a:prstGeom>
              <a:solidFill>
                <a:srgbClr val="00717D"/>
              </a:solidFill>
              <a:ln cap="flat" cmpd="sng" w="12700">
                <a:solidFill>
                  <a:srgbClr val="0071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1</a:t>
                </a:r>
                <a:endParaRPr/>
              </a:p>
            </p:txBody>
          </p:sp>
        </p:grpSp>
        <p:grpSp>
          <p:nvGrpSpPr>
            <p:cNvPr id="123" name="Google Shape;123;p36"/>
            <p:cNvGrpSpPr/>
            <p:nvPr/>
          </p:nvGrpSpPr>
          <p:grpSpPr>
            <a:xfrm>
              <a:off x="712031" y="2128260"/>
              <a:ext cx="7719937" cy="643467"/>
              <a:chOff x="712031" y="1974905"/>
              <a:chExt cx="7719937" cy="643467"/>
            </a:xfrm>
          </p:grpSpPr>
          <p:sp>
            <p:nvSpPr>
              <p:cNvPr id="124" name="Google Shape;124;p36"/>
              <p:cNvSpPr/>
              <p:nvPr/>
            </p:nvSpPr>
            <p:spPr>
              <a:xfrm>
                <a:off x="1372430" y="1974905"/>
                <a:ext cx="7059538" cy="643466"/>
              </a:xfrm>
              <a:prstGeom prst="rect">
                <a:avLst/>
              </a:prstGeom>
              <a:solidFill>
                <a:srgbClr val="DDDDDD"/>
              </a:solidFill>
              <a:ln cap="flat" cmpd="sng" w="12700">
                <a:solidFill>
                  <a:srgbClr val="9B9B9B"/>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b="1" i="0" lang="en" sz="1200" u="none" cap="none" strike="noStrike">
                    <a:solidFill>
                      <a:srgbClr val="0D0D0D"/>
                    </a:solidFill>
                    <a:latin typeface="Arial"/>
                    <a:ea typeface="Arial"/>
                    <a:cs typeface="Arial"/>
                    <a:sym typeface="Arial"/>
                  </a:rPr>
                  <a:t>Feature Engineering for Customer-Centricity:</a:t>
                </a:r>
                <a:r>
                  <a:rPr b="0" i="0" lang="en" sz="1200" u="none" cap="none" strike="noStrike">
                    <a:solidFill>
                      <a:srgbClr val="0D0D0D"/>
                    </a:solidFill>
                    <a:latin typeface="Arial"/>
                    <a:ea typeface="Arial"/>
                    <a:cs typeface="Arial"/>
                    <a:sym typeface="Arial"/>
                  </a:rPr>
                  <a:t> By creating new features derived from transactional data, we will construct a customer-centric dataset. This approach will enable us to understand customer behavior better and lay the groundwork for effective segmentation strategies</a:t>
                </a:r>
                <a:r>
                  <a:rPr b="0" i="0" lang="en" sz="1400" u="none" cap="none" strike="noStrike">
                    <a:solidFill>
                      <a:srgbClr val="0D0D0D"/>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25" name="Google Shape;125;p36"/>
              <p:cNvSpPr/>
              <p:nvPr/>
            </p:nvSpPr>
            <p:spPr>
              <a:xfrm>
                <a:off x="712031" y="1974905"/>
                <a:ext cx="677333" cy="643467"/>
              </a:xfrm>
              <a:prstGeom prst="roundRect">
                <a:avLst>
                  <a:gd fmla="val 16667" name="adj"/>
                </a:avLst>
              </a:prstGeom>
              <a:solidFill>
                <a:srgbClr val="4242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2</a:t>
                </a:r>
                <a:endParaRPr/>
              </a:p>
            </p:txBody>
          </p:sp>
        </p:grpSp>
        <p:grpSp>
          <p:nvGrpSpPr>
            <p:cNvPr id="126" name="Google Shape;126;p36"/>
            <p:cNvGrpSpPr/>
            <p:nvPr/>
          </p:nvGrpSpPr>
          <p:grpSpPr>
            <a:xfrm>
              <a:off x="712031" y="3021640"/>
              <a:ext cx="7719937" cy="643467"/>
              <a:chOff x="712031" y="2737676"/>
              <a:chExt cx="7719937" cy="643467"/>
            </a:xfrm>
          </p:grpSpPr>
          <p:sp>
            <p:nvSpPr>
              <p:cNvPr id="127" name="Google Shape;127;p36"/>
              <p:cNvSpPr/>
              <p:nvPr/>
            </p:nvSpPr>
            <p:spPr>
              <a:xfrm>
                <a:off x="1372430" y="2737676"/>
                <a:ext cx="7059538" cy="643466"/>
              </a:xfrm>
              <a:prstGeom prst="rect">
                <a:avLst/>
              </a:prstGeom>
              <a:solidFill>
                <a:srgbClr val="BAF8FF"/>
              </a:solidFill>
              <a:ln cap="flat" cmpd="sng" w="127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b="1" i="0" lang="en" sz="1200" u="none" cap="none" strike="noStrike">
                    <a:solidFill>
                      <a:srgbClr val="0D0D0D"/>
                    </a:solidFill>
                    <a:latin typeface="Arial"/>
                    <a:ea typeface="Arial"/>
                    <a:cs typeface="Arial"/>
                    <a:sym typeface="Arial"/>
                  </a:rPr>
                  <a:t>Data Preprocessing for Efficient Clustering:</a:t>
                </a:r>
                <a:r>
                  <a:rPr b="0" i="0" lang="en" sz="1200" u="none" cap="none" strike="noStrike">
                    <a:solidFill>
                      <a:srgbClr val="0D0D0D"/>
                    </a:solidFill>
                    <a:latin typeface="Arial"/>
                    <a:ea typeface="Arial"/>
                    <a:cs typeface="Arial"/>
                    <a:sym typeface="Arial"/>
                  </a:rPr>
                  <a:t> Through feature scaling and dimensionality reduction techniques, we will streamline the data, enhancing the clustering process's efficiency. This step is crucial for improving the accuracy and performance of our segmentation mode</a:t>
                </a:r>
                <a:r>
                  <a:rPr b="0" i="0" lang="en" sz="1400" u="none" cap="none" strike="noStrike">
                    <a:solidFill>
                      <a:srgbClr val="0D0D0D"/>
                    </a:solidFill>
                    <a:latin typeface="Arial"/>
                    <a:ea typeface="Arial"/>
                    <a:cs typeface="Arial"/>
                    <a:sym typeface="Arial"/>
                  </a:rPr>
                  <a:t>l.</a:t>
                </a:r>
                <a:endParaRPr b="0" i="0" sz="1400" u="none" cap="none" strike="noStrike">
                  <a:solidFill>
                    <a:schemeClr val="dk1"/>
                  </a:solidFill>
                  <a:latin typeface="Arial"/>
                  <a:ea typeface="Arial"/>
                  <a:cs typeface="Arial"/>
                  <a:sym typeface="Arial"/>
                </a:endParaRPr>
              </a:p>
            </p:txBody>
          </p:sp>
          <p:sp>
            <p:nvSpPr>
              <p:cNvPr id="128" name="Google Shape;128;p36"/>
              <p:cNvSpPr/>
              <p:nvPr/>
            </p:nvSpPr>
            <p:spPr>
              <a:xfrm>
                <a:off x="712031" y="2737676"/>
                <a:ext cx="677333" cy="643467"/>
              </a:xfrm>
              <a:prstGeom prst="roundRect">
                <a:avLst>
                  <a:gd fmla="val 16667" name="adj"/>
                </a:avLst>
              </a:prstGeom>
              <a:solidFill>
                <a:srgbClr val="00717D"/>
              </a:solidFill>
              <a:ln cap="flat" cmpd="sng" w="12700">
                <a:solidFill>
                  <a:srgbClr val="0071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3</a:t>
                </a:r>
                <a:endParaRPr/>
              </a:p>
            </p:txBody>
          </p:sp>
        </p:grpSp>
        <p:grpSp>
          <p:nvGrpSpPr>
            <p:cNvPr id="129" name="Google Shape;129;p36"/>
            <p:cNvGrpSpPr/>
            <p:nvPr/>
          </p:nvGrpSpPr>
          <p:grpSpPr>
            <a:xfrm>
              <a:off x="712031" y="3915020"/>
              <a:ext cx="7719937" cy="790990"/>
              <a:chOff x="712031" y="3477700"/>
              <a:chExt cx="7719937" cy="790990"/>
            </a:xfrm>
          </p:grpSpPr>
          <p:sp>
            <p:nvSpPr>
              <p:cNvPr id="130" name="Google Shape;130;p36"/>
              <p:cNvSpPr/>
              <p:nvPr/>
            </p:nvSpPr>
            <p:spPr>
              <a:xfrm>
                <a:off x="1372430" y="3477701"/>
                <a:ext cx="7059538" cy="783226"/>
              </a:xfrm>
              <a:prstGeom prst="rect">
                <a:avLst/>
              </a:prstGeom>
              <a:solidFill>
                <a:srgbClr val="DDDDDD"/>
              </a:solidFill>
              <a:ln cap="flat" cmpd="sng" w="12700">
                <a:solidFill>
                  <a:srgbClr val="9B9B9B"/>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b="1" i="0" lang="en" sz="1200" u="none" cap="none" strike="noStrike">
                    <a:solidFill>
                      <a:srgbClr val="0D0D0D"/>
                    </a:solidFill>
                    <a:latin typeface="Arial"/>
                    <a:ea typeface="Arial"/>
                    <a:cs typeface="Arial"/>
                    <a:sym typeface="Arial"/>
                  </a:rPr>
                  <a:t>Customer Segmentation using K-Means Clustering:</a:t>
                </a:r>
                <a:r>
                  <a:rPr b="0" i="0" lang="en" sz="1200" u="none" cap="none" strike="noStrike">
                    <a:solidFill>
                      <a:srgbClr val="0D0D0D"/>
                    </a:solidFill>
                    <a:latin typeface="Arial"/>
                    <a:ea typeface="Arial"/>
                    <a:cs typeface="Arial"/>
                    <a:sym typeface="Arial"/>
                  </a:rPr>
                  <a:t> Utilizing K-means clustering, we will segment customers into distinct groups based on their transactional behavior. This segmentation will empower businesses with valuable insights for targeted marketing, personalized strategies, and enhanced customer engagement.</a:t>
                </a:r>
                <a:endParaRPr b="0" i="0" sz="1200" u="none" cap="none" strike="noStrike">
                  <a:solidFill>
                    <a:schemeClr val="dk1"/>
                  </a:solidFill>
                  <a:latin typeface="Arial"/>
                  <a:ea typeface="Arial"/>
                  <a:cs typeface="Arial"/>
                  <a:sym typeface="Arial"/>
                </a:endParaRPr>
              </a:p>
            </p:txBody>
          </p:sp>
          <p:sp>
            <p:nvSpPr>
              <p:cNvPr id="131" name="Google Shape;131;p36"/>
              <p:cNvSpPr/>
              <p:nvPr/>
            </p:nvSpPr>
            <p:spPr>
              <a:xfrm>
                <a:off x="712031" y="3477700"/>
                <a:ext cx="677333" cy="790990"/>
              </a:xfrm>
              <a:prstGeom prst="roundRect">
                <a:avLst>
                  <a:gd fmla="val 16667" name="adj"/>
                </a:avLst>
              </a:prstGeom>
              <a:solidFill>
                <a:srgbClr val="4242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4</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7"/>
          <p:cNvSpPr/>
          <p:nvPr/>
        </p:nvSpPr>
        <p:spPr>
          <a:xfrm>
            <a:off x="318060" y="1294789"/>
            <a:ext cx="5534100" cy="2893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This project analyzes a transactional dataset from a UK retailer (2010-2011) to optimize marketing and increase sales through customer segmentation. Using K-means clustering, we aim to categorize customers into distinct groups based on transactional behavior, enabling tailored marketing strategies. By transforming transactional data into a customer-centric dataset, we seek to understand unique customer profiles and preferences. Building on segmentation, a recommendation system will suggest top-selling products to customers within each group, enhancing marketing effectiveness and driving sales growth. Through this approach, we aim to unlock insights into customer behavior, refining marketing strategies for sustained success in the online retail sector.</a:t>
            </a:r>
            <a:endParaRPr b="0" i="0" sz="1400" u="none" cap="none" strike="noStrike">
              <a:solidFill>
                <a:srgbClr val="000000"/>
              </a:solidFill>
              <a:latin typeface="Arial"/>
              <a:ea typeface="Arial"/>
              <a:cs typeface="Arial"/>
              <a:sym typeface="Arial"/>
            </a:endParaRPr>
          </a:p>
        </p:txBody>
      </p:sp>
      <p:sp>
        <p:nvSpPr>
          <p:cNvPr id="137" name="Google Shape;137;p37"/>
          <p:cNvSpPr txBox="1"/>
          <p:nvPr/>
        </p:nvSpPr>
        <p:spPr>
          <a:xfrm>
            <a:off x="180509" y="742205"/>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213163"/>
              </a:solidFill>
              <a:latin typeface="Arial"/>
              <a:ea typeface="Arial"/>
              <a:cs typeface="Arial"/>
              <a:sym typeface="Arial"/>
            </a:endParaRPr>
          </a:p>
        </p:txBody>
      </p:sp>
      <p:grpSp>
        <p:nvGrpSpPr>
          <p:cNvPr id="138" name="Google Shape;138;p37"/>
          <p:cNvGrpSpPr/>
          <p:nvPr/>
        </p:nvGrpSpPr>
        <p:grpSpPr>
          <a:xfrm>
            <a:off x="6137576" y="1025120"/>
            <a:ext cx="3189304" cy="2766856"/>
            <a:chOff x="4578211" y="760307"/>
            <a:chExt cx="4510006" cy="3741355"/>
          </a:xfrm>
        </p:grpSpPr>
        <p:pic>
          <p:nvPicPr>
            <p:cNvPr descr="A purple question mark with gears&#10;&#10;Description automatically generated" id="139" name="Google Shape;139;p37"/>
            <p:cNvPicPr preferRelativeResize="0"/>
            <p:nvPr/>
          </p:nvPicPr>
          <p:blipFill rotWithShape="1">
            <a:blip r:embed="rId3">
              <a:alphaModFix/>
            </a:blip>
            <a:srcRect b="11567" l="11111" r="10940" t="10028"/>
            <a:stretch/>
          </p:blipFill>
          <p:spPr>
            <a:xfrm>
              <a:off x="5486396" y="760307"/>
              <a:ext cx="3601821" cy="3622886"/>
            </a:xfrm>
            <a:prstGeom prst="rect">
              <a:avLst/>
            </a:prstGeom>
            <a:noFill/>
            <a:ln>
              <a:noFill/>
            </a:ln>
          </p:spPr>
        </p:pic>
        <p:pic>
          <p:nvPicPr>
            <p:cNvPr descr="Businessman with clipboard" id="140" name="Google Shape;140;p37"/>
            <p:cNvPicPr preferRelativeResize="0"/>
            <p:nvPr/>
          </p:nvPicPr>
          <p:blipFill rotWithShape="1">
            <a:blip r:embed="rId4">
              <a:alphaModFix/>
            </a:blip>
            <a:srcRect b="46" l="0" r="0" t="0"/>
            <a:stretch/>
          </p:blipFill>
          <p:spPr>
            <a:xfrm>
              <a:off x="4578211" y="2188308"/>
              <a:ext cx="2340981" cy="2313354"/>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8"/>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213163"/>
              </a:solidFill>
              <a:latin typeface="Arial"/>
              <a:ea typeface="Arial"/>
              <a:cs typeface="Arial"/>
              <a:sym typeface="Arial"/>
            </a:endParaRPr>
          </a:p>
        </p:txBody>
      </p:sp>
      <p:sp>
        <p:nvSpPr>
          <p:cNvPr id="146" name="Google Shape;146;p38"/>
          <p:cNvSpPr/>
          <p:nvPr/>
        </p:nvSpPr>
        <p:spPr>
          <a:xfrm>
            <a:off x="268175" y="1142053"/>
            <a:ext cx="5055000" cy="33339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 sz="1400" u="none" cap="none" strike="noStrike">
                <a:solidFill>
                  <a:schemeClr val="lt1"/>
                </a:solidFill>
                <a:latin typeface="Arial"/>
                <a:ea typeface="Arial"/>
                <a:cs typeface="Arial"/>
                <a:sym typeface="Arial"/>
              </a:rPr>
              <a:t>This project analyzes transactional data from a UK retailer (2010-2011) for marketing optimization and sales enhancement through customer segmentation. It includes data cleaning, feature engineering, and preprocessing for clustering. By utilizing K-means clustering, customers are segmented based on transactional behavior. This segmentation enables businesses to personalize marketing strategies and boost sales effectively. The project aims to refine marketing efforts and increase sales by leveraging insights from customer segmentation. Through meticulous data processing, the dataset is prepared for segmentation analysis. By understanding customer behavior patterns, tailored marketing initiatives can be deployed. Ultimately, this data-driven approach aims to drive sustained sales growth in the competitive online retail landscape.</a:t>
            </a:r>
            <a:endParaRPr b="0" i="0" sz="1400" u="none" cap="none" strike="noStrike">
              <a:solidFill>
                <a:schemeClr val="lt1"/>
              </a:solidFill>
              <a:latin typeface="Arial"/>
              <a:ea typeface="Arial"/>
              <a:cs typeface="Arial"/>
              <a:sym typeface="Arial"/>
            </a:endParaRPr>
          </a:p>
        </p:txBody>
      </p:sp>
      <p:pic>
        <p:nvPicPr>
          <p:cNvPr descr="Person writing on whiteboard" id="147" name="Google Shape;147;p38"/>
          <p:cNvPicPr preferRelativeResize="0"/>
          <p:nvPr/>
        </p:nvPicPr>
        <p:blipFill rotWithShape="1">
          <a:blip r:embed="rId3">
            <a:alphaModFix/>
          </a:blip>
          <a:srcRect b="0" l="0" r="17" t="0"/>
          <a:stretch/>
        </p:blipFill>
        <p:spPr>
          <a:xfrm>
            <a:off x="5419077" y="1360299"/>
            <a:ext cx="3453703" cy="27471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9"/>
          <p:cNvSpPr txBox="1"/>
          <p:nvPr/>
        </p:nvSpPr>
        <p:spPr>
          <a:xfrm>
            <a:off x="143933" y="712944"/>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213163"/>
              </a:solidFill>
              <a:latin typeface="Arial"/>
              <a:ea typeface="Arial"/>
              <a:cs typeface="Arial"/>
              <a:sym typeface="Arial"/>
            </a:endParaRPr>
          </a:p>
        </p:txBody>
      </p:sp>
      <p:sp>
        <p:nvSpPr>
          <p:cNvPr id="153" name="Google Shape;153;p39"/>
          <p:cNvSpPr/>
          <p:nvPr/>
        </p:nvSpPr>
        <p:spPr>
          <a:xfrm>
            <a:off x="651053" y="1060704"/>
            <a:ext cx="8103691" cy="3713372"/>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Data Analysis and Preprocessing:</a:t>
            </a:r>
            <a:r>
              <a:rPr b="0" i="0" lang="en" sz="1400" u="none" cap="none" strike="noStrike">
                <a:solidFill>
                  <a:srgbClr val="000000"/>
                </a:solidFill>
                <a:latin typeface="Arial"/>
                <a:ea typeface="Arial"/>
                <a:cs typeface="Arial"/>
                <a:sym typeface="Arial"/>
              </a:rPr>
              <a:t> Begin by thoroughly cleaning and preparing the transactional dataset, handling missing values, duplicates, and outliers.</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Feature Engineering:</a:t>
            </a:r>
            <a:r>
              <a:rPr b="0" i="0" lang="en" sz="1400" u="none" cap="none" strike="noStrike">
                <a:solidFill>
                  <a:srgbClr val="000000"/>
                </a:solidFill>
                <a:latin typeface="Arial"/>
                <a:ea typeface="Arial"/>
                <a:cs typeface="Arial"/>
                <a:sym typeface="Arial"/>
              </a:rPr>
              <a:t> Create new features derived from transactional data to construct a customer-centric dataset, capturing essential customer behavior patterns.</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Dimensionality Reduction:</a:t>
            </a:r>
            <a:r>
              <a:rPr b="0" i="0" lang="en" sz="1400" u="none" cap="none" strike="noStrike">
                <a:solidFill>
                  <a:srgbClr val="000000"/>
                </a:solidFill>
                <a:latin typeface="Arial"/>
                <a:ea typeface="Arial"/>
                <a:cs typeface="Arial"/>
                <a:sym typeface="Arial"/>
              </a:rPr>
              <a:t> Apply PCA (Principal Component Analysis) to reduce the dimensionality of the dataset while preserving its essential information.</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Clustering Analysis:</a:t>
            </a:r>
            <a:r>
              <a:rPr b="0" i="0" lang="en" sz="1400" u="none" cap="none" strike="noStrike">
                <a:solidFill>
                  <a:srgbClr val="000000"/>
                </a:solidFill>
                <a:latin typeface="Arial"/>
                <a:ea typeface="Arial"/>
                <a:cs typeface="Arial"/>
                <a:sym typeface="Arial"/>
              </a:rPr>
              <a:t> Utilize the K-means clustering algorithm to segment customers into distinct groups based on their transactional behavior.</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Segment-Specific Recommendations:</a:t>
            </a:r>
            <a:r>
              <a:rPr b="0" i="0" lang="en" sz="1400" u="none" cap="none" strike="noStrike">
                <a:solidFill>
                  <a:srgbClr val="000000"/>
                </a:solidFill>
                <a:latin typeface="Arial"/>
                <a:ea typeface="Arial"/>
                <a:cs typeface="Arial"/>
                <a:sym typeface="Arial"/>
              </a:rPr>
              <a:t> Develop a recommendation system that suggests top-selling products to customers within each segment, enhancing marketing effectiveness and driving sales growth.</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Evaluation and Iteration:</a:t>
            </a:r>
            <a:r>
              <a:rPr b="0" i="0" lang="en" sz="1400" u="none" cap="none" strike="noStrike">
                <a:solidFill>
                  <a:srgbClr val="000000"/>
                </a:solidFill>
                <a:latin typeface="Arial"/>
                <a:ea typeface="Arial"/>
                <a:cs typeface="Arial"/>
                <a:sym typeface="Arial"/>
              </a:rPr>
              <a:t> Evaluate the performance of the clustering and recommendation system using metrics such as silhouette score and customer engagement metrics. Iterate on the solution as needed to improve results.</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Integration and Deployment:</a:t>
            </a:r>
            <a:r>
              <a:rPr b="0" i="0" lang="en" sz="1400" u="none" cap="none" strike="noStrike">
                <a:solidFill>
                  <a:srgbClr val="000000"/>
                </a:solidFill>
                <a:latin typeface="Arial"/>
                <a:ea typeface="Arial"/>
                <a:cs typeface="Arial"/>
                <a:sym typeface="Arial"/>
              </a:rPr>
              <a:t> Integrate the solution into the retailer's marketing strategy and deploy it to enhance marketing campaigns and increase sales.</a:t>
            </a:r>
            <a:endParaRPr b="0" i="0" sz="1400" u="none" cap="none" strike="noStrike">
              <a:solidFill>
                <a:srgbClr val="000000"/>
              </a:solidFill>
              <a:latin typeface="Arial"/>
              <a:ea typeface="Arial"/>
              <a:cs typeface="Arial"/>
              <a:sym typeface="Arial"/>
            </a:endParaRPr>
          </a:p>
          <a:p>
            <a:pPr indent="-25400" lvl="1" marL="114300" marR="0" rtl="0" algn="l">
              <a:lnSpc>
                <a:spcPct val="75000"/>
              </a:lnSpc>
              <a:spcBef>
                <a:spcPts val="1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 lvl="2" marL="228600" marR="0" rtl="0" algn="l">
              <a:lnSpc>
                <a:spcPct val="75000"/>
              </a:lnSpc>
              <a:spcBef>
                <a:spcPts val="1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0"/>
          <p:cNvSpPr txBox="1"/>
          <p:nvPr/>
        </p:nvSpPr>
        <p:spPr>
          <a:xfrm>
            <a:off x="304875" y="775199"/>
            <a:ext cx="4428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213163"/>
              </a:solidFill>
              <a:latin typeface="Arial"/>
              <a:ea typeface="Arial"/>
              <a:cs typeface="Arial"/>
              <a:sym typeface="Arial"/>
            </a:endParaRPr>
          </a:p>
        </p:txBody>
      </p:sp>
      <p:sp>
        <p:nvSpPr>
          <p:cNvPr id="159" name="Google Shape;159;p40"/>
          <p:cNvSpPr/>
          <p:nvPr/>
        </p:nvSpPr>
        <p:spPr>
          <a:xfrm>
            <a:off x="1790675" y="1113900"/>
            <a:ext cx="5754600" cy="917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Python Libraries:</a:t>
            </a:r>
            <a:r>
              <a:rPr b="0" i="0" lang="en" sz="1400" u="none" cap="none" strike="noStrike">
                <a:solidFill>
                  <a:schemeClr val="lt1"/>
                </a:solidFill>
                <a:latin typeface="Arial"/>
                <a:ea typeface="Arial"/>
                <a:cs typeface="Arial"/>
                <a:sym typeface="Arial"/>
              </a:rPr>
              <a:t> NumPy (as np), Pandas (as ), Seaborn (as sns), Matplotlib (as plt), GridSpec</a:t>
            </a:r>
            <a:r>
              <a:rPr lang="en">
                <a:solidFill>
                  <a:schemeClr val="lt1"/>
                </a:solidFill>
              </a:rPr>
              <a:t>pd</a:t>
            </a:r>
            <a:r>
              <a:rPr b="0" i="0" lang="en" sz="1400" u="none" cap="none" strike="noStrike">
                <a:solidFill>
                  <a:schemeClr val="lt1"/>
                </a:solidFill>
                <a:latin typeface="Arial"/>
                <a:ea typeface="Arial"/>
                <a:cs typeface="Arial"/>
                <a:sym typeface="Arial"/>
              </a:rPr>
              <a:t> (Matplotlib), Plotly Graph Objects (as go), LinearSegmentedColormap (Matplotlib), Colors module (Matplotlib), Linregress (SciPy), IsolationForest (Scikit-learn), StandardScaler (Scikit-learn)</a:t>
            </a:r>
            <a:r>
              <a:rPr lang="en">
                <a:solidFill>
                  <a:schemeClr val="lt1"/>
                </a:solidFill>
              </a:rPr>
              <a:t>.</a:t>
            </a:r>
            <a:endParaRPr b="0" i="0" sz="1400" u="none" cap="none" strike="noStrike">
              <a:solidFill>
                <a:schemeClr val="lt1"/>
              </a:solidFill>
              <a:latin typeface="Arial"/>
              <a:ea typeface="Arial"/>
              <a:cs typeface="Arial"/>
              <a:sym typeface="Arial"/>
            </a:endParaRPr>
          </a:p>
        </p:txBody>
      </p:sp>
      <p:sp>
        <p:nvSpPr>
          <p:cNvPr id="160" name="Google Shape;160;p40"/>
          <p:cNvSpPr/>
          <p:nvPr/>
        </p:nvSpPr>
        <p:spPr>
          <a:xfrm>
            <a:off x="1790675" y="2133525"/>
            <a:ext cx="5754600" cy="5478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Data Analysis:</a:t>
            </a:r>
            <a:r>
              <a:rPr b="0" i="0" lang="en" sz="1400" u="none" cap="none" strike="noStrike">
                <a:solidFill>
                  <a:schemeClr val="lt1"/>
                </a:solidFill>
                <a:latin typeface="Arial"/>
                <a:ea typeface="Arial"/>
                <a:cs typeface="Arial"/>
                <a:sym typeface="Arial"/>
              </a:rPr>
              <a:t> Utilized for data preprocessing, outlier detection, and dimensionality reduction.</a:t>
            </a:r>
            <a:endParaRPr b="0" i="0" sz="1400" u="none" cap="none" strike="noStrike">
              <a:solidFill>
                <a:schemeClr val="lt1"/>
              </a:solidFill>
              <a:latin typeface="Arial"/>
              <a:ea typeface="Arial"/>
              <a:cs typeface="Arial"/>
              <a:sym typeface="Arial"/>
            </a:endParaRPr>
          </a:p>
        </p:txBody>
      </p:sp>
      <p:sp>
        <p:nvSpPr>
          <p:cNvPr id="161" name="Google Shape;161;p40"/>
          <p:cNvSpPr/>
          <p:nvPr/>
        </p:nvSpPr>
        <p:spPr>
          <a:xfrm>
            <a:off x="1822000" y="2640575"/>
            <a:ext cx="5669700" cy="4686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Visualization:</a:t>
            </a:r>
            <a:r>
              <a:rPr b="0" i="0" lang="en" sz="1400" u="none" cap="none" strike="noStrike">
                <a:solidFill>
                  <a:schemeClr val="lt1"/>
                </a:solidFill>
                <a:latin typeface="Arial"/>
                <a:ea typeface="Arial"/>
                <a:cs typeface="Arial"/>
                <a:sym typeface="Arial"/>
              </a:rPr>
              <a:t> Facilitated visualization of data patterns and clustering results.</a:t>
            </a:r>
            <a:endParaRPr b="0" i="0" sz="1400" u="none" cap="none" strike="noStrike">
              <a:solidFill>
                <a:schemeClr val="lt1"/>
              </a:solidFill>
              <a:latin typeface="Arial"/>
              <a:ea typeface="Arial"/>
              <a:cs typeface="Arial"/>
              <a:sym typeface="Arial"/>
            </a:endParaRPr>
          </a:p>
        </p:txBody>
      </p:sp>
      <p:sp>
        <p:nvSpPr>
          <p:cNvPr id="162" name="Google Shape;162;p40"/>
          <p:cNvSpPr/>
          <p:nvPr/>
        </p:nvSpPr>
        <p:spPr>
          <a:xfrm>
            <a:off x="1737125" y="3179425"/>
            <a:ext cx="5754600" cy="4686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Machine Learning:</a:t>
            </a:r>
            <a:r>
              <a:rPr b="0" i="0" lang="en" sz="1400" u="none" cap="none" strike="noStrike">
                <a:solidFill>
                  <a:schemeClr val="lt1"/>
                </a:solidFill>
                <a:latin typeface="Arial"/>
                <a:ea typeface="Arial"/>
                <a:cs typeface="Arial"/>
                <a:sym typeface="Arial"/>
              </a:rPr>
              <a:t> Implemented for clustering analysis using the K-means algorithm.</a:t>
            </a:r>
            <a:endParaRPr b="0" i="0" sz="1400" u="none" cap="none" strike="noStrike">
              <a:solidFill>
                <a:schemeClr val="lt1"/>
              </a:solidFill>
              <a:latin typeface="Arial"/>
              <a:ea typeface="Arial"/>
              <a:cs typeface="Arial"/>
              <a:sym typeface="Arial"/>
            </a:endParaRPr>
          </a:p>
        </p:txBody>
      </p:sp>
      <p:sp>
        <p:nvSpPr>
          <p:cNvPr id="163" name="Google Shape;163;p40"/>
          <p:cNvSpPr/>
          <p:nvPr/>
        </p:nvSpPr>
        <p:spPr>
          <a:xfrm>
            <a:off x="1737125" y="3718250"/>
            <a:ext cx="5754600" cy="4686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Evaluation:</a:t>
            </a:r>
            <a:r>
              <a:rPr b="0" i="0" lang="en" sz="1400" u="none" cap="none" strike="noStrike">
                <a:solidFill>
                  <a:schemeClr val="lt1"/>
                </a:solidFill>
                <a:latin typeface="Arial"/>
                <a:ea typeface="Arial"/>
                <a:cs typeface="Arial"/>
                <a:sym typeface="Arial"/>
              </a:rPr>
              <a:t> Used to assess clustering performance using metrics like silhouette score.</a:t>
            </a:r>
            <a:endParaRPr b="0" i="0" sz="1400" u="none" cap="none" strike="noStrike">
              <a:solidFill>
                <a:schemeClr val="lt1"/>
              </a:solidFill>
              <a:latin typeface="Arial"/>
              <a:ea typeface="Arial"/>
              <a:cs typeface="Arial"/>
              <a:sym typeface="Arial"/>
            </a:endParaRPr>
          </a:p>
        </p:txBody>
      </p:sp>
      <p:sp>
        <p:nvSpPr>
          <p:cNvPr id="164" name="Google Shape;164;p40"/>
          <p:cNvSpPr/>
          <p:nvPr/>
        </p:nvSpPr>
        <p:spPr>
          <a:xfrm>
            <a:off x="1737125" y="4257225"/>
            <a:ext cx="5754600" cy="4686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 sz="1400" u="none" cap="none" strike="noStrike">
                <a:solidFill>
                  <a:schemeClr val="lt1"/>
                </a:solidFill>
                <a:latin typeface="Arial"/>
                <a:ea typeface="Arial"/>
                <a:cs typeface="Arial"/>
                <a:sym typeface="Arial"/>
              </a:rPr>
              <a:t>Data Presentation:</a:t>
            </a:r>
            <a:r>
              <a:rPr b="0" i="0" lang="en" sz="1400" u="none" cap="none" strike="noStrike">
                <a:solidFill>
                  <a:schemeClr val="lt1"/>
                </a:solidFill>
                <a:latin typeface="Arial"/>
                <a:ea typeface="Arial"/>
                <a:cs typeface="Arial"/>
                <a:sym typeface="Arial"/>
              </a:rPr>
              <a:t> Tabulate and Counter libraries employed for organized data presentation.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1"/>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70" name="Google Shape;170;p41"/>
          <p:cNvSpPr/>
          <p:nvPr/>
        </p:nvSpPr>
        <p:spPr>
          <a:xfrm>
            <a:off x="1456841" y="124341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41"/>
          <p:cNvSpPr txBox="1"/>
          <p:nvPr/>
        </p:nvSpPr>
        <p:spPr>
          <a:xfrm>
            <a:off x="2531059" y="1762963"/>
            <a:ext cx="25895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Screenshot (128).png" id="172" name="Google Shape;172;p41"/>
          <p:cNvPicPr preferRelativeResize="0"/>
          <p:nvPr/>
        </p:nvPicPr>
        <p:blipFill rotWithShape="1">
          <a:blip r:embed="rId3">
            <a:alphaModFix/>
          </a:blip>
          <a:srcRect b="0" l="0" r="0" t="0"/>
          <a:stretch/>
        </p:blipFill>
        <p:spPr>
          <a:xfrm>
            <a:off x="2388019" y="1450948"/>
            <a:ext cx="4179036" cy="2274664"/>
          </a:xfrm>
          <a:prstGeom prst="rect">
            <a:avLst/>
          </a:prstGeom>
          <a:noFill/>
          <a:ln>
            <a:noFill/>
          </a:ln>
        </p:spPr>
      </p:pic>
      <p:sp>
        <p:nvSpPr>
          <p:cNvPr id="173" name="Google Shape;173;p41"/>
          <p:cNvSpPr/>
          <p:nvPr/>
        </p:nvSpPr>
        <p:spPr>
          <a:xfrm>
            <a:off x="1927042" y="3808741"/>
            <a:ext cx="5894480" cy="83099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cumulative explained variance plot indicates that the first 6 components capture approximately 81% of the total variance, making them a balanced choice for dimensionality reduction. This retention ensures sufficient information for effective customer segmentation while reducing dataset complexity.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2"/>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79" name="Google Shape;179;p42"/>
          <p:cNvSpPr/>
          <p:nvPr/>
        </p:nvSpPr>
        <p:spPr>
          <a:xfrm>
            <a:off x="1456841" y="124341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Screenshot (130).png" id="180" name="Google Shape;180;p42"/>
          <p:cNvPicPr preferRelativeResize="0"/>
          <p:nvPr/>
        </p:nvPicPr>
        <p:blipFill rotWithShape="1">
          <a:blip r:embed="rId3">
            <a:alphaModFix/>
          </a:blip>
          <a:srcRect b="0" l="0" r="0" t="0"/>
          <a:stretch/>
        </p:blipFill>
        <p:spPr>
          <a:xfrm>
            <a:off x="2501798" y="1419150"/>
            <a:ext cx="4272078" cy="2011680"/>
          </a:xfrm>
          <a:prstGeom prst="rect">
            <a:avLst/>
          </a:prstGeom>
          <a:noFill/>
          <a:ln>
            <a:noFill/>
          </a:ln>
        </p:spPr>
      </p:pic>
      <p:sp>
        <p:nvSpPr>
          <p:cNvPr id="181" name="Google Shape;181;p42"/>
          <p:cNvSpPr/>
          <p:nvPr/>
        </p:nvSpPr>
        <p:spPr>
          <a:xfrm>
            <a:off x="1953157" y="3760013"/>
            <a:ext cx="5779009" cy="83099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Optimal k Value: The Elbow Method suggests k=5 as the optimal value, although the plot lacks a clear elbow point, common in real-world data. Inertia decreases notably up to k=5, indicating the optimal k could range between 3 and 7. Silhouette analysis and business insights will further refine the selection 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