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067305"/>
            <a:ext cx="3576700" cy="509114"/>
          </a:xfrm>
          <a:prstGeom prst="rect">
            <a:avLst/>
          </a:prstGeom>
        </p:spPr>
        <p:txBody>
          <a:bodyPr vert="horz" wrap="square" lIns="0" tIns="16510" rIns="0" bIns="0" rtlCol="0">
            <a:spAutoFit/>
          </a:bodyPr>
          <a:lstStyle/>
          <a:p>
            <a:pPr marL="12700">
              <a:lnSpc>
                <a:spcPct val="100000"/>
              </a:lnSpc>
              <a:spcBef>
                <a:spcPts val="130"/>
              </a:spcBef>
            </a:pPr>
            <a:r>
              <a:rPr lang="en-US" altLang="" sz="3200" dirty="0" smtClean="0">
                <a:latin typeface="Trebuchet MS" panose="020B0603020202020204"/>
                <a:cs typeface="Trebuchet MS" panose="020B0603020202020204"/>
              </a:rPr>
              <a:t>MUTHULAKSHMI M</a:t>
            </a:r>
            <a:endParaRPr lang="en-US" altLang=""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129619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 Box 9"/>
          <p:cNvSpPr txBox="1"/>
          <p:nvPr/>
        </p:nvSpPr>
        <p:spPr>
          <a:xfrm>
            <a:off x="1371600" y="2547728"/>
            <a:ext cx="6894830" cy="2862322"/>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The results for lung cancer prediction using supervised learning typically include metrics such as accuracy, precision, recall, F1 score, and the receiver operating characteristic (ROC)curve. These metrics evaluate the model's performance in predicting lung cancer risk accurately and its ability to distinguish between different risk categories. Additionally, the results may include insights into the key factors contributing to lung cancer risk, aiding in further research and clinical decision-making</a:t>
            </a:r>
            <a:r>
              <a:rPr lang="en-US" sz="2000" b="1" dirty="0" smtClean="0"/>
              <a:t>.</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2572345" y="2364283"/>
            <a:ext cx="8103870" cy="584775"/>
          </a:xfrm>
          <a:prstGeom prst="rect">
            <a:avLst/>
          </a:prstGeom>
          <a:noFill/>
        </p:spPr>
        <p:txBody>
          <a:bodyPr wrap="square" rtlCol="0">
            <a:spAutoFit/>
          </a:bodyPr>
          <a:lstStyle/>
          <a:p>
            <a:r>
              <a:rPr lang="en-IN" sz="3200" b="1" dirty="0" smtClean="0">
                <a:latin typeface="Times New Roman" pitchFamily="18" charset="0"/>
                <a:cs typeface="Times New Roman" pitchFamily="18" charset="0"/>
              </a:rPr>
              <a:t>Lungs Cancer Prediction</a:t>
            </a:r>
            <a:endParaRPr lang="en-IN" sz="32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06287" y="84013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2366645" y="1817370"/>
            <a:ext cx="7226300" cy="3107690"/>
          </a:xfrm>
          <a:prstGeom prst="rect">
            <a:avLst/>
          </a:prstGeom>
          <a:noFill/>
        </p:spPr>
        <p:txBody>
          <a:bodyPr wrap="square" rtlCol="0">
            <a:spAutoFit/>
          </a:bodyPr>
          <a:lstStyle/>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Data Collection and Preprocessing</a:t>
            </a: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Model Development and Training</a:t>
            </a: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Evaluation Metrics and Results Analysis</a:t>
            </a: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Model Deployment and Testing</a:t>
            </a:r>
          </a:p>
          <a:p>
            <a:pPr marL="285750" indent="-285750">
              <a:buFont typeface="Arial" panose="020B0604020202020204" pitchFamily="34" charset="0"/>
              <a:buChar char="•"/>
            </a:pPr>
            <a:r>
              <a:rPr lang="en-US" sz="2800" b="1">
                <a:latin typeface="Times New Roman" panose="02020603050405020304" charset="0"/>
                <a:cs typeface="Times New Roman" panose="020206030504050203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98170" y="1002616"/>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98170" y="1857375"/>
            <a:ext cx="7393305" cy="2308324"/>
          </a:xfrm>
          <a:prstGeom prst="rect">
            <a:avLst/>
          </a:prstGeom>
          <a:noFill/>
        </p:spPr>
        <p:txBody>
          <a:bodyPr wrap="square" rtlCol="0">
            <a:spAutoFit/>
          </a:bodyPr>
          <a:lstStyle/>
          <a:p>
            <a:pPr algn="just"/>
            <a:endParaRPr lang="en-US" b="1" dirty="0" smtClean="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Design a supervised learning model to predict the likelihood of lung cancer in individuals based on their demographic information, lifestyle factors, and medical history. The model should utilize a dataset containing relevant features such as age, gender, smoking status, exposure to environmental pollutants, genetic predispositions, and previous medical conditions.</a:t>
            </a:r>
          </a:p>
          <a:p>
            <a:pPr algn="just"/>
            <a:endParaRPr lang="en-US" b="1"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15200" y="9734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572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381000" y="1389162"/>
            <a:ext cx="8839199" cy="5078313"/>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Objective: </a:t>
            </a:r>
            <a:r>
              <a:rPr lang="en-US" dirty="0" smtClean="0">
                <a:latin typeface="Times New Roman" panose="02020603050405020304" charset="0"/>
                <a:cs typeface="Times New Roman" panose="02020603050405020304" charset="0"/>
              </a:rPr>
              <a:t>The objective is to create a supervised learning model that can predict the likelihood of lung cancer in individuals based on their characteristics and medical history.</a:t>
            </a:r>
            <a:endParaRPr lang="en-US" dirty="0" smtClean="0">
              <a:latin typeface="Times New Roman" panose="02020603050405020304" charset="0"/>
              <a:cs typeface="Times New Roman" panose="02020603050405020304" charset="0"/>
            </a:endParaRPr>
          </a:p>
          <a:p>
            <a:pPr algn="just"/>
            <a:endParaRPr lang="en-US" b="1" dirty="0" smtClean="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Methodology: </a:t>
            </a:r>
            <a:r>
              <a:rPr lang="en-US" dirty="0" smtClean="0">
                <a:latin typeface="Times New Roman" panose="02020603050405020304" charset="0"/>
                <a:cs typeface="Times New Roman" panose="02020603050405020304" charset="0"/>
              </a:rPr>
              <a:t> The methodology involves collecting relevant data, preprocessing it to prepare it for analysis, selecting important features, choosing and training a suitable machine learning algorithm, evaluating the model's performance, and interpreting the results to gain insights into lung cancer risk factors.</a:t>
            </a:r>
            <a:endParaRPr lang="en-US" b="1" dirty="0" smtClean="0">
              <a:latin typeface="Times New Roman" panose="02020603050405020304" charset="0"/>
              <a:cs typeface="Times New Roman" panose="02020603050405020304" charset="0"/>
            </a:endParaRPr>
          </a:p>
          <a:p>
            <a:pPr algn="just"/>
            <a:endParaRPr lang="en-US" b="1" dirty="0" smtClean="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Expected </a:t>
            </a:r>
            <a:r>
              <a:rPr lang="en-US" b="1" dirty="0" smtClean="0">
                <a:latin typeface="Times New Roman" panose="02020603050405020304" charset="0"/>
                <a:cs typeface="Times New Roman" panose="02020603050405020304" charset="0"/>
              </a:rPr>
              <a:t>Outcomes: </a:t>
            </a:r>
            <a:r>
              <a:rPr lang="en-US" dirty="0" smtClean="0">
                <a:latin typeface="Times New Roman" panose="02020603050405020304" charset="0"/>
                <a:cs typeface="Times New Roman" panose="02020603050405020304" charset="0"/>
              </a:rPr>
              <a:t>The expected outcomes include a reliable predictive model that can classify individuals into low, medium, or high risk categories for lung cancer, as well as insights into the key factors contributing to this risk.</a:t>
            </a:r>
          </a:p>
          <a:p>
            <a:pPr algn="just"/>
            <a:endParaRPr lang="en-US" b="1" dirty="0" smtClean="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Impact: </a:t>
            </a:r>
            <a:r>
              <a:rPr lang="en-US" dirty="0" smtClean="0">
                <a:latin typeface="Times New Roman" panose="02020603050405020304" charset="0"/>
                <a:cs typeface="Times New Roman" panose="02020603050405020304" charset="0"/>
              </a:rPr>
              <a:t>The impact of this project includes enabling early detection of lung cancer, personalized healthcare plans based on individual risk profiles, optimized use of healthcare resources, and ethical considerations throughout the process.</a:t>
            </a:r>
          </a:p>
          <a:p>
            <a:pPr algn="just"/>
            <a:endParaRPr lang="en-US" b="1" dirty="0">
              <a:latin typeface="Times New Roman" panose="02020603050405020304" charset="0"/>
              <a:cs typeface="Times New Roman" panose="02020603050405020304" charset="0"/>
            </a:endParaRPr>
          </a:p>
          <a:p>
            <a:pPr algn="just"/>
            <a:r>
              <a:rPr lang="en-US" b="1" dirty="0" smtClean="0">
                <a:latin typeface="Times New Roman" panose="02020603050405020304" charset="0"/>
                <a:cs typeface="Times New Roman" panose="02020603050405020304" charset="0"/>
              </a:rPr>
              <a:t>Key Focus: </a:t>
            </a:r>
            <a:r>
              <a:rPr lang="en-US" dirty="0" smtClean="0">
                <a:latin typeface="Times New Roman" panose="02020603050405020304" charset="0"/>
                <a:cs typeface="Times New Roman" panose="02020603050405020304" charset="0"/>
              </a:rPr>
              <a:t>The key focus areas are feature selection, model performance, clinical utility, and ethical considerations to ensure the model's accuracy, relevance, and ethical implementation.</a:t>
            </a:r>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790894"/>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524000" y="2362675"/>
            <a:ext cx="6541770" cy="1477328"/>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end users for a lung cancer prediction model using supervised learning are healthcare professionals who use the model's predictions to assess a patient's risk of developing lung cancer and make informed decisions regarding screening, diagnosis, and treatment planning.</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2543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3200400" y="2514600"/>
            <a:ext cx="5770245" cy="2031325"/>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solution for lung cancer prediction using supervised learning offers a valuable proposition by accurately identifying individuals at high risk of lung cancer early on. This allows for personalized healthcare plans, optimized resource allocation, improved prognoses, and contributes to ongoing research efforts for better prevention and treatment strategies.</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918210"/>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209800" y="2132938"/>
            <a:ext cx="6895465" cy="41107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smtClean="0">
                <a:latin typeface="Times New Roman" panose="02020603050405020304" charset="0"/>
                <a:cs typeface="Times New Roman" panose="02020603050405020304" charset="0"/>
              </a:rPr>
              <a:t> Accuracy: </a:t>
            </a:r>
            <a:r>
              <a:rPr lang="en-US" sz="1600" dirty="0" smtClean="0">
                <a:latin typeface="Times New Roman" panose="02020603050405020304" charset="0"/>
                <a:cs typeface="Times New Roman" panose="02020603050405020304" charset="0"/>
              </a:rPr>
              <a:t>The model achieves high accuracy in predicting lung cancer risk, aiding in early detection and personalized care.</a:t>
            </a:r>
            <a:endParaRPr lang="en-US" sz="1600" b="1" dirty="0" smtClean="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1600" b="1" dirty="0" smtClean="0">
                <a:latin typeface="Times New Roman" panose="02020603050405020304" charset="0"/>
                <a:cs typeface="Times New Roman" panose="02020603050405020304" charset="0"/>
              </a:rPr>
              <a:t>Non-Invasive</a:t>
            </a:r>
            <a:r>
              <a:rPr lang="en-US" sz="1600" b="1" dirty="0" smtClean="0">
                <a:latin typeface="Times New Roman" panose="02020603050405020304" charset="0"/>
                <a:cs typeface="Times New Roman" panose="02020603050405020304" charset="0"/>
              </a:rPr>
              <a:t>: </a:t>
            </a:r>
            <a:r>
              <a:rPr lang="en-US" sz="1600" dirty="0" smtClean="0">
                <a:latin typeface="Times New Roman" panose="02020603050405020304" charset="0"/>
                <a:cs typeface="Times New Roman" panose="02020603050405020304" charset="0"/>
              </a:rPr>
              <a:t> It utilizes non-invasive data like demographics and medical history, making it easy to implement and accessible for patients.</a:t>
            </a:r>
            <a:endParaRPr lang="en-US" sz="1600" b="1" dirty="0" smtClean="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1600" b="1" dirty="0" smtClean="0">
                <a:latin typeface="Times New Roman" panose="02020603050405020304" charset="0"/>
                <a:cs typeface="Times New Roman" panose="02020603050405020304" charset="0"/>
              </a:rPr>
              <a:t>Efficiency</a:t>
            </a:r>
            <a:r>
              <a:rPr lang="en-US" sz="1600" b="1" dirty="0" smtClean="0">
                <a:latin typeface="Times New Roman" panose="02020603050405020304" charset="0"/>
                <a:cs typeface="Times New Roman" panose="02020603050405020304" charset="0"/>
              </a:rPr>
              <a:t>: </a:t>
            </a:r>
            <a:r>
              <a:rPr lang="en-US" sz="1600" dirty="0" smtClean="0">
                <a:latin typeface="Times New Roman" panose="02020603050405020304" charset="0"/>
                <a:cs typeface="Times New Roman" panose="02020603050405020304" charset="0"/>
              </a:rPr>
              <a:t>The model optimizes healthcare resources by targeting high-risk individuals, improving overall efficiency in screening and interventions.</a:t>
            </a:r>
            <a:endParaRPr lang="en-US" sz="1600" b="1" dirty="0" smtClean="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1600" b="1" dirty="0" smtClean="0">
                <a:latin typeface="Times New Roman" panose="02020603050405020304" charset="0"/>
                <a:cs typeface="Times New Roman" panose="02020603050405020304" charset="0"/>
              </a:rPr>
              <a:t>Cost-Effective</a:t>
            </a:r>
            <a:r>
              <a:rPr lang="en-US" sz="1600" dirty="0" smtClean="0">
                <a:latin typeface="Times New Roman" panose="02020603050405020304" charset="0"/>
                <a:cs typeface="Times New Roman" panose="02020603050405020304" charset="0"/>
              </a:rPr>
              <a:t>: By focusing on high-risk cases, it reduces unnecessary procedures for low-risk individuals, leading to cost savings</a:t>
            </a:r>
          </a:p>
          <a:p>
            <a:pPr marL="285750" indent="-285750" algn="just">
              <a:lnSpc>
                <a:spcPct val="150000"/>
              </a:lnSpc>
              <a:buFont typeface="Arial" panose="020B0604020202020204" pitchFamily="34" charset="0"/>
              <a:buChar char="•"/>
            </a:pPr>
            <a:r>
              <a:rPr lang="en-US" sz="1600" dirty="0" smtClean="0">
                <a:latin typeface="Times New Roman" panose="02020603050405020304" charset="0"/>
                <a:cs typeface="Times New Roman" panose="02020603050405020304" charset="0"/>
              </a:rPr>
              <a:t>.</a:t>
            </a:r>
            <a:r>
              <a:rPr lang="en-US" sz="1600" b="1" dirty="0" smtClean="0">
                <a:latin typeface="Times New Roman" panose="02020603050405020304" charset="0"/>
                <a:cs typeface="Times New Roman" panose="02020603050405020304" charset="0"/>
              </a:rPr>
              <a:t>Life-Saving</a:t>
            </a:r>
            <a:r>
              <a:rPr lang="en-US" sz="1600" dirty="0" smtClean="0">
                <a:latin typeface="Times New Roman" panose="02020603050405020304" charset="0"/>
                <a:cs typeface="Times New Roman" panose="02020603050405020304" charset="0"/>
              </a:rPr>
              <a:t> </a:t>
            </a:r>
            <a:r>
              <a:rPr lang="en-US" sz="1600" b="1" dirty="0" smtClean="0">
                <a:latin typeface="Times New Roman" panose="02020603050405020304" charset="0"/>
                <a:cs typeface="Times New Roman" panose="02020603050405020304" charset="0"/>
              </a:rPr>
              <a:t>Impact: </a:t>
            </a:r>
            <a:r>
              <a:rPr lang="en-US" sz="1600" dirty="0" smtClean="0">
                <a:latin typeface="Times New Roman" panose="02020603050405020304" charset="0"/>
                <a:cs typeface="Times New Roman" panose="02020603050405020304" charset="0"/>
              </a:rPr>
              <a:t> Ultimately, the model's accuracy and targeted approach contribute to life-saving impacts through early detection and improved treatment outcomes.</a:t>
            </a:r>
            <a:endParaRPr lang="en-US" sz="16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954845"/>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1143000" y="2286000"/>
            <a:ext cx="7581265" cy="1754326"/>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For lung cancer prediction using supervised learning, the modeling involves training a machine learning algorithm on a dataset containing relevant features like demographics, lifestyle factors, and medical history. The model learns patterns from this data to predict an individual's risk of developing lung cancer, enabling early detection and personalized healthcare interventions.</a:t>
            </a:r>
            <a:endParaRPr lang="en-US" b="1"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651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dc:creator>
  <cp:lastModifiedBy>21ad0 35</cp:lastModifiedBy>
  <cp:revision>7</cp:revision>
  <dcterms:created xsi:type="dcterms:W3CDTF">2024-04-02T16:18:25Z</dcterms:created>
  <dcterms:modified xsi:type="dcterms:W3CDTF">2024-04-05T05:56:21Z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