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60" r:id="rId4"/>
    <p:sldId id="261" r:id="rId5"/>
    <p:sldId id="276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2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8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7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791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9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58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7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5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1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2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9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416F7-7F1C-4887-935F-AA9E2DBFAE3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46C521F-8167-4ED4-AAC1-009746732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F5F-92C7-4435-A92D-BF0D1A6C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satisfaction among the students on e-learning under the pandemic situation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0318-CEFF-4F1F-9266-53031E510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Muthumal A.L.</a:t>
            </a:r>
          </a:p>
          <a:p>
            <a:r>
              <a:rPr lang="en-US" dirty="0"/>
              <a:t>219371U</a:t>
            </a:r>
          </a:p>
        </p:txBody>
      </p:sp>
    </p:spTree>
    <p:extLst>
      <p:ext uri="{BB962C8B-B14F-4D97-AF65-F5344CB8AC3E}">
        <p14:creationId xmlns:p14="http://schemas.microsoft.com/office/powerpoint/2010/main" val="367491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respondents satisfied with the e-learning materials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C338F5-4EE0-4AAA-9278-F98F6FE5D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444" y="2320131"/>
            <a:ext cx="4629150" cy="3562350"/>
          </a:xfrm>
        </p:spPr>
      </p:pic>
    </p:spTree>
    <p:extLst>
      <p:ext uri="{BB962C8B-B14F-4D97-AF65-F5344CB8AC3E}">
        <p14:creationId xmlns:p14="http://schemas.microsoft.com/office/powerpoint/2010/main" val="697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respondents satisfied with their grades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884333-5639-45DA-AB1E-164BC97DD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319" y="2372519"/>
            <a:ext cx="5105400" cy="3457575"/>
          </a:xfrm>
        </p:spPr>
      </p:pic>
    </p:spTree>
    <p:extLst>
      <p:ext uri="{BB962C8B-B14F-4D97-AF65-F5344CB8AC3E}">
        <p14:creationId xmlns:p14="http://schemas.microsoft.com/office/powerpoint/2010/main" val="36234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respondents satisfied with staff responsiveness to technical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180BEE-FFA4-4F21-A0F4-5B6CBA24E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194" y="2329656"/>
            <a:ext cx="4819650" cy="3543300"/>
          </a:xfrm>
        </p:spPr>
      </p:pic>
    </p:spTree>
    <p:extLst>
      <p:ext uri="{BB962C8B-B14F-4D97-AF65-F5344CB8AC3E}">
        <p14:creationId xmlns:p14="http://schemas.microsoft.com/office/powerpoint/2010/main" val="579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type of learning method respondents recommended as future learning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CD7B8D-D1B0-485D-AE8F-7F34601BD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406" y="2396331"/>
            <a:ext cx="4467225" cy="3409950"/>
          </a:xfrm>
        </p:spPr>
      </p:pic>
    </p:spTree>
    <p:extLst>
      <p:ext uri="{BB962C8B-B14F-4D97-AF65-F5344CB8AC3E}">
        <p14:creationId xmlns:p14="http://schemas.microsoft.com/office/powerpoint/2010/main" val="165570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device respondents used for e-learning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82FF97-ABE1-4704-BA34-ED4B753E9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3319" y="2524919"/>
            <a:ext cx="5105400" cy="3152775"/>
          </a:xfrm>
        </p:spPr>
      </p:pic>
    </p:spTree>
    <p:extLst>
      <p:ext uri="{BB962C8B-B14F-4D97-AF65-F5344CB8AC3E}">
        <p14:creationId xmlns:p14="http://schemas.microsoft.com/office/powerpoint/2010/main" val="379865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respondents satisfied with the e-learning under the pandemic situation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770DBC-63B8-4F45-B7E6-BD6CEFF1A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4806" y="2410619"/>
            <a:ext cx="4162425" cy="3381375"/>
          </a:xfrm>
        </p:spPr>
      </p:pic>
    </p:spTree>
    <p:extLst>
      <p:ext uri="{BB962C8B-B14F-4D97-AF65-F5344CB8AC3E}">
        <p14:creationId xmlns:p14="http://schemas.microsoft.com/office/powerpoint/2010/main" val="361622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respondents satisfied with the internet connectivity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5B81CB-40BF-44FC-B099-58DB6AF7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621" y="2160588"/>
            <a:ext cx="5088796" cy="3881437"/>
          </a:xfrm>
        </p:spPr>
      </p:pic>
    </p:spTree>
    <p:extLst>
      <p:ext uri="{BB962C8B-B14F-4D97-AF65-F5344CB8AC3E}">
        <p14:creationId xmlns:p14="http://schemas.microsoft.com/office/powerpoint/2010/main" val="168210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respondents face connection interruptions during lectures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EDFE73-B61D-4434-AD66-27965F503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506" y="2415381"/>
            <a:ext cx="3629025" cy="3371850"/>
          </a:xfrm>
        </p:spPr>
      </p:pic>
    </p:spTree>
    <p:extLst>
      <p:ext uri="{BB962C8B-B14F-4D97-AF65-F5344CB8AC3E}">
        <p14:creationId xmlns:p14="http://schemas.microsoft.com/office/powerpoint/2010/main" val="4185747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6508-9E14-4ACD-9335-02C02B3B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AEC-7D38-4519-BDC0-013812FA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/>
          <a:lstStyle/>
          <a:p>
            <a:r>
              <a:rPr lang="en-US" dirty="0"/>
              <a:t>Does undergraduates are satisfied with e-learning under the pandemic situation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4B908-530E-41B0-B5BB-A4B6D86B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16" y="2837379"/>
            <a:ext cx="8928769" cy="286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080C6-9808-4170-B6E2-53EAD9F618E0}"/>
              </a:ext>
            </a:extLst>
          </p:cNvPr>
          <p:cNvSpPr txBox="1"/>
          <p:nvPr/>
        </p:nvSpPr>
        <p:spPr>
          <a:xfrm>
            <a:off x="677334" y="6063734"/>
            <a:ext cx="910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I’m 95% confident that 45.5% to 78.8% undergraduates are </a:t>
            </a:r>
            <a:r>
              <a:rPr lang="en-US"/>
              <a:t>satisfied with e-learning </a:t>
            </a:r>
            <a:r>
              <a:rPr lang="en-US" dirty="0"/>
              <a:t>under the pandemic situation  </a:t>
            </a:r>
          </a:p>
        </p:txBody>
      </p:sp>
    </p:spTree>
    <p:extLst>
      <p:ext uri="{BB962C8B-B14F-4D97-AF65-F5344CB8AC3E}">
        <p14:creationId xmlns:p14="http://schemas.microsoft.com/office/powerpoint/2010/main" val="292462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BDF2-305F-4186-BBAF-E3A26A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Does dissatisfaction towards e-learning not cause by students dissatisfaction for internet connectivity?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𝑑𝑖𝑠𝑠𝑎𝑡𝑖𝑓𝑖𝑒𝑑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=0.212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𝑑𝑖𝑠𝑠𝑎𝑡𝑖𝑓𝑖𝑒𝑑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𝑖𝑛𝑡𝑒𝑟𝑛𝑒𝑡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𝑐𝑜𝑛𝑛𝑒𝑐𝑡𝑖𝑣𝑖𝑡𝑦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=0.333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=−0.121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30C5-6835-4B43-B7D0-F942DE50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A956-1465-4D8D-A0A3-F6DA430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population is undergraduate students in universities</a:t>
            </a:r>
          </a:p>
          <a:p>
            <a:r>
              <a:rPr lang="en-US" dirty="0"/>
              <a:t>Questionnaire was prepared using Google forms</a:t>
            </a:r>
          </a:p>
          <a:p>
            <a:r>
              <a:rPr lang="en-US" dirty="0"/>
              <a:t>Data collected online by sharing form among the students</a:t>
            </a:r>
          </a:p>
          <a:p>
            <a:r>
              <a:rPr lang="en-US" dirty="0"/>
              <a:t>Total of 33 responses, all of them were experiencing e-learning the pandemic situation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826C3-351D-476D-B1E4-A4DB430F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625" y="3862872"/>
            <a:ext cx="2761397" cy="27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2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BDF2-305F-4186-BBAF-E3A26AB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1804"/>
            <a:ext cx="8596668" cy="1320800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5600522"/>
                <a:ext cx="8596668" cy="1136180"/>
              </a:xfrm>
            </p:spPr>
            <p:txBody>
              <a:bodyPr/>
              <a:lstStyle/>
              <a:p>
                <a:r>
                  <a:rPr lang="en-US" b="0" dirty="0"/>
                  <a:t>P-va</a:t>
                </a:r>
                <a:r>
                  <a:rPr lang="en-US" dirty="0"/>
                  <a:t>lue is significantly large we cannot reject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, therefore dissatisfaction towards to e-learning may be caused by dissatisfaction for internet connection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600522"/>
                <a:ext cx="8596668" cy="1136180"/>
              </a:xfrm>
              <a:blipFill>
                <a:blip r:embed="rId2"/>
                <a:stretch>
                  <a:fillRect l="-142" t="-3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9298A9B-9FEF-42C7-A93C-D6231595309C}"/>
              </a:ext>
            </a:extLst>
          </p:cNvPr>
          <p:cNvGrpSpPr/>
          <p:nvPr/>
        </p:nvGrpSpPr>
        <p:grpSpPr>
          <a:xfrm>
            <a:off x="175726" y="1817658"/>
            <a:ext cx="11709918" cy="3782864"/>
            <a:chOff x="175726" y="1817658"/>
            <a:chExt cx="11709918" cy="37828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9D522A-D82E-48A5-800A-60CD4F842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26" y="1817658"/>
              <a:ext cx="11709918" cy="378286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AC2601-2F08-4F1E-9E0C-EAE976805FD0}"/>
                    </a:ext>
                  </a:extLst>
                </p:cNvPr>
                <p:cNvSpPr txBox="1"/>
                <p:nvPr/>
              </p:nvSpPr>
              <p:spPr>
                <a:xfrm>
                  <a:off x="5645020" y="2976465"/>
                  <a:ext cx="1915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=0.406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AC2601-2F08-4F1E-9E0C-EAE976805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20" y="2976465"/>
                  <a:ext cx="19154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9" r="-25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6729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BDF2-305F-4186-BBAF-E3A26A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Does dissatisfaction towards e-learning not cause by students dissatisfaction for the lecture's various online teaching approaches?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𝑑𝑖𝑠𝑠𝑎𝑡𝑖𝑓𝑖𝑒𝑑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=0.212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𝑝𝑟𝑜𝑝𝑜𝑡𝑖𝑜𝑛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𝑠𝑡𝑢𝑑𝑒𝑛𝑡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𝑑𝑖𝑠𝑠𝑎𝑡𝑖𝑓𝑖𝑒𝑑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𝑤𝑖𝑡h𝑡h𝑒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𝑙𝑒𝑐𝑡𝑢𝑟𝑒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'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𝑣𝑎𝑟𝑖𝑜𝑢𝑠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𝑜𝑛𝑙𝑖𝑛𝑒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𝑡𝑒𝑎𝑐h𝑖𝑛𝑔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𝑎𝑝𝑝𝑟𝑜𝑎𝑐h𝑒𝑠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=0.030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b="0" dirty="0"/>
                  <a:t>82</a:t>
                </a:r>
              </a:p>
              <a:p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471" r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23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BDF2-305F-4186-BBAF-E3A26AB2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11804"/>
            <a:ext cx="8596668" cy="1320800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5600522"/>
                <a:ext cx="8596668" cy="1136180"/>
              </a:xfrm>
            </p:spPr>
            <p:txBody>
              <a:bodyPr/>
              <a:lstStyle/>
              <a:p>
                <a:r>
                  <a:rPr lang="en-US" b="0" dirty="0"/>
                  <a:t>P-va</a:t>
                </a:r>
                <a:r>
                  <a:rPr lang="en-US" dirty="0"/>
                  <a:t>lue is smaller than 0.05 significant level, we can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Dissatisfaction towards e-learning not cause by students dissatisfaction for the lecture's various online teaching approaches</a:t>
                </a:r>
              </a:p>
              <a:p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1804BE-3FD1-471E-B734-9E167F9BC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5600522"/>
                <a:ext cx="8596668" cy="1136180"/>
              </a:xfrm>
              <a:blipFill>
                <a:blip r:embed="rId2"/>
                <a:stretch>
                  <a:fillRect l="-142" t="-3763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FF96-B347-4539-9CF4-FD6D14E0C44A}"/>
              </a:ext>
            </a:extLst>
          </p:cNvPr>
          <p:cNvGrpSpPr/>
          <p:nvPr/>
        </p:nvGrpSpPr>
        <p:grpSpPr>
          <a:xfrm>
            <a:off x="111967" y="1672583"/>
            <a:ext cx="11980506" cy="3512833"/>
            <a:chOff x="111967" y="1672583"/>
            <a:chExt cx="11980506" cy="35128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B2407F-E861-4842-B955-FE728B2FE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67" y="1672583"/>
              <a:ext cx="11980506" cy="351283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A3AF9E-714C-4E6D-AF8E-7CC8A882FD88}"/>
                    </a:ext>
                  </a:extLst>
                </p:cNvPr>
                <p:cNvSpPr txBox="1"/>
                <p:nvPr/>
              </p:nvSpPr>
              <p:spPr>
                <a:xfrm>
                  <a:off x="5654351" y="2854883"/>
                  <a:ext cx="1915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=0.048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7A3AF9E-714C-4E6D-AF8E-7CC8A882F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351" y="2854883"/>
                  <a:ext cx="19154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9" r="-2229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660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C912-B49E-48F4-BEDE-CD93CB98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68EC-8B5C-42AD-992A-968204120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is not truly random it may include volunteer biased therefore cannot finalize the conclusions for population.</a:t>
            </a:r>
          </a:p>
          <a:p>
            <a:r>
              <a:rPr lang="en-US" dirty="0"/>
              <a:t>I’m 95% confident that 45.5% to 78.8% undergraduates are satisfied with e-learning under the pandemic situation </a:t>
            </a:r>
          </a:p>
          <a:p>
            <a:r>
              <a:rPr lang="en-US" dirty="0"/>
              <a:t>Dissatisfaction towards e-learning not cause by students dissatisfaction for the lecture's various online teaching approaches</a:t>
            </a:r>
          </a:p>
          <a:p>
            <a:r>
              <a:rPr lang="en-US" dirty="0"/>
              <a:t>Dissatisfaction towards to e-learning may be caused by dissatisfaction for internet connection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4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F193-BA9A-4894-B1C4-F6723FCB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Respondents: Gender and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A7FD1-AA80-430B-AD32-04AA7CFD4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13717"/>
            <a:ext cx="4314825" cy="3276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2B480-D2DA-4884-BC19-A606C06454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"/>
          <a:stretch/>
        </p:blipFill>
        <p:spPr>
          <a:xfrm>
            <a:off x="5374433" y="2285142"/>
            <a:ext cx="552799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0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B694-F1D6-4AA3-AC3E-BB71B737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Respondents: Current place of living (District)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ABC48-768E-4B41-A1B0-27103A0B9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95" y="2477100"/>
            <a:ext cx="8562975" cy="2598753"/>
          </a:xfrm>
        </p:spPr>
      </p:pic>
    </p:spTree>
    <p:extLst>
      <p:ext uri="{BB962C8B-B14F-4D97-AF65-F5344CB8AC3E}">
        <p14:creationId xmlns:p14="http://schemas.microsoft.com/office/powerpoint/2010/main" val="366776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B694-F1D6-4AA3-AC3E-BB71B737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Respondents: University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BC155B-ACE8-46CD-B234-A1E3F1650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493" y="2358523"/>
            <a:ext cx="5086350" cy="3000375"/>
          </a:xfrm>
        </p:spPr>
      </p:pic>
    </p:spTree>
    <p:extLst>
      <p:ext uri="{BB962C8B-B14F-4D97-AF65-F5344CB8AC3E}">
        <p14:creationId xmlns:p14="http://schemas.microsoft.com/office/powerpoint/2010/main" val="161935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respondents satisfied with the e-learning under the pandemic 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BBE46B-411E-433F-91A1-7409E71F3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7" b="1"/>
          <a:stretch/>
        </p:blipFill>
        <p:spPr>
          <a:xfrm>
            <a:off x="2166144" y="2313991"/>
            <a:ext cx="5619750" cy="3625639"/>
          </a:xfrm>
        </p:spPr>
      </p:pic>
    </p:spTree>
    <p:extLst>
      <p:ext uri="{BB962C8B-B14F-4D97-AF65-F5344CB8AC3E}">
        <p14:creationId xmlns:p14="http://schemas.microsoft.com/office/powerpoint/2010/main" val="36865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respondents satisfied with the online interaction they had with the lecturers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7889A3-1835-4583-B0E1-CDDD27A6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31" y="2282031"/>
            <a:ext cx="4905375" cy="3638550"/>
          </a:xfrm>
        </p:spPr>
      </p:pic>
    </p:spTree>
    <p:extLst>
      <p:ext uri="{BB962C8B-B14F-4D97-AF65-F5344CB8AC3E}">
        <p14:creationId xmlns:p14="http://schemas.microsoft.com/office/powerpoint/2010/main" val="361300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respondents satisfied with the course level of engagement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2A4869-BA7F-4601-B37D-AE08E324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069" y="2243931"/>
            <a:ext cx="5295900" cy="3714750"/>
          </a:xfrm>
        </p:spPr>
      </p:pic>
    </p:spTree>
    <p:extLst>
      <p:ext uri="{BB962C8B-B14F-4D97-AF65-F5344CB8AC3E}">
        <p14:creationId xmlns:p14="http://schemas.microsoft.com/office/powerpoint/2010/main" val="348696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0B3A-7892-4C6D-AC88-DED070F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respondents satisfied with the lecture's various online teaching approaches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C5B1B2-1ACF-42D6-A2A1-BF53590F1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144" y="2386806"/>
            <a:ext cx="4857750" cy="3429000"/>
          </a:xfrm>
        </p:spPr>
      </p:pic>
    </p:spTree>
    <p:extLst>
      <p:ext uri="{BB962C8B-B14F-4D97-AF65-F5344CB8AC3E}">
        <p14:creationId xmlns:p14="http://schemas.microsoft.com/office/powerpoint/2010/main" val="3591018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476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Trebuchet MS</vt:lpstr>
      <vt:lpstr>Wingdings 3</vt:lpstr>
      <vt:lpstr>Facet</vt:lpstr>
      <vt:lpstr>Predicting satisfaction among the students on e-learning under the pandemic situation</vt:lpstr>
      <vt:lpstr>Introduction</vt:lpstr>
      <vt:lpstr>Respondents: Gender and Age</vt:lpstr>
      <vt:lpstr>Respondents: Current place of living (District)</vt:lpstr>
      <vt:lpstr>Respondents: University </vt:lpstr>
      <vt:lpstr>How much respondents satisfied with the e-learning under the pandemic situation</vt:lpstr>
      <vt:lpstr>How much respondents satisfied with the online interaction they had with the lecturers</vt:lpstr>
      <vt:lpstr>How much respondents satisfied with the course level of engagement</vt:lpstr>
      <vt:lpstr>How much respondents satisfied with the lecture's various online teaching approaches</vt:lpstr>
      <vt:lpstr>How much respondents satisfied with the e-learning materials</vt:lpstr>
      <vt:lpstr>How much respondents satisfied with their grades </vt:lpstr>
      <vt:lpstr>How much respondents satisfied with staff responsiveness to technical support</vt:lpstr>
      <vt:lpstr>What type of learning method respondents recommended as future learning</vt:lpstr>
      <vt:lpstr>What kind of device respondents used for e-learning</vt:lpstr>
      <vt:lpstr>How much respondents satisfied with the e-learning under the pandemic situation</vt:lpstr>
      <vt:lpstr>How much respondents satisfied with the internet connectivity</vt:lpstr>
      <vt:lpstr>How much respondents face connection interruptions during lectures</vt:lpstr>
      <vt:lpstr>Bootstrap Distribution</vt:lpstr>
      <vt:lpstr>Hypothesis Testing</vt:lpstr>
      <vt:lpstr>Hypothesis Testing</vt:lpstr>
      <vt:lpstr>Hypothesis Testing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satisfaction among the students on e-learning under the pandemic situation</dc:title>
  <dc:creator>Lahiru</dc:creator>
  <cp:lastModifiedBy>Lahiru</cp:lastModifiedBy>
  <cp:revision>2</cp:revision>
  <dcterms:created xsi:type="dcterms:W3CDTF">2021-11-26T06:12:43Z</dcterms:created>
  <dcterms:modified xsi:type="dcterms:W3CDTF">2021-11-26T09:41:43Z</dcterms:modified>
</cp:coreProperties>
</file>