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52" r:id="rId4"/>
    <p:sldMasterId id="2147483864" r:id="rId5"/>
    <p:sldMasterId id="2147483918" r:id="rId6"/>
  </p:sldMasterIdLst>
  <p:notesMasterIdLst>
    <p:notesMasterId r:id="rId29"/>
  </p:notesMasterIdLst>
  <p:handoutMasterIdLst>
    <p:handoutMasterId r:id="rId30"/>
  </p:handoutMasterIdLst>
  <p:sldIdLst>
    <p:sldId id="256" r:id="rId7"/>
    <p:sldId id="262" r:id="rId8"/>
    <p:sldId id="266"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6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69" d="100"/>
          <a:sy n="69" d="100"/>
        </p:scale>
        <p:origin x="78" y="13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290E50-D3EA-4329-AA5F-AF5A5C575D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112D18-5CEB-46F3-924F-E35464AAA3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35D1AD-E24C-4E82-BC85-28527A42DCE7}" type="datetimeFigureOut">
              <a:rPr lang="en-US" smtClean="0"/>
              <a:t>4/12/2020</a:t>
            </a:fld>
            <a:endParaRPr lang="en-US" dirty="0"/>
          </a:p>
        </p:txBody>
      </p:sp>
      <p:sp>
        <p:nvSpPr>
          <p:cNvPr id="4" name="Footer Placeholder 3">
            <a:extLst>
              <a:ext uri="{FF2B5EF4-FFF2-40B4-BE49-F238E27FC236}">
                <a16:creationId xmlns:a16="http://schemas.microsoft.com/office/drawing/2014/main" id="{EB8FC0ED-2712-4B69-9F16-123F02DBF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2CBD00C-2269-4424-828A-8D893B5226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0B3793-D85E-4082-925C-FAA1A2B27276}" type="slidenum">
              <a:rPr lang="en-US" smtClean="0"/>
              <a:t>‹#›</a:t>
            </a:fld>
            <a:endParaRPr lang="en-US" dirty="0"/>
          </a:p>
        </p:txBody>
      </p:sp>
    </p:spTree>
    <p:extLst>
      <p:ext uri="{BB962C8B-B14F-4D97-AF65-F5344CB8AC3E}">
        <p14:creationId xmlns:p14="http://schemas.microsoft.com/office/powerpoint/2010/main" val="2233863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5EA34-3951-4B6D-8DDD-B157CE00471C}" type="datetimeFigureOut">
              <a:rPr lang="en-US" smtClean="0"/>
              <a:t>4/12/2020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3E965-974B-498D-B360-83DD1F9DEB55}" type="slidenum">
              <a:rPr lang="en-US" smtClean="0"/>
              <a:t>‹#›</a:t>
            </a:fld>
            <a:endParaRPr lang="en-US" dirty="0"/>
          </a:p>
        </p:txBody>
      </p:sp>
    </p:spTree>
    <p:extLst>
      <p:ext uri="{BB962C8B-B14F-4D97-AF65-F5344CB8AC3E}">
        <p14:creationId xmlns:p14="http://schemas.microsoft.com/office/powerpoint/2010/main" val="238363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a:t>
            </a:fld>
            <a:endParaRPr lang="en-US" dirty="0"/>
          </a:p>
        </p:txBody>
      </p:sp>
    </p:spTree>
    <p:extLst>
      <p:ext uri="{BB962C8B-B14F-4D97-AF65-F5344CB8AC3E}">
        <p14:creationId xmlns:p14="http://schemas.microsoft.com/office/powerpoint/2010/main" val="228965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22</a:t>
            </a:fld>
            <a:endParaRPr lang="en-US" dirty="0"/>
          </a:p>
        </p:txBody>
      </p:sp>
    </p:spTree>
    <p:extLst>
      <p:ext uri="{BB962C8B-B14F-4D97-AF65-F5344CB8AC3E}">
        <p14:creationId xmlns:p14="http://schemas.microsoft.com/office/powerpoint/2010/main" val="2452642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noProof="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4" name="Date Placeholder 3"/>
          <p:cNvSpPr>
            <a:spLocks noGrp="1"/>
          </p:cNvSpPr>
          <p:nvPr>
            <p:ph type="dt" sz="half" idx="10"/>
          </p:nvPr>
        </p:nvSpPr>
        <p:spPr/>
        <p:txBody>
          <a:bodyPr/>
          <a:lstStyle>
            <a:lvl1pPr algn="l">
              <a:defRPr/>
            </a:lvl1pPr>
          </a:lstStyle>
          <a:p>
            <a:fld id="{9AB3A824-1A51-4B26-AD58-A6D8E14F6C04}" type="datetimeFigureOut">
              <a:rPr lang="en-US" noProof="0" smtClean="0"/>
              <a:t>4/12/2020</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150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2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959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FDEB-B6E2-457C-830B-3B730C9370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E0770D-2148-425D-AF11-2C31221F4A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355797-A83E-4ADD-931A-3D8DB4415928}"/>
              </a:ext>
            </a:extLst>
          </p:cNvPr>
          <p:cNvSpPr>
            <a:spLocks noGrp="1"/>
          </p:cNvSpPr>
          <p:nvPr>
            <p:ph type="dt" sz="half" idx="10"/>
          </p:nvPr>
        </p:nvSpPr>
        <p:spPr/>
        <p:txBody>
          <a:bodyPr/>
          <a:lstStyle/>
          <a:p>
            <a:fld id="{5DFFFAFD-55F1-40A4-AD8A-40F17738BCDF}" type="datetimeFigureOut">
              <a:rPr lang="en-US" smtClean="0"/>
              <a:t>4/12/2020</a:t>
            </a:fld>
            <a:endParaRPr lang="en-US"/>
          </a:p>
        </p:txBody>
      </p:sp>
      <p:sp>
        <p:nvSpPr>
          <p:cNvPr id="5" name="Footer Placeholder 4">
            <a:extLst>
              <a:ext uri="{FF2B5EF4-FFF2-40B4-BE49-F238E27FC236}">
                <a16:creationId xmlns:a16="http://schemas.microsoft.com/office/drawing/2014/main" id="{E183243F-2E95-4E0D-92D9-74CC49412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F081C-45B2-44EC-87E5-550A80A6EEC5}"/>
              </a:ext>
            </a:extLst>
          </p:cNvPr>
          <p:cNvSpPr>
            <a:spLocks noGrp="1"/>
          </p:cNvSpPr>
          <p:nvPr>
            <p:ph type="sldNum" sz="quarter" idx="12"/>
          </p:nvPr>
        </p:nvSpPr>
        <p:spPr/>
        <p:txBody>
          <a:bodyPr/>
          <a:lstStyle/>
          <a:p>
            <a:fld id="{CC2D58E8-C931-48D5-8AAD-ECD749371427}" type="slidenum">
              <a:rPr lang="en-US" smtClean="0"/>
              <a:t>‹#›</a:t>
            </a:fld>
            <a:endParaRPr lang="en-US"/>
          </a:p>
        </p:txBody>
      </p:sp>
    </p:spTree>
    <p:extLst>
      <p:ext uri="{BB962C8B-B14F-4D97-AF65-F5344CB8AC3E}">
        <p14:creationId xmlns:p14="http://schemas.microsoft.com/office/powerpoint/2010/main" val="4009584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B577C-684E-430C-B42F-4F894C127A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4BF192-BFCC-46EA-B9AD-F0FE6E06C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DFC9C-1C2C-4FAE-8C6A-A38DE382EFB1}"/>
              </a:ext>
            </a:extLst>
          </p:cNvPr>
          <p:cNvSpPr>
            <a:spLocks noGrp="1"/>
          </p:cNvSpPr>
          <p:nvPr>
            <p:ph type="dt" sz="half" idx="10"/>
          </p:nvPr>
        </p:nvSpPr>
        <p:spPr/>
        <p:txBody>
          <a:bodyPr/>
          <a:lstStyle/>
          <a:p>
            <a:fld id="{5DFFFAFD-55F1-40A4-AD8A-40F17738BCDF}" type="datetimeFigureOut">
              <a:rPr lang="en-US" smtClean="0"/>
              <a:t>4/12/2020</a:t>
            </a:fld>
            <a:endParaRPr lang="en-US"/>
          </a:p>
        </p:txBody>
      </p:sp>
      <p:sp>
        <p:nvSpPr>
          <p:cNvPr id="5" name="Footer Placeholder 4">
            <a:extLst>
              <a:ext uri="{FF2B5EF4-FFF2-40B4-BE49-F238E27FC236}">
                <a16:creationId xmlns:a16="http://schemas.microsoft.com/office/drawing/2014/main" id="{E985C33D-8E50-4C84-88CC-EC92856FE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B1A79-42B7-4BD5-BB3D-425767CAAA44}"/>
              </a:ext>
            </a:extLst>
          </p:cNvPr>
          <p:cNvSpPr>
            <a:spLocks noGrp="1"/>
          </p:cNvSpPr>
          <p:nvPr>
            <p:ph type="sldNum" sz="quarter" idx="12"/>
          </p:nvPr>
        </p:nvSpPr>
        <p:spPr/>
        <p:txBody>
          <a:bodyPr/>
          <a:lstStyle/>
          <a:p>
            <a:fld id="{CC2D58E8-C931-48D5-8AAD-ECD749371427}" type="slidenum">
              <a:rPr lang="en-US" smtClean="0"/>
              <a:t>‹#›</a:t>
            </a:fld>
            <a:endParaRPr lang="en-US"/>
          </a:p>
        </p:txBody>
      </p:sp>
    </p:spTree>
    <p:extLst>
      <p:ext uri="{BB962C8B-B14F-4D97-AF65-F5344CB8AC3E}">
        <p14:creationId xmlns:p14="http://schemas.microsoft.com/office/powerpoint/2010/main" val="3968613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D3F7-E3DB-4CA8-AC66-36DDA23E57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B79AD0-83BC-422D-9285-53E687F73D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87148A-42D2-4B4D-A304-0A9CBD3D4BA9}"/>
              </a:ext>
            </a:extLst>
          </p:cNvPr>
          <p:cNvSpPr>
            <a:spLocks noGrp="1"/>
          </p:cNvSpPr>
          <p:nvPr>
            <p:ph type="dt" sz="half" idx="10"/>
          </p:nvPr>
        </p:nvSpPr>
        <p:spPr/>
        <p:txBody>
          <a:bodyPr/>
          <a:lstStyle/>
          <a:p>
            <a:fld id="{5DFFFAFD-55F1-40A4-AD8A-40F17738BCDF}" type="datetimeFigureOut">
              <a:rPr lang="en-US" smtClean="0"/>
              <a:t>4/12/2020</a:t>
            </a:fld>
            <a:endParaRPr lang="en-US"/>
          </a:p>
        </p:txBody>
      </p:sp>
      <p:sp>
        <p:nvSpPr>
          <p:cNvPr id="5" name="Footer Placeholder 4">
            <a:extLst>
              <a:ext uri="{FF2B5EF4-FFF2-40B4-BE49-F238E27FC236}">
                <a16:creationId xmlns:a16="http://schemas.microsoft.com/office/drawing/2014/main" id="{07C5D03A-B2C1-4D9D-9A8B-7127BA00D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BB00C-BF3C-4F9A-A735-4507A56E486A}"/>
              </a:ext>
            </a:extLst>
          </p:cNvPr>
          <p:cNvSpPr>
            <a:spLocks noGrp="1"/>
          </p:cNvSpPr>
          <p:nvPr>
            <p:ph type="sldNum" sz="quarter" idx="12"/>
          </p:nvPr>
        </p:nvSpPr>
        <p:spPr/>
        <p:txBody>
          <a:bodyPr/>
          <a:lstStyle/>
          <a:p>
            <a:fld id="{CC2D58E8-C931-48D5-8AAD-ECD749371427}" type="slidenum">
              <a:rPr lang="en-US" smtClean="0"/>
              <a:t>‹#›</a:t>
            </a:fld>
            <a:endParaRPr lang="en-US"/>
          </a:p>
        </p:txBody>
      </p:sp>
    </p:spTree>
    <p:extLst>
      <p:ext uri="{BB962C8B-B14F-4D97-AF65-F5344CB8AC3E}">
        <p14:creationId xmlns:p14="http://schemas.microsoft.com/office/powerpoint/2010/main" val="3872984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5615-FC7C-4F0B-B2A9-806ECFC7F4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5A5E88-BD05-4908-9DF9-D7E3E64804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89CB66-502E-4E31-AF83-F6BCF044BD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D41C74-917F-4031-B848-B891DE54DCBF}"/>
              </a:ext>
            </a:extLst>
          </p:cNvPr>
          <p:cNvSpPr>
            <a:spLocks noGrp="1"/>
          </p:cNvSpPr>
          <p:nvPr>
            <p:ph type="dt" sz="half" idx="10"/>
          </p:nvPr>
        </p:nvSpPr>
        <p:spPr/>
        <p:txBody>
          <a:bodyPr/>
          <a:lstStyle/>
          <a:p>
            <a:fld id="{5DFFFAFD-55F1-40A4-AD8A-40F17738BCDF}" type="datetimeFigureOut">
              <a:rPr lang="en-US" smtClean="0"/>
              <a:t>4/12/2020</a:t>
            </a:fld>
            <a:endParaRPr lang="en-US"/>
          </a:p>
        </p:txBody>
      </p:sp>
      <p:sp>
        <p:nvSpPr>
          <p:cNvPr id="6" name="Footer Placeholder 5">
            <a:extLst>
              <a:ext uri="{FF2B5EF4-FFF2-40B4-BE49-F238E27FC236}">
                <a16:creationId xmlns:a16="http://schemas.microsoft.com/office/drawing/2014/main" id="{5F5321DA-12C6-4048-8541-4230EF8822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1B3322-48EA-4B4E-B5F5-F11B7B7DDA68}"/>
              </a:ext>
            </a:extLst>
          </p:cNvPr>
          <p:cNvSpPr>
            <a:spLocks noGrp="1"/>
          </p:cNvSpPr>
          <p:nvPr>
            <p:ph type="sldNum" sz="quarter" idx="12"/>
          </p:nvPr>
        </p:nvSpPr>
        <p:spPr/>
        <p:txBody>
          <a:bodyPr/>
          <a:lstStyle/>
          <a:p>
            <a:fld id="{CC2D58E8-C931-48D5-8AAD-ECD749371427}" type="slidenum">
              <a:rPr lang="en-US" smtClean="0"/>
              <a:t>‹#›</a:t>
            </a:fld>
            <a:endParaRPr lang="en-US"/>
          </a:p>
        </p:txBody>
      </p:sp>
    </p:spTree>
    <p:extLst>
      <p:ext uri="{BB962C8B-B14F-4D97-AF65-F5344CB8AC3E}">
        <p14:creationId xmlns:p14="http://schemas.microsoft.com/office/powerpoint/2010/main" val="2614919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9230E-8998-4B3A-863C-4AAB231513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98AF81-E579-4653-BA17-0491276CF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7240F6-E299-4C86-9CC9-775BA316DB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E1BF37-A649-4AF7-8765-AFB520CCE0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04F2B5-9B2D-4C49-BAFA-DA27272279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4E64F-BA15-4485-B675-BE92E530437E}"/>
              </a:ext>
            </a:extLst>
          </p:cNvPr>
          <p:cNvSpPr>
            <a:spLocks noGrp="1"/>
          </p:cNvSpPr>
          <p:nvPr>
            <p:ph type="dt" sz="half" idx="10"/>
          </p:nvPr>
        </p:nvSpPr>
        <p:spPr/>
        <p:txBody>
          <a:bodyPr/>
          <a:lstStyle/>
          <a:p>
            <a:fld id="{5DFFFAFD-55F1-40A4-AD8A-40F17738BCDF}" type="datetimeFigureOut">
              <a:rPr lang="en-US" smtClean="0"/>
              <a:t>4/12/2020</a:t>
            </a:fld>
            <a:endParaRPr lang="en-US"/>
          </a:p>
        </p:txBody>
      </p:sp>
      <p:sp>
        <p:nvSpPr>
          <p:cNvPr id="8" name="Footer Placeholder 7">
            <a:extLst>
              <a:ext uri="{FF2B5EF4-FFF2-40B4-BE49-F238E27FC236}">
                <a16:creationId xmlns:a16="http://schemas.microsoft.com/office/drawing/2014/main" id="{2BC93024-2DEB-4828-A1CB-8BC84D6C82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4E5659-29E7-4740-80AF-1BB941627806}"/>
              </a:ext>
            </a:extLst>
          </p:cNvPr>
          <p:cNvSpPr>
            <a:spLocks noGrp="1"/>
          </p:cNvSpPr>
          <p:nvPr>
            <p:ph type="sldNum" sz="quarter" idx="12"/>
          </p:nvPr>
        </p:nvSpPr>
        <p:spPr/>
        <p:txBody>
          <a:bodyPr/>
          <a:lstStyle/>
          <a:p>
            <a:fld id="{CC2D58E8-C931-48D5-8AAD-ECD749371427}" type="slidenum">
              <a:rPr lang="en-US" smtClean="0"/>
              <a:t>‹#›</a:t>
            </a:fld>
            <a:endParaRPr lang="en-US"/>
          </a:p>
        </p:txBody>
      </p:sp>
    </p:spTree>
    <p:extLst>
      <p:ext uri="{BB962C8B-B14F-4D97-AF65-F5344CB8AC3E}">
        <p14:creationId xmlns:p14="http://schemas.microsoft.com/office/powerpoint/2010/main" val="500311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40195-C876-46E0-8C3D-7C3BFC7695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DB67E5-72DC-44C7-95C3-F5C7B3FC4587}"/>
              </a:ext>
            </a:extLst>
          </p:cNvPr>
          <p:cNvSpPr>
            <a:spLocks noGrp="1"/>
          </p:cNvSpPr>
          <p:nvPr>
            <p:ph type="dt" sz="half" idx="10"/>
          </p:nvPr>
        </p:nvSpPr>
        <p:spPr/>
        <p:txBody>
          <a:bodyPr/>
          <a:lstStyle/>
          <a:p>
            <a:fld id="{5DFFFAFD-55F1-40A4-AD8A-40F17738BCDF}" type="datetimeFigureOut">
              <a:rPr lang="en-US" smtClean="0"/>
              <a:t>4/12/2020</a:t>
            </a:fld>
            <a:endParaRPr lang="en-US"/>
          </a:p>
        </p:txBody>
      </p:sp>
      <p:sp>
        <p:nvSpPr>
          <p:cNvPr id="4" name="Footer Placeholder 3">
            <a:extLst>
              <a:ext uri="{FF2B5EF4-FFF2-40B4-BE49-F238E27FC236}">
                <a16:creationId xmlns:a16="http://schemas.microsoft.com/office/drawing/2014/main" id="{7127943A-316B-4446-96EF-4007D393F8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4E5E01-1432-4998-AE30-F96F2B954A04}"/>
              </a:ext>
            </a:extLst>
          </p:cNvPr>
          <p:cNvSpPr>
            <a:spLocks noGrp="1"/>
          </p:cNvSpPr>
          <p:nvPr>
            <p:ph type="sldNum" sz="quarter" idx="12"/>
          </p:nvPr>
        </p:nvSpPr>
        <p:spPr/>
        <p:txBody>
          <a:bodyPr/>
          <a:lstStyle/>
          <a:p>
            <a:fld id="{CC2D58E8-C931-48D5-8AAD-ECD749371427}" type="slidenum">
              <a:rPr lang="en-US" smtClean="0"/>
              <a:t>‹#›</a:t>
            </a:fld>
            <a:endParaRPr lang="en-US"/>
          </a:p>
        </p:txBody>
      </p:sp>
    </p:spTree>
    <p:extLst>
      <p:ext uri="{BB962C8B-B14F-4D97-AF65-F5344CB8AC3E}">
        <p14:creationId xmlns:p14="http://schemas.microsoft.com/office/powerpoint/2010/main" val="325542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513A85-29B5-4324-BFC3-19EB52E75B66}"/>
              </a:ext>
            </a:extLst>
          </p:cNvPr>
          <p:cNvSpPr>
            <a:spLocks noGrp="1"/>
          </p:cNvSpPr>
          <p:nvPr>
            <p:ph type="dt" sz="half" idx="10"/>
          </p:nvPr>
        </p:nvSpPr>
        <p:spPr/>
        <p:txBody>
          <a:bodyPr/>
          <a:lstStyle/>
          <a:p>
            <a:fld id="{5DFFFAFD-55F1-40A4-AD8A-40F17738BCDF}" type="datetimeFigureOut">
              <a:rPr lang="en-US" smtClean="0"/>
              <a:t>4/12/2020</a:t>
            </a:fld>
            <a:endParaRPr lang="en-US"/>
          </a:p>
        </p:txBody>
      </p:sp>
      <p:sp>
        <p:nvSpPr>
          <p:cNvPr id="3" name="Footer Placeholder 2">
            <a:extLst>
              <a:ext uri="{FF2B5EF4-FFF2-40B4-BE49-F238E27FC236}">
                <a16:creationId xmlns:a16="http://schemas.microsoft.com/office/drawing/2014/main" id="{9F92D6FD-B7BB-471D-937B-737889394D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0FBEA6-30C0-4254-9EDC-8798F1C2788C}"/>
              </a:ext>
            </a:extLst>
          </p:cNvPr>
          <p:cNvSpPr>
            <a:spLocks noGrp="1"/>
          </p:cNvSpPr>
          <p:nvPr>
            <p:ph type="sldNum" sz="quarter" idx="12"/>
          </p:nvPr>
        </p:nvSpPr>
        <p:spPr/>
        <p:txBody>
          <a:bodyPr/>
          <a:lstStyle/>
          <a:p>
            <a:fld id="{CC2D58E8-C931-48D5-8AAD-ECD749371427}" type="slidenum">
              <a:rPr lang="en-US" smtClean="0"/>
              <a:t>‹#›</a:t>
            </a:fld>
            <a:endParaRPr lang="en-US"/>
          </a:p>
        </p:txBody>
      </p:sp>
    </p:spTree>
    <p:extLst>
      <p:ext uri="{BB962C8B-B14F-4D97-AF65-F5344CB8AC3E}">
        <p14:creationId xmlns:p14="http://schemas.microsoft.com/office/powerpoint/2010/main" val="1071246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12E5-F791-4D99-95A2-057E857FDC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A0ED51-57F9-42BE-847F-524BC0381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9AC7BF-D48B-4028-974C-1D7562264B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0ED285-C6D9-4FC0-8562-066372B50679}"/>
              </a:ext>
            </a:extLst>
          </p:cNvPr>
          <p:cNvSpPr>
            <a:spLocks noGrp="1"/>
          </p:cNvSpPr>
          <p:nvPr>
            <p:ph type="dt" sz="half" idx="10"/>
          </p:nvPr>
        </p:nvSpPr>
        <p:spPr/>
        <p:txBody>
          <a:bodyPr/>
          <a:lstStyle/>
          <a:p>
            <a:fld id="{5DFFFAFD-55F1-40A4-AD8A-40F17738BCDF}" type="datetimeFigureOut">
              <a:rPr lang="en-US" smtClean="0"/>
              <a:t>4/12/2020</a:t>
            </a:fld>
            <a:endParaRPr lang="en-US"/>
          </a:p>
        </p:txBody>
      </p:sp>
      <p:sp>
        <p:nvSpPr>
          <p:cNvPr id="6" name="Footer Placeholder 5">
            <a:extLst>
              <a:ext uri="{FF2B5EF4-FFF2-40B4-BE49-F238E27FC236}">
                <a16:creationId xmlns:a16="http://schemas.microsoft.com/office/drawing/2014/main" id="{8A0DF41E-F15B-438A-9FBE-E5B50966A2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5A507-19FD-41B4-9249-9870AD421216}"/>
              </a:ext>
            </a:extLst>
          </p:cNvPr>
          <p:cNvSpPr>
            <a:spLocks noGrp="1"/>
          </p:cNvSpPr>
          <p:nvPr>
            <p:ph type="sldNum" sz="quarter" idx="12"/>
          </p:nvPr>
        </p:nvSpPr>
        <p:spPr/>
        <p:txBody>
          <a:bodyPr/>
          <a:lstStyle/>
          <a:p>
            <a:fld id="{CC2D58E8-C931-48D5-8AAD-ECD749371427}" type="slidenum">
              <a:rPr lang="en-US" smtClean="0"/>
              <a:t>‹#›</a:t>
            </a:fld>
            <a:endParaRPr lang="en-US"/>
          </a:p>
        </p:txBody>
      </p:sp>
    </p:spTree>
    <p:extLst>
      <p:ext uri="{BB962C8B-B14F-4D97-AF65-F5344CB8AC3E}">
        <p14:creationId xmlns:p14="http://schemas.microsoft.com/office/powerpoint/2010/main" val="51324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4/12/2020</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230645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F972-DF8E-4936-84CB-51B03562E0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D881CB-ABAE-4223-8F6B-E417F4DAB5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033F8F-30D5-4765-B809-5A7D400E8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7267AB-DC0E-4879-A512-8924F854A955}"/>
              </a:ext>
            </a:extLst>
          </p:cNvPr>
          <p:cNvSpPr>
            <a:spLocks noGrp="1"/>
          </p:cNvSpPr>
          <p:nvPr>
            <p:ph type="dt" sz="half" idx="10"/>
          </p:nvPr>
        </p:nvSpPr>
        <p:spPr/>
        <p:txBody>
          <a:bodyPr/>
          <a:lstStyle/>
          <a:p>
            <a:fld id="{5DFFFAFD-55F1-40A4-AD8A-40F17738BCDF}" type="datetimeFigureOut">
              <a:rPr lang="en-US" smtClean="0"/>
              <a:t>4/12/2020</a:t>
            </a:fld>
            <a:endParaRPr lang="en-US"/>
          </a:p>
        </p:txBody>
      </p:sp>
      <p:sp>
        <p:nvSpPr>
          <p:cNvPr id="6" name="Footer Placeholder 5">
            <a:extLst>
              <a:ext uri="{FF2B5EF4-FFF2-40B4-BE49-F238E27FC236}">
                <a16:creationId xmlns:a16="http://schemas.microsoft.com/office/drawing/2014/main" id="{056DEBD7-005C-4C81-BC2B-059C2B2366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051C2-EF8C-412B-BA97-DDEE3A78CC6D}"/>
              </a:ext>
            </a:extLst>
          </p:cNvPr>
          <p:cNvSpPr>
            <a:spLocks noGrp="1"/>
          </p:cNvSpPr>
          <p:nvPr>
            <p:ph type="sldNum" sz="quarter" idx="12"/>
          </p:nvPr>
        </p:nvSpPr>
        <p:spPr/>
        <p:txBody>
          <a:bodyPr/>
          <a:lstStyle/>
          <a:p>
            <a:fld id="{CC2D58E8-C931-48D5-8AAD-ECD749371427}" type="slidenum">
              <a:rPr lang="en-US" smtClean="0"/>
              <a:t>‹#›</a:t>
            </a:fld>
            <a:endParaRPr lang="en-US"/>
          </a:p>
        </p:txBody>
      </p:sp>
    </p:spTree>
    <p:extLst>
      <p:ext uri="{BB962C8B-B14F-4D97-AF65-F5344CB8AC3E}">
        <p14:creationId xmlns:p14="http://schemas.microsoft.com/office/powerpoint/2010/main" val="1131811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9A06D-F2F8-4CE4-8B07-81BCB0959D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70AB02-7DC4-4901-8481-57C6571112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A4D31-8A12-41A8-A8AC-D9DF79CFC53A}"/>
              </a:ext>
            </a:extLst>
          </p:cNvPr>
          <p:cNvSpPr>
            <a:spLocks noGrp="1"/>
          </p:cNvSpPr>
          <p:nvPr>
            <p:ph type="dt" sz="half" idx="10"/>
          </p:nvPr>
        </p:nvSpPr>
        <p:spPr/>
        <p:txBody>
          <a:bodyPr/>
          <a:lstStyle/>
          <a:p>
            <a:fld id="{5DFFFAFD-55F1-40A4-AD8A-40F17738BCDF}" type="datetimeFigureOut">
              <a:rPr lang="en-US" smtClean="0"/>
              <a:t>4/12/2020</a:t>
            </a:fld>
            <a:endParaRPr lang="en-US"/>
          </a:p>
        </p:txBody>
      </p:sp>
      <p:sp>
        <p:nvSpPr>
          <p:cNvPr id="5" name="Footer Placeholder 4">
            <a:extLst>
              <a:ext uri="{FF2B5EF4-FFF2-40B4-BE49-F238E27FC236}">
                <a16:creationId xmlns:a16="http://schemas.microsoft.com/office/drawing/2014/main" id="{4797FA16-B303-4F90-AC32-6E7501805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8FE0F-B139-4C2E-9462-DBE7F6690E64}"/>
              </a:ext>
            </a:extLst>
          </p:cNvPr>
          <p:cNvSpPr>
            <a:spLocks noGrp="1"/>
          </p:cNvSpPr>
          <p:nvPr>
            <p:ph type="sldNum" sz="quarter" idx="12"/>
          </p:nvPr>
        </p:nvSpPr>
        <p:spPr/>
        <p:txBody>
          <a:bodyPr/>
          <a:lstStyle/>
          <a:p>
            <a:fld id="{CC2D58E8-C931-48D5-8AAD-ECD749371427}" type="slidenum">
              <a:rPr lang="en-US" smtClean="0"/>
              <a:t>‹#›</a:t>
            </a:fld>
            <a:endParaRPr lang="en-US"/>
          </a:p>
        </p:txBody>
      </p:sp>
    </p:spTree>
    <p:extLst>
      <p:ext uri="{BB962C8B-B14F-4D97-AF65-F5344CB8AC3E}">
        <p14:creationId xmlns:p14="http://schemas.microsoft.com/office/powerpoint/2010/main" val="16333000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CE1C3-2895-4A0E-86AF-A88E3AAA68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19E4FA-F5BA-44C6-A800-0EAA9AB854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7F739-32B0-4844-BC75-83BC2C4D0285}"/>
              </a:ext>
            </a:extLst>
          </p:cNvPr>
          <p:cNvSpPr>
            <a:spLocks noGrp="1"/>
          </p:cNvSpPr>
          <p:nvPr>
            <p:ph type="dt" sz="half" idx="10"/>
          </p:nvPr>
        </p:nvSpPr>
        <p:spPr/>
        <p:txBody>
          <a:bodyPr/>
          <a:lstStyle/>
          <a:p>
            <a:fld id="{5DFFFAFD-55F1-40A4-AD8A-40F17738BCDF}" type="datetimeFigureOut">
              <a:rPr lang="en-US" smtClean="0"/>
              <a:t>4/12/2020</a:t>
            </a:fld>
            <a:endParaRPr lang="en-US"/>
          </a:p>
        </p:txBody>
      </p:sp>
      <p:sp>
        <p:nvSpPr>
          <p:cNvPr id="5" name="Footer Placeholder 4">
            <a:extLst>
              <a:ext uri="{FF2B5EF4-FFF2-40B4-BE49-F238E27FC236}">
                <a16:creationId xmlns:a16="http://schemas.microsoft.com/office/drawing/2014/main" id="{343795FF-8655-43B7-B739-28D8EAF51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2122C-4BE0-4EF0-80B1-AB7D62454A8D}"/>
              </a:ext>
            </a:extLst>
          </p:cNvPr>
          <p:cNvSpPr>
            <a:spLocks noGrp="1"/>
          </p:cNvSpPr>
          <p:nvPr>
            <p:ph type="sldNum" sz="quarter" idx="12"/>
          </p:nvPr>
        </p:nvSpPr>
        <p:spPr/>
        <p:txBody>
          <a:bodyPr/>
          <a:lstStyle/>
          <a:p>
            <a:fld id="{CC2D58E8-C931-48D5-8AAD-ECD749371427}" type="slidenum">
              <a:rPr lang="en-US" smtClean="0"/>
              <a:t>‹#›</a:t>
            </a:fld>
            <a:endParaRPr lang="en-US"/>
          </a:p>
        </p:txBody>
      </p:sp>
    </p:spTree>
    <p:extLst>
      <p:ext uri="{BB962C8B-B14F-4D97-AF65-F5344CB8AC3E}">
        <p14:creationId xmlns:p14="http://schemas.microsoft.com/office/powerpoint/2010/main" val="1869719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FFFAFD-55F1-40A4-AD8A-40F17738BCDF}" type="datetimeFigureOut">
              <a:rPr lang="en-US" smtClean="0"/>
              <a:t>4/12/2020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C2D58E8-C931-48D5-8AAD-ECD74937142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7936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FFAFD-55F1-40A4-AD8A-40F17738BCDF}"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D58E8-C931-48D5-8AAD-ECD74937142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91153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FFFAFD-55F1-40A4-AD8A-40F17738BCDF}"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D58E8-C931-48D5-8AAD-ECD74937142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05152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FFFAFD-55F1-40A4-AD8A-40F17738BCDF}"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D58E8-C931-48D5-8AAD-ECD74937142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98807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FFFAFD-55F1-40A4-AD8A-40F17738BCDF}" type="datetimeFigureOut">
              <a:rPr lang="en-US" smtClean="0"/>
              <a:t>4/12/2020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D58E8-C931-48D5-8AAD-ECD74937142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95625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FFFAFD-55F1-40A4-AD8A-40F17738BCDF}" type="datetimeFigureOut">
              <a:rPr lang="en-US" smtClean="0"/>
              <a:t>4/12/2020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2D58E8-C931-48D5-8AAD-ECD74937142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96522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FFFAFD-55F1-40A4-AD8A-40F17738BCDF}" type="datetimeFigureOut">
              <a:rPr lang="en-US" smtClean="0"/>
              <a:t>4/12/2020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2D58E8-C931-48D5-8AAD-ECD749371427}" type="slidenum">
              <a:rPr lang="en-US" smtClean="0"/>
              <a:t>‹#›</a:t>
            </a:fld>
            <a:endParaRPr lang="en-US"/>
          </a:p>
        </p:txBody>
      </p:sp>
    </p:spTree>
    <p:extLst>
      <p:ext uri="{BB962C8B-B14F-4D97-AF65-F5344CB8AC3E}">
        <p14:creationId xmlns:p14="http://schemas.microsoft.com/office/powerpoint/2010/main" val="178939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noProof="0"/>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4/12/2020</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6462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FFFAFD-55F1-40A4-AD8A-40F17738BCDF}"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D58E8-C931-48D5-8AAD-ECD74937142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21871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DFFFAFD-55F1-40A4-AD8A-40F17738BCDF}" type="datetimeFigureOut">
              <a:rPr lang="en-US" smtClean="0"/>
              <a:t>4/12/2020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C2D58E8-C931-48D5-8AAD-ECD74937142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15117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FFAFD-55F1-40A4-AD8A-40F17738BCDF}"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D58E8-C931-48D5-8AAD-ECD74937142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03034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FFAFD-55F1-40A4-AD8A-40F17738BCDF}"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D58E8-C931-48D5-8AAD-ECD74937142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5433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noProof="0"/>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4/12/2020</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27958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4/12/2020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86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4/12/2020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961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4/12/2020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396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4/12/2020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365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4/12/2020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80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C1C18-307B-4F68-A007-B5B542270E8D}" type="datetimeFigureOut">
              <a:rPr lang="en-US" noProof="0" smtClean="0"/>
              <a:t>4/12/2020</a:t>
            </a:fld>
            <a:endParaRPr lang="en-US" noProof="0"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noProof="0" dirty="0"/>
              <a:t>
              </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noProof="0" smtClean="0"/>
              <a:pPr/>
              <a:t>‹#›</a:t>
            </a:fld>
            <a:endParaRPr lang="en-US" noProof="0"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0284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D7E4B2-4464-49A2-97C3-3D376CFE0E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0F595A-CCC1-4BC5-BEF9-FC9EA95F68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788361-462C-4BA5-8F29-A2D5AD8DB8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FFAFD-55F1-40A4-AD8A-40F17738BCDF}" type="datetimeFigureOut">
              <a:rPr lang="en-US" smtClean="0"/>
              <a:t>4/12/2020</a:t>
            </a:fld>
            <a:endParaRPr lang="en-US"/>
          </a:p>
        </p:txBody>
      </p:sp>
      <p:sp>
        <p:nvSpPr>
          <p:cNvPr id="5" name="Footer Placeholder 4">
            <a:extLst>
              <a:ext uri="{FF2B5EF4-FFF2-40B4-BE49-F238E27FC236}">
                <a16:creationId xmlns:a16="http://schemas.microsoft.com/office/drawing/2014/main" id="{1C11B92A-04CD-48C6-B195-DC8F7D07D7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FD1148-3226-42C7-9510-2097AE07B3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D58E8-C931-48D5-8AAD-ECD749371427}" type="slidenum">
              <a:rPr lang="en-US" smtClean="0"/>
              <a:t>‹#›</a:t>
            </a:fld>
            <a:endParaRPr lang="en-US"/>
          </a:p>
        </p:txBody>
      </p:sp>
    </p:spTree>
    <p:extLst>
      <p:ext uri="{BB962C8B-B14F-4D97-AF65-F5344CB8AC3E}">
        <p14:creationId xmlns:p14="http://schemas.microsoft.com/office/powerpoint/2010/main" val="1588620206"/>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CBC1C18-307B-4F68-A007-B5B542270E8D}" type="datetimeFigureOut">
              <a:rPr lang="en-US" noProof="0" smtClean="0"/>
              <a:t>4/12/2020</a:t>
            </a:fld>
            <a:endParaRPr lang="en-US" noProof="0"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noProof="0"/>
              <a:t>
              </a:t>
            </a:r>
            <a:endParaRPr lang="en-US" noProof="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noProof="0" smtClean="0"/>
              <a:pPr/>
              <a:t>‹#›</a:t>
            </a:fld>
            <a:endParaRPr lang="en-US" noProof="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44444"/>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Coffee Beans">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alphaModFix amt="45000"/>
            <a:extLst>
              <a:ext uri="{28A0092B-C50C-407E-A947-70E740481C1C}">
                <a14:useLocalDpi xmlns:a14="http://schemas.microsoft.com/office/drawing/2010/main"/>
              </a:ext>
            </a:extLst>
          </a:blip>
          <a:srcRect r="25"/>
          <a:stretch/>
        </p:blipFill>
        <p:spPr>
          <a:xfrm>
            <a:off x="20" y="-1"/>
            <a:ext cx="12188932" cy="6858000"/>
          </a:xfrm>
          <a:prstGeom prst="rect">
            <a:avLst/>
          </a:prstGeom>
        </p:spPr>
      </p:pic>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643467" y="643467"/>
            <a:ext cx="7164674" cy="5571066"/>
          </a:xfrm>
          <a:prstGeom prst="rect">
            <a:avLst/>
          </a:prstGeom>
        </p:spPr>
        <p:txBody>
          <a:bodyPr lIns="0" rIns="180000">
            <a:normAutofit/>
          </a:bodyPr>
          <a:lstStyle/>
          <a:p>
            <a:r>
              <a:rPr lang="en-US" sz="7200" dirty="0">
                <a:solidFill>
                  <a:schemeClr val="tx1"/>
                </a:solidFill>
              </a:rPr>
              <a:t>Coffee Cafe </a:t>
            </a:r>
            <a:br>
              <a:rPr lang="en-US" sz="7200" dirty="0">
                <a:solidFill>
                  <a:schemeClr val="tx1"/>
                </a:solidFill>
              </a:rPr>
            </a:br>
            <a:r>
              <a:rPr lang="en-US" sz="7200" dirty="0">
                <a:solidFill>
                  <a:schemeClr val="tx1"/>
                </a:solidFill>
              </a:rPr>
              <a:t>Market Basket Analysis</a:t>
            </a:r>
            <a:br>
              <a:rPr lang="en-US" sz="7200" dirty="0">
                <a:solidFill>
                  <a:schemeClr val="tx1"/>
                </a:solidFill>
              </a:rPr>
            </a:br>
            <a:endParaRPr lang="en-US" sz="7200" b="1" dirty="0">
              <a:solidFill>
                <a:schemeClr val="tx1"/>
              </a:solidFill>
            </a:endParaRP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451608" y="643467"/>
            <a:ext cx="3096926" cy="5571066"/>
          </a:xfrm>
          <a:prstGeom prst="rect">
            <a:avLst/>
          </a:prstGeom>
        </p:spPr>
        <p:txBody>
          <a:bodyPr lIns="0" rIns="0">
            <a:normAutofit/>
          </a:bodyPr>
          <a:lstStyle/>
          <a:p>
            <a:r>
              <a:rPr lang="en-US" sz="2800" dirty="0">
                <a:solidFill>
                  <a:schemeClr val="tx1"/>
                </a:solidFill>
              </a:rPr>
              <a:t>By,</a:t>
            </a:r>
          </a:p>
          <a:p>
            <a:r>
              <a:rPr lang="en-US" sz="2800" dirty="0">
                <a:solidFill>
                  <a:schemeClr val="tx1"/>
                </a:solidFill>
              </a:rPr>
              <a:t>Muthu Pandian G</a:t>
            </a:r>
          </a:p>
        </p:txBody>
      </p:sp>
      <p:cxnSp>
        <p:nvCxnSpPr>
          <p:cNvPr id="20" name="Straight Connector 19">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3C364-4716-4EF9-932C-25A177D5E462}"/>
              </a:ext>
            </a:extLst>
          </p:cNvPr>
          <p:cNvSpPr txBox="1"/>
          <p:nvPr/>
        </p:nvSpPr>
        <p:spPr>
          <a:xfrm>
            <a:off x="3240156" y="106017"/>
            <a:ext cx="5711687" cy="553998"/>
          </a:xfrm>
          <a:prstGeom prst="rect">
            <a:avLst/>
          </a:prstGeom>
          <a:noFill/>
        </p:spPr>
        <p:txBody>
          <a:bodyPr wrap="square" rtlCol="0">
            <a:spAutoFit/>
          </a:bodyPr>
          <a:lstStyle/>
          <a:p>
            <a:pPr algn="ctr"/>
            <a:r>
              <a:rPr lang="en-US" sz="3000" b="1" dirty="0">
                <a:latin typeface="Arial" panose="020B0604020202020204" pitchFamily="34" charset="0"/>
                <a:cs typeface="Arial" panose="020B0604020202020204" pitchFamily="34" charset="0"/>
              </a:rPr>
              <a:t>Exploratory Analysis</a:t>
            </a:r>
          </a:p>
        </p:txBody>
      </p:sp>
      <p:pic>
        <p:nvPicPr>
          <p:cNvPr id="4" name="slide2" descr="High Sold Menu Items ">
            <a:extLst>
              <a:ext uri="{FF2B5EF4-FFF2-40B4-BE49-F238E27FC236}">
                <a16:creationId xmlns:a16="http://schemas.microsoft.com/office/drawing/2014/main" id="{C7F67107-B646-4ABB-B588-8D2FD702E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539" y="893796"/>
            <a:ext cx="10640919" cy="5096911"/>
          </a:xfrm>
          <a:prstGeom prst="rect">
            <a:avLst/>
          </a:prstGeom>
        </p:spPr>
      </p:pic>
    </p:spTree>
    <p:extLst>
      <p:ext uri="{BB962C8B-B14F-4D97-AF65-F5344CB8AC3E}">
        <p14:creationId xmlns:p14="http://schemas.microsoft.com/office/powerpoint/2010/main" val="879301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3C364-4716-4EF9-932C-25A177D5E462}"/>
              </a:ext>
            </a:extLst>
          </p:cNvPr>
          <p:cNvSpPr txBox="1"/>
          <p:nvPr/>
        </p:nvSpPr>
        <p:spPr>
          <a:xfrm>
            <a:off x="3240156" y="106017"/>
            <a:ext cx="5711687" cy="553998"/>
          </a:xfrm>
          <a:prstGeom prst="rect">
            <a:avLst/>
          </a:prstGeom>
          <a:noFill/>
        </p:spPr>
        <p:txBody>
          <a:bodyPr wrap="square" rtlCol="0">
            <a:spAutoFit/>
          </a:bodyPr>
          <a:lstStyle/>
          <a:p>
            <a:pPr algn="ctr"/>
            <a:r>
              <a:rPr lang="en-US" sz="3000" b="1" dirty="0">
                <a:latin typeface="Arial" panose="020B0604020202020204" pitchFamily="34" charset="0"/>
                <a:cs typeface="Arial" panose="020B0604020202020204" pitchFamily="34" charset="0"/>
              </a:rPr>
              <a:t>Exploratory Analysis</a:t>
            </a:r>
          </a:p>
        </p:txBody>
      </p:sp>
      <p:sp>
        <p:nvSpPr>
          <p:cNvPr id="2" name="TextBox 1">
            <a:extLst>
              <a:ext uri="{FF2B5EF4-FFF2-40B4-BE49-F238E27FC236}">
                <a16:creationId xmlns:a16="http://schemas.microsoft.com/office/drawing/2014/main" id="{E435CD15-FE01-49B7-856D-858E43B13D42}"/>
              </a:ext>
            </a:extLst>
          </p:cNvPr>
          <p:cNvSpPr txBox="1"/>
          <p:nvPr/>
        </p:nvSpPr>
        <p:spPr>
          <a:xfrm>
            <a:off x="1328528" y="1182231"/>
            <a:ext cx="9534941" cy="5170646"/>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Low Sold Products in Top categories:</a:t>
            </a:r>
          </a:p>
          <a:p>
            <a:endParaRPr lang="en-US" sz="2200" b="1"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sz="2200" b="1" dirty="0">
                <a:latin typeface="Arial" panose="020B0604020202020204" pitchFamily="34" charset="0"/>
                <a:cs typeface="Arial" panose="020B0604020202020204" pitchFamily="34" charset="0"/>
              </a:rPr>
              <a:t>Beverages:</a:t>
            </a:r>
          </a:p>
          <a:p>
            <a:pPr marL="1200150" lvl="2" indent="-285750">
              <a:buFont typeface="Wingdings" panose="05000000000000000000" pitchFamily="2" charset="2"/>
              <a:buChar char="§"/>
            </a:pPr>
            <a:r>
              <a:rPr lang="en-US" sz="2200" dirty="0">
                <a:latin typeface="Arial" panose="020B0604020202020204" pitchFamily="34" charset="0"/>
                <a:cs typeface="Arial" panose="020B0604020202020204" pitchFamily="34" charset="0"/>
              </a:rPr>
              <a:t>2 Axe Twist ,Decaffinate Coffee Frappe, Mocafe Hot Chocolate</a:t>
            </a:r>
          </a:p>
          <a:p>
            <a:pPr marL="1200150" lvl="2" indent="-285750">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sz="2200" b="1" dirty="0">
                <a:latin typeface="Arial" panose="020B0604020202020204" pitchFamily="34" charset="0"/>
                <a:cs typeface="Arial" panose="020B0604020202020204" pitchFamily="34" charset="0"/>
              </a:rPr>
              <a:t>Food </a:t>
            </a:r>
          </a:p>
          <a:p>
            <a:pPr marL="1200150" lvl="2" indent="-285750">
              <a:buFont typeface="Wingdings" panose="05000000000000000000" pitchFamily="2" charset="2"/>
              <a:buChar char="§"/>
            </a:pPr>
            <a:r>
              <a:rPr lang="en-US" sz="2200" dirty="0">
                <a:latin typeface="Arial" panose="020B0604020202020204" pitchFamily="34" charset="0"/>
                <a:cs typeface="Arial" panose="020B0604020202020204" pitchFamily="34" charset="0"/>
              </a:rPr>
              <a:t>ADD Buttered Toast, Caponata</a:t>
            </a:r>
          </a:p>
          <a:p>
            <a:pPr marL="1200150" lvl="2" indent="-285750">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sz="2200" b="1" dirty="0">
                <a:latin typeface="Arial" panose="020B0604020202020204" pitchFamily="34" charset="0"/>
                <a:cs typeface="Arial" panose="020B0604020202020204" pitchFamily="34" charset="0"/>
              </a:rPr>
              <a:t>Liquor</a:t>
            </a:r>
          </a:p>
          <a:p>
            <a:pPr marL="1200150" lvl="2" indent="-285750">
              <a:buFont typeface="Wingdings" panose="05000000000000000000" pitchFamily="2" charset="2"/>
              <a:buChar char="§"/>
            </a:pPr>
            <a:r>
              <a:rPr lang="en-US" sz="2200" dirty="0" err="1">
                <a:latin typeface="Arial" panose="020B0604020202020204" pitchFamily="34" charset="0"/>
                <a:cs typeface="Arial" panose="020B0604020202020204" pitchFamily="34" charset="0"/>
              </a:rPr>
              <a:t>Zinzi</a:t>
            </a:r>
            <a:r>
              <a:rPr lang="en-US" sz="2200" dirty="0">
                <a:latin typeface="Arial" panose="020B0604020202020204" pitchFamily="34" charset="0"/>
                <a:cs typeface="Arial" panose="020B0604020202020204" pitchFamily="34" charset="0"/>
              </a:rPr>
              <a:t> white (BTL) </a:t>
            </a:r>
          </a:p>
          <a:p>
            <a:pPr lvl="2"/>
            <a:endParaRPr lang="en-US" sz="2200" dirty="0">
              <a:latin typeface="Arial" panose="020B0604020202020204" pitchFamily="34" charset="0"/>
              <a:cs typeface="Arial" panose="020B0604020202020204" pitchFamily="34" charset="0"/>
            </a:endParaRPr>
          </a:p>
          <a:p>
            <a:pPr lvl="2"/>
            <a:r>
              <a:rPr lang="en-US" sz="2200" dirty="0">
                <a:latin typeface="Arial" panose="020B0604020202020204" pitchFamily="34" charset="0"/>
                <a:cs typeface="Arial" panose="020B0604020202020204" pitchFamily="34" charset="0"/>
              </a:rPr>
              <a:t>The above mentioned items are rarely sold and are quite pricey, so they can be removed from the menu as it doesn’t yield us a huge profit.</a:t>
            </a:r>
          </a:p>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601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3C364-4716-4EF9-932C-25A177D5E462}"/>
              </a:ext>
            </a:extLst>
          </p:cNvPr>
          <p:cNvSpPr txBox="1"/>
          <p:nvPr/>
        </p:nvSpPr>
        <p:spPr>
          <a:xfrm>
            <a:off x="3240156" y="106017"/>
            <a:ext cx="5711687" cy="553998"/>
          </a:xfrm>
          <a:prstGeom prst="rect">
            <a:avLst/>
          </a:prstGeom>
          <a:noFill/>
        </p:spPr>
        <p:txBody>
          <a:bodyPr wrap="square" rtlCol="0">
            <a:spAutoFit/>
          </a:bodyPr>
          <a:lstStyle/>
          <a:p>
            <a:pPr algn="ctr"/>
            <a:r>
              <a:rPr lang="en-US" sz="3000" b="1" dirty="0">
                <a:latin typeface="Arial" panose="020B0604020202020204" pitchFamily="34" charset="0"/>
                <a:cs typeface="Arial" panose="020B0604020202020204" pitchFamily="34" charset="0"/>
              </a:rPr>
              <a:t>Exploratory Analysis</a:t>
            </a:r>
          </a:p>
        </p:txBody>
      </p:sp>
      <p:pic>
        <p:nvPicPr>
          <p:cNvPr id="5" name="slide2" descr="Low Sold Menu Items">
            <a:extLst>
              <a:ext uri="{FF2B5EF4-FFF2-40B4-BE49-F238E27FC236}">
                <a16:creationId xmlns:a16="http://schemas.microsoft.com/office/drawing/2014/main" id="{9759005C-CC8D-43AB-BA7D-FAF2758C2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74" y="985837"/>
            <a:ext cx="10839450" cy="4886325"/>
          </a:xfrm>
          <a:prstGeom prst="rect">
            <a:avLst/>
          </a:prstGeom>
        </p:spPr>
      </p:pic>
    </p:spTree>
    <p:extLst>
      <p:ext uri="{BB962C8B-B14F-4D97-AF65-F5344CB8AC3E}">
        <p14:creationId xmlns:p14="http://schemas.microsoft.com/office/powerpoint/2010/main" val="47804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3C364-4716-4EF9-932C-25A177D5E462}"/>
              </a:ext>
            </a:extLst>
          </p:cNvPr>
          <p:cNvSpPr txBox="1"/>
          <p:nvPr/>
        </p:nvSpPr>
        <p:spPr>
          <a:xfrm>
            <a:off x="3240156" y="106017"/>
            <a:ext cx="5711687" cy="553998"/>
          </a:xfrm>
          <a:prstGeom prst="rect">
            <a:avLst/>
          </a:prstGeom>
          <a:noFill/>
        </p:spPr>
        <p:txBody>
          <a:bodyPr wrap="square" rtlCol="0">
            <a:spAutoFit/>
          </a:bodyPr>
          <a:lstStyle/>
          <a:p>
            <a:pPr algn="ctr"/>
            <a:r>
              <a:rPr lang="en-US" sz="3000" b="1" dirty="0">
                <a:latin typeface="Arial" panose="020B0604020202020204" pitchFamily="34" charset="0"/>
                <a:cs typeface="Arial" panose="020B0604020202020204" pitchFamily="34" charset="0"/>
              </a:rPr>
              <a:t>Exploratory Analysis</a:t>
            </a:r>
          </a:p>
        </p:txBody>
      </p:sp>
      <p:sp>
        <p:nvSpPr>
          <p:cNvPr id="2" name="TextBox 1">
            <a:extLst>
              <a:ext uri="{FF2B5EF4-FFF2-40B4-BE49-F238E27FC236}">
                <a16:creationId xmlns:a16="http://schemas.microsoft.com/office/drawing/2014/main" id="{E435CD15-FE01-49B7-856D-858E43B13D42}"/>
              </a:ext>
            </a:extLst>
          </p:cNvPr>
          <p:cNvSpPr txBox="1"/>
          <p:nvPr/>
        </p:nvSpPr>
        <p:spPr>
          <a:xfrm>
            <a:off x="1328528" y="1859339"/>
            <a:ext cx="9534941" cy="2800767"/>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Customer Behavior at different Times of the Day :</a:t>
            </a:r>
          </a:p>
          <a:p>
            <a:endParaRPr lang="en-US" sz="2200" b="1"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sz="2200" b="1" dirty="0">
                <a:latin typeface="Arial" panose="020B0604020202020204" pitchFamily="34" charset="0"/>
                <a:cs typeface="Arial" panose="020B0604020202020204" pitchFamily="34" charset="0"/>
              </a:rPr>
              <a:t>From the trend chart, we can see that there is increase in the POS after 10 AM, i.e. Our Customer mostly prefer Meals and Dinner as the POS peaks around 1pm and 8pm almost daily</a:t>
            </a:r>
          </a:p>
          <a:p>
            <a:pPr marL="742950" lvl="1" indent="-285750">
              <a:buFont typeface="Wingdings" panose="05000000000000000000" pitchFamily="2" charset="2"/>
              <a:buChar char="§"/>
            </a:pPr>
            <a:endParaRPr lang="en-US" sz="2200" b="1"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sz="2200" b="1" dirty="0">
                <a:latin typeface="Arial" panose="020B0604020202020204" pitchFamily="34" charset="0"/>
                <a:cs typeface="Arial" panose="020B0604020202020204" pitchFamily="34" charset="0"/>
              </a:rPr>
              <a:t>So we need to introduce more  meals and Beverages combo’s to increase our revenue.</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3691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3C364-4716-4EF9-932C-25A177D5E462}"/>
              </a:ext>
            </a:extLst>
          </p:cNvPr>
          <p:cNvSpPr txBox="1"/>
          <p:nvPr/>
        </p:nvSpPr>
        <p:spPr>
          <a:xfrm>
            <a:off x="3240156" y="106017"/>
            <a:ext cx="5711687" cy="553998"/>
          </a:xfrm>
          <a:prstGeom prst="rect">
            <a:avLst/>
          </a:prstGeom>
          <a:noFill/>
        </p:spPr>
        <p:txBody>
          <a:bodyPr wrap="square" rtlCol="0">
            <a:spAutoFit/>
          </a:bodyPr>
          <a:lstStyle/>
          <a:p>
            <a:pPr algn="ctr"/>
            <a:r>
              <a:rPr lang="en-US" sz="3000" b="1" dirty="0">
                <a:latin typeface="Arial" panose="020B0604020202020204" pitchFamily="34" charset="0"/>
                <a:cs typeface="Arial" panose="020B0604020202020204" pitchFamily="34" charset="0"/>
              </a:rPr>
              <a:t>Exploratory Analysis</a:t>
            </a:r>
          </a:p>
        </p:txBody>
      </p:sp>
      <p:pic>
        <p:nvPicPr>
          <p:cNvPr id="4" name="Picture 3">
            <a:extLst>
              <a:ext uri="{FF2B5EF4-FFF2-40B4-BE49-F238E27FC236}">
                <a16:creationId xmlns:a16="http://schemas.microsoft.com/office/drawing/2014/main" id="{618F6358-83E6-4DCE-8EFC-8E1AF3F7D7F4}"/>
              </a:ext>
            </a:extLst>
          </p:cNvPr>
          <p:cNvPicPr>
            <a:picLocks noChangeAspect="1"/>
          </p:cNvPicPr>
          <p:nvPr/>
        </p:nvPicPr>
        <p:blipFill>
          <a:blip r:embed="rId2"/>
          <a:stretch>
            <a:fillRect/>
          </a:stretch>
        </p:blipFill>
        <p:spPr>
          <a:xfrm>
            <a:off x="885824" y="1123950"/>
            <a:ext cx="10420350" cy="4610100"/>
          </a:xfrm>
          <a:prstGeom prst="rect">
            <a:avLst/>
          </a:prstGeom>
        </p:spPr>
      </p:pic>
    </p:spTree>
    <p:extLst>
      <p:ext uri="{BB962C8B-B14F-4D97-AF65-F5344CB8AC3E}">
        <p14:creationId xmlns:p14="http://schemas.microsoft.com/office/powerpoint/2010/main" val="3670721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3C364-4716-4EF9-932C-25A177D5E462}"/>
              </a:ext>
            </a:extLst>
          </p:cNvPr>
          <p:cNvSpPr txBox="1"/>
          <p:nvPr/>
        </p:nvSpPr>
        <p:spPr>
          <a:xfrm>
            <a:off x="3240156" y="106017"/>
            <a:ext cx="5711687" cy="553998"/>
          </a:xfrm>
          <a:prstGeom prst="rect">
            <a:avLst/>
          </a:prstGeom>
          <a:noFill/>
        </p:spPr>
        <p:txBody>
          <a:bodyPr wrap="square" rtlCol="0">
            <a:spAutoFit/>
          </a:bodyPr>
          <a:lstStyle/>
          <a:p>
            <a:pPr algn="ctr"/>
            <a:r>
              <a:rPr lang="en-US" sz="3000" b="1" dirty="0">
                <a:latin typeface="Arial" panose="020B0604020202020204" pitchFamily="34" charset="0"/>
                <a:cs typeface="Arial" panose="020B0604020202020204" pitchFamily="34" charset="0"/>
              </a:rPr>
              <a:t>Exploratory Analysis</a:t>
            </a:r>
          </a:p>
        </p:txBody>
      </p:sp>
      <p:sp>
        <p:nvSpPr>
          <p:cNvPr id="2" name="TextBox 1">
            <a:extLst>
              <a:ext uri="{FF2B5EF4-FFF2-40B4-BE49-F238E27FC236}">
                <a16:creationId xmlns:a16="http://schemas.microsoft.com/office/drawing/2014/main" id="{E435CD15-FE01-49B7-856D-858E43B13D42}"/>
              </a:ext>
            </a:extLst>
          </p:cNvPr>
          <p:cNvSpPr txBox="1"/>
          <p:nvPr/>
        </p:nvSpPr>
        <p:spPr>
          <a:xfrm>
            <a:off x="1328528" y="1859339"/>
            <a:ext cx="9534941" cy="2123658"/>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Customer Behavior at different times of the week :</a:t>
            </a:r>
          </a:p>
          <a:p>
            <a:endParaRPr lang="en-US" sz="2200" b="1"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sz="2200" b="1" dirty="0">
                <a:latin typeface="Arial" panose="020B0604020202020204" pitchFamily="34" charset="0"/>
                <a:cs typeface="Arial" panose="020B0604020202020204" pitchFamily="34" charset="0"/>
              </a:rPr>
              <a:t>From the trend chart, we can see that there is a steady decrease in customers sales during the start of the week and it gradually increases around the weekends which is quite understandable.</a:t>
            </a:r>
          </a:p>
          <a:p>
            <a:pPr lvl="1"/>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4469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3C364-4716-4EF9-932C-25A177D5E462}"/>
              </a:ext>
            </a:extLst>
          </p:cNvPr>
          <p:cNvSpPr txBox="1"/>
          <p:nvPr/>
        </p:nvSpPr>
        <p:spPr>
          <a:xfrm>
            <a:off x="3240156" y="106017"/>
            <a:ext cx="5711687" cy="553998"/>
          </a:xfrm>
          <a:prstGeom prst="rect">
            <a:avLst/>
          </a:prstGeom>
          <a:noFill/>
        </p:spPr>
        <p:txBody>
          <a:bodyPr wrap="square" rtlCol="0">
            <a:spAutoFit/>
          </a:bodyPr>
          <a:lstStyle/>
          <a:p>
            <a:pPr algn="ctr"/>
            <a:r>
              <a:rPr lang="en-US" sz="3000" b="1" dirty="0">
                <a:latin typeface="Arial" panose="020B0604020202020204" pitchFamily="34" charset="0"/>
                <a:cs typeface="Arial" panose="020B0604020202020204" pitchFamily="34" charset="0"/>
              </a:rPr>
              <a:t>Exploratory Analysis</a:t>
            </a:r>
          </a:p>
        </p:txBody>
      </p:sp>
      <p:pic>
        <p:nvPicPr>
          <p:cNvPr id="5" name="slide2" descr="Trend Line Based on Different time of the Week">
            <a:extLst>
              <a:ext uri="{FF2B5EF4-FFF2-40B4-BE49-F238E27FC236}">
                <a16:creationId xmlns:a16="http://schemas.microsoft.com/office/drawing/2014/main" id="{DCAFEFAF-3811-4745-9726-8BE756CB6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727"/>
            <a:ext cx="12192000" cy="3706655"/>
          </a:xfrm>
          <a:prstGeom prst="rect">
            <a:avLst/>
          </a:prstGeom>
        </p:spPr>
      </p:pic>
    </p:spTree>
    <p:extLst>
      <p:ext uri="{BB962C8B-B14F-4D97-AF65-F5344CB8AC3E}">
        <p14:creationId xmlns:p14="http://schemas.microsoft.com/office/powerpoint/2010/main" val="2366464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3C364-4716-4EF9-932C-25A177D5E462}"/>
              </a:ext>
            </a:extLst>
          </p:cNvPr>
          <p:cNvSpPr txBox="1"/>
          <p:nvPr/>
        </p:nvSpPr>
        <p:spPr>
          <a:xfrm>
            <a:off x="3240156" y="106017"/>
            <a:ext cx="5711687" cy="553998"/>
          </a:xfrm>
          <a:prstGeom prst="rect">
            <a:avLst/>
          </a:prstGeom>
          <a:noFill/>
        </p:spPr>
        <p:txBody>
          <a:bodyPr wrap="square" rtlCol="0">
            <a:spAutoFit/>
          </a:bodyPr>
          <a:lstStyle/>
          <a:p>
            <a:pPr algn="ctr"/>
            <a:r>
              <a:rPr lang="en-US" sz="3000" b="1" dirty="0">
                <a:latin typeface="Arial" panose="020B0604020202020204" pitchFamily="34" charset="0"/>
                <a:cs typeface="Arial" panose="020B0604020202020204" pitchFamily="34" charset="0"/>
              </a:rPr>
              <a:t>Exploratory Analysis</a:t>
            </a:r>
          </a:p>
        </p:txBody>
      </p:sp>
      <p:sp>
        <p:nvSpPr>
          <p:cNvPr id="2" name="TextBox 1">
            <a:extLst>
              <a:ext uri="{FF2B5EF4-FFF2-40B4-BE49-F238E27FC236}">
                <a16:creationId xmlns:a16="http://schemas.microsoft.com/office/drawing/2014/main" id="{E435CD15-FE01-49B7-856D-858E43B13D42}"/>
              </a:ext>
            </a:extLst>
          </p:cNvPr>
          <p:cNvSpPr txBox="1"/>
          <p:nvPr/>
        </p:nvSpPr>
        <p:spPr>
          <a:xfrm>
            <a:off x="1328528" y="1859339"/>
            <a:ext cx="9975576" cy="1785104"/>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Customer Behavior at different times of the month :</a:t>
            </a:r>
          </a:p>
          <a:p>
            <a:endParaRPr lang="en-US" sz="2200" b="1"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sz="2200" b="1" dirty="0">
                <a:latin typeface="Arial" panose="020B0604020202020204" pitchFamily="34" charset="0"/>
                <a:cs typeface="Arial" panose="020B0604020202020204" pitchFamily="34" charset="0"/>
              </a:rPr>
              <a:t>On an Average, we have around 13k sales per month, the sales peaks around the month of December which is quite understandable as it has lot of festivals(Christmas / New Year).</a:t>
            </a:r>
          </a:p>
        </p:txBody>
      </p:sp>
    </p:spTree>
    <p:extLst>
      <p:ext uri="{BB962C8B-B14F-4D97-AF65-F5344CB8AC3E}">
        <p14:creationId xmlns:p14="http://schemas.microsoft.com/office/powerpoint/2010/main" val="3195252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3C364-4716-4EF9-932C-25A177D5E462}"/>
              </a:ext>
            </a:extLst>
          </p:cNvPr>
          <p:cNvSpPr txBox="1"/>
          <p:nvPr/>
        </p:nvSpPr>
        <p:spPr>
          <a:xfrm>
            <a:off x="3240156" y="106017"/>
            <a:ext cx="5711687" cy="553998"/>
          </a:xfrm>
          <a:prstGeom prst="rect">
            <a:avLst/>
          </a:prstGeom>
          <a:noFill/>
        </p:spPr>
        <p:txBody>
          <a:bodyPr wrap="square" rtlCol="0">
            <a:spAutoFit/>
          </a:bodyPr>
          <a:lstStyle/>
          <a:p>
            <a:pPr algn="ctr"/>
            <a:r>
              <a:rPr lang="en-US" sz="3000" b="1" dirty="0">
                <a:latin typeface="Arial" panose="020B0604020202020204" pitchFamily="34" charset="0"/>
                <a:cs typeface="Arial" panose="020B0604020202020204" pitchFamily="34" charset="0"/>
              </a:rPr>
              <a:t>Exploratory Analysis</a:t>
            </a:r>
          </a:p>
        </p:txBody>
      </p:sp>
      <p:pic>
        <p:nvPicPr>
          <p:cNvPr id="4" name="slide2" descr="Trend Line Based on Different time of the month">
            <a:extLst>
              <a:ext uri="{FF2B5EF4-FFF2-40B4-BE49-F238E27FC236}">
                <a16:creationId xmlns:a16="http://schemas.microsoft.com/office/drawing/2014/main" id="{AA11A5E0-18CF-4740-82C9-C8366CCF0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6487" y="985837"/>
            <a:ext cx="7439025" cy="4886325"/>
          </a:xfrm>
          <a:prstGeom prst="rect">
            <a:avLst/>
          </a:prstGeom>
        </p:spPr>
      </p:pic>
    </p:spTree>
    <p:extLst>
      <p:ext uri="{BB962C8B-B14F-4D97-AF65-F5344CB8AC3E}">
        <p14:creationId xmlns:p14="http://schemas.microsoft.com/office/powerpoint/2010/main" val="2437255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3C364-4716-4EF9-932C-25A177D5E462}"/>
              </a:ext>
            </a:extLst>
          </p:cNvPr>
          <p:cNvSpPr txBox="1"/>
          <p:nvPr/>
        </p:nvSpPr>
        <p:spPr>
          <a:xfrm>
            <a:off x="3240156" y="106017"/>
            <a:ext cx="5711687" cy="553998"/>
          </a:xfrm>
          <a:prstGeom prst="rect">
            <a:avLst/>
          </a:prstGeom>
          <a:noFill/>
        </p:spPr>
        <p:txBody>
          <a:bodyPr wrap="square" rtlCol="0">
            <a:spAutoFit/>
          </a:bodyPr>
          <a:lstStyle/>
          <a:p>
            <a:pPr algn="ctr"/>
            <a:r>
              <a:rPr lang="en-US" sz="3000" b="1" dirty="0">
                <a:latin typeface="Arial" panose="020B0604020202020204" pitchFamily="34" charset="0"/>
                <a:cs typeface="Arial" panose="020B0604020202020204" pitchFamily="34" charset="0"/>
              </a:rPr>
              <a:t>Market Basket Analysis</a:t>
            </a:r>
          </a:p>
        </p:txBody>
      </p:sp>
      <p:sp>
        <p:nvSpPr>
          <p:cNvPr id="2" name="TextBox 1">
            <a:extLst>
              <a:ext uri="{FF2B5EF4-FFF2-40B4-BE49-F238E27FC236}">
                <a16:creationId xmlns:a16="http://schemas.microsoft.com/office/drawing/2014/main" id="{E435CD15-FE01-49B7-856D-858E43B13D42}"/>
              </a:ext>
            </a:extLst>
          </p:cNvPr>
          <p:cNvSpPr txBox="1"/>
          <p:nvPr/>
        </p:nvSpPr>
        <p:spPr>
          <a:xfrm>
            <a:off x="637758" y="792536"/>
            <a:ext cx="10916482" cy="6863417"/>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Most popular combos our customer bought :</a:t>
            </a:r>
          </a:p>
          <a:p>
            <a:endParaRPr lang="en-US" sz="2200" b="1"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 ADD VANILLA FLAVOUR + CAFFE LATTE</a:t>
            </a:r>
          </a:p>
          <a:p>
            <a:r>
              <a:rPr lang="en-US" sz="2100" dirty="0">
                <a:latin typeface="Arial" panose="020B0604020202020204" pitchFamily="34" charset="0"/>
                <a:cs typeface="Arial" panose="020B0604020202020204" pitchFamily="34" charset="0"/>
              </a:rPr>
              <a:t>- ADD CARAMEL FLAVOUR + CAFFE LATTE    </a:t>
            </a:r>
          </a:p>
          <a:p>
            <a:r>
              <a:rPr lang="en-US" sz="2100" dirty="0">
                <a:latin typeface="Arial" panose="020B0604020202020204" pitchFamily="34" charset="0"/>
                <a:cs typeface="Arial" panose="020B0604020202020204" pitchFamily="34" charset="0"/>
              </a:rPr>
              <a:t>- BUTTERED TOASTS + KHEEMA GHOTALA</a:t>
            </a:r>
          </a:p>
          <a:p>
            <a:r>
              <a:rPr lang="en-US" sz="2100" dirty="0">
                <a:latin typeface="Arial" panose="020B0604020202020204" pitchFamily="34" charset="0"/>
                <a:cs typeface="Arial" panose="020B0604020202020204" pitchFamily="34" charset="0"/>
              </a:rPr>
              <a:t>- ADD HERB ROAST CHICKEN + LEMON INFUSED CHAR GRILLED VEG</a:t>
            </a:r>
          </a:p>
          <a:p>
            <a:r>
              <a:rPr lang="en-US" sz="2100" dirty="0">
                <a:latin typeface="Arial" panose="020B0604020202020204" pitchFamily="34" charset="0"/>
                <a:cs typeface="Arial" panose="020B0604020202020204" pitchFamily="34" charset="0"/>
              </a:rPr>
              <a:t>- ADD HERB ROAST CHICKEN + ORANGE ARRABIATA</a:t>
            </a:r>
          </a:p>
          <a:p>
            <a:r>
              <a:rPr lang="en-US" sz="2100" dirty="0">
                <a:latin typeface="Arial" panose="020B0604020202020204" pitchFamily="34" charset="0"/>
                <a:cs typeface="Arial" panose="020B0604020202020204" pitchFamily="34" charset="0"/>
              </a:rPr>
              <a:t>- ADD HAZELNUT FLAVOUR + CAFFE LATTE</a:t>
            </a:r>
          </a:p>
          <a:p>
            <a:r>
              <a:rPr lang="en-US" sz="2100" dirty="0">
                <a:latin typeface="Arial" panose="020B0604020202020204" pitchFamily="34" charset="0"/>
                <a:cs typeface="Arial" panose="020B0604020202020204" pitchFamily="34" charset="0"/>
              </a:rPr>
              <a:t>- ADD HAZELNUT FLAVOUR + CAPPUCCINO</a:t>
            </a:r>
          </a:p>
          <a:p>
            <a:r>
              <a:rPr lang="en-US" sz="2100" dirty="0">
                <a:latin typeface="Arial" panose="020B0604020202020204" pitchFamily="34" charset="0"/>
                <a:cs typeface="Arial" panose="020B0604020202020204" pitchFamily="34" charset="0"/>
              </a:rPr>
              <a:t>- 3 RED BULL + NIRVANA HOOKAH SINGLE</a:t>
            </a:r>
          </a:p>
          <a:p>
            <a:r>
              <a:rPr lang="en-US" sz="2100" dirty="0">
                <a:latin typeface="Arial" panose="020B0604020202020204" pitchFamily="34" charset="0"/>
                <a:cs typeface="Arial" panose="020B0604020202020204" pitchFamily="34" charset="0"/>
              </a:rPr>
              <a:t>- VANILLA ICECREAM + GREAT LAKES SHAKE         </a:t>
            </a:r>
          </a:p>
          <a:p>
            <a:r>
              <a:rPr lang="en-US" sz="2100" dirty="0">
                <a:latin typeface="Arial" panose="020B0604020202020204" pitchFamily="34" charset="0"/>
                <a:cs typeface="Arial" panose="020B0604020202020204" pitchFamily="34" charset="0"/>
              </a:rPr>
              <a:t>- FRENCH FRIES + B.M.T. PANINI</a:t>
            </a:r>
          </a:p>
          <a:p>
            <a:r>
              <a:rPr lang="en-US" sz="2100" dirty="0">
                <a:latin typeface="Arial" panose="020B0604020202020204" pitchFamily="34" charset="0"/>
                <a:cs typeface="Arial" panose="020B0604020202020204" pitchFamily="34" charset="0"/>
              </a:rPr>
              <a:t>- TRADITIONAL ITALIAN CRUSTINI + ADD FRIES </a:t>
            </a:r>
          </a:p>
          <a:p>
            <a:r>
              <a:rPr lang="en-US" sz="2100" dirty="0">
                <a:latin typeface="Arial" panose="020B0604020202020204" pitchFamily="34" charset="0"/>
                <a:cs typeface="Arial" panose="020B0604020202020204" pitchFamily="34" charset="0"/>
              </a:rPr>
              <a:t>- QUA  MINERAL WATER(500ML)  + NIRVANA HOOKAH SINGLE</a:t>
            </a:r>
          </a:p>
          <a:p>
            <a:r>
              <a:rPr lang="en-US" sz="2100" dirty="0">
                <a:latin typeface="Arial" panose="020B0604020202020204" pitchFamily="34" charset="0"/>
                <a:cs typeface="Arial" panose="020B0604020202020204" pitchFamily="34" charset="0"/>
              </a:rPr>
              <a:t>- ADD FRIES + B.M.T. PANINI</a:t>
            </a:r>
          </a:p>
          <a:p>
            <a:r>
              <a:rPr lang="en-US" sz="2100" dirty="0">
                <a:latin typeface="Arial" panose="020B0604020202020204" pitchFamily="34" charset="0"/>
                <a:cs typeface="Arial" panose="020B0604020202020204" pitchFamily="34" charset="0"/>
              </a:rPr>
              <a:t>- RED BULL 2+1 + SAMBUCA</a:t>
            </a:r>
          </a:p>
          <a:p>
            <a:endParaRPr lang="en-US" sz="2200" b="1" dirty="0">
              <a:latin typeface="Arial" panose="020B0604020202020204" pitchFamily="34" charset="0"/>
              <a:cs typeface="Arial" panose="020B0604020202020204" pitchFamily="34" charset="0"/>
            </a:endParaRPr>
          </a:p>
          <a:p>
            <a:endParaRPr lang="en-US" sz="2200" b="1" dirty="0">
              <a:latin typeface="Arial" panose="020B0604020202020204" pitchFamily="34" charset="0"/>
              <a:cs typeface="Arial" panose="020B0604020202020204" pitchFamily="34" charset="0"/>
            </a:endParaRPr>
          </a:p>
          <a:p>
            <a:endParaRPr lang="en-US" sz="2200" b="1" dirty="0">
              <a:latin typeface="Arial" panose="020B0604020202020204" pitchFamily="34" charset="0"/>
              <a:cs typeface="Arial" panose="020B0604020202020204" pitchFamily="34" charset="0"/>
            </a:endParaRPr>
          </a:p>
          <a:p>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782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4000"/>
                <a:satMod val="80000"/>
                <a:lumMod val="106000"/>
              </a:schemeClr>
            </a:gs>
            <a:gs pos="100000">
              <a:schemeClr val="bg2">
                <a:shade val="8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3C364-4716-4EF9-932C-25A177D5E462}"/>
              </a:ext>
            </a:extLst>
          </p:cNvPr>
          <p:cNvSpPr txBox="1"/>
          <p:nvPr/>
        </p:nvSpPr>
        <p:spPr>
          <a:xfrm>
            <a:off x="3240156" y="106017"/>
            <a:ext cx="5711687" cy="553998"/>
          </a:xfrm>
          <a:prstGeom prst="rect">
            <a:avLst/>
          </a:prstGeom>
          <a:noFill/>
        </p:spPr>
        <p:txBody>
          <a:bodyPr wrap="square" rtlCol="0">
            <a:spAutoFit/>
          </a:bodyPr>
          <a:lstStyle/>
          <a:p>
            <a:pPr algn="ctr"/>
            <a:r>
              <a:rPr lang="en-US" sz="3000" b="1" dirty="0">
                <a:latin typeface="Arial" panose="020B0604020202020204" pitchFamily="34" charset="0"/>
                <a:cs typeface="Arial" panose="020B0604020202020204" pitchFamily="34" charset="0"/>
              </a:rPr>
              <a:t>Objective</a:t>
            </a:r>
          </a:p>
        </p:txBody>
      </p:sp>
      <p:sp>
        <p:nvSpPr>
          <p:cNvPr id="5" name="TextBox 4">
            <a:extLst>
              <a:ext uri="{FF2B5EF4-FFF2-40B4-BE49-F238E27FC236}">
                <a16:creationId xmlns:a16="http://schemas.microsoft.com/office/drawing/2014/main" id="{20047215-4E23-4200-B21E-885E89244F48}"/>
              </a:ext>
            </a:extLst>
          </p:cNvPr>
          <p:cNvSpPr txBox="1"/>
          <p:nvPr/>
        </p:nvSpPr>
        <p:spPr>
          <a:xfrm>
            <a:off x="172277" y="1950004"/>
            <a:ext cx="5526157" cy="4401205"/>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latin typeface="Arial" panose="020B0604020202020204" pitchFamily="34" charset="0"/>
                <a:cs typeface="Arial" panose="020B0604020202020204" pitchFamily="34" charset="0"/>
              </a:rPr>
              <a:t>The Café Chain aims to increase it’s revenue</a:t>
            </a:r>
          </a:p>
          <a:p>
            <a:pPr algn="just"/>
            <a:endParaRPr lang="en-US"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sz="2000" dirty="0">
                <a:latin typeface="Arial" panose="020B0604020202020204" pitchFamily="34" charset="0"/>
                <a:cs typeface="Arial" panose="020B0604020202020204" pitchFamily="34" charset="0"/>
              </a:rPr>
              <a:t> Restaurant has no loyalty Program </a:t>
            </a:r>
          </a:p>
          <a:p>
            <a:pPr algn="just"/>
            <a:endParaRPr lang="en-US"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sz="2000" dirty="0">
                <a:latin typeface="Arial" panose="020B0604020202020204" pitchFamily="34" charset="0"/>
                <a:cs typeface="Arial" panose="020B0604020202020204" pitchFamily="34" charset="0"/>
              </a:rPr>
              <a:t>Dataset with customer level information not available only Point of sale data is available. </a:t>
            </a:r>
          </a:p>
          <a:p>
            <a:pPr marL="285750" indent="-285750" algn="just">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sz="2000" dirty="0">
                <a:latin typeface="Arial" panose="020B0604020202020204" pitchFamily="34" charset="0"/>
                <a:cs typeface="Arial" panose="020B0604020202020204" pitchFamily="34" charset="0"/>
              </a:rPr>
              <a:t>We need to provide a</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set of recommendations that can help the Café Chain to increase his revenues.</a:t>
            </a:r>
          </a:p>
          <a:p>
            <a:pPr algn="just"/>
            <a:endParaRPr lang="en-US"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algn="just"/>
            <a:endParaRPr lang="en-US" sz="2000" dirty="0"/>
          </a:p>
        </p:txBody>
      </p:sp>
      <p:pic>
        <p:nvPicPr>
          <p:cNvPr id="8" name="Picture 7">
            <a:extLst>
              <a:ext uri="{FF2B5EF4-FFF2-40B4-BE49-F238E27FC236}">
                <a16:creationId xmlns:a16="http://schemas.microsoft.com/office/drawing/2014/main" id="{88A400B6-484E-448D-B4EB-FC0A48472F38}"/>
              </a:ext>
            </a:extLst>
          </p:cNvPr>
          <p:cNvPicPr>
            <a:picLocks noChangeAspect="1"/>
          </p:cNvPicPr>
          <p:nvPr/>
        </p:nvPicPr>
        <p:blipFill>
          <a:blip r:embed="rId2"/>
          <a:stretch>
            <a:fillRect/>
          </a:stretch>
        </p:blipFill>
        <p:spPr>
          <a:xfrm>
            <a:off x="5928144" y="1950004"/>
            <a:ext cx="6253867" cy="4172502"/>
          </a:xfrm>
          <a:prstGeom prst="rect">
            <a:avLst/>
          </a:prstGeom>
        </p:spPr>
      </p:pic>
    </p:spTree>
    <p:extLst>
      <p:ext uri="{BB962C8B-B14F-4D97-AF65-F5344CB8AC3E}">
        <p14:creationId xmlns:p14="http://schemas.microsoft.com/office/powerpoint/2010/main" val="121051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3C364-4716-4EF9-932C-25A177D5E462}"/>
              </a:ext>
            </a:extLst>
          </p:cNvPr>
          <p:cNvSpPr txBox="1"/>
          <p:nvPr/>
        </p:nvSpPr>
        <p:spPr>
          <a:xfrm>
            <a:off x="3240156" y="106017"/>
            <a:ext cx="5711687" cy="1015663"/>
          </a:xfrm>
          <a:prstGeom prst="rect">
            <a:avLst/>
          </a:prstGeom>
          <a:noFill/>
        </p:spPr>
        <p:txBody>
          <a:bodyPr wrap="square" rtlCol="0">
            <a:spAutoFit/>
          </a:bodyPr>
          <a:lstStyle/>
          <a:p>
            <a:pPr algn="ctr"/>
            <a:r>
              <a:rPr lang="en-US" sz="3000" b="1" dirty="0">
                <a:latin typeface="Arial" panose="020B0604020202020204" pitchFamily="34" charset="0"/>
                <a:cs typeface="Arial" panose="020B0604020202020204" pitchFamily="34" charset="0"/>
              </a:rPr>
              <a:t>Market Basket Analysis</a:t>
            </a:r>
          </a:p>
          <a:p>
            <a:pPr algn="ctr"/>
            <a:endParaRPr lang="en-US" sz="3000" b="1" dirty="0">
              <a:latin typeface="Arial" panose="020B0604020202020204" pitchFamily="34" charset="0"/>
              <a:cs typeface="Arial" panose="020B0604020202020204" pitchFamily="34" charset="0"/>
            </a:endParaRPr>
          </a:p>
        </p:txBody>
      </p:sp>
      <p:pic>
        <p:nvPicPr>
          <p:cNvPr id="5" name="Picture">
            <a:extLst>
              <a:ext uri="{FF2B5EF4-FFF2-40B4-BE49-F238E27FC236}">
                <a16:creationId xmlns:a16="http://schemas.microsoft.com/office/drawing/2014/main" id="{AD897EAB-0260-4A32-9200-407F51DFF7E3}"/>
              </a:ext>
            </a:extLst>
          </p:cNvPr>
          <p:cNvPicPr/>
          <p:nvPr/>
        </p:nvPicPr>
        <p:blipFill>
          <a:blip r:embed="rId2"/>
          <a:stretch>
            <a:fillRect/>
          </a:stretch>
        </p:blipFill>
        <p:spPr bwMode="auto">
          <a:xfrm>
            <a:off x="3357044" y="1237836"/>
            <a:ext cx="5477910" cy="4382328"/>
          </a:xfrm>
          <a:prstGeom prst="rect">
            <a:avLst/>
          </a:prstGeom>
          <a:noFill/>
          <a:ln w="9525">
            <a:noFill/>
            <a:headEnd/>
            <a:tailEnd/>
          </a:ln>
        </p:spPr>
      </p:pic>
    </p:spTree>
    <p:extLst>
      <p:ext uri="{BB962C8B-B14F-4D97-AF65-F5344CB8AC3E}">
        <p14:creationId xmlns:p14="http://schemas.microsoft.com/office/powerpoint/2010/main" val="2530959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3C364-4716-4EF9-932C-25A177D5E462}"/>
              </a:ext>
            </a:extLst>
          </p:cNvPr>
          <p:cNvSpPr txBox="1"/>
          <p:nvPr/>
        </p:nvSpPr>
        <p:spPr>
          <a:xfrm>
            <a:off x="3240156" y="106017"/>
            <a:ext cx="5711687" cy="553998"/>
          </a:xfrm>
          <a:prstGeom prst="rect">
            <a:avLst/>
          </a:prstGeom>
          <a:noFill/>
        </p:spPr>
        <p:txBody>
          <a:bodyPr wrap="square" rtlCol="0">
            <a:spAutoFit/>
          </a:bodyPr>
          <a:lstStyle/>
          <a:p>
            <a:pPr algn="ctr"/>
            <a:r>
              <a:rPr lang="en-US" sz="3000" b="1" dirty="0">
                <a:latin typeface="Arial" panose="020B0604020202020204" pitchFamily="34" charset="0"/>
                <a:cs typeface="Arial" panose="020B0604020202020204" pitchFamily="34" charset="0"/>
              </a:rPr>
              <a:t>Market Basket Analysis</a:t>
            </a:r>
          </a:p>
        </p:txBody>
      </p:sp>
      <p:sp>
        <p:nvSpPr>
          <p:cNvPr id="2" name="TextBox 1">
            <a:extLst>
              <a:ext uri="{FF2B5EF4-FFF2-40B4-BE49-F238E27FC236}">
                <a16:creationId xmlns:a16="http://schemas.microsoft.com/office/drawing/2014/main" id="{E435CD15-FE01-49B7-856D-858E43B13D42}"/>
              </a:ext>
            </a:extLst>
          </p:cNvPr>
          <p:cNvSpPr txBox="1"/>
          <p:nvPr/>
        </p:nvSpPr>
        <p:spPr>
          <a:xfrm>
            <a:off x="637758" y="1243786"/>
            <a:ext cx="10916482" cy="4370427"/>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Suggested Combos based on MBA:</a:t>
            </a:r>
          </a:p>
          <a:p>
            <a:endParaRPr lang="en-US" sz="2100"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Based on Market Basket Analysis, I would suggest the below combos for meals,         </a:t>
            </a:r>
          </a:p>
          <a:p>
            <a:endParaRPr lang="en-US" sz="2100"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 ADD HERB ROAST CHICKEN + LEMON INFUSED CHAR GRILLED VEG</a:t>
            </a:r>
          </a:p>
          <a:p>
            <a:endParaRPr lang="en-US" sz="2100"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 FRENCH FRIES + B.M.T. PANINI</a:t>
            </a:r>
          </a:p>
          <a:p>
            <a:endParaRPr lang="en-US" sz="2100"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 TRADITIONAL ITALIAN CRUSTINI + ADD FRIES </a:t>
            </a:r>
          </a:p>
          <a:p>
            <a:endParaRPr lang="en-US" sz="2200" b="1" dirty="0">
              <a:latin typeface="Arial" panose="020B0604020202020204" pitchFamily="34" charset="0"/>
              <a:cs typeface="Arial" panose="020B0604020202020204" pitchFamily="34" charset="0"/>
            </a:endParaRPr>
          </a:p>
          <a:p>
            <a:endParaRPr lang="en-US" sz="2200" b="1" dirty="0">
              <a:latin typeface="Arial" panose="020B0604020202020204" pitchFamily="34" charset="0"/>
              <a:cs typeface="Arial" panose="020B0604020202020204" pitchFamily="34" charset="0"/>
            </a:endParaRPr>
          </a:p>
          <a:p>
            <a:endParaRPr lang="en-US" sz="2200" b="1" dirty="0">
              <a:latin typeface="Arial" panose="020B0604020202020204" pitchFamily="34" charset="0"/>
              <a:cs typeface="Arial" panose="020B0604020202020204" pitchFamily="34" charset="0"/>
            </a:endParaRPr>
          </a:p>
          <a:p>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4000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1063F05-99EF-4DA3-B595-4E26670F2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gradFill>
            <a:gsLst>
              <a:gs pos="0">
                <a:schemeClr val="accent6">
                  <a:lumMod val="50000"/>
                </a:schemeClr>
              </a:gs>
              <a:gs pos="100000">
                <a:schemeClr val="bg1"/>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904461-E85A-43E7-AA0B-B7DF596CA62F}"/>
              </a:ext>
            </a:extLst>
          </p:cNvPr>
          <p:cNvSpPr>
            <a:spLocks noGrp="1"/>
          </p:cNvSpPr>
          <p:nvPr>
            <p:ph type="title"/>
          </p:nvPr>
        </p:nvSpPr>
        <p:spPr>
          <a:xfrm>
            <a:off x="1024129" y="585216"/>
            <a:ext cx="3779085" cy="1499616"/>
          </a:xfrm>
          <a:prstGeom prst="rect">
            <a:avLst/>
          </a:prstGeom>
        </p:spPr>
        <p:txBody>
          <a:bodyPr lIns="0" tIns="108000">
            <a:normAutofit/>
          </a:bodyPr>
          <a:lstStyle/>
          <a:p>
            <a:r>
              <a:rPr lang="en-US" sz="5400" b="1" dirty="0">
                <a:solidFill>
                  <a:srgbClr val="FFFFFF"/>
                </a:solidFill>
              </a:rPr>
              <a:t>Thank You</a:t>
            </a:r>
          </a:p>
        </p:txBody>
      </p:sp>
      <p:cxnSp>
        <p:nvCxnSpPr>
          <p:cNvPr id="12" name="Straight Connector 11">
            <a:extLst>
              <a:ext uri="{FF2B5EF4-FFF2-40B4-BE49-F238E27FC236}">
                <a16:creationId xmlns:a16="http://schemas.microsoft.com/office/drawing/2014/main" id="{E0A835C2-2B9B-4174-AA2C-60A4F1311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D39F4A"/>
            </a:solidFill>
          </a:ln>
        </p:spPr>
        <p:style>
          <a:lnRef idx="1">
            <a:schemeClr val="accent1"/>
          </a:lnRef>
          <a:fillRef idx="0">
            <a:schemeClr val="accent1"/>
          </a:fillRef>
          <a:effectRef idx="0">
            <a:schemeClr val="accent1"/>
          </a:effectRef>
          <a:fontRef idx="minor">
            <a:schemeClr val="tx1"/>
          </a:fontRef>
        </p:style>
      </p:cxnSp>
      <p:pic>
        <p:nvPicPr>
          <p:cNvPr id="5" name="Picture 4" descr="Restaurant Open Sign">
            <a:extLst>
              <a:ext uri="{FF2B5EF4-FFF2-40B4-BE49-F238E27FC236}">
                <a16:creationId xmlns:a16="http://schemas.microsoft.com/office/drawing/2014/main" id="{4BB88093-7048-42AA-9AFC-B007B4E797A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468548" y="10"/>
            <a:ext cx="6723452" cy="6857990"/>
          </a:xfrm>
          <a:prstGeom prst="rect">
            <a:avLst/>
          </a:prstGeom>
        </p:spPr>
      </p:pic>
    </p:spTree>
    <p:extLst>
      <p:ext uri="{BB962C8B-B14F-4D97-AF65-F5344CB8AC3E}">
        <p14:creationId xmlns:p14="http://schemas.microsoft.com/office/powerpoint/2010/main" val="215704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4000"/>
                <a:satMod val="80000"/>
                <a:lumMod val="106000"/>
              </a:schemeClr>
            </a:gs>
            <a:gs pos="100000">
              <a:schemeClr val="bg2">
                <a:shade val="8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3C364-4716-4EF9-932C-25A177D5E462}"/>
              </a:ext>
            </a:extLst>
          </p:cNvPr>
          <p:cNvSpPr txBox="1"/>
          <p:nvPr/>
        </p:nvSpPr>
        <p:spPr>
          <a:xfrm>
            <a:off x="3240156" y="106017"/>
            <a:ext cx="5711687" cy="553998"/>
          </a:xfrm>
          <a:prstGeom prst="rect">
            <a:avLst/>
          </a:prstGeom>
          <a:noFill/>
        </p:spPr>
        <p:txBody>
          <a:bodyPr wrap="square" rtlCol="0">
            <a:spAutoFit/>
          </a:bodyPr>
          <a:lstStyle/>
          <a:p>
            <a:pPr algn="ctr"/>
            <a:r>
              <a:rPr lang="en-US" sz="3000" b="1" dirty="0">
                <a:latin typeface="Arial" panose="020B0604020202020204" pitchFamily="34" charset="0"/>
                <a:cs typeface="Arial" panose="020B0604020202020204" pitchFamily="34" charset="0"/>
              </a:rPr>
              <a:t>Exploratory Analysis</a:t>
            </a:r>
          </a:p>
        </p:txBody>
      </p:sp>
      <p:sp>
        <p:nvSpPr>
          <p:cNvPr id="2" name="TextBox 1">
            <a:extLst>
              <a:ext uri="{FF2B5EF4-FFF2-40B4-BE49-F238E27FC236}">
                <a16:creationId xmlns:a16="http://schemas.microsoft.com/office/drawing/2014/main" id="{E435CD15-FE01-49B7-856D-858E43B13D42}"/>
              </a:ext>
            </a:extLst>
          </p:cNvPr>
          <p:cNvSpPr txBox="1"/>
          <p:nvPr/>
        </p:nvSpPr>
        <p:spPr>
          <a:xfrm>
            <a:off x="2179981" y="913753"/>
            <a:ext cx="8315741" cy="5847755"/>
          </a:xfrm>
          <a:prstGeom prst="rect">
            <a:avLst/>
          </a:prstGeom>
          <a:noFill/>
        </p:spPr>
        <p:txBody>
          <a:bodyPr wrap="square" rtlCol="0">
            <a:spAutoFit/>
          </a:bodyPr>
          <a:lstStyle/>
          <a:p>
            <a:pPr marL="285750" indent="-285750" algn="just">
              <a:buFont typeface="Wingdings" panose="05000000000000000000" pitchFamily="2" charset="2"/>
              <a:buChar char="§"/>
            </a:pPr>
            <a:r>
              <a:rPr lang="en-US" sz="2200" dirty="0">
                <a:latin typeface="Arial" panose="020B0604020202020204" pitchFamily="34" charset="0"/>
                <a:cs typeface="Arial" panose="020B0604020202020204" pitchFamily="34" charset="0"/>
              </a:rPr>
              <a:t>The Total Bill Quantity at POS is </a:t>
            </a:r>
            <a:r>
              <a:rPr lang="en-US" sz="2200" b="1" dirty="0">
                <a:latin typeface="Arial" panose="020B0604020202020204" pitchFamily="34" charset="0"/>
                <a:cs typeface="Arial" panose="020B0604020202020204" pitchFamily="34" charset="0"/>
              </a:rPr>
              <a:t>1,63,519</a:t>
            </a:r>
            <a:r>
              <a:rPr lang="en-US" sz="2200" dirty="0">
                <a:latin typeface="Arial" panose="020B0604020202020204" pitchFamily="34" charset="0"/>
                <a:cs typeface="Arial" panose="020B0604020202020204" pitchFamily="34" charset="0"/>
              </a:rPr>
              <a:t> with total amount of </a:t>
            </a:r>
            <a:r>
              <a:rPr lang="en-US" sz="2200" b="1" dirty="0">
                <a:latin typeface="Arial" panose="020B0604020202020204" pitchFamily="34" charset="0"/>
                <a:cs typeface="Arial" panose="020B0604020202020204" pitchFamily="34" charset="0"/>
              </a:rPr>
              <a:t>₹  3,280,5895</a:t>
            </a:r>
          </a:p>
          <a:p>
            <a:pPr algn="just"/>
            <a:endParaRPr lang="en-US" sz="2200" b="1"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2200" dirty="0">
                <a:latin typeface="Arial" panose="020B0604020202020204" pitchFamily="34" charset="0"/>
                <a:cs typeface="Arial" panose="020B0604020202020204" pitchFamily="34" charset="0"/>
              </a:rPr>
              <a:t>Top Quantities sold with respective Categories </a:t>
            </a:r>
          </a:p>
          <a:p>
            <a:pPr algn="just"/>
            <a:endParaRPr lang="en-US" sz="2200" dirty="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
            </a:pPr>
            <a:r>
              <a:rPr lang="en-US" sz="2200" b="1" dirty="0">
                <a:latin typeface="Arial" panose="020B0604020202020204" pitchFamily="34" charset="0"/>
                <a:cs typeface="Arial" panose="020B0604020202020204" pitchFamily="34" charset="0"/>
              </a:rPr>
              <a:t>Food – 62,141 </a:t>
            </a:r>
          </a:p>
          <a:p>
            <a:pPr marL="742950" lvl="1" indent="-285750" algn="just">
              <a:buFont typeface="Wingdings" panose="05000000000000000000" pitchFamily="2" charset="2"/>
              <a:buChar char="§"/>
            </a:pPr>
            <a:r>
              <a:rPr lang="en-US" sz="2200" b="1" dirty="0">
                <a:latin typeface="Arial" panose="020B0604020202020204" pitchFamily="34" charset="0"/>
                <a:cs typeface="Arial" panose="020B0604020202020204" pitchFamily="34" charset="0"/>
              </a:rPr>
              <a:t>Beverages – 50,637</a:t>
            </a:r>
          </a:p>
          <a:p>
            <a:pPr marL="742950" lvl="1" indent="-285750" algn="just">
              <a:buFont typeface="Wingdings" panose="05000000000000000000" pitchFamily="2" charset="2"/>
              <a:buChar char="§"/>
            </a:pPr>
            <a:r>
              <a:rPr lang="en-US" sz="2200" b="1" dirty="0">
                <a:latin typeface="Arial" panose="020B0604020202020204" pitchFamily="34" charset="0"/>
                <a:cs typeface="Arial" panose="020B0604020202020204" pitchFamily="34" charset="0"/>
              </a:rPr>
              <a:t>Tobacco – 37,384</a:t>
            </a:r>
          </a:p>
          <a:p>
            <a:pPr marL="742950" lvl="1" indent="-285750" algn="just">
              <a:buFont typeface="Wingdings" panose="05000000000000000000" pitchFamily="2" charset="2"/>
              <a:buChar char="§"/>
            </a:pPr>
            <a:r>
              <a:rPr lang="en-US" sz="2200" b="1" dirty="0">
                <a:latin typeface="Arial" panose="020B0604020202020204" pitchFamily="34" charset="0"/>
                <a:cs typeface="Arial" panose="020B0604020202020204" pitchFamily="34" charset="0"/>
              </a:rPr>
              <a:t>Liquor – 10,283</a:t>
            </a:r>
          </a:p>
          <a:p>
            <a:pPr marL="742950" lvl="1" indent="-285750" algn="just">
              <a:buFont typeface="Wingdings" panose="05000000000000000000" pitchFamily="2" charset="2"/>
              <a:buChar char="§"/>
            </a:pPr>
            <a:r>
              <a:rPr lang="en-US" sz="2200" b="1" dirty="0" err="1">
                <a:latin typeface="Arial" panose="020B0604020202020204" pitchFamily="34" charset="0"/>
                <a:cs typeface="Arial" panose="020B0604020202020204" pitchFamily="34" charset="0"/>
              </a:rPr>
              <a:t>Misc</a:t>
            </a:r>
            <a:r>
              <a:rPr lang="en-US" sz="2200" b="1" dirty="0">
                <a:latin typeface="Arial" panose="020B0604020202020204" pitchFamily="34" charset="0"/>
                <a:cs typeface="Arial" panose="020B0604020202020204" pitchFamily="34" charset="0"/>
              </a:rPr>
              <a:t> – 1,385</a:t>
            </a:r>
          </a:p>
          <a:p>
            <a:pPr marL="742950" lvl="1" indent="-285750" algn="just">
              <a:buFont typeface="Wingdings" panose="05000000000000000000" pitchFamily="2" charset="2"/>
              <a:buChar char="§"/>
            </a:pPr>
            <a:r>
              <a:rPr lang="en-US" sz="2200" b="1" dirty="0">
                <a:latin typeface="Arial" panose="020B0604020202020204" pitchFamily="34" charset="0"/>
                <a:cs typeface="Arial" panose="020B0604020202020204" pitchFamily="34" charset="0"/>
              </a:rPr>
              <a:t>Wines – 1,074</a:t>
            </a:r>
          </a:p>
          <a:p>
            <a:pPr lvl="1" algn="just"/>
            <a:endParaRPr lang="en-US" sz="2200" b="1" dirty="0">
              <a:latin typeface="Arial" panose="020B0604020202020204" pitchFamily="34" charset="0"/>
              <a:cs typeface="Arial" panose="020B0604020202020204" pitchFamily="34" charset="0"/>
            </a:endParaRPr>
          </a:p>
          <a:p>
            <a:pPr lvl="1" algn="just"/>
            <a:r>
              <a:rPr lang="en-US" sz="2200" dirty="0">
                <a:latin typeface="Arial" panose="020B0604020202020204" pitchFamily="34" charset="0"/>
                <a:cs typeface="Arial" panose="020B0604020202020204" pitchFamily="34" charset="0"/>
              </a:rPr>
              <a:t>Foods and Beverages are the most sold items in terms of Quantity.</a:t>
            </a:r>
          </a:p>
          <a:p>
            <a:pPr marL="742950" lvl="1" indent="-285750" algn="just">
              <a:buFont typeface="Wingdings" panose="05000000000000000000" pitchFamily="2" charset="2"/>
              <a:buChar char="§"/>
            </a:pPr>
            <a:endParaRPr lang="en-US" sz="2200" b="1"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6966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4000"/>
                <a:satMod val="80000"/>
                <a:lumMod val="106000"/>
              </a:schemeClr>
            </a:gs>
            <a:gs pos="100000">
              <a:schemeClr val="bg2">
                <a:shade val="8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pic>
        <p:nvPicPr>
          <p:cNvPr id="2" name="slide2" descr="Category vs Quantity ">
            <a:extLst>
              <a:ext uri="{FF2B5EF4-FFF2-40B4-BE49-F238E27FC236}">
                <a16:creationId xmlns:a16="http://schemas.microsoft.com/office/drawing/2014/main" id="{818B2D80-C8CF-49E9-BAE4-7A3F4CF3E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886" y="660015"/>
            <a:ext cx="7190226" cy="5338041"/>
          </a:xfrm>
          <a:prstGeom prst="rect">
            <a:avLst/>
          </a:prstGeom>
        </p:spPr>
      </p:pic>
      <p:sp>
        <p:nvSpPr>
          <p:cNvPr id="3" name="TextBox 2">
            <a:extLst>
              <a:ext uri="{FF2B5EF4-FFF2-40B4-BE49-F238E27FC236}">
                <a16:creationId xmlns:a16="http://schemas.microsoft.com/office/drawing/2014/main" id="{9E53C364-4716-4EF9-932C-25A177D5E462}"/>
              </a:ext>
            </a:extLst>
          </p:cNvPr>
          <p:cNvSpPr txBox="1"/>
          <p:nvPr/>
        </p:nvSpPr>
        <p:spPr>
          <a:xfrm>
            <a:off x="3240156" y="106017"/>
            <a:ext cx="5711687" cy="553998"/>
          </a:xfrm>
          <a:prstGeom prst="rect">
            <a:avLst/>
          </a:prstGeom>
          <a:noFill/>
        </p:spPr>
        <p:txBody>
          <a:bodyPr wrap="square" rtlCol="0">
            <a:spAutoFit/>
          </a:bodyPr>
          <a:lstStyle/>
          <a:p>
            <a:pPr algn="ctr"/>
            <a:r>
              <a:rPr lang="en-US" sz="3000" b="1" dirty="0">
                <a:latin typeface="Arial" panose="020B0604020202020204" pitchFamily="34" charset="0"/>
                <a:cs typeface="Arial" panose="020B0604020202020204" pitchFamily="34" charset="0"/>
              </a:rPr>
              <a:t>Exploratory Analysis</a:t>
            </a:r>
          </a:p>
        </p:txBody>
      </p:sp>
    </p:spTree>
    <p:extLst>
      <p:ext uri="{BB962C8B-B14F-4D97-AF65-F5344CB8AC3E}">
        <p14:creationId xmlns:p14="http://schemas.microsoft.com/office/powerpoint/2010/main" val="387023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3C364-4716-4EF9-932C-25A177D5E462}"/>
              </a:ext>
            </a:extLst>
          </p:cNvPr>
          <p:cNvSpPr txBox="1"/>
          <p:nvPr/>
        </p:nvSpPr>
        <p:spPr>
          <a:xfrm>
            <a:off x="3240156" y="106017"/>
            <a:ext cx="5711687" cy="553998"/>
          </a:xfrm>
          <a:prstGeom prst="rect">
            <a:avLst/>
          </a:prstGeom>
          <a:noFill/>
        </p:spPr>
        <p:txBody>
          <a:bodyPr wrap="square" rtlCol="0">
            <a:spAutoFit/>
          </a:bodyPr>
          <a:lstStyle/>
          <a:p>
            <a:pPr algn="ctr"/>
            <a:r>
              <a:rPr lang="en-US" sz="3000" b="1" dirty="0">
                <a:latin typeface="Arial" panose="020B0604020202020204" pitchFamily="34" charset="0"/>
                <a:cs typeface="Arial" panose="020B0604020202020204" pitchFamily="34" charset="0"/>
              </a:rPr>
              <a:t>Exploratory Analysis</a:t>
            </a:r>
          </a:p>
        </p:txBody>
      </p:sp>
      <p:sp>
        <p:nvSpPr>
          <p:cNvPr id="2" name="TextBox 1">
            <a:extLst>
              <a:ext uri="{FF2B5EF4-FFF2-40B4-BE49-F238E27FC236}">
                <a16:creationId xmlns:a16="http://schemas.microsoft.com/office/drawing/2014/main" id="{E435CD15-FE01-49B7-856D-858E43B13D42}"/>
              </a:ext>
            </a:extLst>
          </p:cNvPr>
          <p:cNvSpPr txBox="1"/>
          <p:nvPr/>
        </p:nvSpPr>
        <p:spPr>
          <a:xfrm>
            <a:off x="2179981" y="1443841"/>
            <a:ext cx="7832035" cy="3416320"/>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Low Sales / Demand Products:</a:t>
            </a:r>
          </a:p>
          <a:p>
            <a:endParaRPr lang="en-US" sz="2400" b="1"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sz="2400" b="1" dirty="0">
                <a:latin typeface="Arial" panose="020B0604020202020204" pitchFamily="34" charset="0"/>
                <a:cs typeface="Arial" panose="020B0604020202020204" pitchFamily="34" charset="0"/>
              </a:rPr>
              <a:t>Liquor and Tobacco – 63 </a:t>
            </a:r>
          </a:p>
          <a:p>
            <a:pPr marL="742950" lvl="1" indent="-285750">
              <a:buFont typeface="Wingdings" panose="05000000000000000000" pitchFamily="2" charset="2"/>
              <a:buChar char="§"/>
            </a:pPr>
            <a:r>
              <a:rPr lang="en-US" sz="2400" b="1" dirty="0">
                <a:latin typeface="Arial" panose="020B0604020202020204" pitchFamily="34" charset="0"/>
                <a:cs typeface="Arial" panose="020B0604020202020204" pitchFamily="34" charset="0"/>
              </a:rPr>
              <a:t>Merchandise – 551</a:t>
            </a:r>
          </a:p>
          <a:p>
            <a:pPr lvl="1"/>
            <a:endParaRPr lang="en-US" sz="2400" b="1"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Liquor and Tobacco / Merchandise products  are the products that are sold in less quantity.</a:t>
            </a:r>
          </a:p>
          <a:p>
            <a:pPr marL="285750" indent="-285750">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83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3C364-4716-4EF9-932C-25A177D5E462}"/>
              </a:ext>
            </a:extLst>
          </p:cNvPr>
          <p:cNvSpPr txBox="1"/>
          <p:nvPr/>
        </p:nvSpPr>
        <p:spPr>
          <a:xfrm>
            <a:off x="3240156" y="106017"/>
            <a:ext cx="5711687" cy="553998"/>
          </a:xfrm>
          <a:prstGeom prst="rect">
            <a:avLst/>
          </a:prstGeom>
          <a:noFill/>
        </p:spPr>
        <p:txBody>
          <a:bodyPr wrap="square" rtlCol="0">
            <a:spAutoFit/>
          </a:bodyPr>
          <a:lstStyle/>
          <a:p>
            <a:pPr algn="ctr"/>
            <a:r>
              <a:rPr lang="en-US" sz="3000" b="1" dirty="0">
                <a:latin typeface="Arial" panose="020B0604020202020204" pitchFamily="34" charset="0"/>
                <a:cs typeface="Arial" panose="020B0604020202020204" pitchFamily="34" charset="0"/>
              </a:rPr>
              <a:t>Exploratory Analysis</a:t>
            </a:r>
          </a:p>
        </p:txBody>
      </p:sp>
      <p:pic>
        <p:nvPicPr>
          <p:cNvPr id="4" name="slide2" descr="Low sales products">
            <a:extLst>
              <a:ext uri="{FF2B5EF4-FFF2-40B4-BE49-F238E27FC236}">
                <a16:creationId xmlns:a16="http://schemas.microsoft.com/office/drawing/2014/main" id="{5173B3E5-642F-4808-B5A6-DAA39F163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749" y="929180"/>
            <a:ext cx="7130499" cy="4999640"/>
          </a:xfrm>
          <a:prstGeom prst="rect">
            <a:avLst/>
          </a:prstGeom>
        </p:spPr>
      </p:pic>
    </p:spTree>
    <p:extLst>
      <p:ext uri="{BB962C8B-B14F-4D97-AF65-F5344CB8AC3E}">
        <p14:creationId xmlns:p14="http://schemas.microsoft.com/office/powerpoint/2010/main" val="3818533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3C364-4716-4EF9-932C-25A177D5E462}"/>
              </a:ext>
            </a:extLst>
          </p:cNvPr>
          <p:cNvSpPr txBox="1"/>
          <p:nvPr/>
        </p:nvSpPr>
        <p:spPr>
          <a:xfrm>
            <a:off x="3240156" y="106017"/>
            <a:ext cx="5711687" cy="553998"/>
          </a:xfrm>
          <a:prstGeom prst="rect">
            <a:avLst/>
          </a:prstGeom>
          <a:noFill/>
        </p:spPr>
        <p:txBody>
          <a:bodyPr wrap="square" rtlCol="0">
            <a:spAutoFit/>
          </a:bodyPr>
          <a:lstStyle/>
          <a:p>
            <a:pPr algn="ctr"/>
            <a:r>
              <a:rPr lang="en-US" sz="3000" b="1" dirty="0">
                <a:latin typeface="Arial" panose="020B0604020202020204" pitchFamily="34" charset="0"/>
                <a:cs typeface="Arial" panose="020B0604020202020204" pitchFamily="34" charset="0"/>
              </a:rPr>
              <a:t>Exploratory Analysis</a:t>
            </a:r>
          </a:p>
        </p:txBody>
      </p:sp>
      <p:sp>
        <p:nvSpPr>
          <p:cNvPr id="2" name="TextBox 1">
            <a:extLst>
              <a:ext uri="{FF2B5EF4-FFF2-40B4-BE49-F238E27FC236}">
                <a16:creationId xmlns:a16="http://schemas.microsoft.com/office/drawing/2014/main" id="{E435CD15-FE01-49B7-856D-858E43B13D42}"/>
              </a:ext>
            </a:extLst>
          </p:cNvPr>
          <p:cNvSpPr txBox="1"/>
          <p:nvPr/>
        </p:nvSpPr>
        <p:spPr>
          <a:xfrm>
            <a:off x="2179981" y="1443841"/>
            <a:ext cx="7832035" cy="4154984"/>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High Priced Products:</a:t>
            </a:r>
          </a:p>
          <a:p>
            <a:endParaRPr lang="en-US" sz="2200" b="1"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sz="2200" b="1" dirty="0">
                <a:latin typeface="Arial" panose="020B0604020202020204" pitchFamily="34" charset="0"/>
                <a:cs typeface="Arial" panose="020B0604020202020204" pitchFamily="34" charset="0"/>
              </a:rPr>
              <a:t>Liquor and Tobacco </a:t>
            </a:r>
          </a:p>
          <a:p>
            <a:pPr marL="742950" lvl="1" indent="-285750">
              <a:buFont typeface="Wingdings" panose="05000000000000000000" pitchFamily="2" charset="2"/>
              <a:buChar char="§"/>
            </a:pPr>
            <a:r>
              <a:rPr lang="en-US" sz="2200" b="1" dirty="0">
                <a:latin typeface="Arial" panose="020B0604020202020204" pitchFamily="34" charset="0"/>
                <a:cs typeface="Arial" panose="020B0604020202020204" pitchFamily="34" charset="0"/>
              </a:rPr>
              <a:t>Tobacco</a:t>
            </a:r>
          </a:p>
          <a:p>
            <a:pPr marL="742950" lvl="1" indent="-285750">
              <a:buFont typeface="Wingdings" panose="05000000000000000000" pitchFamily="2" charset="2"/>
              <a:buChar char="§"/>
            </a:pPr>
            <a:r>
              <a:rPr lang="en-US" sz="2200" b="1" dirty="0">
                <a:latin typeface="Arial" panose="020B0604020202020204" pitchFamily="34" charset="0"/>
                <a:cs typeface="Arial" panose="020B0604020202020204" pitchFamily="34" charset="0"/>
              </a:rPr>
              <a:t>Wines</a:t>
            </a:r>
          </a:p>
          <a:p>
            <a:pPr marL="742950" lvl="1" indent="-285750">
              <a:buFont typeface="Wingdings" panose="05000000000000000000" pitchFamily="2" charset="2"/>
              <a:buChar char="§"/>
            </a:pPr>
            <a:r>
              <a:rPr lang="en-US" sz="2200" b="1" dirty="0">
                <a:latin typeface="Arial" panose="020B0604020202020204" pitchFamily="34" charset="0"/>
                <a:cs typeface="Arial" panose="020B0604020202020204" pitchFamily="34" charset="0"/>
              </a:rPr>
              <a:t>Merchandise </a:t>
            </a:r>
          </a:p>
          <a:p>
            <a:pPr lvl="1"/>
            <a:endParaRPr lang="en-US" sz="2200" b="1" dirty="0">
              <a:latin typeface="Arial" panose="020B0604020202020204" pitchFamily="34" charset="0"/>
              <a:cs typeface="Arial" panose="020B0604020202020204" pitchFamily="34" charset="0"/>
            </a:endParaRPr>
          </a:p>
          <a:p>
            <a:pPr lvl="1"/>
            <a:r>
              <a:rPr lang="en-US" sz="2200" dirty="0">
                <a:latin typeface="Arial" panose="020B0604020202020204" pitchFamily="34" charset="0"/>
                <a:cs typeface="Arial" panose="020B0604020202020204" pitchFamily="34" charset="0"/>
              </a:rPr>
              <a:t>Since Liquor and Tobacco / Merchandise products  are highly priced our customers bought those products in less quantity.</a:t>
            </a:r>
          </a:p>
          <a:p>
            <a:pPr marL="285750" indent="-285750">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3470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3C364-4716-4EF9-932C-25A177D5E462}"/>
              </a:ext>
            </a:extLst>
          </p:cNvPr>
          <p:cNvSpPr txBox="1"/>
          <p:nvPr/>
        </p:nvSpPr>
        <p:spPr>
          <a:xfrm>
            <a:off x="3240156" y="106017"/>
            <a:ext cx="5711687" cy="553998"/>
          </a:xfrm>
          <a:prstGeom prst="rect">
            <a:avLst/>
          </a:prstGeom>
          <a:noFill/>
        </p:spPr>
        <p:txBody>
          <a:bodyPr wrap="square" rtlCol="0">
            <a:spAutoFit/>
          </a:bodyPr>
          <a:lstStyle/>
          <a:p>
            <a:pPr algn="ctr"/>
            <a:r>
              <a:rPr lang="en-US" sz="3000" b="1" dirty="0">
                <a:latin typeface="Arial" panose="020B0604020202020204" pitchFamily="34" charset="0"/>
                <a:cs typeface="Arial" panose="020B0604020202020204" pitchFamily="34" charset="0"/>
              </a:rPr>
              <a:t>Exploratory Analysis</a:t>
            </a:r>
          </a:p>
        </p:txBody>
      </p:sp>
      <p:pic>
        <p:nvPicPr>
          <p:cNvPr id="5" name="slide2" descr="High Price item">
            <a:extLst>
              <a:ext uri="{FF2B5EF4-FFF2-40B4-BE49-F238E27FC236}">
                <a16:creationId xmlns:a16="http://schemas.microsoft.com/office/drawing/2014/main" id="{255E0F90-CF37-47C3-BB8A-8F1743F98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097" y="972473"/>
            <a:ext cx="5937804" cy="4913054"/>
          </a:xfrm>
          <a:prstGeom prst="rect">
            <a:avLst/>
          </a:prstGeom>
        </p:spPr>
      </p:pic>
    </p:spTree>
    <p:extLst>
      <p:ext uri="{BB962C8B-B14F-4D97-AF65-F5344CB8AC3E}">
        <p14:creationId xmlns:p14="http://schemas.microsoft.com/office/powerpoint/2010/main" val="2228739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3C364-4716-4EF9-932C-25A177D5E462}"/>
              </a:ext>
            </a:extLst>
          </p:cNvPr>
          <p:cNvSpPr txBox="1"/>
          <p:nvPr/>
        </p:nvSpPr>
        <p:spPr>
          <a:xfrm>
            <a:off x="3240156" y="106017"/>
            <a:ext cx="5711687" cy="553998"/>
          </a:xfrm>
          <a:prstGeom prst="rect">
            <a:avLst/>
          </a:prstGeom>
          <a:noFill/>
        </p:spPr>
        <p:txBody>
          <a:bodyPr wrap="square" rtlCol="0">
            <a:spAutoFit/>
          </a:bodyPr>
          <a:lstStyle/>
          <a:p>
            <a:pPr algn="ctr"/>
            <a:r>
              <a:rPr lang="en-US" sz="3000" b="1" dirty="0">
                <a:latin typeface="Arial" panose="020B0604020202020204" pitchFamily="34" charset="0"/>
                <a:cs typeface="Arial" panose="020B0604020202020204" pitchFamily="34" charset="0"/>
              </a:rPr>
              <a:t>Exploratory Analysis</a:t>
            </a:r>
          </a:p>
        </p:txBody>
      </p:sp>
      <p:sp>
        <p:nvSpPr>
          <p:cNvPr id="2" name="TextBox 1">
            <a:extLst>
              <a:ext uri="{FF2B5EF4-FFF2-40B4-BE49-F238E27FC236}">
                <a16:creationId xmlns:a16="http://schemas.microsoft.com/office/drawing/2014/main" id="{E435CD15-FE01-49B7-856D-858E43B13D42}"/>
              </a:ext>
            </a:extLst>
          </p:cNvPr>
          <p:cNvSpPr txBox="1"/>
          <p:nvPr/>
        </p:nvSpPr>
        <p:spPr>
          <a:xfrm>
            <a:off x="1328528" y="1033024"/>
            <a:ext cx="9534941" cy="5509200"/>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High Sold Products in each categories:</a:t>
            </a:r>
          </a:p>
          <a:p>
            <a:endParaRPr lang="en-US" sz="2200" b="1"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sz="2200" b="1" dirty="0">
                <a:latin typeface="Arial" panose="020B0604020202020204" pitchFamily="34" charset="0"/>
                <a:cs typeface="Arial" panose="020B0604020202020204" pitchFamily="34" charset="0"/>
              </a:rPr>
              <a:t>Beverages:</a:t>
            </a:r>
          </a:p>
          <a:p>
            <a:pPr marL="1200150" lvl="2" indent="-285750">
              <a:buFont typeface="Wingdings" panose="05000000000000000000" pitchFamily="2" charset="2"/>
              <a:buChar char="§"/>
            </a:pPr>
            <a:r>
              <a:rPr lang="en-US" sz="2200" dirty="0">
                <a:latin typeface="Arial" panose="020B0604020202020204" pitchFamily="34" charset="0"/>
                <a:cs typeface="Arial" panose="020B0604020202020204" pitchFamily="34" charset="0"/>
              </a:rPr>
              <a:t>Cappuccino and Qua Mineral Water 1000 ML </a:t>
            </a:r>
          </a:p>
          <a:p>
            <a:pPr lvl="2"/>
            <a:endParaRPr lang="en-US" sz="22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sz="2200" b="1" dirty="0">
                <a:latin typeface="Arial" panose="020B0604020202020204" pitchFamily="34" charset="0"/>
                <a:cs typeface="Arial" panose="020B0604020202020204" pitchFamily="34" charset="0"/>
              </a:rPr>
              <a:t>Food </a:t>
            </a:r>
          </a:p>
          <a:p>
            <a:pPr marL="1200150" lvl="2" indent="-285750">
              <a:buFont typeface="Wingdings" panose="05000000000000000000" pitchFamily="2" charset="2"/>
              <a:buChar char="§"/>
            </a:pPr>
            <a:r>
              <a:rPr lang="en-US" sz="2200" dirty="0">
                <a:latin typeface="Arial" panose="020B0604020202020204" pitchFamily="34" charset="0"/>
                <a:cs typeface="Arial" panose="020B0604020202020204" pitchFamily="34" charset="0"/>
              </a:rPr>
              <a:t>B.M.T. Panini, GREAT LAKES CREAM, CHL Avalanche, Poutine with Fries </a:t>
            </a:r>
            <a:r>
              <a:rPr lang="en-US" sz="2200" dirty="0"/>
              <a:t> </a:t>
            </a:r>
          </a:p>
          <a:p>
            <a:pPr lvl="2"/>
            <a:endParaRPr lang="en-US" sz="22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sz="2200" b="1" dirty="0">
                <a:latin typeface="Arial" panose="020B0604020202020204" pitchFamily="34" charset="0"/>
                <a:cs typeface="Arial" panose="020B0604020202020204" pitchFamily="34" charset="0"/>
              </a:rPr>
              <a:t>Liquor</a:t>
            </a:r>
          </a:p>
          <a:p>
            <a:pPr marL="1200150" lvl="2" indent="-285750">
              <a:buFont typeface="Wingdings" panose="05000000000000000000" pitchFamily="2" charset="2"/>
              <a:buChar char="§"/>
            </a:pPr>
            <a:r>
              <a:rPr lang="en-US" sz="2200" dirty="0">
                <a:latin typeface="Arial" panose="020B0604020202020204" pitchFamily="34" charset="0"/>
                <a:cs typeface="Arial" panose="020B0604020202020204" pitchFamily="34" charset="0"/>
              </a:rPr>
              <a:t>CARLSBERG</a:t>
            </a:r>
            <a:r>
              <a:rPr lang="en-US" sz="2200" b="1" dirty="0">
                <a:latin typeface="Arial" panose="020B0604020202020204" pitchFamily="34" charset="0"/>
                <a:cs typeface="Arial" panose="020B0604020202020204" pitchFamily="34" charset="0"/>
              </a:rPr>
              <a:t> </a:t>
            </a:r>
          </a:p>
          <a:p>
            <a:pPr lvl="2"/>
            <a:endParaRPr lang="en-US" sz="2200" b="1"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sz="2200" b="1" dirty="0">
                <a:latin typeface="Arial" panose="020B0604020202020204" pitchFamily="34" charset="0"/>
                <a:cs typeface="Arial" panose="020B0604020202020204" pitchFamily="34" charset="0"/>
              </a:rPr>
              <a:t>Tobacco</a:t>
            </a:r>
          </a:p>
          <a:p>
            <a:pPr marL="1200150" lvl="2" indent="-285750">
              <a:buFont typeface="Wingdings" panose="05000000000000000000" pitchFamily="2" charset="2"/>
              <a:buChar char="§"/>
            </a:pPr>
            <a:r>
              <a:rPr lang="en-US" sz="2200" dirty="0">
                <a:latin typeface="Arial" panose="020B0604020202020204" pitchFamily="34" charset="0"/>
                <a:cs typeface="Arial" panose="020B0604020202020204" pitchFamily="34" charset="0"/>
              </a:rPr>
              <a:t>NIRVANA HOOKAH SINGLE, Mint Flavor, Sambuca, Calcutta Mint</a:t>
            </a:r>
          </a:p>
          <a:p>
            <a:pPr marL="285750" indent="-285750">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24427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F886C1-21C8-492D-B13F-01E91F83DF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0C1243-C9FF-4461-B21D-DC7A9A834A30}">
  <ds:schemaRefs>
    <ds:schemaRef ds:uri="http://purl.org/dc/elements/1.1/"/>
    <ds:schemaRef ds:uri="http://purl.org/dc/dcmitype/"/>
    <ds:schemaRef ds:uri="http://www.w3.org/XML/1998/namespac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16c05727-aa75-4e4a-9b5f-8a80a1165891"/>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CF6B0913-D4BB-427F-9A3C-58E430AB6A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0</TotalTime>
  <Words>630</Words>
  <Application>Microsoft Office PowerPoint</Application>
  <PresentationFormat>Widescreen</PresentationFormat>
  <Paragraphs>126</Paragraphs>
  <Slides>22</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Calibri</vt:lpstr>
      <vt:lpstr>Calibri Light</vt:lpstr>
      <vt:lpstr>Gill Sans MT</vt:lpstr>
      <vt:lpstr>Tw Cen MT</vt:lpstr>
      <vt:lpstr>Tw Cen MT Condensed</vt:lpstr>
      <vt:lpstr>Wingdings</vt:lpstr>
      <vt:lpstr>Wingdings 3</vt:lpstr>
      <vt:lpstr>Integral</vt:lpstr>
      <vt:lpstr>Custom Design</vt:lpstr>
      <vt:lpstr>Gallery</vt:lpstr>
      <vt:lpstr>Coffee Cafe  Market Basket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2020-04-11T17:18:59Z</dcterms:created>
  <dcterms:modified xsi:type="dcterms:W3CDTF">2020-04-12T16:50:37Z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