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3757" y="1356418"/>
            <a:ext cx="14460485" cy="93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9955" y="4080593"/>
            <a:ext cx="7348089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363" y="3754768"/>
            <a:ext cx="15909272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ode/mohammadsabeti/hotel-booking-dataset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29681" y="2641647"/>
            <a:ext cx="9933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Arial"/>
                <a:cs typeface="Arial"/>
              </a:rPr>
              <a:t>Restaurant</a:t>
            </a:r>
            <a:r>
              <a:rPr sz="5400" b="1" spc="-10" dirty="0">
                <a:latin typeface="Arial"/>
                <a:cs typeface="Arial"/>
              </a:rPr>
              <a:t> </a:t>
            </a:r>
            <a:r>
              <a:rPr sz="5400" b="1" spc="-5" dirty="0">
                <a:latin typeface="Arial"/>
                <a:cs typeface="Arial"/>
              </a:rPr>
              <a:t>revenue</a:t>
            </a:r>
            <a:r>
              <a:rPr sz="5400" b="1" spc="-10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prediction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67" y="1470201"/>
            <a:ext cx="6461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spc="-5" dirty="0">
                <a:latin typeface="Arial"/>
                <a:cs typeface="Arial"/>
              </a:rPr>
              <a:t>CAPSTONE</a:t>
            </a:r>
            <a:r>
              <a:rPr sz="4800" i="0" spc="-25" dirty="0">
                <a:latin typeface="Arial"/>
                <a:cs typeface="Arial"/>
              </a:rPr>
              <a:t> </a:t>
            </a:r>
            <a:r>
              <a:rPr sz="4800" i="0" spc="-5" dirty="0">
                <a:latin typeface="Arial"/>
                <a:cs typeface="Arial"/>
              </a:rPr>
              <a:t>PROJECT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800" y="4628645"/>
            <a:ext cx="16944975" cy="4701287"/>
          </a:xfrm>
          <a:prstGeom prst="rect">
            <a:avLst/>
          </a:prstGeom>
          <a:solidFill>
            <a:srgbClr val="4553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9099550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Presented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By</a:t>
            </a:r>
            <a:r>
              <a:rPr lang="en-US" sz="3000" b="1" spc="-5" dirty="0">
                <a:latin typeface="Arial"/>
                <a:cs typeface="Arial"/>
              </a:rPr>
              <a:t>:</a:t>
            </a:r>
          </a:p>
          <a:p>
            <a:pPr marL="9099550">
              <a:lnSpc>
                <a:spcPct val="100000"/>
              </a:lnSpc>
            </a:pPr>
            <a:r>
              <a:rPr lang="en-US" sz="3000" b="1" spc="-5">
                <a:latin typeface="Arial"/>
                <a:cs typeface="Arial"/>
              </a:rPr>
              <a:t>         MUTHUPRIYA.P-2021309027</a:t>
            </a:r>
            <a:endParaRPr sz="3000" dirty="0">
              <a:latin typeface="Arial"/>
              <a:cs typeface="Arial"/>
            </a:endParaRPr>
          </a:p>
          <a:p>
            <a:pPr marL="10052685" marR="574675">
              <a:lnSpc>
                <a:spcPct val="100000"/>
              </a:lnSpc>
            </a:pPr>
            <a:r>
              <a:rPr sz="3000" b="1" spc="-5" dirty="0">
                <a:latin typeface="Arial"/>
                <a:cs typeface="Arial"/>
              </a:rPr>
              <a:t>Department </a:t>
            </a:r>
            <a:r>
              <a:rPr sz="3000" b="1" dirty="0">
                <a:latin typeface="Arial"/>
                <a:cs typeface="Arial"/>
              </a:rPr>
              <a:t>of </a:t>
            </a:r>
            <a:r>
              <a:rPr lang="en-US" sz="3000" b="1" dirty="0">
                <a:latin typeface="Arial"/>
                <a:cs typeface="Arial"/>
              </a:rPr>
              <a:t>TEXTILE </a:t>
            </a:r>
            <a:r>
              <a:rPr sz="3000" b="1" dirty="0">
                <a:latin typeface="Arial"/>
                <a:cs typeface="Arial"/>
              </a:rPr>
              <a:t>Technology </a:t>
            </a:r>
            <a:r>
              <a:rPr sz="3000" b="1" spc="-819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Alagappa College of </a:t>
            </a:r>
            <a:r>
              <a:rPr lang="en-US" sz="3000" b="1" dirty="0">
                <a:latin typeface="Arial"/>
                <a:cs typeface="Arial"/>
              </a:rPr>
              <a:t>     </a:t>
            </a:r>
            <a:r>
              <a:rPr sz="3000" b="1" dirty="0">
                <a:latin typeface="Arial"/>
                <a:cs typeface="Arial"/>
              </a:rPr>
              <a:t>Technology 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Anna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university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772238"/>
            <a:ext cx="50958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CONCLUSION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094" y="4294811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0819" y="4072561"/>
            <a:ext cx="139820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30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By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addressing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3000" spc="-200" dirty="0">
                <a:solidFill>
                  <a:srgbClr val="404040"/>
                </a:solidFill>
                <a:latin typeface="Lucida Sans Unicode"/>
                <a:cs typeface="Lucida Sans Unicode"/>
              </a:rPr>
              <a:t>challenges 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identified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leveraging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insights 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gathered </a:t>
            </a:r>
            <a:r>
              <a:rPr sz="30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from </a:t>
            </a:r>
            <a:r>
              <a:rPr sz="30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stakeholders,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we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can </a:t>
            </a:r>
            <a:r>
              <a:rPr sz="3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85" dirty="0">
                <a:solidFill>
                  <a:srgbClr val="404040"/>
                </a:solidFill>
                <a:latin typeface="Lucida Sans Unicode"/>
                <a:cs typeface="Lucida Sans Unicode"/>
              </a:rPr>
              <a:t>impactful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tools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empower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10" dirty="0">
                <a:solidFill>
                  <a:srgbClr val="404040"/>
                </a:solidFill>
                <a:latin typeface="Lucida Sans Unicode"/>
                <a:cs typeface="Lucida Sans Unicode"/>
              </a:rPr>
              <a:t>owners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 </a:t>
            </a:r>
            <a:r>
              <a:rPr sz="3000" spc="-1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5" dirty="0">
                <a:solidFill>
                  <a:srgbClr val="404040"/>
                </a:solidFill>
                <a:latin typeface="Lucida Sans Unicode"/>
                <a:cs typeface="Lucida Sans Unicode"/>
              </a:rPr>
              <a:t>managers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40" dirty="0">
                <a:solidFill>
                  <a:srgbClr val="404040"/>
                </a:solidFill>
                <a:latin typeface="Lucida Sans Unicode"/>
                <a:cs typeface="Lucida Sans Unicode"/>
              </a:rPr>
              <a:t>make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data-driven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decisions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achieve </a:t>
            </a:r>
            <a:r>
              <a:rPr sz="3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greater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success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2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3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30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dynamic </a:t>
            </a:r>
            <a:r>
              <a:rPr sz="3000" spc="-9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0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000" spc="-190" dirty="0">
                <a:solidFill>
                  <a:srgbClr val="404040"/>
                </a:solidFill>
                <a:latin typeface="Lucida Sans Unicode"/>
                <a:cs typeface="Lucida Sans Unicode"/>
              </a:rPr>
              <a:t>industry.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733" y="1656439"/>
            <a:ext cx="495046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i="0" spc="-5" dirty="0">
                <a:latin typeface="Arial"/>
                <a:cs typeface="Arial"/>
              </a:rPr>
              <a:t>FUTURE</a:t>
            </a:r>
            <a:r>
              <a:rPr sz="4950" i="0" spc="-70" dirty="0">
                <a:latin typeface="Arial"/>
                <a:cs typeface="Arial"/>
              </a:rPr>
              <a:t> </a:t>
            </a:r>
            <a:r>
              <a:rPr sz="4950" i="0" dirty="0">
                <a:latin typeface="Arial"/>
                <a:cs typeface="Arial"/>
              </a:rPr>
              <a:t>SCOPE</a:t>
            </a:r>
            <a:endParaRPr sz="4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0733" y="3544357"/>
            <a:ext cx="15330805" cy="330390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81610">
              <a:lnSpc>
                <a:spcPts val="3229"/>
              </a:lnSpc>
              <a:spcBef>
                <a:spcPts val="215"/>
              </a:spcBef>
            </a:pPr>
            <a:r>
              <a:rPr sz="2700" spc="-540" dirty="0">
                <a:latin typeface="Verdana"/>
                <a:cs typeface="Verdana"/>
              </a:rPr>
              <a:t>*100% </a:t>
            </a:r>
            <a:r>
              <a:rPr sz="2700" spc="-95" dirty="0">
                <a:latin typeface="Verdana"/>
                <a:cs typeface="Verdana"/>
              </a:rPr>
              <a:t>of </a:t>
            </a:r>
            <a:r>
              <a:rPr sz="2700" spc="-190" dirty="0">
                <a:latin typeface="Verdana"/>
                <a:cs typeface="Verdana"/>
              </a:rPr>
              <a:t>restaurant </a:t>
            </a:r>
            <a:r>
              <a:rPr sz="2700" spc="-245" dirty="0">
                <a:latin typeface="Verdana"/>
                <a:cs typeface="Verdana"/>
              </a:rPr>
              <a:t>owners </a:t>
            </a:r>
            <a:r>
              <a:rPr sz="2700" spc="-175" dirty="0">
                <a:latin typeface="Verdana"/>
                <a:cs typeface="Verdana"/>
              </a:rPr>
              <a:t>reported </a:t>
            </a:r>
            <a:r>
              <a:rPr sz="2700" spc="-160" dirty="0">
                <a:latin typeface="Verdana"/>
                <a:cs typeface="Verdana"/>
              </a:rPr>
              <a:t>that </a:t>
            </a:r>
            <a:r>
              <a:rPr sz="2700" spc="-220" dirty="0">
                <a:latin typeface="Verdana"/>
                <a:cs typeface="Verdana"/>
              </a:rPr>
              <a:t>automation and technology </a:t>
            </a:r>
            <a:r>
              <a:rPr sz="2700" spc="-260" dirty="0">
                <a:latin typeface="Verdana"/>
                <a:cs typeface="Verdana"/>
              </a:rPr>
              <a:t>have </a:t>
            </a:r>
            <a:r>
              <a:rPr sz="2700" spc="-235" dirty="0">
                <a:latin typeface="Verdana"/>
                <a:cs typeface="Verdana"/>
              </a:rPr>
              <a:t>improved </a:t>
            </a:r>
            <a:r>
              <a:rPr sz="2700" spc="-170" dirty="0">
                <a:latin typeface="Verdana"/>
                <a:cs typeface="Verdana"/>
              </a:rPr>
              <a:t>their </a:t>
            </a:r>
            <a:r>
              <a:rPr sz="2700" spc="-220" dirty="0">
                <a:latin typeface="Verdana"/>
                <a:cs typeface="Verdana"/>
              </a:rPr>
              <a:t>businesses,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 they're </a:t>
            </a:r>
            <a:r>
              <a:rPr sz="2700" spc="-235" dirty="0">
                <a:latin typeface="Verdana"/>
                <a:cs typeface="Verdana"/>
              </a:rPr>
              <a:t>using </a:t>
            </a:r>
            <a:r>
              <a:rPr sz="2700" spc="-270" dirty="0">
                <a:latin typeface="Verdana"/>
                <a:cs typeface="Verdana"/>
              </a:rPr>
              <a:t>them </a:t>
            </a:r>
            <a:r>
              <a:rPr sz="2700" spc="-200" dirty="0">
                <a:latin typeface="Verdana"/>
                <a:cs typeface="Verdana"/>
              </a:rPr>
              <a:t>in </a:t>
            </a:r>
            <a:r>
              <a:rPr sz="2700" spc="-290" dirty="0">
                <a:latin typeface="Verdana"/>
                <a:cs typeface="Verdana"/>
              </a:rPr>
              <a:t>new, </a:t>
            </a:r>
            <a:r>
              <a:rPr sz="2700" spc="-220" dirty="0">
                <a:latin typeface="Verdana"/>
                <a:cs typeface="Verdana"/>
              </a:rPr>
              <a:t>innovative </a:t>
            </a:r>
            <a:r>
              <a:rPr sz="2700" spc="-275" dirty="0">
                <a:latin typeface="Verdana"/>
                <a:cs typeface="Verdana"/>
              </a:rPr>
              <a:t>ways </a:t>
            </a:r>
            <a:r>
              <a:rPr sz="2700" spc="-130" dirty="0">
                <a:latin typeface="Verdana"/>
                <a:cs typeface="Verdana"/>
              </a:rPr>
              <a:t>to </a:t>
            </a:r>
            <a:r>
              <a:rPr sz="2700" spc="-195" dirty="0">
                <a:latin typeface="Verdana"/>
                <a:cs typeface="Verdana"/>
              </a:rPr>
              <a:t>drive </a:t>
            </a:r>
            <a:r>
              <a:rPr sz="2700" spc="-215" dirty="0">
                <a:latin typeface="Verdana"/>
                <a:cs typeface="Verdana"/>
              </a:rPr>
              <a:t>success. </a:t>
            </a:r>
            <a:r>
              <a:rPr sz="2700" spc="-195" dirty="0">
                <a:latin typeface="Verdana"/>
                <a:cs typeface="Verdana"/>
              </a:rPr>
              <a:t>Another </a:t>
            </a:r>
            <a:r>
              <a:rPr sz="2700" spc="-580" dirty="0">
                <a:latin typeface="Verdana"/>
                <a:cs typeface="Verdana"/>
              </a:rPr>
              <a:t>54% </a:t>
            </a:r>
            <a:r>
              <a:rPr sz="2700" spc="-215" dirty="0">
                <a:latin typeface="Verdana"/>
                <a:cs typeface="Verdana"/>
              </a:rPr>
              <a:t>plan </a:t>
            </a:r>
            <a:r>
              <a:rPr sz="2700" spc="-130" dirty="0">
                <a:latin typeface="Verdana"/>
                <a:cs typeface="Verdana"/>
              </a:rPr>
              <a:t>to </a:t>
            </a:r>
            <a:r>
              <a:rPr sz="2700" spc="-190" dirty="0">
                <a:latin typeface="Verdana"/>
                <a:cs typeface="Verdana"/>
              </a:rPr>
              <a:t>increase </a:t>
            </a:r>
            <a:r>
              <a:rPr sz="2700" spc="-170" dirty="0">
                <a:latin typeface="Verdana"/>
                <a:cs typeface="Verdana"/>
              </a:rPr>
              <a:t>their </a:t>
            </a:r>
            <a:r>
              <a:rPr sz="2700" spc="-16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spending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certain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technology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automation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tools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440" dirty="0">
                <a:latin typeface="Verdana"/>
                <a:cs typeface="Verdana"/>
              </a:rPr>
              <a:t>2024.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250">
              <a:latin typeface="Verdana"/>
              <a:cs typeface="Verdana"/>
            </a:endParaRPr>
          </a:p>
          <a:p>
            <a:pPr marL="12700" marR="5080">
              <a:lnSpc>
                <a:spcPts val="3229"/>
              </a:lnSpc>
              <a:spcBef>
                <a:spcPts val="5"/>
              </a:spcBef>
            </a:pPr>
            <a:r>
              <a:rPr sz="2700" spc="-240" dirty="0">
                <a:latin typeface="Verdana"/>
                <a:cs typeface="Verdana"/>
              </a:rPr>
              <a:t>*The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Global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Restaurants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market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is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anticipated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rise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25" dirty="0">
                <a:latin typeface="Verdana"/>
                <a:cs typeface="Verdana"/>
              </a:rPr>
              <a:t>at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considerable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rate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during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forecast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period,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between </a:t>
            </a:r>
            <a:r>
              <a:rPr sz="2700" spc="-470" dirty="0">
                <a:latin typeface="Verdana"/>
                <a:cs typeface="Verdana"/>
              </a:rPr>
              <a:t>2023</a:t>
            </a:r>
            <a:r>
              <a:rPr sz="2700" spc="-465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 </a:t>
            </a:r>
            <a:r>
              <a:rPr sz="2700" spc="-415" dirty="0">
                <a:latin typeface="Verdana"/>
                <a:cs typeface="Verdana"/>
              </a:rPr>
              <a:t>2030. In </a:t>
            </a:r>
            <a:r>
              <a:rPr sz="2700" spc="-450" dirty="0">
                <a:latin typeface="Verdana"/>
                <a:cs typeface="Verdana"/>
              </a:rPr>
              <a:t>2022, </a:t>
            </a:r>
            <a:r>
              <a:rPr sz="2700" spc="-195" dirty="0">
                <a:latin typeface="Verdana"/>
                <a:cs typeface="Verdana"/>
              </a:rPr>
              <a:t>the </a:t>
            </a:r>
            <a:r>
              <a:rPr sz="2700" spc="-245" dirty="0">
                <a:latin typeface="Verdana"/>
                <a:cs typeface="Verdana"/>
              </a:rPr>
              <a:t>market </a:t>
            </a:r>
            <a:r>
              <a:rPr sz="2700" spc="-145" dirty="0">
                <a:latin typeface="Verdana"/>
                <a:cs typeface="Verdana"/>
              </a:rPr>
              <a:t>is </a:t>
            </a:r>
            <a:r>
              <a:rPr sz="2700" spc="-229" dirty="0">
                <a:latin typeface="Verdana"/>
                <a:cs typeface="Verdana"/>
              </a:rPr>
              <a:t>growing </a:t>
            </a:r>
            <a:r>
              <a:rPr sz="2700" spc="-125" dirty="0">
                <a:latin typeface="Verdana"/>
                <a:cs typeface="Verdana"/>
              </a:rPr>
              <a:t>at </a:t>
            </a:r>
            <a:r>
              <a:rPr sz="2700" spc="-180" dirty="0">
                <a:latin typeface="Verdana"/>
                <a:cs typeface="Verdana"/>
              </a:rPr>
              <a:t>a </a:t>
            </a:r>
            <a:r>
              <a:rPr sz="2700" spc="-195" dirty="0">
                <a:latin typeface="Verdana"/>
                <a:cs typeface="Verdana"/>
              </a:rPr>
              <a:t>steady </a:t>
            </a:r>
            <a:r>
              <a:rPr sz="2700" spc="-160" dirty="0">
                <a:latin typeface="Verdana"/>
                <a:cs typeface="Verdana"/>
              </a:rPr>
              <a:t>rate </a:t>
            </a:r>
            <a:r>
              <a:rPr sz="2700" spc="-220" dirty="0">
                <a:latin typeface="Verdana"/>
                <a:cs typeface="Verdana"/>
              </a:rPr>
              <a:t>and </a:t>
            </a:r>
            <a:r>
              <a:rPr sz="2700" spc="-215" dirty="0">
                <a:latin typeface="Verdana"/>
                <a:cs typeface="Verdana"/>
              </a:rPr>
              <a:t>with </a:t>
            </a:r>
            <a:r>
              <a:rPr sz="2700" spc="-195" dirty="0">
                <a:latin typeface="Verdana"/>
                <a:cs typeface="Verdana"/>
              </a:rPr>
              <a:t>the </a:t>
            </a:r>
            <a:r>
              <a:rPr sz="2700" spc="-185" dirty="0">
                <a:latin typeface="Verdana"/>
                <a:cs typeface="Verdana"/>
              </a:rPr>
              <a:t>rising </a:t>
            </a:r>
            <a:r>
              <a:rPr sz="2700" spc="-180" dirty="0">
                <a:latin typeface="Verdana"/>
                <a:cs typeface="Verdana"/>
              </a:rPr>
              <a:t>adoption </a:t>
            </a:r>
            <a:r>
              <a:rPr sz="2700" spc="-95" dirty="0">
                <a:latin typeface="Verdana"/>
                <a:cs typeface="Verdana"/>
              </a:rPr>
              <a:t>of 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strategies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by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85" dirty="0">
                <a:latin typeface="Verdana"/>
                <a:cs typeface="Verdana"/>
              </a:rPr>
              <a:t>key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players,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market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is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expected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rise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over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projected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horizon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7" y="1976857"/>
            <a:ext cx="518033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REFERENCES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4735710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95380" y="4481075"/>
            <a:ext cx="14748510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3600" spc="-235" dirty="0">
                <a:solidFill>
                  <a:srgbClr val="404040"/>
                </a:solidFill>
                <a:latin typeface="Lucida Sans Unicode"/>
                <a:cs typeface="Lucida Sans Unicode"/>
              </a:rPr>
              <a:t>https://</a:t>
            </a:r>
            <a:r>
              <a:rPr sz="3600" spc="-235" dirty="0">
                <a:solidFill>
                  <a:srgbClr val="404040"/>
                </a:solidFill>
                <a:latin typeface="Lucida Sans Unicode"/>
                <a:cs typeface="Lucida Sans Unicode"/>
                <a:hlinkClick r:id="rId3"/>
              </a:rPr>
              <a:t>www.kaggle.com/code/mohammadsabeti/hotel-booking-dataset- </a:t>
            </a:r>
            <a:r>
              <a:rPr sz="3600" spc="-1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analysis/notebook</a:t>
            </a:r>
            <a:endParaRPr sz="3600">
              <a:latin typeface="Lucida Sans Unicode"/>
              <a:cs typeface="Lucida Sans Unicode"/>
            </a:endParaRPr>
          </a:p>
          <a:p>
            <a:pPr marL="12700" marR="5963285">
              <a:lnSpc>
                <a:spcPts val="4720"/>
              </a:lnSpc>
              <a:spcBef>
                <a:spcPts val="110"/>
              </a:spcBef>
            </a:pP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https://seaborn.pydata.org/ 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tt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//</a:t>
            </a:r>
            <a:r>
              <a:rPr sz="3600" spc="-51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3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204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3600" spc="-30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254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36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3600" spc="45" dirty="0">
                <a:solidFill>
                  <a:srgbClr val="404040"/>
                </a:solidFill>
                <a:latin typeface="Lucida Sans Unicode"/>
                <a:cs typeface="Lucida Sans Unicode"/>
              </a:rPr>
              <a:t>/</a:t>
            </a:r>
            <a:r>
              <a:rPr sz="36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3600" spc="-30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2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3600" spc="-295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spc="-36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36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3600" spc="-51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3600" spc="-28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endParaRPr sz="36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5935860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259" y="653593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9955" y="4080593"/>
            <a:ext cx="69703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169" y="1718477"/>
            <a:ext cx="2366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0" dirty="0">
                <a:latin typeface="Arial"/>
                <a:cs typeface="Arial"/>
              </a:rPr>
              <a:t>O</a:t>
            </a:r>
            <a:r>
              <a:rPr sz="4200" i="0" spc="-5" dirty="0">
                <a:latin typeface="Arial"/>
                <a:cs typeface="Arial"/>
              </a:rPr>
              <a:t>U</a:t>
            </a:r>
            <a:r>
              <a:rPr sz="4200" i="0" dirty="0">
                <a:latin typeface="Arial"/>
                <a:cs typeface="Arial"/>
              </a:rPr>
              <a:t>TLI</a:t>
            </a:r>
            <a:r>
              <a:rPr sz="4200" i="0" spc="-5" dirty="0">
                <a:latin typeface="Arial"/>
                <a:cs typeface="Arial"/>
              </a:rPr>
              <a:t>N</a:t>
            </a:r>
            <a:r>
              <a:rPr sz="4200" i="0" dirty="0">
                <a:latin typeface="Arial"/>
                <a:cs typeface="Arial"/>
              </a:rPr>
              <a:t>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46591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964" y="2848141"/>
            <a:ext cx="576326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94080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Problem 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Statement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 Proposed</a:t>
            </a:r>
            <a:r>
              <a:rPr sz="30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3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3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Approach </a:t>
            </a:r>
            <a:r>
              <a:rPr sz="3000" b="1" spc="-8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 &amp; Deployment</a:t>
            </a:r>
            <a:endParaRPr sz="3000">
              <a:latin typeface="Arial"/>
              <a:cs typeface="Arial"/>
            </a:endParaRPr>
          </a:p>
          <a:p>
            <a:pPr marL="12700" marR="3307715">
              <a:lnSpc>
                <a:spcPct val="108300"/>
              </a:lnSpc>
            </a:pP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 Conclusion </a:t>
            </a:r>
            <a:r>
              <a:rPr sz="30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30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sz="3000" b="1" spc="-8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641891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13719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63249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127791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623091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18391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61369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757" y="1356418"/>
            <a:ext cx="68992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b="1" spc="15" dirty="0">
                <a:latin typeface="Arial"/>
                <a:cs typeface="Arial"/>
              </a:rPr>
              <a:t>Problem</a:t>
            </a:r>
            <a:r>
              <a:rPr sz="5900" b="1" spc="-55" dirty="0">
                <a:latin typeface="Arial"/>
                <a:cs typeface="Arial"/>
              </a:rPr>
              <a:t> </a:t>
            </a:r>
            <a:r>
              <a:rPr sz="5900" b="1" spc="15" dirty="0">
                <a:latin typeface="Arial"/>
                <a:cs typeface="Arial"/>
              </a:rPr>
              <a:t>Statement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5057" y="3487175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5178" y="3283975"/>
            <a:ext cx="11853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"Increasing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restaurant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Lucida Sans Unicode"/>
                <a:cs typeface="Lucida Sans Unicode"/>
              </a:rPr>
              <a:t>revenue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270" dirty="0">
                <a:solidFill>
                  <a:srgbClr val="404040"/>
                </a:solidFill>
                <a:latin typeface="Lucida Sans Unicode"/>
                <a:cs typeface="Lucida Sans Unicode"/>
              </a:rPr>
              <a:t>through</a:t>
            </a:r>
            <a:r>
              <a:rPr sz="36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predictive</a:t>
            </a:r>
            <a:r>
              <a:rPr sz="36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36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analytics“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6" y="1019385"/>
            <a:ext cx="673100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15" dirty="0">
                <a:latin typeface="Arial"/>
                <a:cs typeface="Arial"/>
              </a:rPr>
              <a:t>Proposed</a:t>
            </a:r>
            <a:r>
              <a:rPr sz="5900" i="0" spc="-50" dirty="0">
                <a:latin typeface="Arial"/>
                <a:cs typeface="Arial"/>
              </a:rPr>
              <a:t> </a:t>
            </a:r>
            <a:r>
              <a:rPr sz="5900" i="0" spc="15" dirty="0">
                <a:latin typeface="Arial"/>
                <a:cs typeface="Arial"/>
              </a:rPr>
              <a:t>Solution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629" y="2599240"/>
            <a:ext cx="15380335" cy="658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00" dirty="0">
                <a:latin typeface="Verdana"/>
                <a:cs typeface="Verdana"/>
              </a:rPr>
              <a:t>C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00" dirty="0">
                <a:latin typeface="Verdana"/>
                <a:cs typeface="Verdana"/>
              </a:rPr>
              <a:t>ll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85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P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75" dirty="0">
                <a:latin typeface="Verdana"/>
                <a:cs typeface="Verdana"/>
              </a:rPr>
              <a:t>p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200" dirty="0">
                <a:latin typeface="Verdana"/>
                <a:cs typeface="Verdana"/>
              </a:rPr>
              <a:t>ss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25" dirty="0">
                <a:latin typeface="Verdana"/>
                <a:cs typeface="Verdana"/>
              </a:rPr>
              <a:t>g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1112520">
              <a:lnSpc>
                <a:spcPts val="3229"/>
              </a:lnSpc>
              <a:spcBef>
                <a:spcPts val="105"/>
              </a:spcBef>
            </a:pPr>
            <a:r>
              <a:rPr sz="2700" spc="-210" dirty="0">
                <a:latin typeface="Verdana"/>
                <a:cs typeface="Verdana"/>
              </a:rPr>
              <a:t>Gather </a:t>
            </a:r>
            <a:r>
              <a:rPr sz="2700" spc="-170" dirty="0">
                <a:latin typeface="Verdana"/>
                <a:cs typeface="Verdana"/>
              </a:rPr>
              <a:t>historical </a:t>
            </a:r>
            <a:r>
              <a:rPr sz="2700" spc="-160" dirty="0">
                <a:latin typeface="Verdana"/>
                <a:cs typeface="Verdana"/>
              </a:rPr>
              <a:t>data </a:t>
            </a:r>
            <a:r>
              <a:rPr sz="2700" spc="-250" dirty="0">
                <a:latin typeface="Verdana"/>
                <a:cs typeface="Verdana"/>
              </a:rPr>
              <a:t>on </a:t>
            </a:r>
            <a:r>
              <a:rPr sz="2700" spc="-190" dirty="0">
                <a:latin typeface="Verdana"/>
                <a:cs typeface="Verdana"/>
              </a:rPr>
              <a:t>restaurant </a:t>
            </a:r>
            <a:r>
              <a:rPr sz="2700" spc="-210" dirty="0">
                <a:latin typeface="Verdana"/>
                <a:cs typeface="Verdana"/>
              </a:rPr>
              <a:t>sales, including </a:t>
            </a:r>
            <a:r>
              <a:rPr sz="2700" spc="-200" dirty="0">
                <a:latin typeface="Verdana"/>
                <a:cs typeface="Verdana"/>
              </a:rPr>
              <a:t>daily </a:t>
            </a:r>
            <a:r>
              <a:rPr sz="2700" spc="-175" dirty="0">
                <a:latin typeface="Verdana"/>
                <a:cs typeface="Verdana"/>
              </a:rPr>
              <a:t>or </a:t>
            </a:r>
            <a:r>
              <a:rPr sz="2700" spc="-280" dirty="0">
                <a:latin typeface="Verdana"/>
                <a:cs typeface="Verdana"/>
              </a:rPr>
              <a:t>weekly </a:t>
            </a:r>
            <a:r>
              <a:rPr sz="2700" spc="-254" dirty="0">
                <a:latin typeface="Verdana"/>
                <a:cs typeface="Verdana"/>
              </a:rPr>
              <a:t>revenue </a:t>
            </a:r>
            <a:r>
              <a:rPr sz="2700" spc="-190" dirty="0">
                <a:latin typeface="Verdana"/>
                <a:cs typeface="Verdana"/>
              </a:rPr>
              <a:t>figures, </a:t>
            </a:r>
            <a:r>
              <a:rPr sz="2700" spc="-335" dirty="0">
                <a:latin typeface="Verdana"/>
                <a:cs typeface="Verdana"/>
              </a:rPr>
              <a:t>menu </a:t>
            </a:r>
            <a:r>
              <a:rPr sz="2700" spc="-225" dirty="0">
                <a:latin typeface="Verdana"/>
                <a:cs typeface="Verdana"/>
              </a:rPr>
              <a:t>items,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pricing,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promotions,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weather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conditions,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other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relevant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variables.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2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170" dirty="0">
                <a:latin typeface="Verdana"/>
                <a:cs typeface="Verdana"/>
              </a:rPr>
              <a:t>E</a:t>
            </a:r>
            <a:r>
              <a:rPr sz="2700" spc="-254" dirty="0">
                <a:latin typeface="Verdana"/>
                <a:cs typeface="Verdana"/>
              </a:rPr>
              <a:t>x</a:t>
            </a:r>
            <a:r>
              <a:rPr sz="2700" spc="-175" dirty="0">
                <a:latin typeface="Verdana"/>
                <a:cs typeface="Verdana"/>
              </a:rPr>
              <a:t>p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300" dirty="0">
                <a:latin typeface="Verdana"/>
                <a:cs typeface="Verdana"/>
              </a:rPr>
              <a:t>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80" dirty="0">
                <a:latin typeface="Verdana"/>
                <a:cs typeface="Verdana"/>
              </a:rPr>
              <a:t>a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10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325" dirty="0">
                <a:latin typeface="Verdana"/>
                <a:cs typeface="Verdana"/>
              </a:rPr>
              <a:t>y</a:t>
            </a:r>
            <a:r>
              <a:rPr sz="2700" spc="-200" dirty="0">
                <a:latin typeface="Verdana"/>
                <a:cs typeface="Verdana"/>
              </a:rPr>
              <a:t>s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175" dirty="0">
                <a:latin typeface="Verdana"/>
                <a:cs typeface="Verdana"/>
              </a:rPr>
              <a:t>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70" dirty="0">
                <a:latin typeface="Verdana"/>
                <a:cs typeface="Verdana"/>
              </a:rPr>
              <a:t>(</a:t>
            </a:r>
            <a:r>
              <a:rPr sz="2700" spc="-170" dirty="0">
                <a:latin typeface="Verdana"/>
                <a:cs typeface="Verdana"/>
              </a:rPr>
              <a:t>E</a:t>
            </a:r>
            <a:r>
              <a:rPr sz="2700" spc="-290" dirty="0">
                <a:latin typeface="Verdana"/>
                <a:cs typeface="Verdana"/>
              </a:rPr>
              <a:t>D</a:t>
            </a:r>
            <a:r>
              <a:rPr sz="2700" spc="-110" dirty="0">
                <a:latin typeface="Verdana"/>
                <a:cs typeface="Verdana"/>
              </a:rPr>
              <a:t>A</a:t>
            </a:r>
            <a:r>
              <a:rPr sz="2700" spc="-370" dirty="0">
                <a:latin typeface="Verdana"/>
                <a:cs typeface="Verdana"/>
              </a:rPr>
              <a:t>)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713105">
              <a:lnSpc>
                <a:spcPts val="3229"/>
              </a:lnSpc>
              <a:spcBef>
                <a:spcPts val="110"/>
              </a:spcBef>
            </a:pPr>
            <a:r>
              <a:rPr sz="2700" spc="-185" dirty="0">
                <a:latin typeface="Verdana"/>
                <a:cs typeface="Verdana"/>
              </a:rPr>
              <a:t>Conduct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exploratory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data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analysis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to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gain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insights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into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dataset.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Visualize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relationships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between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variables,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identify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patterns,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trends,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correlations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0" dirty="0">
                <a:latin typeface="Verdana"/>
                <a:cs typeface="Verdana"/>
              </a:rPr>
              <a:t>that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335" dirty="0">
                <a:latin typeface="Verdana"/>
                <a:cs typeface="Verdana"/>
              </a:rPr>
              <a:t>may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influence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restaurant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65" dirty="0">
                <a:latin typeface="Verdana"/>
                <a:cs typeface="Verdana"/>
              </a:rPr>
              <a:t>revenue.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75" dirty="0">
                <a:latin typeface="Verdana"/>
                <a:cs typeface="Verdana"/>
              </a:rPr>
              <a:t>d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75" dirty="0">
                <a:latin typeface="Verdana"/>
                <a:cs typeface="Verdana"/>
              </a:rPr>
              <a:t>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9" dirty="0">
                <a:latin typeface="Verdana"/>
                <a:cs typeface="Verdana"/>
              </a:rPr>
              <a:t>S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200" dirty="0">
                <a:latin typeface="Verdana"/>
                <a:cs typeface="Verdana"/>
              </a:rPr>
              <a:t>l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285" dirty="0">
                <a:latin typeface="Verdana"/>
                <a:cs typeface="Verdana"/>
              </a:rPr>
              <a:t>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25" dirty="0">
                <a:latin typeface="Verdana"/>
                <a:cs typeface="Verdana"/>
              </a:rPr>
              <a:t>g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1231900">
              <a:lnSpc>
                <a:spcPts val="3229"/>
              </a:lnSpc>
              <a:spcBef>
                <a:spcPts val="105"/>
              </a:spcBef>
            </a:pPr>
            <a:r>
              <a:rPr sz="2700" spc="-204" dirty="0">
                <a:latin typeface="Verdana"/>
                <a:cs typeface="Verdana"/>
              </a:rPr>
              <a:t>Choose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70" dirty="0">
                <a:latin typeface="Verdana"/>
                <a:cs typeface="Verdana"/>
              </a:rPr>
              <a:t>appropriate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machine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5" dirty="0">
                <a:latin typeface="Verdana"/>
                <a:cs typeface="Verdana"/>
              </a:rPr>
              <a:t>learning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algorithms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20" dirty="0">
                <a:latin typeface="Verdana"/>
                <a:cs typeface="Verdana"/>
              </a:rPr>
              <a:t>for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regression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10" dirty="0">
                <a:latin typeface="Verdana"/>
                <a:cs typeface="Verdana"/>
              </a:rPr>
              <a:t>tasks,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such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as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linear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regression,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decision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trees,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4" dirty="0">
                <a:latin typeface="Verdana"/>
                <a:cs typeface="Verdana"/>
              </a:rPr>
              <a:t>random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65" dirty="0">
                <a:latin typeface="Verdana"/>
                <a:cs typeface="Verdana"/>
              </a:rPr>
              <a:t>forests,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85" dirty="0">
                <a:latin typeface="Verdana"/>
                <a:cs typeface="Verdana"/>
              </a:rPr>
              <a:t>gradient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boosting,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or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35" dirty="0">
                <a:latin typeface="Verdana"/>
                <a:cs typeface="Verdana"/>
              </a:rPr>
              <a:t>neural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networks.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sz="2700" spc="-375" dirty="0">
                <a:latin typeface="Verdana"/>
                <a:cs typeface="Verdana"/>
              </a:rPr>
              <a:t>*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10" dirty="0">
                <a:latin typeface="Verdana"/>
                <a:cs typeface="Verdana"/>
              </a:rPr>
              <a:t>o</a:t>
            </a:r>
            <a:r>
              <a:rPr sz="2700" spc="-165" dirty="0">
                <a:latin typeface="Verdana"/>
                <a:cs typeface="Verdana"/>
              </a:rPr>
              <a:t>r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0" dirty="0">
                <a:latin typeface="Verdana"/>
                <a:cs typeface="Verdana"/>
              </a:rPr>
              <a:t>g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50" dirty="0">
                <a:latin typeface="Verdana"/>
                <a:cs typeface="Verdana"/>
              </a:rPr>
              <a:t>d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M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120" dirty="0">
                <a:latin typeface="Verdana"/>
                <a:cs typeface="Verdana"/>
              </a:rPr>
              <a:t>i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75" dirty="0">
                <a:latin typeface="Verdana"/>
                <a:cs typeface="Verdana"/>
              </a:rPr>
              <a:t>t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204" dirty="0">
                <a:latin typeface="Verdana"/>
                <a:cs typeface="Verdana"/>
              </a:rPr>
              <a:t>a</a:t>
            </a:r>
            <a:r>
              <a:rPr sz="2700" spc="-310" dirty="0">
                <a:latin typeface="Verdana"/>
                <a:cs typeface="Verdana"/>
              </a:rPr>
              <a:t>n</a:t>
            </a:r>
            <a:r>
              <a:rPr sz="2700" spc="-125" dirty="0">
                <a:latin typeface="Verdana"/>
                <a:cs typeface="Verdana"/>
              </a:rPr>
              <a:t>c</a:t>
            </a:r>
            <a:r>
              <a:rPr sz="2700" spc="-220" dirty="0">
                <a:latin typeface="Verdana"/>
                <a:cs typeface="Verdana"/>
              </a:rPr>
              <a:t>e</a:t>
            </a:r>
            <a:r>
              <a:rPr sz="2700" spc="-570" dirty="0"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ts val="3220"/>
              </a:lnSpc>
              <a:spcBef>
                <a:spcPts val="120"/>
              </a:spcBef>
            </a:pPr>
            <a:r>
              <a:rPr sz="2700" spc="-225" dirty="0">
                <a:latin typeface="Verdana"/>
                <a:cs typeface="Verdana"/>
              </a:rPr>
              <a:t>Continuously</a:t>
            </a:r>
            <a:r>
              <a:rPr sz="2700" spc="-235" dirty="0">
                <a:latin typeface="Verdana"/>
                <a:cs typeface="Verdana"/>
              </a:rPr>
              <a:t> </a:t>
            </a:r>
            <a:r>
              <a:rPr sz="2700" spc="-225" dirty="0">
                <a:latin typeface="Verdana"/>
                <a:cs typeface="Verdana"/>
              </a:rPr>
              <a:t>monitor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the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45" dirty="0">
                <a:latin typeface="Verdana"/>
                <a:cs typeface="Verdana"/>
              </a:rPr>
              <a:t>model's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4" dirty="0">
                <a:latin typeface="Verdana"/>
                <a:cs typeface="Verdana"/>
              </a:rPr>
              <a:t>performance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in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production,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90" dirty="0">
                <a:latin typeface="Verdana"/>
                <a:cs typeface="Verdana"/>
              </a:rPr>
              <a:t>tracking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45" dirty="0">
                <a:latin typeface="Verdana"/>
                <a:cs typeface="Verdana"/>
              </a:rPr>
              <a:t>forecast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accuracy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220" dirty="0">
                <a:latin typeface="Verdana"/>
                <a:cs typeface="Verdana"/>
              </a:rPr>
              <a:t>and</a:t>
            </a:r>
            <a:r>
              <a:rPr sz="2700" spc="-229" dirty="0">
                <a:latin typeface="Verdana"/>
                <a:cs typeface="Verdana"/>
              </a:rPr>
              <a:t> </a:t>
            </a:r>
            <a:r>
              <a:rPr sz="2700" spc="-180" dirty="0">
                <a:latin typeface="Verdana"/>
                <a:cs typeface="Verdana"/>
              </a:rPr>
              <a:t>identifying </a:t>
            </a:r>
            <a:r>
              <a:rPr sz="2700" spc="-935" dirty="0">
                <a:latin typeface="Verdana"/>
                <a:cs typeface="Verdana"/>
              </a:rPr>
              <a:t> </a:t>
            </a:r>
            <a:r>
              <a:rPr sz="2700" spc="-270" dirty="0">
                <a:latin typeface="Verdana"/>
                <a:cs typeface="Verdana"/>
              </a:rPr>
              <a:t>any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-195" dirty="0">
                <a:latin typeface="Verdana"/>
                <a:cs typeface="Verdana"/>
              </a:rPr>
              <a:t>deviations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175" dirty="0">
                <a:latin typeface="Verdana"/>
                <a:cs typeface="Verdana"/>
              </a:rPr>
              <a:t>or</a:t>
            </a:r>
            <a:r>
              <a:rPr sz="2700" spc="-240" dirty="0">
                <a:latin typeface="Verdana"/>
                <a:cs typeface="Verdana"/>
              </a:rPr>
              <a:t> </a:t>
            </a:r>
            <a:r>
              <a:rPr sz="2700" spc="-250" dirty="0">
                <a:latin typeface="Verdana"/>
                <a:cs typeface="Verdana"/>
              </a:rPr>
              <a:t>anomalies.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56" y="1558968"/>
            <a:ext cx="664781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sz="5900" i="0" spc="15" dirty="0">
                <a:latin typeface="Arial"/>
                <a:cs typeface="Arial"/>
              </a:rPr>
              <a:t>System	Approach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379" y="3640687"/>
            <a:ext cx="16209010" cy="27114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700" spc="40" dirty="0">
                <a:solidFill>
                  <a:srgbClr val="0E0E0E"/>
                </a:solidFill>
                <a:latin typeface="Lucida Sans Unicode"/>
                <a:cs typeface="Lucida Sans Unicode"/>
              </a:rPr>
              <a:t>*</a:t>
            </a:r>
            <a:r>
              <a:rPr sz="2700" spc="15" dirty="0">
                <a:solidFill>
                  <a:srgbClr val="0E0E0E"/>
                </a:solidFill>
                <a:latin typeface="Lucida Sans Unicode"/>
                <a:cs typeface="Lucida Sans Unicode"/>
              </a:rPr>
              <a:t>F</a:t>
            </a:r>
            <a:r>
              <a:rPr sz="2700" spc="-114" dirty="0">
                <a:solidFill>
                  <a:srgbClr val="0E0E0E"/>
                </a:solidFill>
                <a:latin typeface="Lucida Sans Unicode"/>
                <a:cs typeface="Lucida Sans Unicode"/>
              </a:rPr>
              <a:t>ee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db</a:t>
            </a:r>
            <a:r>
              <a:rPr sz="2700" spc="-75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00" dirty="0">
                <a:solidFill>
                  <a:srgbClr val="0E0E0E"/>
                </a:solidFill>
                <a:latin typeface="Lucida Sans Unicode"/>
                <a:cs typeface="Lucida Sans Unicode"/>
              </a:rPr>
              <a:t>c</a:t>
            </a:r>
            <a:r>
              <a:rPr sz="2700" spc="-295" dirty="0">
                <a:solidFill>
                  <a:srgbClr val="0E0E0E"/>
                </a:solidFill>
                <a:latin typeface="Lucida Sans Unicode"/>
                <a:cs typeface="Lucida Sans Unicode"/>
              </a:rPr>
              <a:t>k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50" dirty="0">
                <a:solidFill>
                  <a:srgbClr val="0E0E0E"/>
                </a:solidFill>
                <a:latin typeface="Lucida Sans Unicode"/>
                <a:cs typeface="Lucida Sans Unicode"/>
              </a:rPr>
              <a:t>L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oo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p</a:t>
            </a:r>
            <a:r>
              <a:rPr sz="2700" spc="-200" dirty="0">
                <a:solidFill>
                  <a:srgbClr val="0E0E0E"/>
                </a:solidFill>
                <a:latin typeface="Lucida Sans Unicode"/>
                <a:cs typeface="Lucida Sans Unicode"/>
              </a:rPr>
              <a:t>:</a:t>
            </a:r>
            <a:endParaRPr sz="2700">
              <a:latin typeface="Lucida Sans Unicode"/>
              <a:cs typeface="Lucida Sans Unicode"/>
            </a:endParaRPr>
          </a:p>
          <a:p>
            <a:pPr marL="12700" marR="5080">
              <a:lnSpc>
                <a:spcPct val="108800"/>
              </a:lnSpc>
            </a:pP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Establish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feedback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0" dirty="0">
                <a:solidFill>
                  <a:srgbClr val="0E0E0E"/>
                </a:solidFill>
                <a:latin typeface="Lucida Sans Unicode"/>
                <a:cs typeface="Lucida Sans Unicode"/>
              </a:rPr>
              <a:t>loop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14" dirty="0">
                <a:solidFill>
                  <a:srgbClr val="0E0E0E"/>
                </a:solidFill>
                <a:latin typeface="Lucida Sans Unicode"/>
                <a:cs typeface="Lucida Sans Unicode"/>
              </a:rPr>
              <a:t>to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gather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insights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90" dirty="0">
                <a:solidFill>
                  <a:srgbClr val="0E0E0E"/>
                </a:solidFill>
                <a:latin typeface="Lucida Sans Unicode"/>
                <a:cs typeface="Lucida Sans Unicode"/>
              </a:rPr>
              <a:t>from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25" dirty="0">
                <a:solidFill>
                  <a:srgbClr val="0E0E0E"/>
                </a:solidFill>
                <a:latin typeface="Lucida Sans Unicode"/>
                <a:cs typeface="Lucida Sans Unicode"/>
              </a:rPr>
              <a:t>restaurant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stakeholders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incorporate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user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feedback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 </a:t>
            </a:r>
            <a:r>
              <a:rPr sz="2700" spc="-84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sz="2700" spc="-15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0" dirty="0">
                <a:solidFill>
                  <a:srgbClr val="0E0E0E"/>
                </a:solidFill>
                <a:latin typeface="Lucida Sans Unicode"/>
                <a:cs typeface="Lucida Sans Unicode"/>
              </a:rPr>
              <a:t>refinement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 future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iterations.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*Deployment:</a:t>
            </a:r>
            <a:endParaRPr sz="2700">
              <a:latin typeface="Lucida Sans Unicode"/>
              <a:cs typeface="Lucida Sans Unicode"/>
            </a:endParaRPr>
          </a:p>
          <a:p>
            <a:pPr marL="12700" marR="22860">
              <a:lnSpc>
                <a:spcPct val="108800"/>
              </a:lnSpc>
            </a:pPr>
            <a:r>
              <a:rPr sz="2700" spc="-190" dirty="0">
                <a:solidFill>
                  <a:srgbClr val="0E0E0E"/>
                </a:solidFill>
                <a:latin typeface="Lucida Sans Unicode"/>
                <a:cs typeface="Lucida Sans Unicode"/>
              </a:rPr>
              <a:t>Deploy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trained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229" dirty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production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5" dirty="0">
                <a:solidFill>
                  <a:srgbClr val="0E0E0E"/>
                </a:solidFill>
                <a:latin typeface="Lucida Sans Unicode"/>
                <a:cs typeface="Lucida Sans Unicode"/>
              </a:rPr>
              <a:t>environment,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either </a:t>
            </a:r>
            <a:r>
              <a:rPr sz="2700" spc="-110" dirty="0">
                <a:solidFill>
                  <a:srgbClr val="0E0E0E"/>
                </a:solidFill>
                <a:latin typeface="Lucida Sans Unicode"/>
                <a:cs typeface="Lucida Sans Unicode"/>
              </a:rPr>
              <a:t>as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a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standalone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55" dirty="0">
                <a:solidFill>
                  <a:srgbClr val="0E0E0E"/>
                </a:solidFill>
                <a:latin typeface="Lucida Sans Unicode"/>
                <a:cs typeface="Lucida Sans Unicode"/>
              </a:rPr>
              <a:t>application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60" dirty="0">
                <a:solidFill>
                  <a:srgbClr val="0E0E0E"/>
                </a:solidFill>
                <a:latin typeface="Lucida Sans Unicode"/>
                <a:cs typeface="Lucida Sans Unicode"/>
              </a:rPr>
              <a:t>or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integrated </a:t>
            </a:r>
            <a:r>
              <a:rPr sz="2700" spc="-165" dirty="0">
                <a:solidFill>
                  <a:srgbClr val="0E0E0E"/>
                </a:solidFill>
                <a:latin typeface="Lucida Sans Unicode"/>
                <a:cs typeface="Lucida Sans Unicode"/>
              </a:rPr>
              <a:t>into </a:t>
            </a:r>
            <a:r>
              <a:rPr sz="2700" spc="-84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existing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25" dirty="0">
                <a:solidFill>
                  <a:srgbClr val="0E0E0E"/>
                </a:solidFill>
                <a:latin typeface="Lucida Sans Unicode"/>
                <a:cs typeface="Lucida Sans Unicode"/>
              </a:rPr>
              <a:t>restaurant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95" dirty="0">
                <a:solidFill>
                  <a:srgbClr val="0E0E0E"/>
                </a:solidFill>
                <a:latin typeface="Lucida Sans Unicode"/>
                <a:cs typeface="Lucida Sans Unicode"/>
              </a:rPr>
              <a:t>management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0" dirty="0">
                <a:solidFill>
                  <a:srgbClr val="0E0E0E"/>
                </a:solidFill>
                <a:latin typeface="Lucida Sans Unicode"/>
                <a:cs typeface="Lucida Sans Unicode"/>
              </a:rPr>
              <a:t>systems.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Ensure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scalability,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5" dirty="0">
                <a:solidFill>
                  <a:srgbClr val="0E0E0E"/>
                </a:solidFill>
                <a:latin typeface="Lucida Sans Unicode"/>
                <a:cs typeface="Lucida Sans Unicode"/>
              </a:rPr>
              <a:t>reliability,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and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80" dirty="0">
                <a:solidFill>
                  <a:srgbClr val="0E0E0E"/>
                </a:solidFill>
                <a:latin typeface="Lucida Sans Unicode"/>
                <a:cs typeface="Lucida Sans Unicode"/>
              </a:rPr>
              <a:t>real-time</a:t>
            </a:r>
            <a:r>
              <a:rPr sz="2700" spc="-1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75" dirty="0">
                <a:solidFill>
                  <a:srgbClr val="0E0E0E"/>
                </a:solidFill>
                <a:latin typeface="Lucida Sans Unicode"/>
                <a:cs typeface="Lucida Sans Unicode"/>
              </a:rPr>
              <a:t>processing</a:t>
            </a:r>
            <a:r>
              <a:rPr sz="2700" spc="-1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2700" spc="-140" dirty="0">
                <a:solidFill>
                  <a:srgbClr val="0E0E0E"/>
                </a:solidFill>
                <a:latin typeface="Lucida Sans Unicode"/>
                <a:cs typeface="Lucida Sans Unicode"/>
              </a:rPr>
              <a:t>capability.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44" y="1280785"/>
            <a:ext cx="88677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15" dirty="0">
                <a:latin typeface="Arial"/>
                <a:cs typeface="Arial"/>
              </a:rPr>
              <a:t>Algorithm</a:t>
            </a:r>
            <a:r>
              <a:rPr sz="5900" i="0" spc="-20" dirty="0">
                <a:latin typeface="Arial"/>
                <a:cs typeface="Arial"/>
              </a:rPr>
              <a:t> </a:t>
            </a:r>
            <a:r>
              <a:rPr sz="5900" i="0" spc="25" dirty="0">
                <a:latin typeface="Arial"/>
                <a:cs typeface="Arial"/>
              </a:rPr>
              <a:t>&amp;</a:t>
            </a:r>
            <a:r>
              <a:rPr sz="5900" i="0" spc="-15" dirty="0">
                <a:latin typeface="Arial"/>
                <a:cs typeface="Arial"/>
              </a:rPr>
              <a:t> </a:t>
            </a:r>
            <a:r>
              <a:rPr sz="5900" i="0" spc="15" dirty="0">
                <a:latin typeface="Arial"/>
                <a:cs typeface="Arial"/>
              </a:rPr>
              <a:t>Deployment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3686810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4944110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6620510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7458710"/>
            <a:ext cx="123824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0527" y="3091180"/>
            <a:ext cx="17037685" cy="5054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340"/>
              </a:spcBef>
              <a:buSzPct val="96078"/>
              <a:buAutoNum type="arabicParenR"/>
              <a:tabLst>
                <a:tab pos="240665" algn="l"/>
              </a:tabLst>
            </a:pPr>
            <a:r>
              <a:rPr sz="2550" spc="-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550" spc="-4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2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273050">
              <a:lnSpc>
                <a:spcPct val="107800"/>
              </a:lnSpc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Time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Series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Forecasting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Algorithms: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Time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series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forecasting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ARIMA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(AutoRegressive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Integrated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Moving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Average)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SARIMA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(Seasonal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ARIMA)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are suitable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modeling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temporal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patterns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revenue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data,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accounting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seasonality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trends.</a:t>
            </a:r>
            <a:endParaRPr sz="2550">
              <a:latin typeface="Verdana"/>
              <a:cs typeface="Verdana"/>
            </a:endParaRPr>
          </a:p>
          <a:p>
            <a:pPr marL="473709" marR="5080">
              <a:lnSpc>
                <a:spcPct val="107800"/>
              </a:lnSpc>
            </a:pP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Machine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Learning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Models: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algorithms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Linear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Regression,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Random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Forest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Regression,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Gradient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Boosting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Regression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capture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complex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relationships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various </a:t>
            </a:r>
            <a:r>
              <a:rPr sz="2550" spc="-130" dirty="0">
                <a:solidFill>
                  <a:srgbClr val="404040"/>
                </a:solidFill>
                <a:latin typeface="Verdana"/>
                <a:cs typeface="Verdana"/>
              </a:rPr>
              <a:t>factors </a:t>
            </a:r>
            <a:r>
              <a:rPr sz="2550" spc="-280" dirty="0">
                <a:solidFill>
                  <a:srgbClr val="404040"/>
                </a:solidFill>
                <a:latin typeface="Verdana"/>
                <a:cs typeface="Verdana"/>
              </a:rPr>
              <a:t>(e.g.,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items,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pricing,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weather)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54" dirty="0">
                <a:solidFill>
                  <a:srgbClr val="404040"/>
                </a:solidFill>
                <a:latin typeface="Verdana"/>
                <a:cs typeface="Verdana"/>
              </a:rPr>
              <a:t>revenue.</a:t>
            </a:r>
            <a:endParaRPr sz="2550">
              <a:latin typeface="Verdana"/>
              <a:cs typeface="Verdana"/>
            </a:endParaRPr>
          </a:p>
          <a:p>
            <a:pPr marL="721995" indent="-248920">
              <a:lnSpc>
                <a:spcPct val="100000"/>
              </a:lnSpc>
              <a:spcBef>
                <a:spcPts val="240"/>
              </a:spcBef>
              <a:buSzPct val="96078"/>
              <a:buAutoNum type="arabicParenR" startAt="2"/>
              <a:tabLst>
                <a:tab pos="722630" algn="l"/>
              </a:tabLst>
            </a:pP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3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259079">
              <a:lnSpc>
                <a:spcPct val="107800"/>
              </a:lnSpc>
            </a:pP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Preprocess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cleaning,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normalizing,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encoding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features.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40" dirty="0">
                <a:solidFill>
                  <a:srgbClr val="404040"/>
                </a:solidFill>
                <a:latin typeface="Verdana"/>
                <a:cs typeface="Verdana"/>
              </a:rPr>
              <a:t>Extract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relevant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volume, </a:t>
            </a:r>
            <a:r>
              <a:rPr sz="2550" spc="-8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popularity,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seasonality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indicators,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external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30" dirty="0">
                <a:solidFill>
                  <a:srgbClr val="404040"/>
                </a:solidFill>
                <a:latin typeface="Verdana"/>
                <a:cs typeface="Verdana"/>
              </a:rPr>
              <a:t>factors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weather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conditions.</a:t>
            </a:r>
            <a:endParaRPr sz="2550">
              <a:latin typeface="Verdana"/>
              <a:cs typeface="Verdana"/>
            </a:endParaRPr>
          </a:p>
          <a:p>
            <a:pPr marL="473709" marR="203200">
              <a:lnSpc>
                <a:spcPct val="107800"/>
              </a:lnSpc>
              <a:spcBef>
                <a:spcPts val="5"/>
              </a:spcBef>
            </a:pP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Split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sets,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ensuring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historical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set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represents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5" dirty="0">
                <a:solidFill>
                  <a:srgbClr val="404040"/>
                </a:solidFill>
                <a:latin typeface="Verdana"/>
                <a:cs typeface="Verdana"/>
              </a:rPr>
              <a:t>future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periods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evaluation.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443847"/>
            <a:ext cx="1090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dirty="0">
                <a:latin typeface="Arial"/>
                <a:cs typeface="Arial"/>
              </a:rPr>
              <a:t>ALGORITHM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spc="-5" dirty="0">
                <a:latin typeface="Arial"/>
                <a:cs typeface="Arial"/>
              </a:rPr>
              <a:t>&amp;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dirty="0">
                <a:latin typeface="Arial"/>
                <a:cs typeface="Arial"/>
              </a:rPr>
              <a:t>DEPLOYMENT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4037441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4875641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42" y="6132941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542" y="7390241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542" y="8228441"/>
            <a:ext cx="123824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41967" y="3441811"/>
            <a:ext cx="16930370" cy="5473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340"/>
              </a:spcBef>
              <a:buSzPct val="96078"/>
              <a:buAutoNum type="arabicParenR" startAt="3"/>
              <a:tabLst>
                <a:tab pos="273685" algn="l"/>
              </a:tabLst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4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3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902969">
              <a:lnSpc>
                <a:spcPct val="107800"/>
              </a:lnSpc>
            </a:pP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Train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selected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algorithm(s)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training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data,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optimizing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hyperparameters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through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techniques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cross-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validation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grid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search.</a:t>
            </a:r>
            <a:endParaRPr sz="2550">
              <a:latin typeface="Verdana"/>
              <a:cs typeface="Verdana"/>
            </a:endParaRPr>
          </a:p>
          <a:p>
            <a:pPr marL="473709" marR="391795">
              <a:lnSpc>
                <a:spcPct val="107800"/>
              </a:lnSpc>
            </a:pP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Evaluate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performance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using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appropriate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evaluation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metrics 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such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55" dirty="0">
                <a:solidFill>
                  <a:srgbClr val="404040"/>
                </a:solidFill>
                <a:latin typeface="Verdana"/>
                <a:cs typeface="Verdana"/>
              </a:rPr>
              <a:t>Root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Squared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(RMSE),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(MAE),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Percentage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(MAPE)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3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set.</a:t>
            </a:r>
            <a:endParaRPr sz="2550">
              <a:latin typeface="Verdana"/>
              <a:cs typeface="Verdana"/>
            </a:endParaRPr>
          </a:p>
          <a:p>
            <a:pPr marL="737235" indent="-264160">
              <a:lnSpc>
                <a:spcPct val="100000"/>
              </a:lnSpc>
              <a:spcBef>
                <a:spcPts val="240"/>
              </a:spcBef>
              <a:buSzPct val="96078"/>
              <a:buAutoNum type="arabicParenR" startAt="4"/>
              <a:tabLst>
                <a:tab pos="737870" algn="l"/>
              </a:tabLst>
            </a:pP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4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5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Op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35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433070">
              <a:lnSpc>
                <a:spcPct val="107800"/>
              </a:lnSpc>
            </a:pP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Explore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ensemble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techniques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like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averaging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stacking </a:t>
            </a:r>
            <a:r>
              <a:rPr sz="2550" spc="-12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combine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predictions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from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multiple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algorithms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potentially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improve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accuracy.</a:t>
            </a:r>
            <a:endParaRPr sz="2550">
              <a:latin typeface="Verdana"/>
              <a:cs typeface="Verdana"/>
            </a:endParaRPr>
          </a:p>
          <a:p>
            <a:pPr marL="728980" indent="-255904">
              <a:lnSpc>
                <a:spcPct val="100000"/>
              </a:lnSpc>
              <a:spcBef>
                <a:spcPts val="240"/>
              </a:spcBef>
              <a:buSzPct val="96078"/>
              <a:buAutoNum type="arabicParenR" startAt="5"/>
              <a:tabLst>
                <a:tab pos="729615" algn="l"/>
              </a:tabLst>
            </a:pP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7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2550" spc="-3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2550" spc="-4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2550" spc="-29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2550" spc="-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2550" spc="-54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2550">
              <a:latin typeface="Verdana"/>
              <a:cs typeface="Verdana"/>
            </a:endParaRPr>
          </a:p>
          <a:p>
            <a:pPr marL="473709" marR="5080">
              <a:lnSpc>
                <a:spcPct val="107800"/>
              </a:lnSpc>
              <a:spcBef>
                <a:spcPts val="5"/>
              </a:spcBef>
            </a:pP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Deploy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trained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production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environment,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either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as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standalone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application or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integrated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into </a:t>
            </a:r>
            <a:r>
              <a:rPr sz="2550" spc="-180" dirty="0">
                <a:solidFill>
                  <a:srgbClr val="404040"/>
                </a:solidFill>
                <a:latin typeface="Verdana"/>
                <a:cs typeface="Verdana"/>
              </a:rPr>
              <a:t>existing </a:t>
            </a:r>
            <a:r>
              <a:rPr sz="2550" spc="-8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restaurant</a:t>
            </a:r>
            <a:r>
              <a:rPr sz="2550" spc="-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6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systems.</a:t>
            </a:r>
            <a:endParaRPr sz="2550">
              <a:latin typeface="Verdana"/>
              <a:cs typeface="Verdana"/>
            </a:endParaRPr>
          </a:p>
          <a:p>
            <a:pPr marL="473709" marR="78740">
              <a:lnSpc>
                <a:spcPct val="107800"/>
              </a:lnSpc>
            </a:pPr>
            <a:r>
              <a:rPr sz="2550" spc="-285" dirty="0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7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RESTful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API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5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14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easy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5" dirty="0">
                <a:solidFill>
                  <a:srgbClr val="404040"/>
                </a:solidFill>
                <a:latin typeface="Verdana"/>
                <a:cs typeface="Verdana"/>
              </a:rPr>
              <a:t>interaction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4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5" dirty="0">
                <a:solidFill>
                  <a:srgbClr val="404040"/>
                </a:solidFill>
                <a:latin typeface="Verdana"/>
                <a:cs typeface="Verdana"/>
              </a:rPr>
              <a:t>model,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allowing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5" dirty="0">
                <a:solidFill>
                  <a:srgbClr val="404040"/>
                </a:solidFill>
                <a:latin typeface="Verdana"/>
                <a:cs typeface="Verdana"/>
              </a:rPr>
              <a:t>stakeholders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2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input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relevant </a:t>
            </a:r>
            <a:r>
              <a:rPr sz="2550" spc="-8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80" dirty="0">
                <a:solidFill>
                  <a:srgbClr val="404040"/>
                </a:solidFill>
                <a:latin typeface="Verdana"/>
                <a:cs typeface="Verdana"/>
              </a:rPr>
              <a:t>(e.g.,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315" dirty="0">
                <a:solidFill>
                  <a:srgbClr val="404040"/>
                </a:solidFill>
                <a:latin typeface="Verdana"/>
                <a:cs typeface="Verdana"/>
              </a:rPr>
              <a:t>menu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5" dirty="0">
                <a:solidFill>
                  <a:srgbClr val="404040"/>
                </a:solidFill>
                <a:latin typeface="Verdana"/>
                <a:cs typeface="Verdana"/>
              </a:rPr>
              <a:t>items,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pricing)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85" dirty="0">
                <a:solidFill>
                  <a:srgbClr val="404040"/>
                </a:solidFill>
                <a:latin typeface="Verdana"/>
                <a:cs typeface="Verdana"/>
              </a:rPr>
              <a:t>receive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40" dirty="0">
                <a:solidFill>
                  <a:srgbClr val="404040"/>
                </a:solidFill>
                <a:latin typeface="Verdana"/>
                <a:cs typeface="Verdana"/>
              </a:rPr>
              <a:t>revenue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60" dirty="0">
                <a:solidFill>
                  <a:srgbClr val="404040"/>
                </a:solidFill>
                <a:latin typeface="Verdana"/>
                <a:cs typeface="Verdana"/>
              </a:rPr>
              <a:t>predictions</a:t>
            </a:r>
            <a:r>
              <a:rPr sz="2550" spc="-2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1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550" spc="-2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550" spc="-200" dirty="0">
                <a:solidFill>
                  <a:srgbClr val="404040"/>
                </a:solidFill>
                <a:latin typeface="Verdana"/>
                <a:cs typeface="Verdana"/>
              </a:rPr>
              <a:t>real-time.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755" y="1604864"/>
            <a:ext cx="10905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dirty="0">
                <a:latin typeface="Arial"/>
                <a:cs typeface="Arial"/>
              </a:rPr>
              <a:t>ALGORITHM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spc="-5" dirty="0">
                <a:latin typeface="Arial"/>
                <a:cs typeface="Arial"/>
              </a:rPr>
              <a:t>&amp;</a:t>
            </a:r>
            <a:r>
              <a:rPr sz="6000" i="0" spc="-45" dirty="0">
                <a:latin typeface="Arial"/>
                <a:cs typeface="Arial"/>
              </a:rPr>
              <a:t> </a:t>
            </a:r>
            <a:r>
              <a:rPr sz="6000" i="0" dirty="0">
                <a:latin typeface="Arial"/>
                <a:cs typeface="Arial"/>
              </a:rPr>
              <a:t>DEPLOYMENT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4350398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5188598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6445898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531" y="7284098"/>
            <a:ext cx="123824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indent="-264160">
              <a:lnSpc>
                <a:spcPct val="100000"/>
              </a:lnSpc>
              <a:spcBef>
                <a:spcPts val="340"/>
              </a:spcBef>
              <a:buSzPct val="96078"/>
              <a:buAutoNum type="arabicParenR" startAt="6"/>
              <a:tabLst>
                <a:tab pos="331470" algn="l"/>
              </a:tabLst>
            </a:pPr>
            <a:r>
              <a:rPr spc="-210" dirty="0"/>
              <a:t>M</a:t>
            </a:r>
            <a:r>
              <a:rPr spc="-200" dirty="0"/>
              <a:t>o</a:t>
            </a:r>
            <a:r>
              <a:rPr spc="-295" dirty="0"/>
              <a:t>n</a:t>
            </a:r>
            <a:r>
              <a:rPr spc="-114" dirty="0"/>
              <a:t>i</a:t>
            </a:r>
            <a:r>
              <a:rPr spc="-70" dirty="0"/>
              <a:t>t</a:t>
            </a:r>
            <a:r>
              <a:rPr spc="-200" dirty="0"/>
              <a:t>o</a:t>
            </a:r>
            <a:r>
              <a:rPr spc="-155" dirty="0"/>
              <a:t>r</a:t>
            </a:r>
            <a:r>
              <a:rPr spc="-114" dirty="0"/>
              <a:t>i</a:t>
            </a:r>
            <a:r>
              <a:rPr spc="-295" dirty="0"/>
              <a:t>n</a:t>
            </a:r>
            <a:r>
              <a:rPr spc="-190" dirty="0"/>
              <a:t>g</a:t>
            </a:r>
            <a:r>
              <a:rPr spc="-225" dirty="0"/>
              <a:t> </a:t>
            </a:r>
            <a:r>
              <a:rPr spc="-195" dirty="0"/>
              <a:t>a</a:t>
            </a:r>
            <a:r>
              <a:rPr spc="-295" dirty="0"/>
              <a:t>n</a:t>
            </a:r>
            <a:r>
              <a:rPr spc="-145" dirty="0"/>
              <a:t>d</a:t>
            </a:r>
            <a:r>
              <a:rPr spc="-225" dirty="0"/>
              <a:t> </a:t>
            </a:r>
            <a:r>
              <a:rPr spc="-210" dirty="0"/>
              <a:t>M</a:t>
            </a:r>
            <a:r>
              <a:rPr spc="-195" dirty="0"/>
              <a:t>a</a:t>
            </a:r>
            <a:r>
              <a:rPr spc="-114" dirty="0"/>
              <a:t>i</a:t>
            </a:r>
            <a:r>
              <a:rPr spc="-295" dirty="0"/>
              <a:t>n</a:t>
            </a:r>
            <a:r>
              <a:rPr spc="-70" dirty="0"/>
              <a:t>t</a:t>
            </a:r>
            <a:r>
              <a:rPr spc="-210" dirty="0"/>
              <a:t>e</a:t>
            </a:r>
            <a:r>
              <a:rPr spc="-295" dirty="0"/>
              <a:t>n</a:t>
            </a:r>
            <a:r>
              <a:rPr spc="-195" dirty="0"/>
              <a:t>a</a:t>
            </a:r>
            <a:r>
              <a:rPr spc="-295" dirty="0"/>
              <a:t>n</a:t>
            </a:r>
            <a:r>
              <a:rPr spc="-120" dirty="0"/>
              <a:t>c</a:t>
            </a:r>
            <a:r>
              <a:rPr spc="-210" dirty="0"/>
              <a:t>e</a:t>
            </a:r>
            <a:r>
              <a:rPr spc="-540" dirty="0"/>
              <a:t>:</a:t>
            </a:r>
          </a:p>
          <a:p>
            <a:pPr marL="527685" marR="919480">
              <a:lnSpc>
                <a:spcPct val="107800"/>
              </a:lnSpc>
            </a:pPr>
            <a:r>
              <a:rPr spc="-175" dirty="0"/>
              <a:t>Monitor </a:t>
            </a:r>
            <a:r>
              <a:rPr spc="-245" dirty="0"/>
              <a:t>model </a:t>
            </a:r>
            <a:r>
              <a:rPr spc="-195" dirty="0"/>
              <a:t>performance </a:t>
            </a:r>
            <a:r>
              <a:rPr spc="-190" dirty="0"/>
              <a:t>in </a:t>
            </a:r>
            <a:r>
              <a:rPr spc="-185" dirty="0"/>
              <a:t>production, tracking </a:t>
            </a:r>
            <a:r>
              <a:rPr spc="-160" dirty="0"/>
              <a:t>prediction </a:t>
            </a:r>
            <a:r>
              <a:rPr spc="-190" dirty="0"/>
              <a:t>accuracy </a:t>
            </a:r>
            <a:r>
              <a:rPr spc="-210" dirty="0"/>
              <a:t>and </a:t>
            </a:r>
            <a:r>
              <a:rPr spc="-160" dirty="0"/>
              <a:t>detecting </a:t>
            </a:r>
            <a:r>
              <a:rPr spc="-254" dirty="0"/>
              <a:t>any </a:t>
            </a:r>
            <a:r>
              <a:rPr spc="-185" dirty="0"/>
              <a:t>deviations </a:t>
            </a:r>
            <a:r>
              <a:rPr spc="-165" dirty="0"/>
              <a:t>or </a:t>
            </a:r>
            <a:r>
              <a:rPr spc="-885" dirty="0"/>
              <a:t> </a:t>
            </a:r>
            <a:r>
              <a:rPr spc="-235" dirty="0"/>
              <a:t>anomalies.</a:t>
            </a:r>
          </a:p>
          <a:p>
            <a:pPr marL="527685" marR="106680">
              <a:lnSpc>
                <a:spcPct val="107800"/>
              </a:lnSpc>
            </a:pPr>
            <a:r>
              <a:rPr spc="-160" dirty="0"/>
              <a:t>Periodically</a:t>
            </a:r>
            <a:r>
              <a:rPr spc="-220" dirty="0"/>
              <a:t> </a:t>
            </a:r>
            <a:r>
              <a:rPr spc="-165" dirty="0"/>
              <a:t>retrain</a:t>
            </a:r>
            <a:r>
              <a:rPr spc="-215" dirty="0"/>
              <a:t> </a:t>
            </a:r>
            <a:r>
              <a:rPr spc="-185" dirty="0"/>
              <a:t>the</a:t>
            </a:r>
            <a:r>
              <a:rPr spc="-220" dirty="0"/>
              <a:t> </a:t>
            </a:r>
            <a:r>
              <a:rPr spc="-245" dirty="0"/>
              <a:t>model</a:t>
            </a:r>
            <a:r>
              <a:rPr spc="-215" dirty="0"/>
              <a:t> </a:t>
            </a:r>
            <a:r>
              <a:rPr spc="-204" dirty="0"/>
              <a:t>with</a:t>
            </a:r>
            <a:r>
              <a:rPr spc="-215" dirty="0"/>
              <a:t> </a:t>
            </a:r>
            <a:r>
              <a:rPr spc="-285" dirty="0"/>
              <a:t>new</a:t>
            </a:r>
            <a:r>
              <a:rPr spc="-220" dirty="0"/>
              <a:t> </a:t>
            </a:r>
            <a:r>
              <a:rPr spc="-150" dirty="0"/>
              <a:t>data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20" dirty="0"/>
              <a:t> </a:t>
            </a:r>
            <a:r>
              <a:rPr spc="-155" dirty="0"/>
              <a:t>adapt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15" dirty="0"/>
              <a:t> changing</a:t>
            </a:r>
            <a:r>
              <a:rPr spc="-220" dirty="0"/>
              <a:t> </a:t>
            </a:r>
            <a:r>
              <a:rPr spc="-175" dirty="0"/>
              <a:t>trends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225" dirty="0"/>
              <a:t>ensure</a:t>
            </a:r>
            <a:r>
              <a:rPr spc="-220" dirty="0"/>
              <a:t> </a:t>
            </a:r>
            <a:r>
              <a:rPr spc="-195" dirty="0"/>
              <a:t>continued</a:t>
            </a:r>
            <a:r>
              <a:rPr spc="-215" dirty="0"/>
              <a:t> </a:t>
            </a:r>
            <a:r>
              <a:rPr spc="-190" dirty="0"/>
              <a:t>accuracy</a:t>
            </a:r>
            <a:r>
              <a:rPr spc="-220" dirty="0"/>
              <a:t> </a:t>
            </a:r>
            <a:r>
              <a:rPr spc="-215" dirty="0"/>
              <a:t>over </a:t>
            </a:r>
            <a:r>
              <a:rPr spc="-880" dirty="0"/>
              <a:t> </a:t>
            </a:r>
            <a:r>
              <a:rPr spc="-235" dirty="0"/>
              <a:t>time.</a:t>
            </a:r>
          </a:p>
          <a:p>
            <a:pPr marL="765175" indent="-238125">
              <a:lnSpc>
                <a:spcPct val="100000"/>
              </a:lnSpc>
              <a:spcBef>
                <a:spcPts val="240"/>
              </a:spcBef>
              <a:buSzPct val="96078"/>
              <a:buAutoNum type="arabicParenR" startAt="7"/>
              <a:tabLst>
                <a:tab pos="766445" algn="l"/>
              </a:tabLst>
            </a:pPr>
            <a:r>
              <a:rPr spc="-90" dirty="0"/>
              <a:t>F</a:t>
            </a:r>
            <a:r>
              <a:rPr spc="-210" dirty="0"/>
              <a:t>ee</a:t>
            </a:r>
            <a:r>
              <a:rPr spc="-170" dirty="0"/>
              <a:t>db</a:t>
            </a:r>
            <a:r>
              <a:rPr spc="-195" dirty="0"/>
              <a:t>a</a:t>
            </a:r>
            <a:r>
              <a:rPr spc="-120" dirty="0"/>
              <a:t>c</a:t>
            </a:r>
            <a:r>
              <a:rPr spc="-295" dirty="0"/>
              <a:t>k</a:t>
            </a:r>
            <a:r>
              <a:rPr spc="-225" dirty="0"/>
              <a:t> </a:t>
            </a:r>
            <a:r>
              <a:rPr spc="-15" dirty="0"/>
              <a:t>L</a:t>
            </a:r>
            <a:r>
              <a:rPr spc="-200" dirty="0"/>
              <a:t>oo</a:t>
            </a:r>
            <a:r>
              <a:rPr spc="-170" dirty="0"/>
              <a:t>p</a:t>
            </a:r>
            <a:r>
              <a:rPr spc="-540" dirty="0"/>
              <a:t>:</a:t>
            </a:r>
          </a:p>
          <a:p>
            <a:pPr marL="527685" marR="323850">
              <a:lnSpc>
                <a:spcPct val="107800"/>
              </a:lnSpc>
            </a:pPr>
            <a:r>
              <a:rPr spc="-170" dirty="0"/>
              <a:t>Establish a feedback </a:t>
            </a:r>
            <a:r>
              <a:rPr spc="-260" dirty="0"/>
              <a:t>mechanism </a:t>
            </a:r>
            <a:r>
              <a:rPr spc="-125" dirty="0"/>
              <a:t>to </a:t>
            </a:r>
            <a:r>
              <a:rPr spc="-185" dirty="0"/>
              <a:t>gather </a:t>
            </a:r>
            <a:r>
              <a:rPr spc="-190" dirty="0"/>
              <a:t>input </a:t>
            </a:r>
            <a:r>
              <a:rPr spc="-200" dirty="0"/>
              <a:t>from </a:t>
            </a:r>
            <a:r>
              <a:rPr spc="-185" dirty="0"/>
              <a:t>restaurant </a:t>
            </a:r>
            <a:r>
              <a:rPr spc="-235" dirty="0"/>
              <a:t>owners, </a:t>
            </a:r>
            <a:r>
              <a:rPr spc="-240" dirty="0"/>
              <a:t>managers, </a:t>
            </a:r>
            <a:r>
              <a:rPr spc="-210" dirty="0"/>
              <a:t>and </a:t>
            </a:r>
            <a:r>
              <a:rPr spc="-180" dirty="0"/>
              <a:t>other </a:t>
            </a:r>
            <a:r>
              <a:rPr spc="-195" dirty="0"/>
              <a:t>stakeholders </a:t>
            </a:r>
            <a:r>
              <a:rPr spc="-885" dirty="0"/>
              <a:t> </a:t>
            </a:r>
            <a:r>
              <a:rPr spc="-190" dirty="0"/>
              <a:t>regarding</a:t>
            </a:r>
            <a:r>
              <a:rPr spc="-225" dirty="0"/>
              <a:t> </a:t>
            </a:r>
            <a:r>
              <a:rPr spc="-185" dirty="0"/>
              <a:t>the</a:t>
            </a:r>
            <a:r>
              <a:rPr spc="-225" dirty="0"/>
              <a:t> </a:t>
            </a:r>
            <a:r>
              <a:rPr spc="-210" dirty="0"/>
              <a:t>usefulness</a:t>
            </a:r>
            <a:r>
              <a:rPr spc="-225" dirty="0"/>
              <a:t> </a:t>
            </a:r>
            <a:r>
              <a:rPr spc="-210" dirty="0"/>
              <a:t>and</a:t>
            </a:r>
            <a:r>
              <a:rPr spc="-225" dirty="0"/>
              <a:t> </a:t>
            </a:r>
            <a:r>
              <a:rPr spc="-190" dirty="0"/>
              <a:t>accuracy</a:t>
            </a:r>
            <a:r>
              <a:rPr spc="-225" dirty="0"/>
              <a:t> </a:t>
            </a:r>
            <a:r>
              <a:rPr spc="-90" dirty="0"/>
              <a:t>of</a:t>
            </a:r>
            <a:r>
              <a:rPr spc="-225" dirty="0"/>
              <a:t> </a:t>
            </a:r>
            <a:r>
              <a:rPr spc="-185" dirty="0"/>
              <a:t>the</a:t>
            </a:r>
            <a:r>
              <a:rPr spc="-220" dirty="0"/>
              <a:t> </a:t>
            </a:r>
            <a:r>
              <a:rPr spc="-240" dirty="0"/>
              <a:t>revenue</a:t>
            </a:r>
            <a:r>
              <a:rPr spc="-225" dirty="0"/>
              <a:t> </a:t>
            </a:r>
            <a:r>
              <a:rPr spc="-175" dirty="0"/>
              <a:t>predictions.</a:t>
            </a:r>
          </a:p>
          <a:p>
            <a:pPr marL="527685" marR="5080">
              <a:lnSpc>
                <a:spcPct val="107800"/>
              </a:lnSpc>
              <a:spcBef>
                <a:spcPts val="5"/>
              </a:spcBef>
            </a:pPr>
            <a:r>
              <a:rPr spc="-204" dirty="0"/>
              <a:t>Incorporate</a:t>
            </a:r>
            <a:r>
              <a:rPr spc="-220" dirty="0"/>
              <a:t> </a:t>
            </a:r>
            <a:r>
              <a:rPr spc="-210" dirty="0"/>
              <a:t>user</a:t>
            </a:r>
            <a:r>
              <a:rPr spc="-215" dirty="0"/>
              <a:t> </a:t>
            </a:r>
            <a:r>
              <a:rPr spc="-170" dirty="0"/>
              <a:t>feedback</a:t>
            </a:r>
            <a:r>
              <a:rPr spc="-215" dirty="0"/>
              <a:t> </a:t>
            </a:r>
            <a:r>
              <a:rPr spc="-165" dirty="0"/>
              <a:t>into</a:t>
            </a:r>
            <a:r>
              <a:rPr spc="-215" dirty="0"/>
              <a:t> </a:t>
            </a:r>
            <a:r>
              <a:rPr spc="-245" dirty="0"/>
              <a:t>model</a:t>
            </a:r>
            <a:r>
              <a:rPr spc="-215" dirty="0"/>
              <a:t> </a:t>
            </a:r>
            <a:r>
              <a:rPr spc="-200" dirty="0"/>
              <a:t>refinement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175" dirty="0"/>
              <a:t>future</a:t>
            </a:r>
            <a:r>
              <a:rPr spc="-215" dirty="0"/>
              <a:t> </a:t>
            </a:r>
            <a:r>
              <a:rPr spc="-160" dirty="0"/>
              <a:t>iterations</a:t>
            </a:r>
            <a:r>
              <a:rPr spc="-215" dirty="0"/>
              <a:t> </a:t>
            </a:r>
            <a:r>
              <a:rPr spc="-125" dirty="0"/>
              <a:t>to</a:t>
            </a:r>
            <a:r>
              <a:rPr spc="-220" dirty="0"/>
              <a:t> </a:t>
            </a:r>
            <a:r>
              <a:rPr spc="-229" dirty="0"/>
              <a:t>enhance</a:t>
            </a:r>
            <a:r>
              <a:rPr spc="-215" dirty="0"/>
              <a:t> </a:t>
            </a:r>
            <a:r>
              <a:rPr spc="-160" dirty="0"/>
              <a:t>prediction</a:t>
            </a:r>
            <a:r>
              <a:rPr spc="-215" dirty="0"/>
              <a:t> </a:t>
            </a:r>
            <a:r>
              <a:rPr spc="-190" dirty="0"/>
              <a:t>quality</a:t>
            </a:r>
            <a:r>
              <a:rPr spc="-215" dirty="0"/>
              <a:t> </a:t>
            </a:r>
            <a:r>
              <a:rPr spc="-210" dirty="0"/>
              <a:t>and</a:t>
            </a:r>
            <a:r>
              <a:rPr spc="-215" dirty="0"/>
              <a:t> </a:t>
            </a:r>
            <a:r>
              <a:rPr spc="-235" dirty="0"/>
              <a:t>meet </a:t>
            </a:r>
            <a:r>
              <a:rPr spc="-880" dirty="0"/>
              <a:t> </a:t>
            </a:r>
            <a:r>
              <a:rPr spc="-229" dirty="0"/>
              <a:t>evolving </a:t>
            </a:r>
            <a:r>
              <a:rPr spc="-204" dirty="0"/>
              <a:t>business</a:t>
            </a:r>
            <a:r>
              <a:rPr spc="-225" dirty="0"/>
              <a:t> </a:t>
            </a:r>
            <a:r>
              <a:rPr spc="-229" dirty="0"/>
              <a:t>needs.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03" y="1848678"/>
            <a:ext cx="18059399" cy="7858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0527" y="750223"/>
            <a:ext cx="304292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i="0" spc="20" dirty="0">
                <a:latin typeface="Arial"/>
                <a:cs typeface="Arial"/>
              </a:rPr>
              <a:t>RESU</a:t>
            </a:r>
            <a:r>
              <a:rPr sz="5900" i="0" spc="15" dirty="0">
                <a:latin typeface="Arial"/>
                <a:cs typeface="Arial"/>
              </a:rPr>
              <a:t>L</a:t>
            </a:r>
            <a:r>
              <a:rPr sz="5900" i="0" spc="20" dirty="0">
                <a:latin typeface="Arial"/>
                <a:cs typeface="Arial"/>
              </a:rPr>
              <a:t>T</a:t>
            </a:r>
            <a:endParaRPr sz="5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818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Verdana</vt:lpstr>
      <vt:lpstr>Office Theme</vt:lpstr>
      <vt:lpstr>CAPSTONE PROJECT</vt:lpstr>
      <vt:lpstr>OUTLINE</vt:lpstr>
      <vt:lpstr>PowerPoint Presentation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naan muthalvan.pptx</dc:title>
  <dc:creator>Gayu</dc:creator>
  <cp:keywords>DAGDZI-1u-0,BAFtIHmyNDk</cp:keywords>
  <cp:lastModifiedBy>Niranjani mohandoss</cp:lastModifiedBy>
  <cp:revision>2</cp:revision>
  <dcterms:created xsi:type="dcterms:W3CDTF">2024-04-27T12:56:31Z</dcterms:created>
  <dcterms:modified xsi:type="dcterms:W3CDTF">2024-04-27T16:38:13Z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2024-04-27T00:00:00Z</vt:filetime>
  </property>
</Properties>
</file>