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3F1EE09C-E22A-49BC-ADB5-53372423CA85}" type="datetimeFigureOut">
              <a:rPr lang="en-GB" smtClean="0"/>
              <a:t>07/10/2023</a:t>
            </a:fld>
            <a:endParaRPr lang="en-GB"/>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GB"/>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840934F4-5823-49AF-804B-700A774B53B3}" type="slidenum">
              <a:rPr lang="en-GB" smtClean="0"/>
              <a:t>‹#›</a:t>
            </a:fld>
            <a:endParaRPr lang="en-GB"/>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EE09C-E22A-49BC-ADB5-53372423CA85}" type="datetimeFigureOut">
              <a:rPr lang="en-GB" smtClean="0"/>
              <a:t>07/10/2023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0934F4-5823-49AF-804B-700A774B53B3}"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1EE09C-E22A-49BC-ADB5-53372423CA85}" type="datetimeFigureOut">
              <a:rPr lang="en-GB" smtClean="0"/>
              <a:t>07/10/2023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0934F4-5823-49AF-804B-700A774B53B3}"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1EE09C-E22A-49BC-ADB5-53372423CA85}" type="datetimeFigureOut">
              <a:rPr lang="en-GB" smtClean="0"/>
              <a:t>07/10/2023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0934F4-5823-49AF-804B-700A774B53B3}"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1EE09C-E22A-49BC-ADB5-53372423CA85}" type="datetimeFigureOut">
              <a:rPr lang="en-GB" smtClean="0"/>
              <a:t>07/10/2023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40934F4-5823-49AF-804B-700A774B53B3}"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3F1EE09C-E22A-49BC-ADB5-53372423CA85}" type="datetimeFigureOut">
              <a:rPr lang="en-GB" smtClean="0"/>
              <a:t>07/10/2023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40934F4-5823-49AF-804B-700A774B53B3}" type="slidenum">
              <a:rPr lang="en-GB" smtClean="0"/>
              <a:t>‹#›</a:t>
            </a:fld>
            <a:endParaRPr lang="en-GB"/>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1EE09C-E22A-49BC-ADB5-53372423CA85}" type="datetimeFigureOut">
              <a:rPr lang="en-GB" smtClean="0"/>
              <a:t>07/10/2023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40934F4-5823-49AF-804B-700A774B53B3}"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1EE09C-E22A-49BC-ADB5-53372423CA85}" type="datetimeFigureOut">
              <a:rPr lang="en-GB" smtClean="0"/>
              <a:t>07/10/2023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40934F4-5823-49AF-804B-700A774B53B3}"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1EE09C-E22A-49BC-ADB5-53372423CA85}" type="datetimeFigureOut">
              <a:rPr lang="en-GB" smtClean="0"/>
              <a:t>07/10/2023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40934F4-5823-49AF-804B-700A774B53B3}"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1EE09C-E22A-49BC-ADB5-53372423CA85}" type="datetimeFigureOut">
              <a:rPr lang="en-GB" smtClean="0"/>
              <a:t>07/10/2023</a:t>
            </a:fld>
            <a:endParaRPr lang="en-GB"/>
          </a:p>
        </p:txBody>
      </p:sp>
      <p:sp>
        <p:nvSpPr>
          <p:cNvPr id="7" name="Slide Number Placeholder 6"/>
          <p:cNvSpPr>
            <a:spLocks noGrp="1"/>
          </p:cNvSpPr>
          <p:nvPr>
            <p:ph type="sldNum" sz="quarter" idx="12"/>
          </p:nvPr>
        </p:nvSpPr>
        <p:spPr/>
        <p:txBody>
          <a:bodyPr/>
          <a:lstStyle/>
          <a:p>
            <a:fld id="{840934F4-5823-49AF-804B-700A774B53B3}" type="slidenum">
              <a:rPr lang="en-GB" smtClean="0"/>
              <a:t>‹#›</a:t>
            </a:fld>
            <a:endParaRPr lang="en-GB"/>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1EE09C-E22A-49BC-ADB5-53372423CA85}" type="datetimeFigureOut">
              <a:rPr lang="en-GB" smtClean="0"/>
              <a:t>07/10/2023</a:t>
            </a:fld>
            <a:endParaRPr lang="en-GB"/>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GB"/>
          </a:p>
        </p:txBody>
      </p:sp>
      <p:sp>
        <p:nvSpPr>
          <p:cNvPr id="7" name="Slide Number Placeholder 6"/>
          <p:cNvSpPr>
            <a:spLocks noGrp="1"/>
          </p:cNvSpPr>
          <p:nvPr>
            <p:ph type="sldNum" sz="quarter" idx="12"/>
          </p:nvPr>
        </p:nvSpPr>
        <p:spPr/>
        <p:txBody>
          <a:bodyPr/>
          <a:lstStyle/>
          <a:p>
            <a:fld id="{840934F4-5823-49AF-804B-700A774B53B3}"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3F1EE09C-E22A-49BC-ADB5-53372423CA85}" type="datetimeFigureOut">
              <a:rPr lang="en-GB" smtClean="0"/>
              <a:t>07/10/2023</a:t>
            </a:fld>
            <a:endParaRPr lang="en-GB"/>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GB"/>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840934F4-5823-49AF-804B-700A774B53B3}"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geeksforgeeks.org/inter-process-communication-ipc/"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oracle.com/in/database/what-is-oltp/#:~:text=What%20is%20OLTP%3F-,OLTP%20defined,sending%20text%20messages%2C%20for%20exampl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snowflake.com/e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python.org/3/library/stdtypes.html#bytearray" TargetMode="External"/><Relationship Id="rId2" Type="http://schemas.openxmlformats.org/officeDocument/2006/relationships/hyperlink" Target="https://docs.python.org/3/library/intro.html#wasm-availability" TargetMode="External"/><Relationship Id="rId1" Type="http://schemas.openxmlformats.org/officeDocument/2006/relationships/slideLayout" Target="../slideLayouts/slideLayout2.xml"/><Relationship Id="rId6" Type="http://schemas.openxmlformats.org/officeDocument/2006/relationships/hyperlink" Target="https://docs.python.org/3/library/ipc.html" TargetMode="External"/><Relationship Id="rId5" Type="http://schemas.openxmlformats.org/officeDocument/2006/relationships/hyperlink" Target="https://docs.python.org/3/library/re.html#module-re" TargetMode="External"/><Relationship Id="rId4" Type="http://schemas.openxmlformats.org/officeDocument/2006/relationships/hyperlink" Target="https://docs.python.org/3/glossary.html#term-file-object"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Zero-cop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medium.com/@osvaldogarcia_67748/rest-api-best-practices-a-guide-to-building-robust-apis-with-python-67f283003eb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0"/>
            <a:ext cx="8229600" cy="1143000"/>
          </a:xfrm>
          <a:solidFill>
            <a:schemeClr val="tx2">
              <a:lumMod val="40000"/>
              <a:lumOff val="60000"/>
            </a:schemeClr>
          </a:solidFill>
        </p:spPr>
        <p:txBody>
          <a:bodyPr/>
          <a:lstStyle/>
          <a:p>
            <a:r>
              <a:rPr lang="en-GB" sz="5400" b="1" dirty="0" smtClean="0">
                <a:solidFill>
                  <a:schemeClr val="accent6">
                    <a:lumMod val="75000"/>
                  </a:schemeClr>
                </a:solidFill>
              </a:rPr>
              <a:t>PYCON - India</a:t>
            </a:r>
            <a:endParaRPr lang="en-GB" sz="5400" b="1" dirty="0">
              <a:solidFill>
                <a:schemeClr val="accent6">
                  <a:lumMod val="75000"/>
                </a:schemeClr>
              </a:solidFill>
            </a:endParaRPr>
          </a:p>
        </p:txBody>
      </p:sp>
      <p:sp>
        <p:nvSpPr>
          <p:cNvPr id="5" name="Content Placeholder 4"/>
          <p:cNvSpPr>
            <a:spLocks noGrp="1"/>
          </p:cNvSpPr>
          <p:nvPr>
            <p:ph idx="1"/>
          </p:nvPr>
        </p:nvSpPr>
        <p:spPr>
          <a:xfrm>
            <a:off x="152400" y="990600"/>
            <a:ext cx="8229600" cy="4906963"/>
          </a:xfrm>
          <a:noFill/>
          <a:ln>
            <a:solidFill>
              <a:schemeClr val="accent2">
                <a:lumMod val="75000"/>
              </a:schemeClr>
            </a:solidFill>
          </a:ln>
        </p:spPr>
        <p:txBody>
          <a:bodyPr/>
          <a:lstStyle/>
          <a:p>
            <a:pPr marL="0" indent="0" algn="ctr">
              <a:buNone/>
            </a:pPr>
            <a:r>
              <a:rPr lang="en-GB" sz="5400" dirty="0" smtClean="0">
                <a:solidFill>
                  <a:schemeClr val="accent6">
                    <a:lumMod val="75000"/>
                  </a:schemeClr>
                </a:solidFill>
              </a:rPr>
              <a:t>Hyderabad,2023</a:t>
            </a:r>
          </a:p>
          <a:p>
            <a:pPr marL="0" indent="0">
              <a:buNone/>
            </a:pPr>
            <a:endParaRPr lang="en-GB" dirty="0" smtClean="0"/>
          </a:p>
          <a:p>
            <a:pPr marL="0" indent="0">
              <a:buNone/>
            </a:pPr>
            <a:endParaRPr lang="en-GB" dirty="0"/>
          </a:p>
          <a:p>
            <a:pPr marL="0" indent="0" algn="ctr">
              <a:buNone/>
            </a:pPr>
            <a:endParaRPr lang="en-GB" dirty="0" smtClean="0"/>
          </a:p>
          <a:p>
            <a:pPr marL="137160" indent="0" algn="ctr">
              <a:buNone/>
            </a:pPr>
            <a:r>
              <a:rPr lang="en-GB" dirty="0" smtClean="0"/>
              <a:t>Optimising IPC   (Inter Processor Communication)</a:t>
            </a:r>
          </a:p>
          <a:p>
            <a:pPr marL="137160" indent="0" algn="ctr">
              <a:buNone/>
            </a:pPr>
            <a:r>
              <a:rPr lang="en-GB" dirty="0" smtClean="0">
                <a:hlinkClick r:id="rId2"/>
              </a:rPr>
              <a:t>https://www.geeksforgeeks.org/inter-process-communication-ipc/</a:t>
            </a:r>
            <a:endParaRPr lang="en-GB" dirty="0"/>
          </a:p>
          <a:p>
            <a:endParaRPr lang="en-GB" dirty="0" smtClean="0"/>
          </a:p>
          <a:p>
            <a:endParaRPr lang="en-GB" dirty="0"/>
          </a:p>
          <a:p>
            <a:endParaRPr lang="en-GB" dirty="0" smtClean="0"/>
          </a:p>
          <a:p>
            <a:endParaRPr lang="en-GB" dirty="0" smtClean="0"/>
          </a:p>
        </p:txBody>
      </p:sp>
    </p:spTree>
    <p:extLst>
      <p:ext uri="{BB962C8B-B14F-4D97-AF65-F5344CB8AC3E}">
        <p14:creationId xmlns:p14="http://schemas.microsoft.com/office/powerpoint/2010/main" val="113526747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Build a Healthcare </a:t>
            </a:r>
            <a:r>
              <a:rPr lang="en-GB" dirty="0" err="1"/>
              <a:t>P</a:t>
            </a:r>
            <a:r>
              <a:rPr lang="en-GB" dirty="0" err="1" smtClean="0"/>
              <a:t>lartform</a:t>
            </a:r>
            <a:r>
              <a:rPr lang="en-GB" dirty="0" smtClean="0"/>
              <a:t> </a:t>
            </a:r>
            <a:endParaRPr lang="en-GB" dirty="0"/>
          </a:p>
        </p:txBody>
      </p:sp>
      <p:sp>
        <p:nvSpPr>
          <p:cNvPr id="3" name="Content Placeholder 2"/>
          <p:cNvSpPr>
            <a:spLocks noGrp="1"/>
          </p:cNvSpPr>
          <p:nvPr>
            <p:ph idx="1"/>
          </p:nvPr>
        </p:nvSpPr>
        <p:spPr/>
        <p:txBody>
          <a:bodyPr>
            <a:normAutofit/>
          </a:bodyPr>
          <a:lstStyle/>
          <a:p>
            <a:r>
              <a:rPr lang="en-GB" dirty="0" smtClean="0"/>
              <a:t>Collect data form a Hospitals</a:t>
            </a:r>
          </a:p>
          <a:p>
            <a:r>
              <a:rPr lang="en-GB" dirty="0" smtClean="0"/>
              <a:t>Store a data from </a:t>
            </a:r>
            <a:r>
              <a:rPr lang="en-GB" dirty="0"/>
              <a:t>a  AWS(Amazon Web </a:t>
            </a:r>
            <a:r>
              <a:rPr lang="en-GB" dirty="0" smtClean="0"/>
              <a:t>Services)</a:t>
            </a:r>
          </a:p>
          <a:p>
            <a:r>
              <a:rPr lang="en-GB" dirty="0" smtClean="0"/>
              <a:t>Mata Data is store by the Mango DB</a:t>
            </a:r>
          </a:p>
          <a:p>
            <a:r>
              <a:rPr lang="en-GB" dirty="0" smtClean="0"/>
              <a:t>Use a OLAP(Online Analytical processing)</a:t>
            </a:r>
          </a:p>
        </p:txBody>
      </p:sp>
    </p:spTree>
    <p:extLst>
      <p:ext uri="{BB962C8B-B14F-4D97-AF65-F5344CB8AC3E}">
        <p14:creationId xmlns:p14="http://schemas.microsoft.com/office/powerpoint/2010/main" val="364429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AWS</a:t>
            </a:r>
            <a:endParaRPr lang="en-GB" dirty="0"/>
          </a:p>
        </p:txBody>
      </p:sp>
      <p:sp>
        <p:nvSpPr>
          <p:cNvPr id="3" name="Content Placeholder 2"/>
          <p:cNvSpPr>
            <a:spLocks noGrp="1"/>
          </p:cNvSpPr>
          <p:nvPr>
            <p:ph idx="1"/>
          </p:nvPr>
        </p:nvSpPr>
        <p:spPr/>
        <p:txBody>
          <a:bodyPr/>
          <a:lstStyle/>
          <a:p>
            <a:r>
              <a:rPr lang="en-GB" dirty="0"/>
              <a:t>AWS is designed </a:t>
            </a:r>
            <a:r>
              <a:rPr lang="en-GB" b="1" dirty="0"/>
              <a:t>to allow application providers, ISVs, and vendors to quickly and securely host your applications</a:t>
            </a:r>
            <a:r>
              <a:rPr lang="en-GB" dirty="0"/>
              <a:t> – whether an existing application or a new </a:t>
            </a:r>
            <a:r>
              <a:rPr lang="en-GB" dirty="0" err="1"/>
              <a:t>SaaS</a:t>
            </a:r>
            <a:r>
              <a:rPr lang="en-GB" dirty="0"/>
              <a:t>-based application. You can use the AWS Management Console or well-documented web services APIs to access AWS's application hosting platform.</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600" y="1026995"/>
            <a:ext cx="2590801" cy="1219200"/>
          </a:xfrm>
          <a:prstGeom prst="rect">
            <a:avLst/>
          </a:prstGeom>
        </p:spPr>
      </p:pic>
    </p:spTree>
    <p:extLst>
      <p:ext uri="{BB962C8B-B14F-4D97-AF65-F5344CB8AC3E}">
        <p14:creationId xmlns:p14="http://schemas.microsoft.com/office/powerpoint/2010/main" val="5257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Azure</a:t>
            </a:r>
            <a:endParaRPr lang="en-GB" dirty="0"/>
          </a:p>
        </p:txBody>
      </p:sp>
      <p:sp>
        <p:nvSpPr>
          <p:cNvPr id="3" name="Content Placeholder 2"/>
          <p:cNvSpPr>
            <a:spLocks noGrp="1"/>
          </p:cNvSpPr>
          <p:nvPr>
            <p:ph idx="1"/>
          </p:nvPr>
        </p:nvSpPr>
        <p:spPr/>
        <p:txBody>
          <a:bodyPr/>
          <a:lstStyle/>
          <a:p>
            <a:r>
              <a:rPr lang="en-GB" dirty="0"/>
              <a:t>Azure is a public cloud computing platform—with solutions including Infrastructure as a Service (</a:t>
            </a:r>
            <a:r>
              <a:rPr lang="en-GB" dirty="0" err="1"/>
              <a:t>IaaS</a:t>
            </a:r>
            <a:r>
              <a:rPr lang="en-GB" dirty="0"/>
              <a:t>), Platform as a Service (</a:t>
            </a:r>
            <a:r>
              <a:rPr lang="en-GB" dirty="0" err="1"/>
              <a:t>PaaS</a:t>
            </a:r>
            <a:r>
              <a:rPr lang="en-GB" dirty="0"/>
              <a:t>), and Software as a Service (</a:t>
            </a:r>
            <a:r>
              <a:rPr lang="en-GB" dirty="0" err="1"/>
              <a:t>SaaS</a:t>
            </a:r>
            <a:r>
              <a:rPr lang="en-GB" dirty="0"/>
              <a:t>) that can be used for services such as </a:t>
            </a:r>
            <a:r>
              <a:rPr lang="en-GB" b="1" dirty="0"/>
              <a:t>analytics, virtual computing, storage, networking, and much </a:t>
            </a:r>
            <a:r>
              <a:rPr lang="en-GB" b="1" dirty="0" smtClean="0"/>
              <a:t>more</a:t>
            </a:r>
            <a:r>
              <a:rPr lang="en-GB" dirty="0" smtClean="0"/>
              <a:t>.</a:t>
            </a:r>
          </a:p>
          <a:p>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400" y="685800"/>
            <a:ext cx="1981201" cy="1468967"/>
          </a:xfrm>
          <a:prstGeom prst="rect">
            <a:avLst/>
          </a:prstGeom>
        </p:spPr>
      </p:pic>
    </p:spTree>
    <p:extLst>
      <p:ext uri="{BB962C8B-B14F-4D97-AF65-F5344CB8AC3E}">
        <p14:creationId xmlns:p14="http://schemas.microsoft.com/office/powerpoint/2010/main" val="2252666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OLTP</a:t>
            </a:r>
            <a:endParaRPr lang="en-GB" dirty="0"/>
          </a:p>
        </p:txBody>
      </p:sp>
      <p:sp>
        <p:nvSpPr>
          <p:cNvPr id="3" name="Content Placeholder 2"/>
          <p:cNvSpPr>
            <a:spLocks noGrp="1"/>
          </p:cNvSpPr>
          <p:nvPr>
            <p:ph idx="1"/>
          </p:nvPr>
        </p:nvSpPr>
        <p:spPr/>
        <p:txBody>
          <a:bodyPr/>
          <a:lstStyle/>
          <a:p>
            <a:r>
              <a:rPr lang="en-GB" dirty="0"/>
              <a:t>OLTP or Online Transaction Processing is </a:t>
            </a:r>
            <a:r>
              <a:rPr lang="en-GB" b="1" dirty="0"/>
              <a:t>a type of data processing that consists of executing a number of transactions occurring concurrently</a:t>
            </a:r>
            <a:r>
              <a:rPr lang="en-GB" dirty="0"/>
              <a:t>—online banking, shopping, order entry, or sending text messages, for example</a:t>
            </a:r>
            <a:r>
              <a:rPr lang="en-GB" dirty="0" smtClean="0"/>
              <a:t>.</a:t>
            </a:r>
          </a:p>
          <a:p>
            <a:r>
              <a:rPr lang="en-GB" dirty="0" smtClean="0">
                <a:hlinkClick r:id="rId2"/>
              </a:rPr>
              <a:t>Read more</a:t>
            </a:r>
            <a:endParaRPr lang="en-GB" dirty="0"/>
          </a:p>
        </p:txBody>
      </p:sp>
    </p:spTree>
    <p:extLst>
      <p:ext uri="{BB962C8B-B14F-4D97-AF65-F5344CB8AC3E}">
        <p14:creationId xmlns:p14="http://schemas.microsoft.com/office/powerpoint/2010/main" val="3202870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HADOOP</a:t>
            </a:r>
            <a:endParaRPr lang="en-GB" dirty="0"/>
          </a:p>
        </p:txBody>
      </p:sp>
      <p:sp>
        <p:nvSpPr>
          <p:cNvPr id="3" name="Content Placeholder 2"/>
          <p:cNvSpPr>
            <a:spLocks noGrp="1"/>
          </p:cNvSpPr>
          <p:nvPr>
            <p:ph idx="1"/>
          </p:nvPr>
        </p:nvSpPr>
        <p:spPr/>
        <p:txBody>
          <a:bodyPr>
            <a:normAutofit fontScale="77500" lnSpcReduction="20000"/>
          </a:bodyPr>
          <a:lstStyle/>
          <a:p>
            <a:r>
              <a:rPr lang="en-GB" dirty="0"/>
              <a:t>As we all know </a:t>
            </a:r>
            <a:r>
              <a:rPr lang="en-GB" dirty="0" err="1"/>
              <a:t>Hadoop</a:t>
            </a:r>
            <a:r>
              <a:rPr lang="en-GB" dirty="0"/>
              <a:t> is a framework written in Java that utilizes a large cluster of commodity hardware to maintain and store big size data. </a:t>
            </a:r>
            <a:r>
              <a:rPr lang="en-GB" dirty="0" err="1"/>
              <a:t>Hadoop</a:t>
            </a:r>
            <a:r>
              <a:rPr lang="en-GB" dirty="0"/>
              <a:t> works on </a:t>
            </a:r>
            <a:r>
              <a:rPr lang="en-GB" dirty="0" err="1"/>
              <a:t>MapReduce</a:t>
            </a:r>
            <a:r>
              <a:rPr lang="en-GB" dirty="0"/>
              <a:t> Programming Algorithm that was introduced by Google. Today lots of Big Brand Companies are using </a:t>
            </a:r>
            <a:r>
              <a:rPr lang="en-GB" dirty="0" err="1"/>
              <a:t>Hadoop</a:t>
            </a:r>
            <a:r>
              <a:rPr lang="en-GB" dirty="0"/>
              <a:t> in their Organization to deal with big data, </a:t>
            </a:r>
            <a:r>
              <a:rPr lang="en-GB" dirty="0" err="1"/>
              <a:t>eg</a:t>
            </a:r>
            <a:r>
              <a:rPr lang="en-GB" dirty="0"/>
              <a:t>. Facebook, Yahoo, Netflix, eBay, etc. The </a:t>
            </a:r>
            <a:r>
              <a:rPr lang="en-GB" dirty="0" err="1"/>
              <a:t>Hadoop</a:t>
            </a:r>
            <a:r>
              <a:rPr lang="en-GB" dirty="0"/>
              <a:t> Architecture Mainly consists of 4 components. </a:t>
            </a:r>
            <a:endParaRPr lang="en-GB" dirty="0" smtClean="0"/>
          </a:p>
          <a:p>
            <a:endParaRPr lang="en-GB" dirty="0"/>
          </a:p>
          <a:p>
            <a:r>
              <a:rPr lang="en-GB" dirty="0" err="1"/>
              <a:t>MapReduce</a:t>
            </a:r>
            <a:endParaRPr lang="en-GB" dirty="0"/>
          </a:p>
          <a:p>
            <a:r>
              <a:rPr lang="en-GB" dirty="0"/>
              <a:t>HDFS(</a:t>
            </a:r>
            <a:r>
              <a:rPr lang="en-GB" dirty="0" err="1"/>
              <a:t>Hadoop</a:t>
            </a:r>
            <a:r>
              <a:rPr lang="en-GB" dirty="0"/>
              <a:t> Distributed File System)</a:t>
            </a:r>
          </a:p>
          <a:p>
            <a:r>
              <a:rPr lang="en-GB" dirty="0"/>
              <a:t>YARN(Yet Another Resource Negotiator)</a:t>
            </a:r>
          </a:p>
          <a:p>
            <a:r>
              <a:rPr lang="en-GB" dirty="0"/>
              <a:t>Common Utilities or </a:t>
            </a:r>
            <a:r>
              <a:rPr lang="en-GB" dirty="0" err="1"/>
              <a:t>Hadoop</a:t>
            </a:r>
            <a:r>
              <a:rPr lang="en-GB" dirty="0"/>
              <a:t> Common</a:t>
            </a:r>
          </a:p>
          <a:p>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5200" y="609600"/>
            <a:ext cx="3124200" cy="1495425"/>
          </a:xfrm>
          <a:prstGeom prst="rect">
            <a:avLst/>
          </a:prstGeom>
        </p:spPr>
      </p:pic>
    </p:spTree>
    <p:extLst>
      <p:ext uri="{BB962C8B-B14F-4D97-AF65-F5344CB8AC3E}">
        <p14:creationId xmlns:p14="http://schemas.microsoft.com/office/powerpoint/2010/main" val="427736805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Snowflake</a:t>
            </a:r>
            <a:endParaRPr lang="en-GB" dirty="0"/>
          </a:p>
        </p:txBody>
      </p:sp>
      <p:sp>
        <p:nvSpPr>
          <p:cNvPr id="3" name="Content Placeholder 2"/>
          <p:cNvSpPr>
            <a:spLocks noGrp="1"/>
          </p:cNvSpPr>
          <p:nvPr>
            <p:ph idx="1"/>
          </p:nvPr>
        </p:nvSpPr>
        <p:spPr/>
        <p:txBody>
          <a:bodyPr/>
          <a:lstStyle/>
          <a:p>
            <a:r>
              <a:rPr lang="en-GB" dirty="0"/>
              <a:t>Snowflake </a:t>
            </a:r>
            <a:r>
              <a:rPr lang="en-GB" b="1" dirty="0"/>
              <a:t>enables data storage, processing, and analytic solutions</a:t>
            </a:r>
            <a:r>
              <a:rPr lang="en-GB" dirty="0"/>
              <a:t> that are faster, easier to use, and far more flexible than traditional offerings. The Snowflake data platform is not built on any existing database technology or “big data” software platforms such as </a:t>
            </a:r>
            <a:r>
              <a:rPr lang="en-GB" dirty="0" err="1"/>
              <a:t>Hadoop</a:t>
            </a:r>
            <a:r>
              <a:rPr lang="en-GB" dirty="0"/>
              <a:t>.</a:t>
            </a:r>
            <a:endParaRPr lang="en-GB" dirty="0" smtClean="0">
              <a:hlinkClick r:id="rId2"/>
            </a:endParaRPr>
          </a:p>
          <a:p>
            <a:r>
              <a:rPr lang="en-GB" dirty="0" smtClean="0">
                <a:hlinkClick r:id="rId2"/>
              </a:rPr>
              <a:t>Read more</a:t>
            </a:r>
            <a:endParaRPr lang="en-GB" dirty="0" smtClean="0"/>
          </a:p>
          <a:p>
            <a:endParaRPr lang="en-GB" dirty="0"/>
          </a:p>
        </p:txBody>
      </p:sp>
    </p:spTree>
    <p:extLst>
      <p:ext uri="{BB962C8B-B14F-4D97-AF65-F5344CB8AC3E}">
        <p14:creationId xmlns:p14="http://schemas.microsoft.com/office/powerpoint/2010/main" val="173059790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IPC  Methods</a:t>
            </a:r>
            <a:endParaRPr lang="en-GB" dirty="0"/>
          </a:p>
        </p:txBody>
      </p:sp>
      <p:sp>
        <p:nvSpPr>
          <p:cNvPr id="3" name="Content Placeholder 2"/>
          <p:cNvSpPr>
            <a:spLocks noGrp="1"/>
          </p:cNvSpPr>
          <p:nvPr>
            <p:ph idx="1"/>
          </p:nvPr>
        </p:nvSpPr>
        <p:spPr/>
        <p:txBody>
          <a:bodyPr/>
          <a:lstStyle/>
          <a:p>
            <a:pPr>
              <a:buFont typeface="Wingdings" pitchFamily="2" charset="2"/>
              <a:buChar char="q"/>
            </a:pPr>
            <a:r>
              <a:rPr lang="en-GB" dirty="0" smtClean="0"/>
              <a:t>Shared Memory</a:t>
            </a:r>
          </a:p>
          <a:p>
            <a:pPr>
              <a:buFont typeface="Wingdings" pitchFamily="2" charset="2"/>
              <a:buChar char="q"/>
            </a:pPr>
            <a:r>
              <a:rPr lang="en-GB" dirty="0" smtClean="0"/>
              <a:t>Batch processing</a:t>
            </a:r>
          </a:p>
          <a:p>
            <a:pPr>
              <a:buFont typeface="Wingdings" pitchFamily="2" charset="2"/>
              <a:buChar char="q"/>
            </a:pPr>
            <a:r>
              <a:rPr lang="en-GB" dirty="0" smtClean="0"/>
              <a:t>Sockets</a:t>
            </a:r>
          </a:p>
          <a:p>
            <a:pPr>
              <a:buFont typeface="Wingdings" pitchFamily="2" charset="2"/>
              <a:buChar char="q"/>
            </a:pPr>
            <a:r>
              <a:rPr lang="en-GB" dirty="0" smtClean="0"/>
              <a:t>RPC</a:t>
            </a:r>
          </a:p>
          <a:p>
            <a:pPr>
              <a:buFont typeface="Wingdings" pitchFamily="2" charset="2"/>
              <a:buChar char="q"/>
            </a:pPr>
            <a:r>
              <a:rPr lang="en-GB" dirty="0" smtClean="0"/>
              <a:t>M Map</a:t>
            </a:r>
          </a:p>
          <a:p>
            <a:pPr>
              <a:buFont typeface="Wingdings" pitchFamily="2" charset="2"/>
              <a:buChar char="q"/>
            </a:pPr>
            <a:endParaRPr lang="en-GB" dirty="0" smtClean="0"/>
          </a:p>
        </p:txBody>
      </p:sp>
    </p:spTree>
    <p:extLst>
      <p:ext uri="{BB962C8B-B14F-4D97-AF65-F5344CB8AC3E}">
        <p14:creationId xmlns:p14="http://schemas.microsoft.com/office/powerpoint/2010/main" val="27240985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Shared Memory</a:t>
            </a:r>
            <a:br>
              <a:rPr lang="en-GB" dirty="0" smtClean="0"/>
            </a:br>
            <a:r>
              <a:rPr lang="en-GB" dirty="0" smtClean="0"/>
              <a:t>Key points</a:t>
            </a:r>
            <a:endParaRPr lang="en-GB" dirty="0"/>
          </a:p>
        </p:txBody>
      </p:sp>
      <p:sp>
        <p:nvSpPr>
          <p:cNvPr id="3" name="Content Placeholder 2"/>
          <p:cNvSpPr>
            <a:spLocks noGrp="1"/>
          </p:cNvSpPr>
          <p:nvPr>
            <p:ph idx="1"/>
          </p:nvPr>
        </p:nvSpPr>
        <p:spPr>
          <a:ln>
            <a:solidFill>
              <a:schemeClr val="bg1"/>
            </a:solidFill>
          </a:ln>
        </p:spPr>
        <p:txBody>
          <a:bodyPr>
            <a:normAutofit/>
          </a:bodyPr>
          <a:lstStyle/>
          <a:p>
            <a:pPr>
              <a:buFont typeface="Wingdings" pitchFamily="2" charset="2"/>
              <a:buChar char="q"/>
            </a:pPr>
            <a:r>
              <a:rPr lang="en-GB" dirty="0" smtClean="0"/>
              <a:t>Cannot Handle a large object</a:t>
            </a:r>
          </a:p>
          <a:p>
            <a:pPr>
              <a:buFont typeface="Wingdings" pitchFamily="2" charset="2"/>
              <a:buChar char="q"/>
            </a:pPr>
            <a:r>
              <a:rPr lang="en-GB" dirty="0" smtClean="0"/>
              <a:t>Multiple copies</a:t>
            </a:r>
          </a:p>
          <a:p>
            <a:pPr>
              <a:buFont typeface="Wingdings" pitchFamily="2" charset="2"/>
              <a:buChar char="q"/>
            </a:pPr>
            <a:r>
              <a:rPr lang="en-GB" dirty="0" smtClean="0"/>
              <a:t>Pickling</a:t>
            </a:r>
          </a:p>
          <a:p>
            <a:pPr>
              <a:buFont typeface="Wingdings" pitchFamily="2" charset="2"/>
              <a:buChar char="q"/>
            </a:pPr>
            <a:r>
              <a:rPr lang="en-GB" dirty="0" smtClean="0"/>
              <a:t>The Shared memory process Bugs are implementing</a:t>
            </a:r>
          </a:p>
          <a:p>
            <a:pPr marL="137160" indent="0">
              <a:buNone/>
            </a:pPr>
            <a:endParaRPr lang="en-GB" dirty="0"/>
          </a:p>
        </p:txBody>
      </p:sp>
    </p:spTree>
    <p:extLst>
      <p:ext uri="{BB962C8B-B14F-4D97-AF65-F5344CB8AC3E}">
        <p14:creationId xmlns:p14="http://schemas.microsoft.com/office/powerpoint/2010/main" val="411584277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GB" dirty="0" smtClean="0"/>
              <a:t>Shared Memory</a:t>
            </a:r>
            <a:endParaRPr lang="en-GB" dirty="0"/>
          </a:p>
        </p:txBody>
      </p:sp>
      <p:sp>
        <p:nvSpPr>
          <p:cNvPr id="9" name="Content Placeholder 8"/>
          <p:cNvSpPr>
            <a:spLocks noGrp="1"/>
          </p:cNvSpPr>
          <p:nvPr>
            <p:ph idx="1"/>
          </p:nvPr>
        </p:nvSpPr>
        <p:spPr/>
        <p:txBody>
          <a:bodyPr/>
          <a:lstStyle/>
          <a:p>
            <a:pPr>
              <a:buFont typeface="Wingdings" pitchFamily="2" charset="2"/>
              <a:buChar char="q"/>
            </a:pPr>
            <a:r>
              <a:rPr lang="en-GB" dirty="0"/>
              <a:t>Shared memory is </a:t>
            </a:r>
            <a:r>
              <a:rPr lang="en-GB" b="1" dirty="0"/>
              <a:t>a faster inter process communication system</a:t>
            </a:r>
            <a:r>
              <a:rPr lang="en-GB" dirty="0"/>
              <a:t>. It allows cooperating processes to access the same pieces of data concurrently. </a:t>
            </a:r>
            <a:endParaRPr lang="en-GB" dirty="0" smtClean="0"/>
          </a:p>
          <a:p>
            <a:pPr>
              <a:buFont typeface="Wingdings" pitchFamily="2" charset="2"/>
              <a:buChar char="q"/>
            </a:pPr>
            <a:r>
              <a:rPr lang="en-GB" dirty="0" smtClean="0"/>
              <a:t>It </a:t>
            </a:r>
            <a:r>
              <a:rPr lang="en-GB" dirty="0"/>
              <a:t>speeds up the computation power of the system and </a:t>
            </a:r>
            <a:r>
              <a:rPr lang="en-GB" b="1" dirty="0"/>
              <a:t>divides long tasks into smaller sub-tasks</a:t>
            </a:r>
            <a:r>
              <a:rPr lang="en-GB" dirty="0"/>
              <a:t> and can be executed in </a:t>
            </a:r>
            <a:r>
              <a:rPr lang="en-GB" dirty="0" smtClean="0"/>
              <a:t>parallel.</a:t>
            </a:r>
            <a:endParaRPr lang="en-GB" dirty="0"/>
          </a:p>
        </p:txBody>
      </p:sp>
    </p:spTree>
    <p:extLst>
      <p:ext uri="{BB962C8B-B14F-4D97-AF65-F5344CB8AC3E}">
        <p14:creationId xmlns:p14="http://schemas.microsoft.com/office/powerpoint/2010/main" val="298198025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t>Sockets</a:t>
            </a:r>
          </a:p>
        </p:txBody>
      </p:sp>
      <p:sp>
        <p:nvSpPr>
          <p:cNvPr id="3" name="Content Placeholder 2"/>
          <p:cNvSpPr>
            <a:spLocks noGrp="1"/>
          </p:cNvSpPr>
          <p:nvPr>
            <p:ph idx="1"/>
          </p:nvPr>
        </p:nvSpPr>
        <p:spPr/>
        <p:txBody>
          <a:bodyPr/>
          <a:lstStyle/>
          <a:p>
            <a:pPr>
              <a:buFont typeface="Wingdings" pitchFamily="2" charset="2"/>
              <a:buChar char="q"/>
            </a:pPr>
            <a:r>
              <a:rPr lang="en-GB" sz="3200" dirty="0" smtClean="0"/>
              <a:t>This Method is mostly used </a:t>
            </a:r>
            <a:r>
              <a:rPr lang="en-GB" sz="3200" b="1" dirty="0" smtClean="0"/>
              <a:t>to communicate over a Network </a:t>
            </a:r>
            <a:r>
              <a:rPr lang="en-GB" sz="3200" b="1" dirty="0"/>
              <a:t>between a client and server</a:t>
            </a:r>
            <a:r>
              <a:rPr lang="en-GB" sz="3200" b="1" dirty="0" smtClean="0"/>
              <a:t>.</a:t>
            </a:r>
          </a:p>
          <a:p>
            <a:pPr>
              <a:buFont typeface="Wingdings" pitchFamily="2" charset="2"/>
              <a:buChar char="q"/>
            </a:pPr>
            <a:r>
              <a:rPr lang="en-GB" sz="3200" dirty="0" smtClean="0"/>
              <a:t>It allows  for a standard connection  which is computer and </a:t>
            </a:r>
            <a:r>
              <a:rPr lang="en-GB" sz="3200" dirty="0" err="1" smtClean="0"/>
              <a:t>os</a:t>
            </a:r>
            <a:r>
              <a:rPr lang="en-GB" sz="3200" dirty="0" smtClean="0"/>
              <a:t> independent</a:t>
            </a:r>
          </a:p>
          <a:p>
            <a:pPr marL="137160" indent="0">
              <a:buNone/>
            </a:pPr>
            <a:endParaRPr lang="en-GB" dirty="0" smtClean="0"/>
          </a:p>
          <a:p>
            <a:pPr marL="137160" indent="0">
              <a:buNone/>
            </a:pPr>
            <a:endParaRPr lang="en-GB" dirty="0"/>
          </a:p>
        </p:txBody>
      </p:sp>
    </p:spTree>
    <p:extLst>
      <p:ext uri="{BB962C8B-B14F-4D97-AF65-F5344CB8AC3E}">
        <p14:creationId xmlns:p14="http://schemas.microsoft.com/office/powerpoint/2010/main" val="290768109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M Map</a:t>
            </a:r>
            <a:endParaRPr lang="en-GB" dirty="0"/>
          </a:p>
        </p:txBody>
      </p:sp>
      <p:sp>
        <p:nvSpPr>
          <p:cNvPr id="3" name="Content Placeholder 2"/>
          <p:cNvSpPr>
            <a:spLocks noGrp="1"/>
          </p:cNvSpPr>
          <p:nvPr>
            <p:ph idx="1"/>
          </p:nvPr>
        </p:nvSpPr>
        <p:spPr/>
        <p:txBody>
          <a:bodyPr>
            <a:normAutofit fontScale="77500" lnSpcReduction="20000"/>
          </a:bodyPr>
          <a:lstStyle/>
          <a:p>
            <a:r>
              <a:rPr lang="en-GB" dirty="0"/>
              <a:t>This module does not work or is not available on </a:t>
            </a:r>
            <a:r>
              <a:rPr lang="en-GB" dirty="0" err="1"/>
              <a:t>WebAssembly</a:t>
            </a:r>
            <a:r>
              <a:rPr lang="en-GB" dirty="0"/>
              <a:t> platforms wasm32-emscripten and wasm32-wasi. See </a:t>
            </a:r>
            <a:r>
              <a:rPr lang="en-GB" dirty="0" err="1">
                <a:hlinkClick r:id="rId2"/>
              </a:rPr>
              <a:t>WebAssembly</a:t>
            </a:r>
            <a:r>
              <a:rPr lang="en-GB" dirty="0">
                <a:hlinkClick r:id="rId2"/>
              </a:rPr>
              <a:t> platforms</a:t>
            </a:r>
            <a:r>
              <a:rPr lang="en-GB" dirty="0"/>
              <a:t> for more information.</a:t>
            </a:r>
          </a:p>
          <a:p>
            <a:r>
              <a:rPr lang="en-GB" dirty="0"/>
              <a:t>Memory-mapped file objects behave like both </a:t>
            </a:r>
            <a:r>
              <a:rPr lang="en-GB" dirty="0" err="1">
                <a:hlinkClick r:id="rId3" tooltip="bytearray"/>
              </a:rPr>
              <a:t>bytearray</a:t>
            </a:r>
            <a:r>
              <a:rPr lang="en-GB" dirty="0"/>
              <a:t> and like </a:t>
            </a:r>
            <a:r>
              <a:rPr lang="en-GB" dirty="0">
                <a:hlinkClick r:id="rId4"/>
              </a:rPr>
              <a:t>file objects</a:t>
            </a:r>
            <a:r>
              <a:rPr lang="en-GB" dirty="0"/>
              <a:t>. You can use </a:t>
            </a:r>
            <a:r>
              <a:rPr lang="en-GB" dirty="0" err="1"/>
              <a:t>mmap</a:t>
            </a:r>
            <a:r>
              <a:rPr lang="en-GB" dirty="0"/>
              <a:t> objects in most places where </a:t>
            </a:r>
            <a:r>
              <a:rPr lang="en-GB" dirty="0" err="1">
                <a:hlinkClick r:id="rId3" tooltip="bytearray"/>
              </a:rPr>
              <a:t>bytearray</a:t>
            </a:r>
            <a:r>
              <a:rPr lang="en-GB" dirty="0"/>
              <a:t> are expected; for example, you can use the </a:t>
            </a:r>
            <a:r>
              <a:rPr lang="en-GB" dirty="0">
                <a:hlinkClick r:id="rId5" tooltip="re: Regular expression operations."/>
              </a:rPr>
              <a:t>re</a:t>
            </a:r>
            <a:r>
              <a:rPr lang="en-GB" dirty="0"/>
              <a:t> module to search through a memory-mapped file. You can also change a single byte by doing </a:t>
            </a:r>
            <a:r>
              <a:rPr lang="en-GB" dirty="0" err="1"/>
              <a:t>obj</a:t>
            </a:r>
            <a:r>
              <a:rPr lang="en-GB" dirty="0"/>
              <a:t>[index] = 97, or change a subsequence by assigning to a slice: </a:t>
            </a:r>
            <a:r>
              <a:rPr lang="en-GB" dirty="0" err="1"/>
              <a:t>obj</a:t>
            </a:r>
            <a:r>
              <a:rPr lang="en-GB" dirty="0"/>
              <a:t>[i1:i2] = b'...'. You can also read and write data starting at the current file position, and seek() through the file to different positions</a:t>
            </a:r>
            <a:r>
              <a:rPr lang="en-GB" dirty="0" smtClean="0"/>
              <a:t>.</a:t>
            </a:r>
            <a:endParaRPr lang="en-GB" dirty="0" smtClean="0">
              <a:hlinkClick r:id="rId6"/>
            </a:endParaRPr>
          </a:p>
          <a:p>
            <a:endParaRPr lang="en-GB" dirty="0">
              <a:hlinkClick r:id="rId6"/>
            </a:endParaRPr>
          </a:p>
          <a:p>
            <a:r>
              <a:rPr lang="en-GB" dirty="0" smtClean="0">
                <a:hlinkClick r:id="rId6"/>
              </a:rPr>
              <a:t>Read more</a:t>
            </a:r>
            <a:endParaRPr lang="en-GB" dirty="0" smtClean="0"/>
          </a:p>
          <a:p>
            <a:endParaRPr lang="en-GB" dirty="0"/>
          </a:p>
        </p:txBody>
      </p:sp>
    </p:spTree>
    <p:extLst>
      <p:ext uri="{BB962C8B-B14F-4D97-AF65-F5344CB8AC3E}">
        <p14:creationId xmlns:p14="http://schemas.microsoft.com/office/powerpoint/2010/main" val="55351574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Zero -Copy</a:t>
            </a:r>
            <a:endParaRPr lang="en-GB" dirty="0"/>
          </a:p>
        </p:txBody>
      </p:sp>
      <p:sp>
        <p:nvSpPr>
          <p:cNvPr id="3" name="Content Placeholder 2"/>
          <p:cNvSpPr>
            <a:spLocks noGrp="1"/>
          </p:cNvSpPr>
          <p:nvPr>
            <p:ph idx="1"/>
          </p:nvPr>
        </p:nvSpPr>
        <p:spPr/>
        <p:txBody>
          <a:bodyPr>
            <a:normAutofit fontScale="85000" lnSpcReduction="20000"/>
          </a:bodyPr>
          <a:lstStyle/>
          <a:p>
            <a:r>
              <a:rPr lang="en-GB" dirty="0"/>
              <a:t>Zero-copy is a technique in computer programming that allows data to be transferred between different parts of a program without being copied to intermediate buffers. In Python, </a:t>
            </a:r>
            <a:r>
              <a:rPr lang="en-GB" b="1" dirty="0"/>
              <a:t>this technique can be achieved using the memory view object, which provides a view into the memory of other objects</a:t>
            </a:r>
            <a:r>
              <a:rPr lang="en-GB" dirty="0"/>
              <a:t>.</a:t>
            </a:r>
            <a:endParaRPr lang="en-GB" dirty="0" smtClean="0"/>
          </a:p>
          <a:p>
            <a:endParaRPr lang="en-GB" dirty="0"/>
          </a:p>
          <a:p>
            <a:r>
              <a:rPr lang="en-GB" dirty="0" smtClean="0"/>
              <a:t>The ‘Zero Copy’ describes computer operations in which the CPU does not perform the task of copying data from one memory area to another or in which unnecessary data  copies are avoided.</a:t>
            </a:r>
          </a:p>
          <a:p>
            <a:r>
              <a:rPr lang="en-GB" dirty="0" smtClean="0">
                <a:hlinkClick r:id="rId2"/>
              </a:rPr>
              <a:t>Read more</a:t>
            </a:r>
            <a:endParaRPr lang="en-GB" dirty="0" smtClean="0"/>
          </a:p>
          <a:p>
            <a:endParaRPr lang="en-GB" dirty="0"/>
          </a:p>
        </p:txBody>
      </p:sp>
    </p:spTree>
    <p:extLst>
      <p:ext uri="{BB962C8B-B14F-4D97-AF65-F5344CB8AC3E}">
        <p14:creationId xmlns:p14="http://schemas.microsoft.com/office/powerpoint/2010/main" val="47318677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Robust API</a:t>
            </a:r>
            <a:endParaRPr lang="en-GB" dirty="0"/>
          </a:p>
        </p:txBody>
      </p:sp>
      <p:sp>
        <p:nvSpPr>
          <p:cNvPr id="3" name="Content Placeholder 2"/>
          <p:cNvSpPr>
            <a:spLocks noGrp="1"/>
          </p:cNvSpPr>
          <p:nvPr>
            <p:ph idx="1"/>
          </p:nvPr>
        </p:nvSpPr>
        <p:spPr/>
        <p:txBody>
          <a:bodyPr/>
          <a:lstStyle/>
          <a:p>
            <a:r>
              <a:rPr lang="en-GB" dirty="0"/>
              <a:t>Designing a robust REST API </a:t>
            </a:r>
            <a:r>
              <a:rPr lang="en-GB" b="1" dirty="0"/>
              <a:t>requires adherence to best practices to ensure scalability, maintainability, and ease of use</a:t>
            </a:r>
            <a:r>
              <a:rPr lang="en-GB" dirty="0"/>
              <a:t>. By following these guidelines and utilizing Python's powerful libraries and frameworks, you can create APIs that provide a seamless experience for both developers and </a:t>
            </a:r>
            <a:r>
              <a:rPr lang="en-GB" dirty="0" smtClean="0"/>
              <a:t>end-users.</a:t>
            </a:r>
          </a:p>
          <a:p>
            <a:r>
              <a:rPr lang="en-GB" dirty="0" smtClean="0">
                <a:hlinkClick r:id="rId2"/>
              </a:rPr>
              <a:t>Read more</a:t>
            </a:r>
            <a:endParaRPr lang="en-GB" dirty="0"/>
          </a:p>
        </p:txBody>
      </p:sp>
    </p:spTree>
    <p:extLst>
      <p:ext uri="{BB962C8B-B14F-4D97-AF65-F5344CB8AC3E}">
        <p14:creationId xmlns:p14="http://schemas.microsoft.com/office/powerpoint/2010/main" val="197746345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itchFamily="2" charset="2"/>
              <a:buChar char="q"/>
            </a:pPr>
            <a:r>
              <a:rPr lang="en-GB" dirty="0" smtClean="0"/>
              <a:t>Fast API</a:t>
            </a:r>
            <a:endParaRPr lang="en-GB" dirty="0"/>
          </a:p>
        </p:txBody>
      </p:sp>
      <p:sp>
        <p:nvSpPr>
          <p:cNvPr id="3" name="Content Placeholder 2"/>
          <p:cNvSpPr>
            <a:spLocks noGrp="1"/>
          </p:cNvSpPr>
          <p:nvPr>
            <p:ph idx="1"/>
          </p:nvPr>
        </p:nvSpPr>
        <p:spPr/>
        <p:txBody>
          <a:bodyPr/>
          <a:lstStyle/>
          <a:p>
            <a:pPr>
              <a:buFont typeface="Wingdings" pitchFamily="2" charset="2"/>
              <a:buChar char="q"/>
            </a:pPr>
            <a:r>
              <a:rPr lang="en-GB" dirty="0" smtClean="0"/>
              <a:t>It is very Fast </a:t>
            </a:r>
          </a:p>
          <a:p>
            <a:pPr>
              <a:buFont typeface="Wingdings" pitchFamily="2" charset="2"/>
              <a:buChar char="q"/>
            </a:pPr>
            <a:r>
              <a:rPr lang="en-GB" dirty="0" smtClean="0"/>
              <a:t>High performance</a:t>
            </a:r>
          </a:p>
          <a:p>
            <a:pPr>
              <a:buFont typeface="Wingdings" pitchFamily="2" charset="2"/>
              <a:buChar char="q"/>
            </a:pPr>
            <a:r>
              <a:rPr lang="en-GB" dirty="0" smtClean="0"/>
              <a:t>Easy to learn </a:t>
            </a:r>
          </a:p>
          <a:p>
            <a:pPr>
              <a:buFont typeface="Wingdings" pitchFamily="2" charset="2"/>
              <a:buChar char="q"/>
            </a:pPr>
            <a:r>
              <a:rPr lang="en-GB" dirty="0" smtClean="0"/>
              <a:t>Fast to code</a:t>
            </a:r>
          </a:p>
          <a:p>
            <a:pPr>
              <a:buFont typeface="Wingdings" pitchFamily="2" charset="2"/>
              <a:buChar char="q"/>
            </a:pPr>
            <a:r>
              <a:rPr lang="en-GB" dirty="0" smtClean="0"/>
              <a:t>Ready for production</a:t>
            </a:r>
          </a:p>
          <a:p>
            <a:pPr>
              <a:buFont typeface="Wingdings" pitchFamily="2" charset="2"/>
              <a:buChar char="q"/>
            </a:pPr>
            <a:r>
              <a:rPr lang="en-GB" dirty="0" smtClean="0"/>
              <a:t>It works on python 3.7 + versions</a:t>
            </a:r>
          </a:p>
          <a:p>
            <a:pPr>
              <a:buFont typeface="Wingdings" pitchFamily="2" charset="2"/>
              <a:buChar char="q"/>
            </a:pPr>
            <a:r>
              <a:rPr lang="en-GB" dirty="0" smtClean="0"/>
              <a:t>Fever </a:t>
            </a:r>
            <a:r>
              <a:rPr lang="en-GB" dirty="0" err="1" smtClean="0"/>
              <a:t>nugs</a:t>
            </a:r>
            <a:r>
              <a:rPr lang="en-GB" dirty="0" smtClean="0"/>
              <a:t> reduce about 40% of human induced errors</a:t>
            </a:r>
            <a:endParaRPr lang="en-GB" dirty="0"/>
          </a:p>
        </p:txBody>
      </p:sp>
    </p:spTree>
    <p:extLst>
      <p:ext uri="{BB962C8B-B14F-4D97-AF65-F5344CB8AC3E}">
        <p14:creationId xmlns:p14="http://schemas.microsoft.com/office/powerpoint/2010/main" val="77535498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241</TotalTime>
  <Words>722</Words>
  <Application>Microsoft Office PowerPoint</Application>
  <PresentationFormat>On-screen Show (4:3)</PresentationFormat>
  <Paragraphs>69</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Austin</vt:lpstr>
      <vt:lpstr>PYCON - India</vt:lpstr>
      <vt:lpstr>IPC  Methods</vt:lpstr>
      <vt:lpstr>Shared Memory Key points</vt:lpstr>
      <vt:lpstr>Shared Memory</vt:lpstr>
      <vt:lpstr>Sockets</vt:lpstr>
      <vt:lpstr>M Map</vt:lpstr>
      <vt:lpstr>Zero -Copy</vt:lpstr>
      <vt:lpstr>Robust API</vt:lpstr>
      <vt:lpstr>Fast API</vt:lpstr>
      <vt:lpstr>Build a Healthcare Plartform </vt:lpstr>
      <vt:lpstr>AWS</vt:lpstr>
      <vt:lpstr>Azure</vt:lpstr>
      <vt:lpstr>OLTP</vt:lpstr>
      <vt:lpstr>HADOOP</vt:lpstr>
      <vt:lpstr>Snowflake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PYCON - India</dc:title>
  <dc:creator>Muthuraman M</dc:creator>
  <cp:lastModifiedBy>Muthuraman M</cp:lastModifiedBy>
  <cp:revision>16</cp:revision>
  <dcterms:created xsi:type="dcterms:W3CDTF">2023-10-07T07:23:32Z</dcterms:created>
  <dcterms:modified xsi:type="dcterms:W3CDTF">2023-10-07T11:24:33Z</dcterms:modified>
</cp:coreProperties>
</file>