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 id="2147483655" r:id="rId2"/>
    <p:sldMasterId id="2147483656" r:id="rId3"/>
  </p:sldMasterIdLst>
  <p:notesMasterIdLst>
    <p:notesMasterId r:id="rId15"/>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78" name="Google Shape;78;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47" name="Google Shape;247;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67" name="Google Shape;267;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91" name="Google Shape;91;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15" name="Google Shape;115;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39" name="Google Shape;139;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6: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69" name="Google Shape;169;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90" name="Google Shape;190;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13" name="Google Shape;213;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9: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29" name="Google Shape;229;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914400" y="2125980"/>
            <a:ext cx="10363200" cy="14403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rtl="0">
              <a:spcBef>
                <a:spcPts val="360"/>
              </a:spcBef>
              <a:spcAft>
                <a:spcPts val="0"/>
              </a:spcAft>
              <a:buSzPts val="1400"/>
              <a:buNone/>
              <a:defRPr/>
            </a:lvl1pPr>
            <a:lvl2pPr lvl="1" algn="l" rtl="0">
              <a:spcBef>
                <a:spcPts val="360"/>
              </a:spcBef>
              <a:spcAft>
                <a:spcPts val="0"/>
              </a:spcAft>
              <a:buSzPts val="1400"/>
              <a:buNone/>
              <a:defRPr/>
            </a:lvl2pPr>
            <a:lvl3pPr lvl="2" algn="l" rtl="0">
              <a:spcBef>
                <a:spcPts val="360"/>
              </a:spcBef>
              <a:spcAft>
                <a:spcPts val="0"/>
              </a:spcAft>
              <a:buSzPts val="1400"/>
              <a:buNone/>
              <a:defRPr/>
            </a:lvl3pPr>
            <a:lvl4pPr lvl="3" algn="l" rtl="0">
              <a:spcBef>
                <a:spcPts val="360"/>
              </a:spcBef>
              <a:spcAft>
                <a:spcPts val="0"/>
              </a:spcAft>
              <a:buSzPts val="1400"/>
              <a:buNone/>
              <a:defRPr/>
            </a:lvl4pPr>
            <a:lvl5pPr lvl="4" algn="l" rtl="0">
              <a:spcBef>
                <a:spcPts val="36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 name="Google Shape;37;p4"/>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OBJECT 2">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 name="Google Shape;41;p5"/>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60"/>
        <p:cNvGrpSpPr/>
        <p:nvPr/>
      </p:nvGrpSpPr>
      <p:grpSpPr>
        <a:xfrm>
          <a:off x="0" y="0"/>
          <a:ext cx="0" cy="0"/>
          <a:chOff x="0" y="0"/>
          <a:chExt cx="0" cy="0"/>
        </a:xfrm>
      </p:grpSpPr>
      <p:sp>
        <p:nvSpPr>
          <p:cNvPr id="61" name="Google Shape;61;p7"/>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2" name="Google Shape;62;p7"/>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7"/>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6" name="Google Shape;66;p8"/>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7" name="Google Shape;67;p8"/>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8" name="Google Shape;68;p8"/>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1" name="Google Shape;71;p9"/>
          <p:cNvSpPr txBox="1">
            <a:spLocks noGrp="1"/>
          </p:cNvSpPr>
          <p:nvPr>
            <p:ph type="body" idx="1"/>
          </p:nvPr>
        </p:nvSpPr>
        <p:spPr>
          <a:xfrm>
            <a:off x="609600"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72" name="Google Shape;72;p9"/>
          <p:cNvSpPr txBox="1">
            <a:spLocks noGrp="1"/>
          </p:cNvSpPr>
          <p:nvPr>
            <p:ph type="body" idx="2"/>
          </p:nvPr>
        </p:nvSpPr>
        <p:spPr>
          <a:xfrm>
            <a:off x="6278879"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4" name="Google Shape;74;p9"/>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5" name="Google Shape;75;p9"/>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 name="Google Shape;7;p1"/>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 name="Google Shape;9;p1"/>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 name="Google Shape;11;p1"/>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 name="Google Shape;13;p1"/>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 name="Google Shape;14;p1"/>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Google Shape;15;p1"/>
          <p:cNvSpPr/>
          <p:nvPr/>
        </p:nvSpPr>
        <p:spPr>
          <a:xfrm>
            <a:off x="3800475" y="5229225"/>
            <a:ext cx="723900" cy="619125"/>
          </a:xfrm>
          <a:custGeom>
            <a:avLst/>
            <a:gdLst/>
            <a:ahLst/>
            <a:cxnLst/>
            <a:rect l="l" t="t" r="r" b="b"/>
            <a:pathLst>
              <a:path w="723900" h="619125" extrusionOk="0">
                <a:moveTo>
                  <a:pt x="568939" y="0"/>
                </a:moveTo>
                <a:lnTo>
                  <a:pt x="154929" y="0"/>
                </a:lnTo>
                <a:lnTo>
                  <a:pt x="0" y="309884"/>
                </a:lnTo>
                <a:lnTo>
                  <a:pt x="154929" y="619124"/>
                </a:lnTo>
                <a:lnTo>
                  <a:pt x="568939" y="619124"/>
                </a:lnTo>
                <a:lnTo>
                  <a:pt x="723899" y="309884"/>
                </a:lnTo>
                <a:lnTo>
                  <a:pt x="568939" y="0"/>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 name="Google Shape;16;p1"/>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17" name="Google Shape;17;p1"/>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29" name="Google Shape;29;p3"/>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30" name="Google Shape;30;p3"/>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
        <p:cNvGrpSpPr/>
        <p:nvPr/>
      </p:nvGrpSpPr>
      <p:grpSpPr>
        <a:xfrm>
          <a:off x="0" y="0"/>
          <a:ext cx="0" cy="0"/>
          <a:chOff x="0" y="0"/>
          <a:chExt cx="0" cy="0"/>
        </a:xfrm>
      </p:grpSpPr>
      <p:sp>
        <p:nvSpPr>
          <p:cNvPr id="46" name="Google Shape;46;p6"/>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7" name="Google Shape;47;p6"/>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8" name="Google Shape;48;p6"/>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9" name="Google Shape;49;p6"/>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0" name="Google Shape;50;p6"/>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1" name="Google Shape;51;p6"/>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2" name="Google Shape;52;p6"/>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3" name="Google Shape;53;p6"/>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4" name="Google Shape;54;p6"/>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5" name="Google Shape;55;p6"/>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56" name="Google Shape;56;p6"/>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57" name="Google Shape;57;p6"/>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6"/>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6"/>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0"/>
          <p:cNvSpPr txBox="1"/>
          <p:nvPr/>
        </p:nvSpPr>
        <p:spPr>
          <a:xfrm>
            <a:off x="5046784" y="1953831"/>
            <a:ext cx="5257800" cy="585994"/>
          </a:xfrm>
          <a:prstGeom prst="rect">
            <a:avLst/>
          </a:prstGeom>
          <a:noFill/>
          <a:ln>
            <a:noFill/>
          </a:ln>
        </p:spPr>
        <p:txBody>
          <a:bodyPr spcFirstLastPara="1" wrap="square" lIns="0" tIns="0" rIns="0" bIns="0" anchor="t" anchorCtr="0">
            <a:spAutoFit/>
          </a:bodyPr>
          <a:lstStyle/>
          <a:p>
            <a:pPr marL="12700" marR="0" lvl="0" indent="0" algn="ctr" rtl="0">
              <a:lnSpc>
                <a:spcPct val="118750"/>
              </a:lnSpc>
              <a:spcBef>
                <a:spcPts val="0"/>
              </a:spcBef>
              <a:spcAft>
                <a:spcPts val="0"/>
              </a:spcAft>
              <a:buClr>
                <a:schemeClr val="dk1"/>
              </a:buClr>
              <a:buSzPts val="3200"/>
              <a:buFont typeface="Times New Roman"/>
              <a:buNone/>
            </a:pPr>
            <a:r>
              <a:rPr lang="en-US" sz="3200" dirty="0" smtClean="0">
                <a:solidFill>
                  <a:schemeClr val="dk1"/>
                </a:solidFill>
                <a:latin typeface="Times New Roman"/>
                <a:cs typeface="Times New Roman"/>
                <a:sym typeface="Times New Roman"/>
              </a:rPr>
              <a:t>MUTHUVEL S</a:t>
            </a:r>
            <a:endParaRPr dirty="0"/>
          </a:p>
        </p:txBody>
      </p:sp>
      <p:sp>
        <p:nvSpPr>
          <p:cNvPr id="81" name="Google Shape;81;p10"/>
          <p:cNvSpPr txBox="1"/>
          <p:nvPr/>
        </p:nvSpPr>
        <p:spPr>
          <a:xfrm>
            <a:off x="5310484" y="3352922"/>
            <a:ext cx="4730399" cy="504112"/>
          </a:xfrm>
          <a:prstGeom prst="rect">
            <a:avLst/>
          </a:prstGeom>
          <a:noFill/>
          <a:ln>
            <a:noFill/>
          </a:ln>
        </p:spPr>
        <p:txBody>
          <a:bodyPr spcFirstLastPara="1" wrap="square" lIns="0" tIns="0" rIns="0" bIns="0" anchor="t" anchorCtr="0">
            <a:spAutoFit/>
          </a:bodyPr>
          <a:lstStyle/>
          <a:p>
            <a:pPr marL="12700" lvl="0" algn="ctr">
              <a:lnSpc>
                <a:spcPct val="116666"/>
              </a:lnSpc>
              <a:buClr>
                <a:schemeClr val="dk1"/>
              </a:buClr>
              <a:buSzPts val="2400"/>
            </a:pPr>
            <a:r>
              <a:rPr lang="en-US" sz="2800" b="1" dirty="0">
                <a:latin typeface="Times New Roman" panose="02020603050405020304" pitchFamily="18" charset="0"/>
                <a:cs typeface="Times New Roman" panose="02020603050405020304" pitchFamily="18" charset="0"/>
              </a:rPr>
              <a:t>Face Landmarks Detection</a:t>
            </a:r>
            <a:endParaRPr sz="2800" b="1" dirty="0">
              <a:latin typeface="Times New Roman" panose="02020603050405020304" pitchFamily="18" charset="0"/>
              <a:cs typeface="Times New Roman" panose="02020603050405020304" pitchFamily="18" charset="0"/>
            </a:endParaRPr>
          </a:p>
        </p:txBody>
      </p:sp>
      <p:sp>
        <p:nvSpPr>
          <p:cNvPr id="82" name="Google Shape;82;p10"/>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3" name="Google Shape;83;p10"/>
          <p:cNvSpPr/>
          <p:nvPr/>
        </p:nvSpPr>
        <p:spPr>
          <a:xfrm>
            <a:off x="742950" y="1381125"/>
            <a:ext cx="1228725" cy="1057275"/>
          </a:xfrm>
          <a:custGeom>
            <a:avLst/>
            <a:gdLst/>
            <a:ahLst/>
            <a:cxnLst/>
            <a:rect l="l" t="t" r="r" b="b"/>
            <a:pathLst>
              <a:path w="1228725" h="1057275" extrusionOk="0">
                <a:moveTo>
                  <a:pt x="964560" y="0"/>
                </a:moveTo>
                <a:lnTo>
                  <a:pt x="264164" y="0"/>
                </a:lnTo>
                <a:lnTo>
                  <a:pt x="0" y="528949"/>
                </a:lnTo>
                <a:lnTo>
                  <a:pt x="264164" y="1057259"/>
                </a:lnTo>
                <a:lnTo>
                  <a:pt x="964560" y="1057259"/>
                </a:lnTo>
                <a:lnTo>
                  <a:pt x="1228724" y="528949"/>
                </a:lnTo>
                <a:lnTo>
                  <a:pt x="96456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4" name="Google Shape;84;p10"/>
          <p:cNvSpPr/>
          <p:nvPr/>
        </p:nvSpPr>
        <p:spPr>
          <a:xfrm>
            <a:off x="1838325" y="1104900"/>
            <a:ext cx="647700" cy="562610"/>
          </a:xfrm>
          <a:custGeom>
            <a:avLst/>
            <a:gdLst/>
            <a:ahLst/>
            <a:cxnLst/>
            <a:rect l="l" t="t" r="r" b="b"/>
            <a:pathLst>
              <a:path w="647700" h="562610" extrusionOk="0">
                <a:moveTo>
                  <a:pt x="507360" y="0"/>
                </a:moveTo>
                <a:lnTo>
                  <a:pt x="140339" y="0"/>
                </a:lnTo>
                <a:lnTo>
                  <a:pt x="0" y="281299"/>
                </a:lnTo>
                <a:lnTo>
                  <a:pt x="140339" y="561990"/>
                </a:lnTo>
                <a:lnTo>
                  <a:pt x="507360" y="561990"/>
                </a:lnTo>
                <a:lnTo>
                  <a:pt x="647699" y="281299"/>
                </a:lnTo>
                <a:lnTo>
                  <a:pt x="507360" y="0"/>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5" name="Google Shape;85;p10"/>
          <p:cNvSpPr/>
          <p:nvPr/>
        </p:nvSpPr>
        <p:spPr>
          <a:xfrm>
            <a:off x="3269273" y="1190624"/>
            <a:ext cx="1667510" cy="1438275"/>
          </a:xfrm>
          <a:custGeom>
            <a:avLst/>
            <a:gdLst/>
            <a:ahLst/>
            <a:cxnLst/>
            <a:rect l="l" t="t" r="r" b="b"/>
            <a:pathLst>
              <a:path w="1667510" h="1438275" extrusionOk="0">
                <a:moveTo>
                  <a:pt x="1307470" y="0"/>
                </a:moveTo>
                <a:lnTo>
                  <a:pt x="359420" y="0"/>
                </a:lnTo>
                <a:lnTo>
                  <a:pt x="0" y="719449"/>
                </a:lnTo>
                <a:lnTo>
                  <a:pt x="359420" y="1438259"/>
                </a:lnTo>
                <a:lnTo>
                  <a:pt x="1307470" y="1438259"/>
                </a:lnTo>
                <a:lnTo>
                  <a:pt x="1666890" y="719449"/>
                </a:lnTo>
                <a:lnTo>
                  <a:pt x="1307470" y="0"/>
                </a:lnTo>
                <a:close/>
              </a:path>
            </a:pathLst>
          </a:custGeom>
          <a:solidFill>
            <a:srgbClr val="42D0A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6" name="Google Shape;86;p10"/>
          <p:cNvSpPr txBox="1"/>
          <p:nvPr/>
        </p:nvSpPr>
        <p:spPr>
          <a:xfrm>
            <a:off x="676275" y="6450012"/>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87" name="Google Shape;87;p10"/>
          <p:cNvSpPr txBox="1"/>
          <p:nvPr/>
        </p:nvSpPr>
        <p:spPr>
          <a:xfrm>
            <a:off x="676275" y="6450012"/>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8" name="Google Shape;88;p10"/>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48"/>
        <p:cNvGrpSpPr/>
        <p:nvPr/>
      </p:nvGrpSpPr>
      <p:grpSpPr>
        <a:xfrm>
          <a:off x="0" y="0"/>
          <a:ext cx="0" cy="0"/>
          <a:chOff x="0" y="0"/>
          <a:chExt cx="0" cy="0"/>
        </a:xfrm>
      </p:grpSpPr>
      <p:sp>
        <p:nvSpPr>
          <p:cNvPr id="249" name="Google Shape;249;p19"/>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0" name="Google Shape;250;p19"/>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1" name="Google Shape;251;p19"/>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2" name="Google Shape;252;p19"/>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3" name="Google Shape;253;p19"/>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4" name="Google Shape;254;p19"/>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5" name="Google Shape;255;p19"/>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6" name="Google Shape;256;p19"/>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7" name="Google Shape;257;p19"/>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8" name="Google Shape;258;p19"/>
          <p:cNvSpPr txBox="1"/>
          <p:nvPr/>
        </p:nvSpPr>
        <p:spPr>
          <a:xfrm>
            <a:off x="676275" y="6413500"/>
            <a:ext cx="2143200" cy="228600"/>
          </a:xfrm>
          <a:prstGeom prst="rect">
            <a:avLst/>
          </a:prstGeom>
          <a:noFill/>
          <a:ln>
            <a:noFill/>
          </a:ln>
        </p:spPr>
        <p:txBody>
          <a:bodyPr spcFirstLastPara="1" wrap="square" lIns="0" tIns="0" rIns="0" bIns="0" anchor="t" anchorCtr="0">
            <a:spAutoFit/>
          </a:bodyPr>
          <a:lstStyle/>
          <a:p>
            <a:pPr marL="76200" marR="0" lvl="0" indent="0" algn="l" rtl="0">
              <a:lnSpc>
                <a:spcPct val="118181"/>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59" name="Google Shape;259;p19"/>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0" name="Google Shape;260;p19"/>
          <p:cNvSpPr txBox="1">
            <a:spLocks noGrp="1"/>
          </p:cNvSpPr>
          <p:nvPr>
            <p:ph type="title"/>
          </p:nvPr>
        </p:nvSpPr>
        <p:spPr>
          <a:xfrm>
            <a:off x="-328554" y="631779"/>
            <a:ext cx="11074500" cy="554100"/>
          </a:xfrm>
          <a:prstGeom prst="rect">
            <a:avLst/>
          </a:prstGeom>
          <a:noFill/>
          <a:ln>
            <a:noFill/>
          </a:ln>
        </p:spPr>
        <p:txBody>
          <a:bodyPr spcFirstLastPara="1" wrap="square" lIns="0" tIns="0" rIns="0" bIns="0" anchor="t" anchorCtr="0">
            <a:spAutoFit/>
          </a:bodyPr>
          <a:lstStyle/>
          <a:p>
            <a:pPr marL="12700" lvl="0" indent="0" algn="ctr" rtl="0">
              <a:lnSpc>
                <a:spcPct val="100000"/>
              </a:lnSpc>
              <a:spcBef>
                <a:spcPts val="0"/>
              </a:spcBef>
              <a:spcAft>
                <a:spcPts val="0"/>
              </a:spcAft>
              <a:buClr>
                <a:schemeClr val="dk1"/>
              </a:buClr>
              <a:buSzPts val="3600"/>
              <a:buFont typeface="Trebuchet MS"/>
              <a:buNone/>
            </a:pPr>
            <a:r>
              <a:rPr lang="en-US" sz="3600" b="1" i="0" u="none" dirty="0">
                <a:solidFill>
                  <a:schemeClr val="dk1"/>
                </a:solidFill>
                <a:latin typeface="Trebuchet MS"/>
                <a:ea typeface="Trebuchet MS"/>
                <a:cs typeface="Trebuchet MS"/>
                <a:sym typeface="Trebuchet MS"/>
              </a:rPr>
              <a:t>Dataset</a:t>
            </a:r>
            <a:endParaRPr dirty="0"/>
          </a:p>
        </p:txBody>
      </p:sp>
      <p:sp>
        <p:nvSpPr>
          <p:cNvPr id="261" name="Google Shape;261;p19"/>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2" name="Google Shape;262;p19"/>
          <p:cNvSpPr txBox="1"/>
          <p:nvPr/>
        </p:nvSpPr>
        <p:spPr>
          <a:xfrm>
            <a:off x="676275" y="6413500"/>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3" name="Google Shape;263;p19"/>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10</a:t>
            </a:fld>
            <a:endParaRPr/>
          </a:p>
        </p:txBody>
      </p:sp>
      <p:sp>
        <p:nvSpPr>
          <p:cNvPr id="264" name="Google Shape;264;p19"/>
          <p:cNvSpPr txBox="1"/>
          <p:nvPr/>
        </p:nvSpPr>
        <p:spPr>
          <a:xfrm>
            <a:off x="409259" y="1282520"/>
            <a:ext cx="9080816" cy="5047495"/>
          </a:xfrm>
          <a:prstGeom prst="rect">
            <a:avLst/>
          </a:prstGeom>
          <a:noFill/>
          <a:ln>
            <a:noFill/>
          </a:ln>
        </p:spPr>
        <p:txBody>
          <a:bodyPr spcFirstLastPara="1" wrap="square" lIns="91425" tIns="45700" rIns="91425" bIns="45700" anchor="t" anchorCtr="0">
            <a:spAutoFit/>
          </a:bodyPr>
          <a:lstStyle/>
          <a:p>
            <a:r>
              <a:rPr lang="en-US" b="1" dirty="0"/>
              <a:t>Official DLIB Dataset for Facial Landmark </a:t>
            </a:r>
            <a:r>
              <a:rPr lang="en-US" b="1" dirty="0" smtClean="0"/>
              <a:t>Detection</a:t>
            </a:r>
          </a:p>
          <a:p>
            <a:endParaRPr lang="en-US" dirty="0"/>
          </a:p>
          <a:p>
            <a:r>
              <a:rPr lang="en-US" dirty="0"/>
              <a:t>The chosen dataset for facial landmark detection comprises over 6666 images sourced from the official DLIB dataset. This dataset offers a diverse collection of facial images captured under varying conditions, encompassing different dimensions, resolutions, and facial expressions</a:t>
            </a:r>
            <a:r>
              <a:rPr lang="en-US" dirty="0" smtClean="0"/>
              <a:t>.</a:t>
            </a:r>
          </a:p>
          <a:p>
            <a:endParaRPr lang="en-US" dirty="0"/>
          </a:p>
          <a:p>
            <a:r>
              <a:rPr lang="en-US" b="1" dirty="0"/>
              <a:t>Key Features of the Dataset</a:t>
            </a:r>
            <a:r>
              <a:rPr lang="en-US" b="1" dirty="0" smtClean="0"/>
              <a:t>:</a:t>
            </a:r>
          </a:p>
          <a:p>
            <a:endParaRPr lang="en-US" dirty="0"/>
          </a:p>
          <a:p>
            <a:r>
              <a:rPr lang="en-US" b="1" dirty="0"/>
              <a:t>Large and Varied</a:t>
            </a:r>
            <a:r>
              <a:rPr lang="en-US" dirty="0"/>
              <a:t>: With over 6666 images, the dataset provides a substantial volume of data for training and evaluation. It encompasses a wide range of facial poses, expressions, and environmental conditions, enhancing model robustness and generalization</a:t>
            </a:r>
            <a:r>
              <a:rPr lang="en-US" dirty="0" smtClean="0"/>
              <a:t>.</a:t>
            </a:r>
            <a:endParaRPr lang="en-US" dirty="0"/>
          </a:p>
          <a:p>
            <a:r>
              <a:rPr lang="en-US" b="1" dirty="0"/>
              <a:t>Annotated Landmarks</a:t>
            </a:r>
            <a:r>
              <a:rPr lang="en-US" dirty="0"/>
              <a:t>: Each image in the dataset is annotated with facial landmarks, providing ground truth coordinates for key points such as eyes, nose, mouth, and jawline. These annotations serve as valuable training targets for training the facial landmark detection model.</a:t>
            </a:r>
          </a:p>
          <a:p>
            <a:r>
              <a:rPr lang="en-US" b="1" dirty="0"/>
              <a:t>Diverse Dimensions</a:t>
            </a:r>
            <a:r>
              <a:rPr lang="en-US" dirty="0"/>
              <a:t>: The images in the dataset exhibit diverse dimensions, representing real-world variability in image sizes and aspect ratios. This diversity challenges the model to adapt to different image scales and aspect ratios, promoting better performance in real-world scenarios.</a:t>
            </a:r>
          </a:p>
          <a:p>
            <a:r>
              <a:rPr lang="en-US" b="1" dirty="0"/>
              <a:t>High-Quality Images</a:t>
            </a:r>
            <a:r>
              <a:rPr lang="en-US" dirty="0"/>
              <a:t>: The dataset consists of high-quality facial images captured under controlled conditions, ensuring clarity and detail in facial features. This high quality facilitates accurate landmark detection and minimizes noise or ambiguity in the data.</a:t>
            </a:r>
          </a:p>
          <a:p>
            <a:r>
              <a:rPr lang="en-US" b="1" dirty="0"/>
              <a:t>Suitability for Research and Development</a:t>
            </a:r>
            <a:r>
              <a:rPr lang="en-US" dirty="0"/>
              <a:t>: The official DLIB dataset serves as a popular benchmark dataset for facial landmark detection tasks. Its availability and comprehensiveness make it suitable for both research and development purposes, enabling researchers and practitioners to evaluate and compare their models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20"/>
          <p:cNvSpPr txBox="1"/>
          <p:nvPr/>
        </p:nvSpPr>
        <p:spPr>
          <a:xfrm>
            <a:off x="1641475" y="6415087"/>
            <a:ext cx="101700" cy="177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C82C3"/>
              </a:buClr>
              <a:buSzPts val="1100"/>
              <a:buFont typeface="Trebuchet MS"/>
              <a:buNone/>
            </a:pPr>
            <a:r>
              <a:rPr lang="en-US" sz="1100" b="1" i="0" u="none">
                <a:solidFill>
                  <a:srgbClr val="2C82C3"/>
                </a:solidFill>
                <a:latin typeface="Trebuchet MS"/>
                <a:ea typeface="Trebuchet MS"/>
                <a:cs typeface="Trebuchet MS"/>
                <a:sym typeface="Trebuchet MS"/>
              </a:rPr>
              <a:t>n</a:t>
            </a:r>
            <a:endParaRPr/>
          </a:p>
        </p:txBody>
      </p:sp>
      <p:sp>
        <p:nvSpPr>
          <p:cNvPr id="270" name="Google Shape;270;p20"/>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1" name="Google Shape;271;p20"/>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2" name="Google Shape;272;p20"/>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3" name="Google Shape;273;p20"/>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4" name="Google Shape;274;p20"/>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5" name="Google Shape;275;p20"/>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6" name="Google Shape;276;p20"/>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20"/>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8" name="Google Shape;278;p20"/>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20"/>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20"/>
          <p:cNvSpPr txBox="1"/>
          <p:nvPr/>
        </p:nvSpPr>
        <p:spPr>
          <a:xfrm>
            <a:off x="3294941" y="749193"/>
            <a:ext cx="3206700" cy="738300"/>
          </a:xfrm>
          <a:prstGeom prst="rect">
            <a:avLst/>
          </a:prstGeom>
          <a:noFill/>
          <a:ln>
            <a:noFill/>
          </a:ln>
        </p:spPr>
        <p:txBody>
          <a:bodyPr spcFirstLastPara="1" wrap="square" lIns="0" tIns="0" rIns="0" bIns="0" anchor="t" anchorCtr="0">
            <a:spAutoFit/>
          </a:bodyPr>
          <a:lstStyle/>
          <a:p>
            <a:pPr marL="12700" marR="0" lvl="0" indent="0" algn="ctr" rtl="0">
              <a:lnSpc>
                <a:spcPct val="100000"/>
              </a:lnSpc>
              <a:spcBef>
                <a:spcPts val="0"/>
              </a:spcBef>
              <a:spcAft>
                <a:spcPts val="0"/>
              </a:spcAft>
              <a:buClr>
                <a:schemeClr val="dk1"/>
              </a:buClr>
              <a:buSzPts val="4800"/>
              <a:buFont typeface="Trebuchet MS"/>
              <a:buNone/>
            </a:pPr>
            <a:r>
              <a:rPr lang="en-US" sz="4800" b="1" i="0" u="none" dirty="0">
                <a:solidFill>
                  <a:schemeClr val="dk1"/>
                </a:solidFill>
                <a:latin typeface="Trebuchet MS"/>
                <a:ea typeface="Trebuchet MS"/>
                <a:cs typeface="Trebuchet MS"/>
                <a:sym typeface="Trebuchet MS"/>
              </a:rPr>
              <a:t>Conclusion</a:t>
            </a:r>
            <a:endParaRPr dirty="0"/>
          </a:p>
        </p:txBody>
      </p:sp>
      <p:sp>
        <p:nvSpPr>
          <p:cNvPr id="281" name="Google Shape;281;p20"/>
          <p:cNvSpPr txBox="1"/>
          <p:nvPr/>
        </p:nvSpPr>
        <p:spPr>
          <a:xfrm>
            <a:off x="1666875" y="6415087"/>
            <a:ext cx="76200" cy="177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20"/>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3" name="Google Shape;283;p20"/>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25400"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11</a:t>
            </a:fld>
            <a:endParaRPr/>
          </a:p>
        </p:txBody>
      </p:sp>
      <p:sp>
        <p:nvSpPr>
          <p:cNvPr id="284" name="Google Shape;284;p20"/>
          <p:cNvSpPr txBox="1"/>
          <p:nvPr/>
        </p:nvSpPr>
        <p:spPr>
          <a:xfrm>
            <a:off x="738090" y="2017835"/>
            <a:ext cx="8320403" cy="4678163"/>
          </a:xfrm>
          <a:prstGeom prst="rect">
            <a:avLst/>
          </a:prstGeom>
          <a:noFill/>
          <a:ln>
            <a:noFill/>
          </a:ln>
        </p:spPr>
        <p:txBody>
          <a:bodyPr spcFirstLastPara="1" wrap="square" lIns="91425" tIns="45700" rIns="91425" bIns="45700" anchor="t" anchorCtr="0">
            <a:spAutoFit/>
          </a:bodyPr>
          <a:lstStyle/>
          <a:p>
            <a:pPr algn="ctr"/>
            <a:r>
              <a:rPr lang="en-US" dirty="0"/>
              <a:t>In conclusion, the official DLIB dataset for facial landmark detection is a game-changer in the realm of computer vision and machine learning. With its extensive collection of over 6666 high-quality images, each meticulously annotated with facial landmarks, this dataset stands as a cornerstone for training and refining facial landmark detection models.</a:t>
            </a:r>
          </a:p>
          <a:p>
            <a:pPr algn="ctr"/>
            <a:r>
              <a:rPr lang="en-US" dirty="0"/>
              <a:t>What makes this dataset truly remarkable is its diversity. It encompasses a wide array of facial expressions, poses, and environmental settings. This diversity injects richness into the learning process, empowering models to handle real-world scenarios with grace and accuracy.</a:t>
            </a:r>
          </a:p>
          <a:p>
            <a:pPr algn="ctr"/>
            <a:r>
              <a:rPr lang="en-US" dirty="0"/>
              <a:t>By providing ground truth annotations for critical facial landmarks, the dataset lays a solid foundation for model development and evaluation. Researchers and practitioners can rely on these annotations to train models that excel in pinpointing facial features, leading to the creation of robust facial analysis systems.</a:t>
            </a:r>
          </a:p>
          <a:p>
            <a:pPr algn="ctr"/>
            <a:r>
              <a:rPr lang="en-US" dirty="0"/>
              <a:t>Moreover, the availability of the official DLIB dataset promotes collaboration and fosters innovation within the research community. It serves as a common ground for researchers to compare and refine their methods, pushing the boundaries of what's possible in facial landmark detection.</a:t>
            </a:r>
          </a:p>
          <a:p>
            <a:pPr algn="ctr"/>
            <a:r>
              <a:rPr lang="en-US" dirty="0"/>
              <a:t>From facial recognition to emotion analysis, augmented reality, and medical imaging, the applications of this dataset are vast and varied. Its versatility makes it a valuable asset across a spectrum of domains, promising advancements in technology and real-world applications alike.</a:t>
            </a:r>
          </a:p>
          <a:p>
            <a:pPr algn="ctr"/>
            <a:r>
              <a:rPr lang="en-US" dirty="0"/>
              <a:t>In essence, the official DLIB dataset is more than just a collection of images; it's a catalyst for progress. Its continued use and exploration will undoubtedly fuel further breakthroughs in understanding and leveraging facial information for the betterment of society and technology.</a:t>
            </a:r>
          </a:p>
          <a:p>
            <a:pPr marL="0" marR="0" lvl="0" indent="0" algn="l" rtl="0">
              <a:lnSpc>
                <a:spcPct val="100000"/>
              </a:lnSpc>
              <a:spcBef>
                <a:spcPts val="0"/>
              </a:spcBef>
              <a:spcAft>
                <a:spcPts val="0"/>
              </a:spcAft>
              <a:buClr>
                <a:schemeClr val="dk1"/>
              </a:buClr>
              <a:buSzPts val="1800"/>
              <a:buFont typeface="Calibri"/>
              <a:buNone/>
            </a:pP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11"/>
          <p:cNvSpPr/>
          <p:nvPr/>
        </p:nvSpPr>
        <p:spPr>
          <a:xfrm>
            <a:off x="-152400" y="0"/>
            <a:ext cx="12192000" cy="6858000"/>
          </a:xfrm>
          <a:custGeom>
            <a:avLst/>
            <a:gdLst/>
            <a:ahLst/>
            <a:cxnLst/>
            <a:rect l="l" t="t" r="r" b="b"/>
            <a:pathLst>
              <a:path w="12192000" h="6858000" extrusionOk="0">
                <a:moveTo>
                  <a:pt x="0" y="6857999"/>
                </a:moveTo>
                <a:lnTo>
                  <a:pt x="12191999" y="6857999"/>
                </a:lnTo>
                <a:lnTo>
                  <a:pt x="12191999" y="0"/>
                </a:lnTo>
                <a:lnTo>
                  <a:pt x="0" y="0"/>
                </a:lnTo>
                <a:lnTo>
                  <a:pt x="0" y="6857999"/>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4" name="Google Shape;94;p11"/>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5" name="Google Shape;95;p11"/>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6" name="Google Shape;96;p11"/>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7" name="Google Shape;97;p11"/>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8" name="Google Shape;98;p11"/>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9" name="Google Shape;99;p11"/>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0" name="Google Shape;100;p11"/>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1" name="Google Shape;101;p11"/>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2" name="Google Shape;102;p11"/>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3" name="Google Shape;103;p11"/>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4" name="Google Shape;104;p11"/>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5" name="Google Shape;105;p11"/>
          <p:cNvSpPr txBox="1"/>
          <p:nvPr/>
        </p:nvSpPr>
        <p:spPr>
          <a:xfrm>
            <a:off x="739775" y="936625"/>
            <a:ext cx="5584800" cy="1308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dirty="0">
                <a:solidFill>
                  <a:schemeClr val="dk1"/>
                </a:solidFill>
                <a:latin typeface="Times New Roman"/>
                <a:ea typeface="Times New Roman"/>
                <a:cs typeface="Times New Roman"/>
                <a:sym typeface="Times New Roman"/>
              </a:rPr>
              <a:t>PROJECT TITLE</a:t>
            </a:r>
            <a:endParaRPr dirty="0"/>
          </a:p>
          <a:p>
            <a:pPr marL="0" marR="0" lvl="0" indent="0" algn="l" rtl="0">
              <a:lnSpc>
                <a:spcPct val="100000"/>
              </a:lnSpc>
              <a:spcBef>
                <a:spcPts val="0"/>
              </a:spcBef>
              <a:spcAft>
                <a:spcPts val="0"/>
              </a:spcAft>
              <a:buNone/>
            </a:pPr>
            <a:endParaRPr sz="4200" b="1" i="0" u="none" dirty="0">
              <a:solidFill>
                <a:schemeClr val="dk1"/>
              </a:solidFill>
              <a:latin typeface="Times New Roman"/>
              <a:ea typeface="Times New Roman"/>
              <a:cs typeface="Times New Roman"/>
              <a:sym typeface="Times New Roman"/>
            </a:endParaRPr>
          </a:p>
        </p:txBody>
      </p:sp>
      <p:sp>
        <p:nvSpPr>
          <p:cNvPr id="106" name="Google Shape;106;p11"/>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7" name="Google Shape;107;p11"/>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8" name="Google Shape;108;p11"/>
          <p:cNvSpPr txBox="1"/>
          <p:nvPr/>
        </p:nvSpPr>
        <p:spPr>
          <a:xfrm>
            <a:off x="676275" y="6413500"/>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09" name="Google Shape;109;p11"/>
          <p:cNvSpPr txBox="1"/>
          <p:nvPr/>
        </p:nvSpPr>
        <p:spPr>
          <a:xfrm>
            <a:off x="676275" y="6413500"/>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0" name="Google Shape;110;p11"/>
          <p:cNvSpPr txBox="1"/>
          <p:nvPr/>
        </p:nvSpPr>
        <p:spPr>
          <a:xfrm>
            <a:off x="466725" y="6356350"/>
            <a:ext cx="3705300" cy="2952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1" name="Google Shape;111;p11"/>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2</a:t>
            </a:fld>
            <a:endParaRPr/>
          </a:p>
        </p:txBody>
      </p:sp>
      <p:sp>
        <p:nvSpPr>
          <p:cNvPr id="112" name="Google Shape;112;p11"/>
          <p:cNvSpPr txBox="1"/>
          <p:nvPr/>
        </p:nvSpPr>
        <p:spPr>
          <a:xfrm>
            <a:off x="739775" y="2514600"/>
            <a:ext cx="9071100"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600"/>
              <a:buFont typeface="Times New Roman"/>
              <a:buNone/>
            </a:pPr>
            <a:r>
              <a:rPr lang="en-US" sz="3600" dirty="0" smtClean="0">
                <a:solidFill>
                  <a:schemeClr val="dk1"/>
                </a:solidFill>
                <a:latin typeface="Times New Roman"/>
                <a:cs typeface="Times New Roman"/>
                <a:sym typeface="Times New Roman"/>
              </a:rPr>
              <a:t>Face Landmarks Detection</a:t>
            </a:r>
            <a:endParaRPr dirty="0"/>
          </a:p>
          <a:p>
            <a:pPr marL="0" marR="0" lvl="0" indent="0" algn="l" rtl="0">
              <a:lnSpc>
                <a:spcPct val="100000"/>
              </a:lnSpc>
              <a:spcBef>
                <a:spcPts val="0"/>
              </a:spcBef>
              <a:spcAft>
                <a:spcPts val="0"/>
              </a:spcAft>
              <a:buNone/>
            </a:pPr>
            <a:endParaRPr sz="3600" b="0"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16"/>
        <p:cNvGrpSpPr/>
        <p:nvPr/>
      </p:nvGrpSpPr>
      <p:grpSpPr>
        <a:xfrm>
          <a:off x="0" y="0"/>
          <a:ext cx="0" cy="0"/>
          <a:chOff x="0" y="0"/>
          <a:chExt cx="0" cy="0"/>
        </a:xfrm>
      </p:grpSpPr>
      <p:sp>
        <p:nvSpPr>
          <p:cNvPr id="117" name="Google Shape;117;p12"/>
          <p:cNvSpPr txBox="1"/>
          <p:nvPr/>
        </p:nvSpPr>
        <p:spPr>
          <a:xfrm>
            <a:off x="0" y="0"/>
            <a:ext cx="12192000" cy="6858000"/>
          </a:xfrm>
          <a:prstGeom prst="rect">
            <a:avLst/>
          </a:prstGeom>
          <a:noFill/>
          <a:ln>
            <a:noFill/>
          </a:ln>
        </p:spPr>
        <p:txBody>
          <a:bodyPr spcFirstLastPara="1" wrap="square" lIns="0" tIns="0" rIns="0" bIns="0" anchor="t" anchorCtr="0">
            <a:spAutoFit/>
          </a:bodyPr>
          <a:lstStyle/>
          <a:p>
            <a:pPr marL="752475"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18" name="Google Shape;118;p12"/>
          <p:cNvSpPr/>
          <p:nvPr/>
        </p:nvSpPr>
        <p:spPr>
          <a:xfrm>
            <a:off x="0" y="0"/>
            <a:ext cx="12192000" cy="6858000"/>
          </a:xfrm>
          <a:custGeom>
            <a:avLst/>
            <a:gdLst/>
            <a:ahLst/>
            <a:cxnLst/>
            <a:rect l="l" t="t" r="r" b="b"/>
            <a:pathLst>
              <a:path w="12192000" h="6858000" extrusionOk="0">
                <a:moveTo>
                  <a:pt x="0" y="6857999"/>
                </a:moveTo>
                <a:lnTo>
                  <a:pt x="12191999" y="6857999"/>
                </a:lnTo>
                <a:lnTo>
                  <a:pt x="12191999" y="0"/>
                </a:lnTo>
                <a:lnTo>
                  <a:pt x="0" y="0"/>
                </a:lnTo>
                <a:lnTo>
                  <a:pt x="0" y="6857999"/>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9" name="Google Shape;119;p12"/>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0" name="Google Shape;120;p12"/>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1" name="Google Shape;121;p12"/>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2" name="Google Shape;122;p12"/>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3" name="Google Shape;123;p12"/>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4" name="Google Shape;124;p12"/>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5" name="Google Shape;125;p12"/>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6" name="Google Shape;126;p12"/>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7" name="Google Shape;127;p12"/>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8" name="Google Shape;128;p12"/>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9" name="Google Shape;129;p12"/>
          <p:cNvSpPr txBox="1"/>
          <p:nvPr/>
        </p:nvSpPr>
        <p:spPr>
          <a:xfrm>
            <a:off x="466725" y="6410325"/>
            <a:ext cx="3705300" cy="295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0" name="Google Shape;130;p12"/>
          <p:cNvSpPr txBox="1"/>
          <p:nvPr/>
        </p:nvSpPr>
        <p:spPr>
          <a:xfrm>
            <a:off x="47625" y="3819525"/>
            <a:ext cx="1733400" cy="30099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1" name="Google Shape;131;p12"/>
          <p:cNvSpPr txBox="1"/>
          <p:nvPr/>
        </p:nvSpPr>
        <p:spPr>
          <a:xfrm>
            <a:off x="739775" y="561975"/>
            <a:ext cx="2917800" cy="7383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800"/>
              <a:buFont typeface="Times New Roman"/>
              <a:buNone/>
            </a:pPr>
            <a:r>
              <a:rPr lang="en-US" sz="4800" b="1" i="0" u="none">
                <a:solidFill>
                  <a:schemeClr val="dk1"/>
                </a:solidFill>
                <a:latin typeface="Times New Roman"/>
                <a:ea typeface="Times New Roman"/>
                <a:cs typeface="Times New Roman"/>
                <a:sym typeface="Times New Roman"/>
              </a:rPr>
              <a:t>AGENDA</a:t>
            </a:r>
            <a:endParaRPr/>
          </a:p>
        </p:txBody>
      </p:sp>
      <p:sp>
        <p:nvSpPr>
          <p:cNvPr id="132" name="Google Shape;132;p12"/>
          <p:cNvSpPr txBox="1"/>
          <p:nvPr/>
        </p:nvSpPr>
        <p:spPr>
          <a:xfrm>
            <a:off x="10687050" y="6134100"/>
            <a:ext cx="247500" cy="2475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3" name="Google Shape;133;p12"/>
          <p:cNvSpPr/>
          <p:nvPr/>
        </p:nvSpPr>
        <p:spPr>
          <a:xfrm>
            <a:off x="7362825" y="447675"/>
            <a:ext cx="361950" cy="361950"/>
          </a:xfrm>
          <a:custGeom>
            <a:avLst/>
            <a:gdLst/>
            <a:ahLst/>
            <a:cxnLst/>
            <a:rect l="l" t="t" r="r" b="b"/>
            <a:pathLst>
              <a:path w="361950" h="361950" extrusionOk="0">
                <a:moveTo>
                  <a:pt x="180959" y="0"/>
                </a:moveTo>
                <a:lnTo>
                  <a:pt x="132709" y="6339"/>
                </a:lnTo>
                <a:lnTo>
                  <a:pt x="89519" y="24749"/>
                </a:lnTo>
                <a:lnTo>
                  <a:pt x="52699" y="52699"/>
                </a:lnTo>
                <a:lnTo>
                  <a:pt x="24749" y="89519"/>
                </a:lnTo>
                <a:lnTo>
                  <a:pt x="6339" y="132709"/>
                </a:lnTo>
                <a:lnTo>
                  <a:pt x="0" y="180959"/>
                </a:lnTo>
                <a:lnTo>
                  <a:pt x="6339" y="229209"/>
                </a:lnTo>
                <a:lnTo>
                  <a:pt x="24749" y="272399"/>
                </a:lnTo>
                <a:lnTo>
                  <a:pt x="52699" y="309219"/>
                </a:lnTo>
                <a:lnTo>
                  <a:pt x="89519" y="337169"/>
                </a:lnTo>
                <a:lnTo>
                  <a:pt x="132709" y="355579"/>
                </a:lnTo>
                <a:lnTo>
                  <a:pt x="180959" y="361949"/>
                </a:lnTo>
                <a:lnTo>
                  <a:pt x="229209" y="355579"/>
                </a:lnTo>
                <a:lnTo>
                  <a:pt x="272399" y="337169"/>
                </a:lnTo>
                <a:lnTo>
                  <a:pt x="309219" y="309219"/>
                </a:lnTo>
                <a:lnTo>
                  <a:pt x="337169" y="272399"/>
                </a:lnTo>
                <a:lnTo>
                  <a:pt x="355579" y="229209"/>
                </a:lnTo>
                <a:lnTo>
                  <a:pt x="361949" y="180959"/>
                </a:lnTo>
                <a:lnTo>
                  <a:pt x="355579" y="132709"/>
                </a:lnTo>
                <a:lnTo>
                  <a:pt x="337169" y="89519"/>
                </a:lnTo>
                <a:lnTo>
                  <a:pt x="309219" y="52699"/>
                </a:lnTo>
                <a:lnTo>
                  <a:pt x="272399" y="24749"/>
                </a:lnTo>
                <a:lnTo>
                  <a:pt x="229209" y="6339"/>
                </a:lnTo>
                <a:lnTo>
                  <a:pt x="180959" y="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4" name="Google Shape;134;p12"/>
          <p:cNvSpPr/>
          <p:nvPr/>
        </p:nvSpPr>
        <p:spPr>
          <a:xfrm>
            <a:off x="11010900" y="5610225"/>
            <a:ext cx="647700" cy="647700"/>
          </a:xfrm>
          <a:custGeom>
            <a:avLst/>
            <a:gdLst/>
            <a:ahLst/>
            <a:cxnLst/>
            <a:rect l="l" t="t" r="r" b="b"/>
            <a:pathLst>
              <a:path w="647700" h="647700" extrusionOk="0">
                <a:moveTo>
                  <a:pt x="323849" y="0"/>
                </a:moveTo>
                <a:lnTo>
                  <a:pt x="276240" y="3809"/>
                </a:lnTo>
                <a:lnTo>
                  <a:pt x="230520" y="13965"/>
                </a:lnTo>
                <a:lnTo>
                  <a:pt x="187330" y="29849"/>
                </a:lnTo>
                <a:lnTo>
                  <a:pt x="147309" y="52065"/>
                </a:lnTo>
                <a:lnTo>
                  <a:pt x="111130" y="79379"/>
                </a:lnTo>
                <a:lnTo>
                  <a:pt x="79369" y="111120"/>
                </a:lnTo>
                <a:lnTo>
                  <a:pt x="52059" y="147315"/>
                </a:lnTo>
                <a:lnTo>
                  <a:pt x="29839" y="187320"/>
                </a:lnTo>
                <a:lnTo>
                  <a:pt x="13959" y="230504"/>
                </a:lnTo>
                <a:lnTo>
                  <a:pt x="3809" y="276224"/>
                </a:lnTo>
                <a:lnTo>
                  <a:pt x="0" y="323849"/>
                </a:lnTo>
                <a:lnTo>
                  <a:pt x="3809" y="371474"/>
                </a:lnTo>
                <a:lnTo>
                  <a:pt x="13959" y="417194"/>
                </a:lnTo>
                <a:lnTo>
                  <a:pt x="29839" y="460379"/>
                </a:lnTo>
                <a:lnTo>
                  <a:pt x="52059" y="500384"/>
                </a:lnTo>
                <a:lnTo>
                  <a:pt x="79369" y="536579"/>
                </a:lnTo>
                <a:lnTo>
                  <a:pt x="111130" y="568320"/>
                </a:lnTo>
                <a:lnTo>
                  <a:pt x="147309" y="595634"/>
                </a:lnTo>
                <a:lnTo>
                  <a:pt x="187330" y="617850"/>
                </a:lnTo>
                <a:lnTo>
                  <a:pt x="230520" y="633734"/>
                </a:lnTo>
                <a:lnTo>
                  <a:pt x="276240" y="643889"/>
                </a:lnTo>
                <a:lnTo>
                  <a:pt x="323849" y="647699"/>
                </a:lnTo>
                <a:lnTo>
                  <a:pt x="371490" y="643889"/>
                </a:lnTo>
                <a:lnTo>
                  <a:pt x="417210" y="633734"/>
                </a:lnTo>
                <a:lnTo>
                  <a:pt x="460369" y="617850"/>
                </a:lnTo>
                <a:lnTo>
                  <a:pt x="500390" y="595634"/>
                </a:lnTo>
                <a:lnTo>
                  <a:pt x="536569" y="568320"/>
                </a:lnTo>
                <a:lnTo>
                  <a:pt x="568330" y="536579"/>
                </a:lnTo>
                <a:lnTo>
                  <a:pt x="595640" y="500384"/>
                </a:lnTo>
                <a:lnTo>
                  <a:pt x="617860" y="460379"/>
                </a:lnTo>
                <a:lnTo>
                  <a:pt x="633740" y="417194"/>
                </a:lnTo>
                <a:lnTo>
                  <a:pt x="643889" y="371474"/>
                </a:lnTo>
                <a:lnTo>
                  <a:pt x="647699" y="323849"/>
                </a:lnTo>
                <a:lnTo>
                  <a:pt x="643889" y="276224"/>
                </a:lnTo>
                <a:lnTo>
                  <a:pt x="633740" y="230504"/>
                </a:lnTo>
                <a:lnTo>
                  <a:pt x="617860" y="187320"/>
                </a:lnTo>
                <a:lnTo>
                  <a:pt x="595640" y="147315"/>
                </a:lnTo>
                <a:lnTo>
                  <a:pt x="568330" y="111120"/>
                </a:lnTo>
                <a:lnTo>
                  <a:pt x="536569" y="79379"/>
                </a:lnTo>
                <a:lnTo>
                  <a:pt x="500390" y="52065"/>
                </a:lnTo>
                <a:lnTo>
                  <a:pt x="460369" y="29849"/>
                </a:lnTo>
                <a:lnTo>
                  <a:pt x="417210" y="13965"/>
                </a:lnTo>
                <a:lnTo>
                  <a:pt x="371490" y="3809"/>
                </a:lnTo>
                <a:lnTo>
                  <a:pt x="32384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5" name="Google Shape;135;p12"/>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3</a:t>
            </a:fld>
            <a:endParaRPr/>
          </a:p>
        </p:txBody>
      </p:sp>
      <p:sp>
        <p:nvSpPr>
          <p:cNvPr id="136" name="Google Shape;136;p12"/>
          <p:cNvSpPr txBox="1"/>
          <p:nvPr/>
        </p:nvSpPr>
        <p:spPr>
          <a:xfrm>
            <a:off x="1781175" y="1905000"/>
            <a:ext cx="8429700" cy="44004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Problem Statement</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Objective</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Project Overview</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Who is the end user</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Model Used</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Dataset</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Conclusion</a:t>
            </a:r>
            <a:endParaRPr dirty="0"/>
          </a:p>
          <a:p>
            <a:pPr marL="0" marR="0" lvl="0" indent="0" algn="l" rtl="0">
              <a:lnSpc>
                <a:spcPct val="100000"/>
              </a:lnSpc>
              <a:spcBef>
                <a:spcPts val="0"/>
              </a:spcBef>
              <a:spcAft>
                <a:spcPts val="0"/>
              </a:spcAft>
              <a:buNone/>
            </a:pPr>
            <a:endParaRPr sz="2000" b="1"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13"/>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2" name="Google Shape;142;p13"/>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3" name="Google Shape;143;p13"/>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4" name="Google Shape;144;p13"/>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5" name="Google Shape;145;p13"/>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6" name="Google Shape;146;p13"/>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7" name="Google Shape;147;p13"/>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8" name="Google Shape;148;p13"/>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9" name="Google Shape;149;p13"/>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0" name="Google Shape;150;p13"/>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1" name="Google Shape;151;p13"/>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2" name="Google Shape;152;p13"/>
          <p:cNvSpPr/>
          <p:nvPr/>
        </p:nvSpPr>
        <p:spPr>
          <a:xfrm>
            <a:off x="9353550" y="587692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3" name="Google Shape;153;p13"/>
          <p:cNvSpPr txBox="1"/>
          <p:nvPr/>
        </p:nvSpPr>
        <p:spPr>
          <a:xfrm>
            <a:off x="7991475" y="2914650"/>
            <a:ext cx="2762100" cy="32574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4" name="Google Shape;154;p13"/>
          <p:cNvSpPr txBox="1"/>
          <p:nvPr/>
        </p:nvSpPr>
        <p:spPr>
          <a:xfrm>
            <a:off x="833437" y="681037"/>
            <a:ext cx="6580996" cy="646331"/>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dirty="0" smtClean="0">
                <a:solidFill>
                  <a:schemeClr val="dk1"/>
                </a:solidFill>
                <a:latin typeface="Times New Roman"/>
                <a:ea typeface="Times New Roman"/>
                <a:cs typeface="Times New Roman"/>
                <a:sym typeface="Times New Roman"/>
              </a:rPr>
              <a:t>PROBLEM</a:t>
            </a:r>
            <a:r>
              <a:rPr lang="en-US" sz="4200" b="1" i="0" u="none" dirty="0">
                <a:solidFill>
                  <a:schemeClr val="dk1"/>
                </a:solidFill>
                <a:latin typeface="Times New Roman"/>
                <a:ea typeface="Times New Roman"/>
                <a:cs typeface="Times New Roman"/>
                <a:sym typeface="Times New Roman"/>
              </a:rPr>
              <a:t>	</a:t>
            </a:r>
            <a:r>
              <a:rPr lang="en-US" sz="4200" b="1" i="0" u="none" dirty="0" smtClean="0">
                <a:solidFill>
                  <a:schemeClr val="dk1"/>
                </a:solidFill>
                <a:latin typeface="Times New Roman"/>
                <a:ea typeface="Times New Roman"/>
                <a:cs typeface="Times New Roman"/>
                <a:sym typeface="Times New Roman"/>
              </a:rPr>
              <a:t> STATEMENT</a:t>
            </a:r>
            <a:endParaRPr dirty="0"/>
          </a:p>
        </p:txBody>
      </p:sp>
      <p:sp>
        <p:nvSpPr>
          <p:cNvPr id="155" name="Google Shape;155;p13"/>
          <p:cNvSpPr txBox="1"/>
          <p:nvPr/>
        </p:nvSpPr>
        <p:spPr>
          <a:xfrm>
            <a:off x="676275" y="6430962"/>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56" name="Google Shape;156;p13"/>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7" name="Google Shape;157;p13"/>
          <p:cNvSpPr txBox="1"/>
          <p:nvPr/>
        </p:nvSpPr>
        <p:spPr>
          <a:xfrm>
            <a:off x="676275" y="6430962"/>
            <a:ext cx="2143200" cy="2001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8" name="Google Shape;158;p13"/>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4</a:t>
            </a:fld>
            <a:endParaRPr/>
          </a:p>
        </p:txBody>
      </p:sp>
      <p:sp>
        <p:nvSpPr>
          <p:cNvPr id="159" name="Google Shape;159;p13"/>
          <p:cNvSpPr txBox="1"/>
          <p:nvPr/>
        </p:nvSpPr>
        <p:spPr>
          <a:xfrm>
            <a:off x="735833" y="2050760"/>
            <a:ext cx="6678600" cy="3785611"/>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2000" dirty="0">
                <a:latin typeface="Times New Roman" panose="02020603050405020304" pitchFamily="18" charset="0"/>
                <a:cs typeface="Times New Roman" panose="02020603050405020304" pitchFamily="18" charset="0"/>
              </a:rPr>
              <a:t>The accurate detection of facial landmarks is a crucial task in various computer vision applications, including facial recognition, emotion analysis, and augmented reality. Traditional methods often struggle with complex facial expressions, occlusions, and variations in lighting conditions. To address these challenges, our project aims to develop a robust deep learning model for facial landmark detection. By accurately localizing key points on the face, such as eyes, nose, and mouth corners, we seek to enhance the performance of facial analysis systems, ultimately improving user experience and enabling a wide range of innovative applications in diverse domains.</a:t>
            </a:r>
            <a:endParaRPr sz="2800" b="0" i="0" u="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0" name="Rectangle 9"/>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ECECEC"/>
                </a:solidFill>
                <a:effectLst/>
                <a:latin typeface="Söhne"/>
              </a:rPr>
              <a:t>Develop an API using Flask for predicting the Air Quality Index (AQI) based on input parameters representing pollution levels of various pollutants in a city. The API should preprocess the provided air quality dataset, train a RandomForestRegressor model, and expose an endpoint </a:t>
            </a:r>
            <a:r>
              <a:rPr kumimoji="0" lang="en-US" altLang="en-US" b="1" i="0" u="none" strike="noStrike" cap="none" normalizeH="0" baseline="0" smtClean="0">
                <a:ln>
                  <a:noFill/>
                </a:ln>
                <a:solidFill>
                  <a:srgbClr val="ECECEC"/>
                </a:solidFill>
                <a:effectLst/>
                <a:latin typeface="Söhne Mono"/>
              </a:rPr>
              <a:t>/predict_aqi</a:t>
            </a:r>
            <a:r>
              <a:rPr kumimoji="0" lang="en-US" altLang="en-US" sz="1200" b="0" i="0" u="none" strike="noStrike" cap="none" normalizeH="0" baseline="0" smtClean="0">
                <a:ln>
                  <a:noFill/>
                </a:ln>
                <a:solidFill>
                  <a:srgbClr val="ECECEC"/>
                </a:solidFill>
                <a:effectLst/>
                <a:latin typeface="Söhne"/>
              </a:rPr>
              <a:t> to accept input data in JSON format and return AQI predictions along with the R-squared score. The API should include error handling and optional optimizations for deployment in a production environment.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558800" y="944562"/>
            <a:ext cx="11074500" cy="5541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a:solidFill>
                  <a:schemeClr val="dk1"/>
                </a:solidFill>
                <a:latin typeface="Times New Roman"/>
                <a:ea typeface="Times New Roman"/>
                <a:cs typeface="Times New Roman"/>
                <a:sym typeface="Times New Roman"/>
              </a:rPr>
              <a:t>Objective</a:t>
            </a:r>
            <a:endParaRPr/>
          </a:p>
        </p:txBody>
      </p:sp>
      <p:sp>
        <p:nvSpPr>
          <p:cNvPr id="165" name="Google Shape;165;p14"/>
          <p:cNvSpPr txBox="1">
            <a:spLocks noGrp="1"/>
          </p:cNvSpPr>
          <p:nvPr>
            <p:ph type="body" idx="1"/>
          </p:nvPr>
        </p:nvSpPr>
        <p:spPr>
          <a:xfrm>
            <a:off x="609600" y="1577975"/>
            <a:ext cx="9026769" cy="4739759"/>
          </a:xfrm>
          <a:prstGeom prst="rect">
            <a:avLst/>
          </a:prstGeom>
          <a:noFill/>
          <a:ln>
            <a:noFill/>
          </a:ln>
        </p:spPr>
        <p:txBody>
          <a:bodyPr spcFirstLastPara="1" wrap="square" lIns="0" tIns="0" rIns="0" bIns="0" anchor="t" anchorCtr="0">
            <a:spAutoFit/>
          </a:bodyPr>
          <a:lstStyle/>
          <a:p>
            <a:pPr marL="514350" indent="-285750">
              <a:buFont typeface="Arial" panose="020B0604020202020204" pitchFamily="34" charset="0"/>
              <a:buChar char="•"/>
            </a:pPr>
            <a:r>
              <a:rPr lang="en-US" sz="1600" b="1" dirty="0"/>
              <a:t>Develop a Deep Learning Model</a:t>
            </a:r>
            <a:r>
              <a:rPr lang="en-US" sz="1600" dirty="0"/>
              <a:t>: Design and train a convolutional neural network (CNN) architecture tailored for facial landmark detection, capable of accurately localizing key points on faces across various demographics and facial expressions.</a:t>
            </a:r>
          </a:p>
          <a:p>
            <a:pPr marL="514350" indent="-285750">
              <a:buFont typeface="Arial" panose="020B0604020202020204" pitchFamily="34" charset="0"/>
              <a:buChar char="•"/>
            </a:pPr>
            <a:r>
              <a:rPr lang="en-US" sz="1600" b="1" dirty="0"/>
              <a:t>Dataset Preparation</a:t>
            </a:r>
            <a:r>
              <a:rPr lang="en-US" sz="1600" dirty="0"/>
              <a:t>: Collect and curate a comprehensive dataset of facial images with annotated landmark positions, ensuring diversity in ethnicity, age, gender, and facial expressions to enhance the model's robustness and generalization capabilities.</a:t>
            </a:r>
          </a:p>
          <a:p>
            <a:pPr marL="514350" indent="-285750">
              <a:buFont typeface="Arial" panose="020B0604020202020204" pitchFamily="34" charset="0"/>
              <a:buChar char="•"/>
            </a:pPr>
            <a:r>
              <a:rPr lang="en-US" sz="1600" b="1" dirty="0"/>
              <a:t>Optimize for Real-Time Performance</a:t>
            </a:r>
            <a:r>
              <a:rPr lang="en-US" sz="1600" dirty="0"/>
              <a:t>: Implement optimizations to ensure the trained model can achieve real-time inference speeds, enabling seamless integration into applications such as live video processing and interactive user interfaces.</a:t>
            </a:r>
          </a:p>
          <a:p>
            <a:pPr marL="514350" indent="-285750">
              <a:buFont typeface="Arial" panose="020B0604020202020204" pitchFamily="34" charset="0"/>
              <a:buChar char="•"/>
            </a:pPr>
            <a:r>
              <a:rPr lang="en-US" sz="1600" b="1" dirty="0"/>
              <a:t>Evaluate Performance Metrics</a:t>
            </a:r>
            <a:r>
              <a:rPr lang="en-US" sz="1600" dirty="0"/>
              <a:t>: Assess the performance of the developed model using standard evaluation metrics such as Mean Average Precision (</a:t>
            </a:r>
            <a:r>
              <a:rPr lang="en-US" sz="1600" dirty="0" err="1"/>
              <a:t>mAP</a:t>
            </a:r>
            <a:r>
              <a:rPr lang="en-US" sz="1600" dirty="0"/>
              <a:t>) and Mean Squared Error (MSE), quantifying its accuracy, robustness, and computational efficiency.</a:t>
            </a:r>
          </a:p>
          <a:p>
            <a:pPr marL="514350" indent="-285750">
              <a:buFont typeface="Arial" panose="020B0604020202020204" pitchFamily="34" charset="0"/>
              <a:buChar char="•"/>
            </a:pPr>
            <a:r>
              <a:rPr lang="en-US" sz="1600" b="1" dirty="0"/>
              <a:t>Address Occlusions and Variability</a:t>
            </a:r>
            <a:r>
              <a:rPr lang="en-US" sz="1600" dirty="0"/>
              <a:t>: Investigate techniques to improve the model's robustness against occlusions, variations in lighting conditions, and facial expressions, ensuring reliable performance in diverse real-world scenarios.</a:t>
            </a:r>
          </a:p>
          <a:p>
            <a:pPr marL="514350" indent="-285750">
              <a:buFont typeface="Arial" panose="020B0604020202020204" pitchFamily="34" charset="0"/>
              <a:buChar char="•"/>
            </a:pPr>
            <a:r>
              <a:rPr lang="en-US" sz="1600" b="1" dirty="0"/>
              <a:t>Deploy and Validate</a:t>
            </a:r>
            <a:r>
              <a:rPr lang="en-US" sz="1600" dirty="0"/>
              <a:t>: Deploy the trained model in practical applications and conduct extensive validation tests in real-world environments to ensure its effectiveness and reliability, gathering feedback for further refinement and optimization if necessary.</a:t>
            </a:r>
          </a:p>
        </p:txBody>
      </p:sp>
      <p:sp>
        <p:nvSpPr>
          <p:cNvPr id="166" name="Google Shape;166;p14"/>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5"/>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2" name="Google Shape;172;p15"/>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3" name="Google Shape;173;p15"/>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4" name="Google Shape;174;p15"/>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5" name="Google Shape;175;p15"/>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6" name="Google Shape;176;p15"/>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7" name="Google Shape;177;p15"/>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8" name="Google Shape;178;p15"/>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9" name="Google Shape;179;p15"/>
          <p:cNvSpPr txBox="1"/>
          <p:nvPr/>
        </p:nvSpPr>
        <p:spPr>
          <a:xfrm>
            <a:off x="739775" y="936625"/>
            <a:ext cx="2765400" cy="6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PROJECT</a:t>
            </a:r>
            <a:endParaRPr/>
          </a:p>
        </p:txBody>
      </p:sp>
      <p:sp>
        <p:nvSpPr>
          <p:cNvPr id="180" name="Google Shape;180;p15"/>
          <p:cNvSpPr txBox="1"/>
          <p:nvPr/>
        </p:nvSpPr>
        <p:spPr>
          <a:xfrm>
            <a:off x="3352800" y="936625"/>
            <a:ext cx="3429000" cy="6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dirty="0">
                <a:solidFill>
                  <a:schemeClr val="dk1"/>
                </a:solidFill>
                <a:latin typeface="Times New Roman"/>
                <a:ea typeface="Times New Roman"/>
                <a:cs typeface="Times New Roman"/>
                <a:sym typeface="Times New Roman"/>
              </a:rPr>
              <a:t>OVERVIEW</a:t>
            </a:r>
            <a:endParaRPr dirty="0"/>
          </a:p>
        </p:txBody>
      </p:sp>
      <p:sp>
        <p:nvSpPr>
          <p:cNvPr id="181" name="Google Shape;181;p15"/>
          <p:cNvSpPr txBox="1"/>
          <p:nvPr/>
        </p:nvSpPr>
        <p:spPr>
          <a:xfrm>
            <a:off x="676275" y="6448425"/>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82" name="Google Shape;182;p15"/>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3" name="Google Shape;183;p15"/>
          <p:cNvSpPr/>
          <p:nvPr/>
        </p:nvSpPr>
        <p:spPr>
          <a:xfrm>
            <a:off x="9353550" y="58959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4" name="Google Shape;184;p15"/>
          <p:cNvSpPr txBox="1"/>
          <p:nvPr/>
        </p:nvSpPr>
        <p:spPr>
          <a:xfrm>
            <a:off x="676275" y="6448425"/>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5" name="Google Shape;185;p15"/>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6</a:t>
            </a:fld>
            <a:endParaRPr/>
          </a:p>
        </p:txBody>
      </p:sp>
      <p:sp>
        <p:nvSpPr>
          <p:cNvPr id="186" name="Google Shape;186;p15"/>
          <p:cNvSpPr txBox="1"/>
          <p:nvPr/>
        </p:nvSpPr>
        <p:spPr>
          <a:xfrm>
            <a:off x="522287" y="1857375"/>
            <a:ext cx="9080182" cy="4462720"/>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1600" dirty="0"/>
              <a:t>This project aims to develop a deep learning model for detecting facial landmarks, enabling precise localization of key points on human faces. The project involves several key components and stages</a:t>
            </a:r>
            <a:r>
              <a:rPr lang="en-US" sz="1600" dirty="0" smtClean="0"/>
              <a:t>:</a:t>
            </a:r>
          </a:p>
          <a:p>
            <a:pPr lvl="0" algn="just">
              <a:buClr>
                <a:schemeClr val="dk1"/>
              </a:buClr>
              <a:buSzPts val="1800"/>
            </a:pPr>
            <a:endParaRPr lang="en-US" dirty="0"/>
          </a:p>
          <a:p>
            <a:pPr marL="342900" indent="-342900">
              <a:buFont typeface="+mj-lt"/>
              <a:buAutoNum type="arabicPeriod"/>
            </a:pPr>
            <a:r>
              <a:rPr lang="en-US" sz="1600" b="1" dirty="0"/>
              <a:t>Data Collection and Preparation</a:t>
            </a:r>
            <a:r>
              <a:rPr lang="en-US" sz="1600" dirty="0"/>
              <a:t>: The </a:t>
            </a:r>
            <a:r>
              <a:rPr lang="en-US" sz="1600" dirty="0" err="1"/>
              <a:t>iBug</a:t>
            </a:r>
            <a:r>
              <a:rPr lang="en-US" sz="1600" dirty="0"/>
              <a:t> 300W Large Face Landmark Dataset is utilized for training and evaluation. This dataset consists of facial images with annotated landmark positions. The data preprocessing involves parsing XML files containing image filenames and corresponding landmark coordinates</a:t>
            </a:r>
            <a:r>
              <a:rPr lang="en-US" sz="1600" dirty="0" smtClean="0"/>
              <a:t>.</a:t>
            </a:r>
          </a:p>
          <a:p>
            <a:pPr marL="342900" indent="-342900">
              <a:buFont typeface="+mj-lt"/>
              <a:buAutoNum type="arabicPeriod"/>
            </a:pPr>
            <a:endParaRPr lang="en-US" sz="1600" dirty="0"/>
          </a:p>
          <a:p>
            <a:pPr marL="342900" indent="-342900">
              <a:buFont typeface="+mj-lt"/>
              <a:buAutoNum type="arabicPeriod"/>
            </a:pPr>
            <a:r>
              <a:rPr lang="en-US" sz="1600" b="1" dirty="0"/>
              <a:t>Data Augmentation</a:t>
            </a:r>
            <a:r>
              <a:rPr lang="en-US" sz="1600" dirty="0"/>
              <a:t>: Various data augmentation techniques are applied to enhance model generalization and robustness. These techniques include rotation, resizing, color jittering, and cropping to focus on facial regions</a:t>
            </a:r>
            <a:r>
              <a:rPr lang="en-US" sz="1600" dirty="0" smtClean="0"/>
              <a:t>.</a:t>
            </a:r>
          </a:p>
          <a:p>
            <a:pPr marL="342900" indent="-342900">
              <a:buFont typeface="+mj-lt"/>
              <a:buAutoNum type="arabicPeriod"/>
            </a:pPr>
            <a:endParaRPr lang="en-US" sz="1600" dirty="0"/>
          </a:p>
          <a:p>
            <a:pPr marL="342900" indent="-342900">
              <a:buFont typeface="+mj-lt"/>
              <a:buAutoNum type="arabicPeriod"/>
            </a:pPr>
            <a:r>
              <a:rPr lang="en-US" sz="1600" b="1" dirty="0"/>
              <a:t>Model Architecture</a:t>
            </a:r>
            <a:r>
              <a:rPr lang="en-US" sz="1600" dirty="0"/>
              <a:t>: A ResNet-18 architecture is employed as the backbone for the face landmarks detection model. The network is adapted to take grayscale images as input and predict the coordinates of facial landmarks</a:t>
            </a:r>
            <a:r>
              <a:rPr lang="en-US" sz="1600" dirty="0" smtClean="0"/>
              <a:t>.</a:t>
            </a:r>
          </a:p>
          <a:p>
            <a:pPr marL="342900" indent="-342900">
              <a:buFont typeface="+mj-lt"/>
              <a:buAutoNum type="arabicPeriod"/>
            </a:pPr>
            <a:endParaRPr lang="en-US" sz="1600" dirty="0"/>
          </a:p>
          <a:p>
            <a:pPr lvl="0" algn="just">
              <a:buClr>
                <a:schemeClr val="dk1"/>
              </a:buClr>
              <a:buSzPts val="1800"/>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16"/>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3" name="Google Shape;193;p16"/>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4" name="Google Shape;194;p16"/>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5" name="Google Shape;195;p16"/>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6" name="Google Shape;196;p16"/>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7" name="Google Shape;197;p16"/>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8" name="Google Shape;198;p16"/>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9" name="Google Shape;199;p16"/>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0" name="Google Shape;200;p16"/>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1" name="Google Shape;201;p16"/>
          <p:cNvSpPr txBox="1"/>
          <p:nvPr/>
        </p:nvSpPr>
        <p:spPr>
          <a:xfrm>
            <a:off x="739775" y="936625"/>
            <a:ext cx="2306700" cy="565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rebuchet MS"/>
              <a:buNone/>
            </a:pPr>
            <a:r>
              <a:rPr lang="en-US" sz="4200" b="1" i="0" u="none">
                <a:solidFill>
                  <a:schemeClr val="dk1"/>
                </a:solidFill>
                <a:latin typeface="Trebuchet MS"/>
                <a:ea typeface="Trebuchet MS"/>
                <a:cs typeface="Trebuchet MS"/>
                <a:sym typeface="Trebuchet MS"/>
              </a:rPr>
              <a:t>PROJECT</a:t>
            </a:r>
            <a:endParaRPr/>
          </a:p>
        </p:txBody>
      </p:sp>
      <p:sp>
        <p:nvSpPr>
          <p:cNvPr id="202" name="Google Shape;202;p16"/>
          <p:cNvSpPr txBox="1"/>
          <p:nvPr/>
        </p:nvSpPr>
        <p:spPr>
          <a:xfrm>
            <a:off x="3352800" y="936625"/>
            <a:ext cx="2644800" cy="565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rebuchet MS"/>
              <a:buNone/>
            </a:pPr>
            <a:r>
              <a:rPr lang="en-US" sz="4200" b="1" i="0" u="none">
                <a:solidFill>
                  <a:schemeClr val="dk1"/>
                </a:solidFill>
                <a:latin typeface="Trebuchet MS"/>
                <a:ea typeface="Trebuchet MS"/>
                <a:cs typeface="Trebuchet MS"/>
                <a:sym typeface="Trebuchet MS"/>
              </a:rPr>
              <a:t>OVERVIEW</a:t>
            </a:r>
            <a:endParaRPr/>
          </a:p>
        </p:txBody>
      </p:sp>
      <p:sp>
        <p:nvSpPr>
          <p:cNvPr id="203" name="Google Shape;203;p16"/>
          <p:cNvSpPr txBox="1"/>
          <p:nvPr/>
        </p:nvSpPr>
        <p:spPr>
          <a:xfrm>
            <a:off x="676275" y="6448425"/>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04" name="Google Shape;204;p16"/>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5" name="Google Shape;205;p16"/>
          <p:cNvSpPr/>
          <p:nvPr/>
        </p:nvSpPr>
        <p:spPr>
          <a:xfrm>
            <a:off x="9353550" y="536257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6" name="Google Shape;206;p16"/>
          <p:cNvSpPr/>
          <p:nvPr/>
        </p:nvSpPr>
        <p:spPr>
          <a:xfrm>
            <a:off x="9353550" y="58959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7" name="Google Shape;207;p16"/>
          <p:cNvSpPr txBox="1"/>
          <p:nvPr/>
        </p:nvSpPr>
        <p:spPr>
          <a:xfrm>
            <a:off x="8658225" y="2647950"/>
            <a:ext cx="3533700" cy="3810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8" name="Google Shape;208;p16"/>
          <p:cNvSpPr txBox="1"/>
          <p:nvPr/>
        </p:nvSpPr>
        <p:spPr>
          <a:xfrm>
            <a:off x="676275" y="6448425"/>
            <a:ext cx="2143200" cy="2001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9" name="Google Shape;209;p16"/>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7</a:t>
            </a:fld>
            <a:endParaRPr/>
          </a:p>
        </p:txBody>
      </p:sp>
      <p:sp>
        <p:nvSpPr>
          <p:cNvPr id="210" name="Google Shape;210;p16"/>
          <p:cNvSpPr txBox="1"/>
          <p:nvPr/>
        </p:nvSpPr>
        <p:spPr>
          <a:xfrm>
            <a:off x="603250" y="1901825"/>
            <a:ext cx="8737500" cy="4770496"/>
          </a:xfrm>
          <a:prstGeom prst="rect">
            <a:avLst/>
          </a:prstGeom>
          <a:noFill/>
          <a:ln>
            <a:noFill/>
          </a:ln>
        </p:spPr>
        <p:txBody>
          <a:bodyPr spcFirstLastPara="1" wrap="square" lIns="91425" tIns="45700" rIns="91425" bIns="45700" anchor="t" anchorCtr="0">
            <a:spAutoFit/>
          </a:bodyPr>
          <a:lstStyle/>
          <a:p>
            <a:pPr marL="342900" indent="-342900">
              <a:buFont typeface="+mj-lt"/>
              <a:buAutoNum type="arabicPeriod"/>
            </a:pPr>
            <a:r>
              <a:rPr lang="en-US" sz="1600" b="1" dirty="0"/>
              <a:t>Training and Validation</a:t>
            </a:r>
            <a:r>
              <a:rPr lang="en-US" sz="1600" dirty="0"/>
              <a:t>: The dataset is split into training and validation sets. The model is trained using the training set while monitoring performance on the validation set to prevent overfitting. The Mean Squared Error (MSE) loss function is utilized to optimize the model parameters</a:t>
            </a:r>
            <a:r>
              <a:rPr lang="en-US" sz="1600" dirty="0" smtClean="0"/>
              <a:t>.</a:t>
            </a:r>
          </a:p>
          <a:p>
            <a:pPr marL="342900" indent="-342900">
              <a:buFont typeface="+mj-lt"/>
              <a:buAutoNum type="arabicPeriod"/>
            </a:pPr>
            <a:endParaRPr lang="en-US" sz="1600" dirty="0"/>
          </a:p>
          <a:p>
            <a:pPr marL="342900" indent="-342900">
              <a:buFont typeface="+mj-lt"/>
              <a:buAutoNum type="arabicPeriod"/>
            </a:pPr>
            <a:r>
              <a:rPr lang="en-US" sz="1600" b="1" dirty="0" smtClean="0"/>
              <a:t>Model </a:t>
            </a:r>
            <a:r>
              <a:rPr lang="en-US" sz="1600" b="1" dirty="0"/>
              <a:t>Evaluation</a:t>
            </a:r>
            <a:r>
              <a:rPr lang="en-US" sz="1600" dirty="0"/>
              <a:t>: The trained model's performance is evaluated on unseen data from the validation set. Predicted facial landmark coordinates are compared against ground truth annotations to assess accuracy and precision</a:t>
            </a:r>
            <a:r>
              <a:rPr lang="en-US" sz="1600" dirty="0" smtClean="0"/>
              <a:t>.</a:t>
            </a:r>
          </a:p>
          <a:p>
            <a:pPr marL="342900" indent="-342900">
              <a:buFont typeface="+mj-lt"/>
              <a:buAutoNum type="arabicPeriod"/>
            </a:pPr>
            <a:endParaRPr lang="en-US" sz="1600" dirty="0"/>
          </a:p>
          <a:p>
            <a:pPr marL="342900" indent="-342900">
              <a:buFont typeface="+mj-lt"/>
              <a:buAutoNum type="arabicPeriod"/>
            </a:pPr>
            <a:r>
              <a:rPr lang="en-US" sz="1600" b="1" dirty="0"/>
              <a:t>Deployment and Testing</a:t>
            </a:r>
            <a:r>
              <a:rPr lang="en-US" sz="1600" dirty="0"/>
              <a:t>: The trained model is deployed to predict facial landmarks on unseen images. Visualization techniques are employed to overlay predicted landmarks onto input images, allowing for qualitative assessment of model performance</a:t>
            </a:r>
            <a:r>
              <a:rPr lang="en-US" sz="1600" dirty="0" smtClean="0"/>
              <a:t>.</a:t>
            </a:r>
          </a:p>
          <a:p>
            <a:pPr marL="342900" indent="-342900">
              <a:buFont typeface="+mj-lt"/>
              <a:buAutoNum type="arabicPeriod"/>
            </a:pPr>
            <a:endParaRPr lang="en-US" sz="1600" dirty="0"/>
          </a:p>
          <a:p>
            <a:pPr marL="342900" indent="-342900">
              <a:buFont typeface="+mj-lt"/>
              <a:buAutoNum type="arabicPeriod"/>
            </a:pPr>
            <a:r>
              <a:rPr lang="en-US" sz="1600" b="1" dirty="0"/>
              <a:t>Future Directions</a:t>
            </a:r>
            <a:r>
              <a:rPr lang="en-US" sz="1600" dirty="0"/>
              <a:t>: Potential future enhancements may include further optimization of model architecture, exploration of advanced data augmentation techniques, and deployment of the model in real-world applications such as facial recognition systems or augmented reality experiences</a:t>
            </a:r>
            <a:r>
              <a:rPr lang="en-US" sz="1600" dirty="0" smtClean="0"/>
              <a:t>.</a:t>
            </a:r>
          </a:p>
          <a:p>
            <a:pPr marL="342900" indent="-342900">
              <a:buFont typeface="+mj-lt"/>
              <a:buAutoNum type="arabicPeriod"/>
            </a:pPr>
            <a:endParaRPr lang="en-US" sz="1600" dirty="0" smtClean="0"/>
          </a:p>
          <a:p>
            <a:pPr marL="342900" indent="-342900">
              <a:buFont typeface="+mj-lt"/>
              <a:buAutoNum type="arabicPeriod"/>
            </a:pP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17"/>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6" name="Google Shape;216;p17"/>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7" name="Google Shape;217;p17"/>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8" name="Google Shape;218;p17"/>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9" name="Google Shape;219;p17"/>
          <p:cNvSpPr/>
          <p:nvPr/>
        </p:nvSpPr>
        <p:spPr>
          <a:xfrm>
            <a:off x="9529126" y="5122962"/>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0" name="Google Shape;220;p17"/>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p>
            <a:pPr marL="152400" lvl="0" indent="0" algn="ctr" rtl="0">
              <a:lnSpc>
                <a:spcPct val="100000"/>
              </a:lnSpc>
              <a:spcBef>
                <a:spcPts val="0"/>
              </a:spcBef>
              <a:spcAft>
                <a:spcPts val="0"/>
              </a:spcAft>
              <a:buClr>
                <a:schemeClr val="dk1"/>
              </a:buClr>
              <a:buSzPts val="3200"/>
              <a:buFont typeface="Trebuchet MS"/>
              <a:buNone/>
            </a:pPr>
            <a:r>
              <a:rPr lang="en-US" sz="3200" b="1" i="0" u="none" dirty="0">
                <a:solidFill>
                  <a:schemeClr val="dk1"/>
                </a:solidFill>
                <a:latin typeface="Trebuchet MS"/>
                <a:ea typeface="Trebuchet MS"/>
                <a:cs typeface="Trebuchet MS"/>
                <a:sym typeface="Trebuchet MS"/>
              </a:rPr>
              <a:t>WHO</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ARE</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THE</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END</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USERS?</a:t>
            </a:r>
            <a:endParaRPr dirty="0"/>
          </a:p>
        </p:txBody>
      </p:sp>
      <p:sp>
        <p:nvSpPr>
          <p:cNvPr id="221" name="Google Shape;221;p17"/>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2" name="Google Shape;222;p17"/>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3" name="Google Shape;223;p17"/>
          <p:cNvSpPr txBox="1"/>
          <p:nvPr/>
        </p:nvSpPr>
        <p:spPr>
          <a:xfrm>
            <a:off x="723900" y="6119812"/>
            <a:ext cx="2181300" cy="485700"/>
          </a:xfrm>
          <a:prstGeom prst="rect">
            <a:avLst/>
          </a:prstGeom>
          <a:noFill/>
          <a:ln>
            <a:noFill/>
          </a:ln>
        </p:spPr>
        <p:txBody>
          <a:bodyPr spcFirstLastPara="1" wrap="square" lIns="0" tIns="0" rIns="0" bIns="0" anchor="t" anchorCtr="0">
            <a:spAutoFit/>
          </a:bodyPr>
          <a:lstStyle/>
          <a:p>
            <a:pPr marL="28575"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24" name="Google Shape;224;p17"/>
          <p:cNvSpPr txBox="1"/>
          <p:nvPr/>
        </p:nvSpPr>
        <p:spPr>
          <a:xfrm>
            <a:off x="723900" y="6119812"/>
            <a:ext cx="2181300" cy="4857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5" name="Google Shape;225;p17"/>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8</a:t>
            </a:fld>
            <a:endParaRPr/>
          </a:p>
        </p:txBody>
      </p:sp>
      <p:sp>
        <p:nvSpPr>
          <p:cNvPr id="226" name="Google Shape;226;p17"/>
          <p:cNvSpPr txBox="1"/>
          <p:nvPr/>
        </p:nvSpPr>
        <p:spPr>
          <a:xfrm>
            <a:off x="575530" y="1633033"/>
            <a:ext cx="8606570" cy="467816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Calibri"/>
              <a:buNone/>
            </a:pPr>
            <a:r>
              <a:rPr lang="en-US" sz="1800" b="1" i="0" u="none" dirty="0">
                <a:solidFill>
                  <a:schemeClr val="dk1"/>
                </a:solidFill>
                <a:latin typeface="Times New Roman" panose="02020603050405020304" pitchFamily="18" charset="0"/>
                <a:ea typeface="Calibri"/>
                <a:cs typeface="Times New Roman" panose="02020603050405020304" pitchFamily="18" charset="0"/>
                <a:sym typeface="Calibri"/>
              </a:rPr>
              <a:t>End-Users are</a:t>
            </a:r>
            <a:r>
              <a:rPr lang="en-US" sz="1800" b="1" i="0" u="none" dirty="0" smtClean="0">
                <a:solidFill>
                  <a:schemeClr val="dk1"/>
                </a:solidFill>
                <a:latin typeface="Times New Roman" panose="02020603050405020304" pitchFamily="18" charset="0"/>
                <a:ea typeface="Calibri"/>
                <a:cs typeface="Times New Roman" panose="02020603050405020304" pitchFamily="18" charset="0"/>
                <a:sym typeface="Calibri"/>
              </a:rPr>
              <a:t>:</a:t>
            </a:r>
          </a:p>
          <a:p>
            <a:pPr marL="0" marR="0" lvl="0" indent="0" algn="just" rtl="0">
              <a:lnSpc>
                <a:spcPct val="100000"/>
              </a:lnSpc>
              <a:spcBef>
                <a:spcPts val="0"/>
              </a:spcBef>
              <a:spcAft>
                <a:spcPts val="0"/>
              </a:spcAft>
              <a:buClr>
                <a:schemeClr val="dk1"/>
              </a:buClr>
              <a:buSzPts val="1800"/>
              <a:buFont typeface="Calibri"/>
              <a:buNone/>
            </a:pPr>
            <a:endParaRPr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t>Facial Recognition Developers</a:t>
            </a:r>
            <a:r>
              <a:rPr lang="en-US" dirty="0"/>
              <a:t>: Developers and engineers working on facial recognition systems can benefit from accurate facial landmarks detection. The system aids in identifying unique facial features, which are crucial for authentication and access control applications.</a:t>
            </a:r>
          </a:p>
          <a:p>
            <a:pPr marL="342900" indent="-342900">
              <a:buFont typeface="+mj-lt"/>
              <a:buAutoNum type="arabicPeriod"/>
            </a:pPr>
            <a:r>
              <a:rPr lang="en-US" b="1" dirty="0"/>
              <a:t>Emotion Analysis Researchers</a:t>
            </a:r>
            <a:r>
              <a:rPr lang="en-US" dirty="0"/>
              <a:t>: Researchers and psychologists studying human emotions utilize facial landmarks to analyze facial expressions. Accurate detection of landmarks helps in understanding emotional states and behaviors, contributing to research in psychology, human-computer interaction, and affective computing.</a:t>
            </a:r>
          </a:p>
          <a:p>
            <a:pPr marL="342900" indent="-342900">
              <a:buFont typeface="+mj-lt"/>
              <a:buAutoNum type="arabicPeriod"/>
            </a:pPr>
            <a:r>
              <a:rPr lang="en-US" b="1" dirty="0"/>
              <a:t>Augmented Reality (AR) Developers</a:t>
            </a:r>
            <a:r>
              <a:rPr lang="en-US" dirty="0"/>
              <a:t>: AR developers integrate facial landmarks detection into augmented reality applications to create immersive experiences. By accurately tracking facial features, AR applications can overlay virtual objects onto users' faces with precision, enhancing user engagement and interaction.</a:t>
            </a:r>
          </a:p>
          <a:p>
            <a:pPr marL="342900" indent="-342900">
              <a:buFont typeface="+mj-lt"/>
              <a:buAutoNum type="arabicPeriod"/>
            </a:pPr>
            <a:r>
              <a:rPr lang="en-US" b="1" dirty="0"/>
              <a:t>Medical Imaging Specialists</a:t>
            </a:r>
            <a:r>
              <a:rPr lang="en-US" dirty="0"/>
              <a:t>: Medical imaging specialists utilize facial landmarks detection in various applications such as craniofacial surgery planning, orthodontics, and facial reconstruction. Accurate localization of landmarks aids in diagnosing conditions, planning surgeries, and assessing treatment outcomes.</a:t>
            </a:r>
          </a:p>
          <a:p>
            <a:pPr marL="342900" indent="-342900">
              <a:buFont typeface="+mj-lt"/>
              <a:buAutoNum type="arabicPeriod"/>
            </a:pPr>
            <a:r>
              <a:rPr lang="en-US" b="1" dirty="0"/>
              <a:t>Entertainment Industry Professionals</a:t>
            </a:r>
            <a:r>
              <a:rPr lang="en-US" dirty="0"/>
              <a:t>: Professionals in the entertainment industry, including animators, game developers, and special effects artists, utilize facial landmarks detection for character animation and digital avatar creation. Precise tracking of facial movements enhances realism and expressiveness in animated characters and virtual actors.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30"/>
        <p:cNvGrpSpPr/>
        <p:nvPr/>
      </p:nvGrpSpPr>
      <p:grpSpPr>
        <a:xfrm>
          <a:off x="0" y="0"/>
          <a:ext cx="0" cy="0"/>
          <a:chOff x="0" y="0"/>
          <a:chExt cx="0" cy="0"/>
        </a:xfrm>
      </p:grpSpPr>
      <p:sp>
        <p:nvSpPr>
          <p:cNvPr id="231" name="Google Shape;231;p18"/>
          <p:cNvSpPr txBox="1"/>
          <p:nvPr/>
        </p:nvSpPr>
        <p:spPr>
          <a:xfrm>
            <a:off x="1641475" y="6415087"/>
            <a:ext cx="101700" cy="177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C82C3"/>
              </a:buClr>
              <a:buSzPts val="1100"/>
              <a:buFont typeface="Trebuchet MS"/>
              <a:buNone/>
            </a:pPr>
            <a:r>
              <a:rPr lang="en-US" sz="1100" b="1" i="0" u="none">
                <a:solidFill>
                  <a:srgbClr val="2C82C3"/>
                </a:solidFill>
                <a:latin typeface="Trebuchet MS"/>
                <a:ea typeface="Trebuchet MS"/>
                <a:cs typeface="Trebuchet MS"/>
                <a:sym typeface="Trebuchet MS"/>
              </a:rPr>
              <a:t>n</a:t>
            </a:r>
            <a:endParaRPr/>
          </a:p>
        </p:txBody>
      </p:sp>
      <p:sp>
        <p:nvSpPr>
          <p:cNvPr id="232" name="Google Shape;232;p18"/>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3" name="Google Shape;233;p18"/>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4" name="Google Shape;234;p18"/>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5" name="Google Shape;235;p18"/>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6" name="Google Shape;236;p18"/>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7" name="Google Shape;237;p18"/>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8" name="Google Shape;238;p18"/>
          <p:cNvSpPr txBox="1"/>
          <p:nvPr/>
        </p:nvSpPr>
        <p:spPr>
          <a:xfrm>
            <a:off x="739775" y="420687"/>
            <a:ext cx="3306900" cy="730200"/>
          </a:xfrm>
          <a:prstGeom prst="rect">
            <a:avLst/>
          </a:prstGeom>
          <a:noFill/>
          <a:ln>
            <a:noFill/>
          </a:ln>
        </p:spPr>
        <p:txBody>
          <a:bodyPr spcFirstLastPara="1" wrap="square" lIns="0" tIns="0" rIns="0" bIns="0" anchor="t" anchorCtr="0">
            <a:spAutoFit/>
          </a:bodyPr>
          <a:lstStyle/>
          <a:p>
            <a:pPr marL="12700" marR="0" lvl="0" indent="0" algn="l" rtl="0">
              <a:lnSpc>
                <a:spcPct val="118750"/>
              </a:lnSpc>
              <a:spcBef>
                <a:spcPts val="0"/>
              </a:spcBef>
              <a:spcAft>
                <a:spcPts val="0"/>
              </a:spcAft>
              <a:buClr>
                <a:schemeClr val="dk1"/>
              </a:buClr>
              <a:buSzPts val="4800"/>
              <a:buFont typeface="Trebuchet MS"/>
              <a:buNone/>
            </a:pPr>
            <a:r>
              <a:rPr lang="en-US" sz="4800" b="1" i="0" u="none" dirty="0" smtClean="0">
                <a:solidFill>
                  <a:schemeClr val="dk1"/>
                </a:solidFill>
                <a:latin typeface="Trebuchet MS"/>
                <a:ea typeface="Trebuchet MS"/>
                <a:cs typeface="Trebuchet MS"/>
                <a:sym typeface="Trebuchet MS"/>
              </a:rPr>
              <a:t>Model Used</a:t>
            </a:r>
            <a:endParaRPr dirty="0"/>
          </a:p>
        </p:txBody>
      </p:sp>
      <p:sp>
        <p:nvSpPr>
          <p:cNvPr id="239" name="Google Shape;239;p18"/>
          <p:cNvSpPr txBox="1"/>
          <p:nvPr/>
        </p:nvSpPr>
        <p:spPr>
          <a:xfrm>
            <a:off x="739775" y="1292733"/>
            <a:ext cx="8958140" cy="4247317"/>
          </a:xfrm>
          <a:prstGeom prst="rect">
            <a:avLst/>
          </a:prstGeom>
          <a:noFill/>
          <a:ln>
            <a:noFill/>
          </a:ln>
        </p:spPr>
        <p:txBody>
          <a:bodyPr spcFirstLastPara="1" wrap="square" lIns="0" tIns="0" rIns="0" bIns="0" anchor="t" anchorCtr="0">
            <a:spAutoFit/>
          </a:bodyPr>
          <a:lstStyle/>
          <a:p>
            <a:r>
              <a:rPr lang="en-US" sz="2400" b="1" dirty="0"/>
              <a:t>ResNet-18 for Facial Landmarks Detection</a:t>
            </a:r>
            <a:endParaRPr lang="en-US" sz="2400" b="1" dirty="0" smtClean="0"/>
          </a:p>
          <a:p>
            <a:endParaRPr lang="en-US" dirty="0" smtClean="0"/>
          </a:p>
          <a:p>
            <a:r>
              <a:rPr lang="en-US" dirty="0" smtClean="0"/>
              <a:t>The </a:t>
            </a:r>
            <a:r>
              <a:rPr lang="en-US" dirty="0"/>
              <a:t>model chosen for the facial landmarks detection task is ResNet-18, a convolutional neural network (CNN) architecture known for its effectiveness in image classification and feature extraction tasks.</a:t>
            </a:r>
            <a:endParaRPr lang="en-US" b="1" dirty="0" smtClean="0"/>
          </a:p>
          <a:p>
            <a:endParaRPr lang="en-US" b="1" dirty="0"/>
          </a:p>
          <a:p>
            <a:r>
              <a:rPr lang="en-US" b="1" dirty="0" smtClean="0"/>
              <a:t>Adaptation </a:t>
            </a:r>
            <a:r>
              <a:rPr lang="en-US" b="1" dirty="0"/>
              <a:t>for Grayscale Images:</a:t>
            </a:r>
            <a:r>
              <a:rPr lang="en-US" dirty="0"/>
              <a:t> ResNet-18 is tailored to process grayscale images, aligning with the input data format for facial landmarks detection</a:t>
            </a:r>
            <a:r>
              <a:rPr lang="en-US" dirty="0" smtClean="0"/>
              <a:t>.</a:t>
            </a:r>
          </a:p>
          <a:p>
            <a:endParaRPr lang="en-US" dirty="0"/>
          </a:p>
          <a:p>
            <a:r>
              <a:rPr lang="en-US" b="1" dirty="0"/>
              <a:t>Architecture Overview:</a:t>
            </a:r>
            <a:r>
              <a:rPr lang="en-US" dirty="0"/>
              <a:t> ResNet-18 comprises 18 layers, including convolutional, pooling, and fully connected layers, adept at extracting hierarchical features from images</a:t>
            </a:r>
            <a:r>
              <a:rPr lang="en-US" dirty="0" smtClean="0"/>
              <a:t>.</a:t>
            </a:r>
          </a:p>
          <a:p>
            <a:endParaRPr lang="en-US" dirty="0"/>
          </a:p>
          <a:p>
            <a:r>
              <a:rPr lang="en-US" b="1" dirty="0"/>
              <a:t>Modification for Single-Channel Input:</a:t>
            </a:r>
            <a:r>
              <a:rPr lang="en-US" dirty="0"/>
              <a:t> The initial convolutional layer of ResNet-18 is adjusted to accommodate single-channel (grayscale) images, ensuring compatibility with the dataset's input format</a:t>
            </a:r>
            <a:r>
              <a:rPr lang="en-US" dirty="0" smtClean="0"/>
              <a:t>.</a:t>
            </a:r>
          </a:p>
          <a:p>
            <a:endParaRPr lang="en-US" dirty="0"/>
          </a:p>
          <a:p>
            <a:r>
              <a:rPr lang="en-US" b="1" dirty="0"/>
              <a:t>Output Layer Configuration:</a:t>
            </a:r>
            <a:r>
              <a:rPr lang="en-US" dirty="0"/>
              <a:t> ResNet-18's output layer is reconfigured to predict facial landmark coordinates instead of image classifications, facilitating precise landmark localization</a:t>
            </a:r>
            <a:r>
              <a:rPr lang="en-US" dirty="0" smtClean="0"/>
              <a:t>.</a:t>
            </a:r>
          </a:p>
          <a:p>
            <a:endParaRPr lang="en-US" dirty="0"/>
          </a:p>
          <a:p>
            <a:r>
              <a:rPr lang="en-US" b="1" dirty="0"/>
              <a:t>Training and Optimization:</a:t>
            </a:r>
            <a:r>
              <a:rPr lang="en-US" dirty="0"/>
              <a:t> Model parameters are optimized using Adam optimizer with a learning rate of 0.0001. The Mean Squared Error (MSE) loss function guides training towards accurate landmark predictions.</a:t>
            </a:r>
          </a:p>
        </p:txBody>
      </p:sp>
      <p:sp>
        <p:nvSpPr>
          <p:cNvPr id="240" name="Google Shape;240;p18"/>
          <p:cNvSpPr txBox="1"/>
          <p:nvPr/>
        </p:nvSpPr>
        <p:spPr>
          <a:xfrm>
            <a:off x="1666875" y="6415087"/>
            <a:ext cx="76200" cy="177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1" name="Google Shape;241;p18"/>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2" name="Google Shape;242;p18"/>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3" name="Google Shape;243;p18"/>
          <p:cNvSpPr txBox="1"/>
          <p:nvPr/>
        </p:nvSpPr>
        <p:spPr>
          <a:xfrm>
            <a:off x="739775" y="6434137"/>
            <a:ext cx="1782900" cy="1668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44" name="Google Shape;244;p18"/>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25400"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9</a:t>
            </a:fld>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1746</Words>
  <Application>Microsoft Office PowerPoint</Application>
  <PresentationFormat>Widescreen</PresentationFormat>
  <Paragraphs>108</Paragraphs>
  <Slides>11</Slides>
  <Notes>11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vt:i4>
      </vt:variant>
    </vt:vector>
  </HeadingPairs>
  <TitlesOfParts>
    <vt:vector size="20" baseType="lpstr">
      <vt:lpstr>Arial</vt:lpstr>
      <vt:lpstr>Calibri</vt:lpstr>
      <vt:lpstr>Söhne</vt:lpstr>
      <vt:lpstr>Söhne Mono</vt:lpstr>
      <vt:lpstr>Times New Roman</vt:lpstr>
      <vt:lpstr>Trebuchet MS</vt:lpstr>
      <vt:lpstr>1_Office Theme</vt:lpstr>
      <vt:lpstr>2_Office Theme</vt:lpstr>
      <vt:lpstr>Office Theme</vt:lpstr>
      <vt:lpstr>PowerPoint Presentation</vt:lpstr>
      <vt:lpstr>PowerPoint Presentation</vt:lpstr>
      <vt:lpstr>PowerPoint Presentation</vt:lpstr>
      <vt:lpstr>PowerPoint Presentation</vt:lpstr>
      <vt:lpstr>Objective</vt:lpstr>
      <vt:lpstr>PowerPoint Presentation</vt:lpstr>
      <vt:lpstr>PowerPoint Presentation</vt:lpstr>
      <vt:lpstr>WHO ARE THE END USERS?</vt:lpstr>
      <vt:lpstr>PowerPoint Presentation</vt:lpstr>
      <vt:lpstr>Dataset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dc:creator>
  <cp:lastModifiedBy>Administrator</cp:lastModifiedBy>
  <cp:revision>11</cp:revision>
  <dcterms:modified xsi:type="dcterms:W3CDTF">2024-04-05T08:49:47Z</dcterms:modified>
</cp:coreProperties>
</file>