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9" r:id="rId3"/>
    <p:sldId id="260" r:id="rId4"/>
    <p:sldId id="261" r:id="rId5"/>
    <p:sldId id="262" r:id="rId6"/>
    <p:sldId id="263" r:id="rId7"/>
    <p:sldId id="264" r:id="rId8"/>
    <p:sldId id="265" r:id="rId9"/>
    <p:sldId id="266" r:id="rId10"/>
    <p:sldId id="269" r:id="rId11"/>
    <p:sldId id="267" r:id="rId12"/>
    <p:sldId id="268"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96" d="100"/>
          <a:sy n="96" d="100"/>
        </p:scale>
        <p:origin x="50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F6D2CF2B-EEF8-4073-A5B0-BDD9D221BDF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1C9F118-A4B6-4B02-B757-281B5CA07BA9}">
      <dgm:prSet custT="1"/>
      <dgm:spPr/>
      <dgm:t>
        <a:bodyPr/>
        <a:lstStyle/>
        <a:p>
          <a:r>
            <a:rPr lang="en-US" sz="1800" baseline="0" dirty="0"/>
            <a:t>Decision trees are a fundamental supervised learning algorithm used for both classification and regression tasks in machine learning. </a:t>
          </a:r>
          <a:endParaRPr lang="en-US" sz="1800" dirty="0"/>
        </a:p>
      </dgm:t>
    </dgm:pt>
    <dgm:pt modelId="{DDFB7BF3-0F9E-490A-B050-DC60D86D9CE0}" type="parTrans" cxnId="{C59D0E55-D7E4-4EFB-A788-A646DEE97C68}">
      <dgm:prSet/>
      <dgm:spPr/>
      <dgm:t>
        <a:bodyPr/>
        <a:lstStyle/>
        <a:p>
          <a:endParaRPr lang="en-US"/>
        </a:p>
      </dgm:t>
    </dgm:pt>
    <dgm:pt modelId="{AF61289A-1E90-4692-A1D3-59FF7A981C42}" type="sibTrans" cxnId="{C59D0E55-D7E4-4EFB-A788-A646DEE97C68}">
      <dgm:prSet/>
      <dgm:spPr/>
      <dgm:t>
        <a:bodyPr/>
        <a:lstStyle/>
        <a:p>
          <a:endParaRPr lang="en-US"/>
        </a:p>
      </dgm:t>
    </dgm:pt>
    <dgm:pt modelId="{17FD3558-9696-4EC2-AD65-A122B2A78DBF}">
      <dgm:prSet custT="1"/>
      <dgm:spPr/>
      <dgm:t>
        <a:bodyPr/>
        <a:lstStyle/>
        <a:p>
          <a:r>
            <a:rPr lang="en-US" sz="1800" baseline="0" dirty="0"/>
            <a:t>They are graphical models that represent a flowchart-like structure where each internal node represents a feature or attribute, each branch represents a decision or rule based on that feature, and each leaf node represents the outcome or class label</a:t>
          </a:r>
          <a:r>
            <a:rPr lang="en-US" sz="1500" baseline="0" dirty="0"/>
            <a:t>.</a:t>
          </a:r>
          <a:endParaRPr lang="en-US" sz="1500" dirty="0"/>
        </a:p>
      </dgm:t>
    </dgm:pt>
    <dgm:pt modelId="{FF01281E-2719-472A-8552-838128A7AE26}" type="parTrans" cxnId="{FC80F12C-62D2-43AC-8943-BEAC3990E84A}">
      <dgm:prSet/>
      <dgm:spPr/>
      <dgm:t>
        <a:bodyPr/>
        <a:lstStyle/>
        <a:p>
          <a:endParaRPr lang="en-US"/>
        </a:p>
      </dgm:t>
    </dgm:pt>
    <dgm:pt modelId="{8CB00749-CE04-423E-A63D-DF58ACDCE9F9}" type="sibTrans" cxnId="{FC80F12C-62D2-43AC-8943-BEAC3990E84A}">
      <dgm:prSet/>
      <dgm:spPr/>
      <dgm:t>
        <a:bodyPr/>
        <a:lstStyle/>
        <a:p>
          <a:endParaRPr lang="en-US"/>
        </a:p>
      </dgm:t>
    </dgm:pt>
    <dgm:pt modelId="{A3A80082-50E8-4A43-A9FE-2F847612EF58}">
      <dgm:prSet custT="1"/>
      <dgm:spPr/>
      <dgm:t>
        <a:bodyPr/>
        <a:lstStyle/>
        <a:p>
          <a:r>
            <a:rPr lang="en-US" sz="1800" baseline="0" dirty="0"/>
            <a:t>Decision trees are known for their simplicity, interpretability, and flexibility, making them particularly suitable for tasks where understanding the rationale behind predictions is important.</a:t>
          </a:r>
          <a:endParaRPr lang="en-US" sz="1800" dirty="0"/>
        </a:p>
      </dgm:t>
    </dgm:pt>
    <dgm:pt modelId="{9838C6BB-7DC5-494C-AACC-297DB97E7CDA}" type="parTrans" cxnId="{9461F64F-702D-43DC-92FB-39E583CCB08D}">
      <dgm:prSet/>
      <dgm:spPr/>
      <dgm:t>
        <a:bodyPr/>
        <a:lstStyle/>
        <a:p>
          <a:endParaRPr lang="en-US"/>
        </a:p>
      </dgm:t>
    </dgm:pt>
    <dgm:pt modelId="{76149259-B90D-40C1-AEE7-2EB2267F8A30}" type="sibTrans" cxnId="{9461F64F-702D-43DC-92FB-39E583CCB08D}">
      <dgm:prSet/>
      <dgm:spPr/>
      <dgm:t>
        <a:bodyPr/>
        <a:lstStyle/>
        <a:p>
          <a:endParaRPr lang="en-US"/>
        </a:p>
      </dgm:t>
    </dgm:pt>
    <dgm:pt modelId="{3BBD1DA0-E9CB-4196-876A-02BA5E9F2D67}">
      <dgm:prSet custT="1"/>
      <dgm:spPr/>
      <dgm:t>
        <a:bodyPr/>
        <a:lstStyle/>
        <a:p>
          <a:r>
            <a:rPr lang="en-US" sz="1800" baseline="0" dirty="0"/>
            <a:t>Additionally, decision trees can be easily visualized, allowing users to gain insights into the underlying decision-making process.</a:t>
          </a:r>
          <a:endParaRPr lang="en-US" sz="1800" dirty="0"/>
        </a:p>
      </dgm:t>
    </dgm:pt>
    <dgm:pt modelId="{4DE568F0-36C7-4289-A166-88686E0ED74D}" type="parTrans" cxnId="{B3FC353A-02BE-44E7-9164-F253B6453430}">
      <dgm:prSet/>
      <dgm:spPr/>
      <dgm:t>
        <a:bodyPr/>
        <a:lstStyle/>
        <a:p>
          <a:endParaRPr lang="en-US"/>
        </a:p>
      </dgm:t>
    </dgm:pt>
    <dgm:pt modelId="{19077C45-C6DF-4E11-B9C5-AC9447F9FDB1}" type="sibTrans" cxnId="{B3FC353A-02BE-44E7-9164-F253B6453430}">
      <dgm:prSet/>
      <dgm:spPr/>
      <dgm:t>
        <a:bodyPr/>
        <a:lstStyle/>
        <a:p>
          <a:endParaRPr lang="en-US"/>
        </a:p>
      </dgm:t>
    </dgm:pt>
    <dgm:pt modelId="{FB3D3D0B-6B37-40B0-A625-0F81A5E4F74C}" type="pres">
      <dgm:prSet presAssocID="{F6D2CF2B-EEF8-4073-A5B0-BDD9D221BDFC}" presName="root" presStyleCnt="0">
        <dgm:presLayoutVars>
          <dgm:dir/>
          <dgm:resizeHandles val="exact"/>
        </dgm:presLayoutVars>
      </dgm:prSet>
      <dgm:spPr/>
    </dgm:pt>
    <dgm:pt modelId="{ADC1B41B-4694-4AAA-9CEF-CA0582740E56}" type="pres">
      <dgm:prSet presAssocID="{F1C9F118-A4B6-4B02-B757-281B5CA07BA9}" presName="compNode" presStyleCnt="0"/>
      <dgm:spPr/>
    </dgm:pt>
    <dgm:pt modelId="{4201269E-506D-4540-9B7D-3D3923FA8405}" type="pres">
      <dgm:prSet presAssocID="{F1C9F118-A4B6-4B02-B757-281B5CA07BA9}" presName="bgRect" presStyleLbl="bgShp" presStyleIdx="0" presStyleCnt="4"/>
      <dgm:spPr/>
    </dgm:pt>
    <dgm:pt modelId="{F5D7AD29-6C9D-4B1D-8E5A-AB5E2CCE196C}" type="pres">
      <dgm:prSet presAssocID="{F1C9F118-A4B6-4B02-B757-281B5CA07BA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BE4E3A6F-7A75-47D1-B855-0A83E1470C63}" type="pres">
      <dgm:prSet presAssocID="{F1C9F118-A4B6-4B02-B757-281B5CA07BA9}" presName="spaceRect" presStyleCnt="0"/>
      <dgm:spPr/>
    </dgm:pt>
    <dgm:pt modelId="{BCF20572-2F8A-4B04-8983-629CDB202DF3}" type="pres">
      <dgm:prSet presAssocID="{F1C9F118-A4B6-4B02-B757-281B5CA07BA9}" presName="parTx" presStyleLbl="revTx" presStyleIdx="0" presStyleCnt="4">
        <dgm:presLayoutVars>
          <dgm:chMax val="0"/>
          <dgm:chPref val="0"/>
        </dgm:presLayoutVars>
      </dgm:prSet>
      <dgm:spPr/>
    </dgm:pt>
    <dgm:pt modelId="{2F969768-9834-4632-9797-5CBBAEF94FB3}" type="pres">
      <dgm:prSet presAssocID="{AF61289A-1E90-4692-A1D3-59FF7A981C42}" presName="sibTrans" presStyleCnt="0"/>
      <dgm:spPr/>
    </dgm:pt>
    <dgm:pt modelId="{2532EBFD-7993-4AFB-9621-381BC828106A}" type="pres">
      <dgm:prSet presAssocID="{17FD3558-9696-4EC2-AD65-A122B2A78DBF}" presName="compNode" presStyleCnt="0"/>
      <dgm:spPr/>
    </dgm:pt>
    <dgm:pt modelId="{8963810E-EF06-444F-93EA-E025A6496E8F}" type="pres">
      <dgm:prSet presAssocID="{17FD3558-9696-4EC2-AD65-A122B2A78DBF}" presName="bgRect" presStyleLbl="bgShp" presStyleIdx="1" presStyleCnt="4"/>
      <dgm:spPr/>
    </dgm:pt>
    <dgm:pt modelId="{CD370D5E-9D5B-4A40-90F5-22D6025DEB8A}" type="pres">
      <dgm:prSet presAssocID="{17FD3558-9696-4EC2-AD65-A122B2A78DB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6BF69147-B058-4FD7-96A4-FCE85204D2B8}" type="pres">
      <dgm:prSet presAssocID="{17FD3558-9696-4EC2-AD65-A122B2A78DBF}" presName="spaceRect" presStyleCnt="0"/>
      <dgm:spPr/>
    </dgm:pt>
    <dgm:pt modelId="{91B72CA8-E4BE-40DF-86AD-8143E727A00A}" type="pres">
      <dgm:prSet presAssocID="{17FD3558-9696-4EC2-AD65-A122B2A78DBF}" presName="parTx" presStyleLbl="revTx" presStyleIdx="1" presStyleCnt="4">
        <dgm:presLayoutVars>
          <dgm:chMax val="0"/>
          <dgm:chPref val="0"/>
        </dgm:presLayoutVars>
      </dgm:prSet>
      <dgm:spPr/>
    </dgm:pt>
    <dgm:pt modelId="{DBD2CC7A-6F17-4A97-9DEC-6F18C1F3D8C7}" type="pres">
      <dgm:prSet presAssocID="{8CB00749-CE04-423E-A63D-DF58ACDCE9F9}" presName="sibTrans" presStyleCnt="0"/>
      <dgm:spPr/>
    </dgm:pt>
    <dgm:pt modelId="{95F67BD0-9173-49BE-BA9F-28A613CEF4FD}" type="pres">
      <dgm:prSet presAssocID="{A3A80082-50E8-4A43-A9FE-2F847612EF58}" presName="compNode" presStyleCnt="0"/>
      <dgm:spPr/>
    </dgm:pt>
    <dgm:pt modelId="{91288C64-D802-4B89-A419-8FB119B1E483}" type="pres">
      <dgm:prSet presAssocID="{A3A80082-50E8-4A43-A9FE-2F847612EF58}" presName="bgRect" presStyleLbl="bgShp" presStyleIdx="2" presStyleCnt="4"/>
      <dgm:spPr/>
    </dgm:pt>
    <dgm:pt modelId="{48397092-4683-4CA4-B6F5-DDD7CCF03835}" type="pres">
      <dgm:prSet presAssocID="{A3A80082-50E8-4A43-A9FE-2F847612EF5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ciduous tree"/>
        </a:ext>
      </dgm:extLst>
    </dgm:pt>
    <dgm:pt modelId="{33432E86-3935-49F2-9DAF-500BE25CEEB9}" type="pres">
      <dgm:prSet presAssocID="{A3A80082-50E8-4A43-A9FE-2F847612EF58}" presName="spaceRect" presStyleCnt="0"/>
      <dgm:spPr/>
    </dgm:pt>
    <dgm:pt modelId="{4B8D6CCA-D961-4D5D-9060-E916E866D18E}" type="pres">
      <dgm:prSet presAssocID="{A3A80082-50E8-4A43-A9FE-2F847612EF58}" presName="parTx" presStyleLbl="revTx" presStyleIdx="2" presStyleCnt="4">
        <dgm:presLayoutVars>
          <dgm:chMax val="0"/>
          <dgm:chPref val="0"/>
        </dgm:presLayoutVars>
      </dgm:prSet>
      <dgm:spPr/>
    </dgm:pt>
    <dgm:pt modelId="{6BEB299C-187E-457A-8117-7AAA2718B589}" type="pres">
      <dgm:prSet presAssocID="{76149259-B90D-40C1-AEE7-2EB2267F8A30}" presName="sibTrans" presStyleCnt="0"/>
      <dgm:spPr/>
    </dgm:pt>
    <dgm:pt modelId="{5BAE1646-D2E2-4FD8-A48A-14C5EC12887F}" type="pres">
      <dgm:prSet presAssocID="{3BBD1DA0-E9CB-4196-876A-02BA5E9F2D67}" presName="compNode" presStyleCnt="0"/>
      <dgm:spPr/>
    </dgm:pt>
    <dgm:pt modelId="{397B946F-F3E2-4F28-925B-FDA81DB35BFB}" type="pres">
      <dgm:prSet presAssocID="{3BBD1DA0-E9CB-4196-876A-02BA5E9F2D67}" presName="bgRect" presStyleLbl="bgShp" presStyleIdx="3" presStyleCnt="4"/>
      <dgm:spPr/>
    </dgm:pt>
    <dgm:pt modelId="{C2D93C9A-AC47-4D3A-B826-6F2C3F1338CB}" type="pres">
      <dgm:prSet presAssocID="{3BBD1DA0-E9CB-4196-876A-02BA5E9F2D6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0BFD360E-5EE5-4E81-9A88-B4393D7686D4}" type="pres">
      <dgm:prSet presAssocID="{3BBD1DA0-E9CB-4196-876A-02BA5E9F2D67}" presName="spaceRect" presStyleCnt="0"/>
      <dgm:spPr/>
    </dgm:pt>
    <dgm:pt modelId="{402D5FAC-955D-4AC1-9EF6-13EDED69A9D3}" type="pres">
      <dgm:prSet presAssocID="{3BBD1DA0-E9CB-4196-876A-02BA5E9F2D67}" presName="parTx" presStyleLbl="revTx" presStyleIdx="3" presStyleCnt="4">
        <dgm:presLayoutVars>
          <dgm:chMax val="0"/>
          <dgm:chPref val="0"/>
        </dgm:presLayoutVars>
      </dgm:prSet>
      <dgm:spPr/>
    </dgm:pt>
  </dgm:ptLst>
  <dgm:cxnLst>
    <dgm:cxn modelId="{2FCD3E06-BFA6-49B0-911A-0E6F0583632B}" type="presOf" srcId="{A3A80082-50E8-4A43-A9FE-2F847612EF58}" destId="{4B8D6CCA-D961-4D5D-9060-E916E866D18E}" srcOrd="0" destOrd="0" presId="urn:microsoft.com/office/officeart/2018/2/layout/IconVerticalSolidList"/>
    <dgm:cxn modelId="{FC80F12C-62D2-43AC-8943-BEAC3990E84A}" srcId="{F6D2CF2B-EEF8-4073-A5B0-BDD9D221BDFC}" destId="{17FD3558-9696-4EC2-AD65-A122B2A78DBF}" srcOrd="1" destOrd="0" parTransId="{FF01281E-2719-472A-8552-838128A7AE26}" sibTransId="{8CB00749-CE04-423E-A63D-DF58ACDCE9F9}"/>
    <dgm:cxn modelId="{B3FC353A-02BE-44E7-9164-F253B6453430}" srcId="{F6D2CF2B-EEF8-4073-A5B0-BDD9D221BDFC}" destId="{3BBD1DA0-E9CB-4196-876A-02BA5E9F2D67}" srcOrd="3" destOrd="0" parTransId="{4DE568F0-36C7-4289-A166-88686E0ED74D}" sibTransId="{19077C45-C6DF-4E11-B9C5-AC9447F9FDB1}"/>
    <dgm:cxn modelId="{9461F64F-702D-43DC-92FB-39E583CCB08D}" srcId="{F6D2CF2B-EEF8-4073-A5B0-BDD9D221BDFC}" destId="{A3A80082-50E8-4A43-A9FE-2F847612EF58}" srcOrd="2" destOrd="0" parTransId="{9838C6BB-7DC5-494C-AACC-297DB97E7CDA}" sibTransId="{76149259-B90D-40C1-AEE7-2EB2267F8A30}"/>
    <dgm:cxn modelId="{DA7E8770-9C19-4C2F-8F9F-808F2630F3F9}" type="presOf" srcId="{F6D2CF2B-EEF8-4073-A5B0-BDD9D221BDFC}" destId="{FB3D3D0B-6B37-40B0-A625-0F81A5E4F74C}" srcOrd="0" destOrd="0" presId="urn:microsoft.com/office/officeart/2018/2/layout/IconVerticalSolidList"/>
    <dgm:cxn modelId="{C59D0E55-D7E4-4EFB-A788-A646DEE97C68}" srcId="{F6D2CF2B-EEF8-4073-A5B0-BDD9D221BDFC}" destId="{F1C9F118-A4B6-4B02-B757-281B5CA07BA9}" srcOrd="0" destOrd="0" parTransId="{DDFB7BF3-0F9E-490A-B050-DC60D86D9CE0}" sibTransId="{AF61289A-1E90-4692-A1D3-59FF7A981C42}"/>
    <dgm:cxn modelId="{B612687A-E3B3-4EA8-A9CA-1EFA5C45C846}" type="presOf" srcId="{3BBD1DA0-E9CB-4196-876A-02BA5E9F2D67}" destId="{402D5FAC-955D-4AC1-9EF6-13EDED69A9D3}" srcOrd="0" destOrd="0" presId="urn:microsoft.com/office/officeart/2018/2/layout/IconVerticalSolidList"/>
    <dgm:cxn modelId="{A035687E-4B79-44EC-8AA5-01675BCEF64A}" type="presOf" srcId="{17FD3558-9696-4EC2-AD65-A122B2A78DBF}" destId="{91B72CA8-E4BE-40DF-86AD-8143E727A00A}" srcOrd="0" destOrd="0" presId="urn:microsoft.com/office/officeart/2018/2/layout/IconVerticalSolidList"/>
    <dgm:cxn modelId="{7C10F4DC-A062-45AE-927C-E0AAB4E10C1C}" type="presOf" srcId="{F1C9F118-A4B6-4B02-B757-281B5CA07BA9}" destId="{BCF20572-2F8A-4B04-8983-629CDB202DF3}" srcOrd="0" destOrd="0" presId="urn:microsoft.com/office/officeart/2018/2/layout/IconVerticalSolidList"/>
    <dgm:cxn modelId="{0CDF3112-7DF7-4B9B-BBFE-1B11B0B0D2A1}" type="presParOf" srcId="{FB3D3D0B-6B37-40B0-A625-0F81A5E4F74C}" destId="{ADC1B41B-4694-4AAA-9CEF-CA0582740E56}" srcOrd="0" destOrd="0" presId="urn:microsoft.com/office/officeart/2018/2/layout/IconVerticalSolidList"/>
    <dgm:cxn modelId="{2967B6D3-94EC-4398-B5C1-0FF95C9576FF}" type="presParOf" srcId="{ADC1B41B-4694-4AAA-9CEF-CA0582740E56}" destId="{4201269E-506D-4540-9B7D-3D3923FA8405}" srcOrd="0" destOrd="0" presId="urn:microsoft.com/office/officeart/2018/2/layout/IconVerticalSolidList"/>
    <dgm:cxn modelId="{8AA779C3-EFD2-4010-BEA1-36755F99ED4C}" type="presParOf" srcId="{ADC1B41B-4694-4AAA-9CEF-CA0582740E56}" destId="{F5D7AD29-6C9D-4B1D-8E5A-AB5E2CCE196C}" srcOrd="1" destOrd="0" presId="urn:microsoft.com/office/officeart/2018/2/layout/IconVerticalSolidList"/>
    <dgm:cxn modelId="{E895073C-BE5B-49DA-81EA-63856FD0A420}" type="presParOf" srcId="{ADC1B41B-4694-4AAA-9CEF-CA0582740E56}" destId="{BE4E3A6F-7A75-47D1-B855-0A83E1470C63}" srcOrd="2" destOrd="0" presId="urn:microsoft.com/office/officeart/2018/2/layout/IconVerticalSolidList"/>
    <dgm:cxn modelId="{4E3F7C32-DCC8-4224-996C-0DC96C7BD9A0}" type="presParOf" srcId="{ADC1B41B-4694-4AAA-9CEF-CA0582740E56}" destId="{BCF20572-2F8A-4B04-8983-629CDB202DF3}" srcOrd="3" destOrd="0" presId="urn:microsoft.com/office/officeart/2018/2/layout/IconVerticalSolidList"/>
    <dgm:cxn modelId="{28DA0D42-04DE-45E6-877D-CF45856CFCD8}" type="presParOf" srcId="{FB3D3D0B-6B37-40B0-A625-0F81A5E4F74C}" destId="{2F969768-9834-4632-9797-5CBBAEF94FB3}" srcOrd="1" destOrd="0" presId="urn:microsoft.com/office/officeart/2018/2/layout/IconVerticalSolidList"/>
    <dgm:cxn modelId="{85AD10FD-FC3F-4BD6-B4EE-B19A86EF8D03}" type="presParOf" srcId="{FB3D3D0B-6B37-40B0-A625-0F81A5E4F74C}" destId="{2532EBFD-7993-4AFB-9621-381BC828106A}" srcOrd="2" destOrd="0" presId="urn:microsoft.com/office/officeart/2018/2/layout/IconVerticalSolidList"/>
    <dgm:cxn modelId="{64A06AAC-A199-4A0D-9F8C-D5382EB75EA6}" type="presParOf" srcId="{2532EBFD-7993-4AFB-9621-381BC828106A}" destId="{8963810E-EF06-444F-93EA-E025A6496E8F}" srcOrd="0" destOrd="0" presId="urn:microsoft.com/office/officeart/2018/2/layout/IconVerticalSolidList"/>
    <dgm:cxn modelId="{E50CB1E5-C91C-4CB4-AF02-A7F11FEE87B9}" type="presParOf" srcId="{2532EBFD-7993-4AFB-9621-381BC828106A}" destId="{CD370D5E-9D5B-4A40-90F5-22D6025DEB8A}" srcOrd="1" destOrd="0" presId="urn:microsoft.com/office/officeart/2018/2/layout/IconVerticalSolidList"/>
    <dgm:cxn modelId="{00092E94-772E-424E-B40A-7E57F8F331C9}" type="presParOf" srcId="{2532EBFD-7993-4AFB-9621-381BC828106A}" destId="{6BF69147-B058-4FD7-96A4-FCE85204D2B8}" srcOrd="2" destOrd="0" presId="urn:microsoft.com/office/officeart/2018/2/layout/IconVerticalSolidList"/>
    <dgm:cxn modelId="{5FE86308-250A-4507-93D2-30B0BC688A5C}" type="presParOf" srcId="{2532EBFD-7993-4AFB-9621-381BC828106A}" destId="{91B72CA8-E4BE-40DF-86AD-8143E727A00A}" srcOrd="3" destOrd="0" presId="urn:microsoft.com/office/officeart/2018/2/layout/IconVerticalSolidList"/>
    <dgm:cxn modelId="{FE3F178B-FCCD-4AA8-BDF1-469F53D46ECA}" type="presParOf" srcId="{FB3D3D0B-6B37-40B0-A625-0F81A5E4F74C}" destId="{DBD2CC7A-6F17-4A97-9DEC-6F18C1F3D8C7}" srcOrd="3" destOrd="0" presId="urn:microsoft.com/office/officeart/2018/2/layout/IconVerticalSolidList"/>
    <dgm:cxn modelId="{6348569C-EEF1-42FD-B8F8-B9D28CD3CBCD}" type="presParOf" srcId="{FB3D3D0B-6B37-40B0-A625-0F81A5E4F74C}" destId="{95F67BD0-9173-49BE-BA9F-28A613CEF4FD}" srcOrd="4" destOrd="0" presId="urn:microsoft.com/office/officeart/2018/2/layout/IconVerticalSolidList"/>
    <dgm:cxn modelId="{C6C13C24-EC02-4F09-919A-62AE9C4D572D}" type="presParOf" srcId="{95F67BD0-9173-49BE-BA9F-28A613CEF4FD}" destId="{91288C64-D802-4B89-A419-8FB119B1E483}" srcOrd="0" destOrd="0" presId="urn:microsoft.com/office/officeart/2018/2/layout/IconVerticalSolidList"/>
    <dgm:cxn modelId="{6DF17CF2-394F-4592-835A-96E108C7BA7C}" type="presParOf" srcId="{95F67BD0-9173-49BE-BA9F-28A613CEF4FD}" destId="{48397092-4683-4CA4-B6F5-DDD7CCF03835}" srcOrd="1" destOrd="0" presId="urn:microsoft.com/office/officeart/2018/2/layout/IconVerticalSolidList"/>
    <dgm:cxn modelId="{4FD5D513-4D0F-49E7-9707-78541413C708}" type="presParOf" srcId="{95F67BD0-9173-49BE-BA9F-28A613CEF4FD}" destId="{33432E86-3935-49F2-9DAF-500BE25CEEB9}" srcOrd="2" destOrd="0" presId="urn:microsoft.com/office/officeart/2018/2/layout/IconVerticalSolidList"/>
    <dgm:cxn modelId="{F7F25304-EC93-4F54-BFCF-DEB3163BD5E5}" type="presParOf" srcId="{95F67BD0-9173-49BE-BA9F-28A613CEF4FD}" destId="{4B8D6CCA-D961-4D5D-9060-E916E866D18E}" srcOrd="3" destOrd="0" presId="urn:microsoft.com/office/officeart/2018/2/layout/IconVerticalSolidList"/>
    <dgm:cxn modelId="{30772EEE-5311-4B13-A0C7-E82F9D606DE5}" type="presParOf" srcId="{FB3D3D0B-6B37-40B0-A625-0F81A5E4F74C}" destId="{6BEB299C-187E-457A-8117-7AAA2718B589}" srcOrd="5" destOrd="0" presId="urn:microsoft.com/office/officeart/2018/2/layout/IconVerticalSolidList"/>
    <dgm:cxn modelId="{42918DF5-4825-4B47-BF8B-BC47AF6EB044}" type="presParOf" srcId="{FB3D3D0B-6B37-40B0-A625-0F81A5E4F74C}" destId="{5BAE1646-D2E2-4FD8-A48A-14C5EC12887F}" srcOrd="6" destOrd="0" presId="urn:microsoft.com/office/officeart/2018/2/layout/IconVerticalSolidList"/>
    <dgm:cxn modelId="{744544F5-B72A-4B6E-9855-75F3209B40BC}" type="presParOf" srcId="{5BAE1646-D2E2-4FD8-A48A-14C5EC12887F}" destId="{397B946F-F3E2-4F28-925B-FDA81DB35BFB}" srcOrd="0" destOrd="0" presId="urn:microsoft.com/office/officeart/2018/2/layout/IconVerticalSolidList"/>
    <dgm:cxn modelId="{9FBC08E1-87DE-41C7-8A0A-03255602757C}" type="presParOf" srcId="{5BAE1646-D2E2-4FD8-A48A-14C5EC12887F}" destId="{C2D93C9A-AC47-4D3A-B826-6F2C3F1338CB}" srcOrd="1" destOrd="0" presId="urn:microsoft.com/office/officeart/2018/2/layout/IconVerticalSolidList"/>
    <dgm:cxn modelId="{631C03BB-BDB0-402B-9B41-E40CA17A2E6D}" type="presParOf" srcId="{5BAE1646-D2E2-4FD8-A48A-14C5EC12887F}" destId="{0BFD360E-5EE5-4E81-9A88-B4393D7686D4}" srcOrd="2" destOrd="0" presId="urn:microsoft.com/office/officeart/2018/2/layout/IconVerticalSolidList"/>
    <dgm:cxn modelId="{2F546686-2E90-433D-B7F4-462EEA0AACD4}" type="presParOf" srcId="{5BAE1646-D2E2-4FD8-A48A-14C5EC12887F}" destId="{402D5FAC-955D-4AC1-9EF6-13EDED69A9D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491A1B-C673-4AF6-A90B-63B2B92084B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E3DD3EA-F4A8-4D7B-A665-830B962AACEE}">
      <dgm:prSet custT="1"/>
      <dgm:spPr/>
      <dgm:t>
        <a:bodyPr/>
        <a:lstStyle/>
        <a:p>
          <a:r>
            <a:rPr lang="en-US" sz="1600" baseline="0" dirty="0"/>
            <a:t>In the context of machine learning, decision trees are constructed recursively by partitioning the feature space into smaller subsets based on the values of features, with the goal of maximizing the predictive accuracy or minimizing the impurity within each subset. </a:t>
          </a:r>
          <a:endParaRPr lang="en-US" sz="1600" dirty="0"/>
        </a:p>
      </dgm:t>
    </dgm:pt>
    <dgm:pt modelId="{5E5B9913-2EB3-4E9E-BFB3-C856673259C9}" type="parTrans" cxnId="{F6F7DAF7-66A3-4707-85F5-340FCE5F496D}">
      <dgm:prSet/>
      <dgm:spPr/>
      <dgm:t>
        <a:bodyPr/>
        <a:lstStyle/>
        <a:p>
          <a:endParaRPr lang="en-US"/>
        </a:p>
      </dgm:t>
    </dgm:pt>
    <dgm:pt modelId="{725CC635-F78E-4915-8B76-DB2638A0B4AF}" type="sibTrans" cxnId="{F6F7DAF7-66A3-4707-85F5-340FCE5F496D}">
      <dgm:prSet/>
      <dgm:spPr/>
      <dgm:t>
        <a:bodyPr/>
        <a:lstStyle/>
        <a:p>
          <a:endParaRPr lang="en-US"/>
        </a:p>
      </dgm:t>
    </dgm:pt>
    <dgm:pt modelId="{49E3ACAE-CAE4-455B-B352-AEEEC7E1D0B8}">
      <dgm:prSet custT="1"/>
      <dgm:spPr/>
      <dgm:t>
        <a:bodyPr/>
        <a:lstStyle/>
        <a:p>
          <a:r>
            <a:rPr lang="en-US" sz="1800" b="1" baseline="0" dirty="0"/>
            <a:t>Overview of the machine learning pipeline for credit scoring with decision trees are</a:t>
          </a:r>
          <a:endParaRPr lang="en-US" sz="1800" dirty="0"/>
        </a:p>
      </dgm:t>
    </dgm:pt>
    <dgm:pt modelId="{12C05684-62AE-4D50-A0A3-B83B82DAD538}" type="parTrans" cxnId="{883E8716-A74C-4F89-A257-CFA755380106}">
      <dgm:prSet/>
      <dgm:spPr/>
      <dgm:t>
        <a:bodyPr/>
        <a:lstStyle/>
        <a:p>
          <a:endParaRPr lang="en-US"/>
        </a:p>
      </dgm:t>
    </dgm:pt>
    <dgm:pt modelId="{4F1CF393-6664-4819-B290-CE51E41E8890}" type="sibTrans" cxnId="{883E8716-A74C-4F89-A257-CFA755380106}">
      <dgm:prSet/>
      <dgm:spPr/>
      <dgm:t>
        <a:bodyPr/>
        <a:lstStyle/>
        <a:p>
          <a:endParaRPr lang="en-US"/>
        </a:p>
      </dgm:t>
    </dgm:pt>
    <dgm:pt modelId="{D24B82B5-4001-4FED-8A5F-EDD24D924A2E}">
      <dgm:prSet custT="1"/>
      <dgm:spPr/>
      <dgm:t>
        <a:bodyPr/>
        <a:lstStyle/>
        <a:p>
          <a:r>
            <a:rPr lang="en-US" sz="1200" baseline="0" dirty="0"/>
            <a:t>Data collection and preprocessing</a:t>
          </a:r>
          <a:endParaRPr lang="en-US" sz="1200" dirty="0"/>
        </a:p>
      </dgm:t>
    </dgm:pt>
    <dgm:pt modelId="{38AC6607-0C0B-45CA-AF5D-F06E83675A7E}" type="parTrans" cxnId="{FE681A3C-3DAA-47BE-A43C-C671B5761093}">
      <dgm:prSet/>
      <dgm:spPr/>
      <dgm:t>
        <a:bodyPr/>
        <a:lstStyle/>
        <a:p>
          <a:endParaRPr lang="en-US"/>
        </a:p>
      </dgm:t>
    </dgm:pt>
    <dgm:pt modelId="{B0C61872-BF2E-440E-92B9-E15BF5776D16}" type="sibTrans" cxnId="{FE681A3C-3DAA-47BE-A43C-C671B5761093}">
      <dgm:prSet/>
      <dgm:spPr/>
      <dgm:t>
        <a:bodyPr/>
        <a:lstStyle/>
        <a:p>
          <a:endParaRPr lang="en-US"/>
        </a:p>
      </dgm:t>
    </dgm:pt>
    <dgm:pt modelId="{A4D03336-0EEB-418C-BA76-8F1BEB15C745}">
      <dgm:prSet custT="1"/>
      <dgm:spPr/>
      <dgm:t>
        <a:bodyPr/>
        <a:lstStyle/>
        <a:p>
          <a:r>
            <a:rPr lang="en-US" sz="1200" baseline="0" dirty="0"/>
            <a:t>Model training</a:t>
          </a:r>
          <a:endParaRPr lang="en-US" sz="1200" dirty="0"/>
        </a:p>
      </dgm:t>
    </dgm:pt>
    <dgm:pt modelId="{C7325BDC-6E5F-4AB5-B292-732B7067A7EB}" type="parTrans" cxnId="{7234D279-2D8D-4943-B806-8F223D6193F4}">
      <dgm:prSet/>
      <dgm:spPr/>
      <dgm:t>
        <a:bodyPr/>
        <a:lstStyle/>
        <a:p>
          <a:endParaRPr lang="en-US"/>
        </a:p>
      </dgm:t>
    </dgm:pt>
    <dgm:pt modelId="{BC97D5E7-C5EC-47CB-AE98-C6F3947D50E0}" type="sibTrans" cxnId="{7234D279-2D8D-4943-B806-8F223D6193F4}">
      <dgm:prSet/>
      <dgm:spPr/>
      <dgm:t>
        <a:bodyPr/>
        <a:lstStyle/>
        <a:p>
          <a:endParaRPr lang="en-US"/>
        </a:p>
      </dgm:t>
    </dgm:pt>
    <dgm:pt modelId="{922A07A5-3B16-4D05-85B9-75947BB2B209}">
      <dgm:prSet custT="1"/>
      <dgm:spPr/>
      <dgm:t>
        <a:bodyPr/>
        <a:lstStyle/>
        <a:p>
          <a:r>
            <a:rPr lang="en-US" sz="1200" baseline="0"/>
            <a:t>Model evaluation and validation</a:t>
          </a:r>
          <a:endParaRPr lang="en-US" sz="1200"/>
        </a:p>
      </dgm:t>
    </dgm:pt>
    <dgm:pt modelId="{1C6D0A37-2C63-47BB-974D-F1F178FE087E}" type="parTrans" cxnId="{52ACBDAE-BBC0-4CC6-9D82-9A113AB196E2}">
      <dgm:prSet/>
      <dgm:spPr/>
      <dgm:t>
        <a:bodyPr/>
        <a:lstStyle/>
        <a:p>
          <a:endParaRPr lang="en-US"/>
        </a:p>
      </dgm:t>
    </dgm:pt>
    <dgm:pt modelId="{652E0695-683A-4705-8F8E-18B99E05C9DA}" type="sibTrans" cxnId="{52ACBDAE-BBC0-4CC6-9D82-9A113AB196E2}">
      <dgm:prSet/>
      <dgm:spPr/>
      <dgm:t>
        <a:bodyPr/>
        <a:lstStyle/>
        <a:p>
          <a:endParaRPr lang="en-US"/>
        </a:p>
      </dgm:t>
    </dgm:pt>
    <dgm:pt modelId="{B7E57130-5A29-4B92-B36E-994AD96B0307}">
      <dgm:prSet custT="1"/>
      <dgm:spPr/>
      <dgm:t>
        <a:bodyPr/>
        <a:lstStyle/>
        <a:p>
          <a:r>
            <a:rPr lang="en-US" sz="1200" baseline="0" dirty="0"/>
            <a:t>Deployment and monitoring</a:t>
          </a:r>
          <a:endParaRPr lang="en-US" sz="1200" dirty="0"/>
        </a:p>
      </dgm:t>
    </dgm:pt>
    <dgm:pt modelId="{079C8BFE-3048-4038-86C8-227D84BF09EF}" type="parTrans" cxnId="{1FE5FB26-2B1F-4F03-9B95-5786D4625D8C}">
      <dgm:prSet/>
      <dgm:spPr/>
      <dgm:t>
        <a:bodyPr/>
        <a:lstStyle/>
        <a:p>
          <a:endParaRPr lang="en-US"/>
        </a:p>
      </dgm:t>
    </dgm:pt>
    <dgm:pt modelId="{52292F40-C119-45F5-AA37-F8060B21A24A}" type="sibTrans" cxnId="{1FE5FB26-2B1F-4F03-9B95-5786D4625D8C}">
      <dgm:prSet/>
      <dgm:spPr/>
      <dgm:t>
        <a:bodyPr/>
        <a:lstStyle/>
        <a:p>
          <a:endParaRPr lang="en-US"/>
        </a:p>
      </dgm:t>
    </dgm:pt>
    <dgm:pt modelId="{39ACFC90-8DC3-43A6-B8FA-8250DA1A534E}" type="pres">
      <dgm:prSet presAssocID="{46491A1B-C673-4AF6-A90B-63B2B92084BD}" presName="root" presStyleCnt="0">
        <dgm:presLayoutVars>
          <dgm:dir/>
          <dgm:resizeHandles val="exact"/>
        </dgm:presLayoutVars>
      </dgm:prSet>
      <dgm:spPr/>
    </dgm:pt>
    <dgm:pt modelId="{05B3B5C8-9DC4-4B8E-839F-5B908BDCF57A}" type="pres">
      <dgm:prSet presAssocID="{8E3DD3EA-F4A8-4D7B-A665-830B962AACEE}" presName="compNode" presStyleCnt="0"/>
      <dgm:spPr/>
    </dgm:pt>
    <dgm:pt modelId="{29F2F1E0-F833-44C7-AA93-8A803CDA014D}" type="pres">
      <dgm:prSet presAssocID="{8E3DD3EA-F4A8-4D7B-A665-830B962AACEE}" presName="bgRect" presStyleLbl="bgShp" presStyleIdx="0" presStyleCnt="2" custLinFactNeighborX="102" custLinFactNeighborY="-792"/>
      <dgm:spPr/>
    </dgm:pt>
    <dgm:pt modelId="{14F4EE1E-1094-4688-94B2-9045C624538C}" type="pres">
      <dgm:prSet presAssocID="{8E3DD3EA-F4A8-4D7B-A665-830B962AACE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BF8EF65B-056A-4C39-B4A0-D8038CF6869A}" type="pres">
      <dgm:prSet presAssocID="{8E3DD3EA-F4A8-4D7B-A665-830B962AACEE}" presName="spaceRect" presStyleCnt="0"/>
      <dgm:spPr/>
    </dgm:pt>
    <dgm:pt modelId="{AA85770B-BB89-4602-B265-8EBC40AFC1B9}" type="pres">
      <dgm:prSet presAssocID="{8E3DD3EA-F4A8-4D7B-A665-830B962AACEE}" presName="parTx" presStyleLbl="revTx" presStyleIdx="0" presStyleCnt="3">
        <dgm:presLayoutVars>
          <dgm:chMax val="0"/>
          <dgm:chPref val="0"/>
        </dgm:presLayoutVars>
      </dgm:prSet>
      <dgm:spPr/>
    </dgm:pt>
    <dgm:pt modelId="{9F6FD4E9-E819-4323-82AA-40016FB7190E}" type="pres">
      <dgm:prSet presAssocID="{725CC635-F78E-4915-8B76-DB2638A0B4AF}" presName="sibTrans" presStyleCnt="0"/>
      <dgm:spPr/>
    </dgm:pt>
    <dgm:pt modelId="{0A772BCC-558C-4F21-B4A9-E03A22122D00}" type="pres">
      <dgm:prSet presAssocID="{49E3ACAE-CAE4-455B-B352-AEEEC7E1D0B8}" presName="compNode" presStyleCnt="0"/>
      <dgm:spPr/>
    </dgm:pt>
    <dgm:pt modelId="{2AFDBFE2-1907-4BA3-8DA8-46DED88420B6}" type="pres">
      <dgm:prSet presAssocID="{49E3ACAE-CAE4-455B-B352-AEEEC7E1D0B8}" presName="bgRect" presStyleLbl="bgShp" presStyleIdx="1" presStyleCnt="2"/>
      <dgm:spPr/>
    </dgm:pt>
    <dgm:pt modelId="{DA3708B9-E3E6-4E23-A36B-AF253C4C8FC4}" type="pres">
      <dgm:prSet presAssocID="{49E3ACAE-CAE4-455B-B352-AEEEC7E1D0B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9FCFFE51-24C1-482B-AC45-D758785CCB11}" type="pres">
      <dgm:prSet presAssocID="{49E3ACAE-CAE4-455B-B352-AEEEC7E1D0B8}" presName="spaceRect" presStyleCnt="0"/>
      <dgm:spPr/>
    </dgm:pt>
    <dgm:pt modelId="{2246A848-B613-49B9-AAD3-E4008E834F40}" type="pres">
      <dgm:prSet presAssocID="{49E3ACAE-CAE4-455B-B352-AEEEC7E1D0B8}" presName="parTx" presStyleLbl="revTx" presStyleIdx="1" presStyleCnt="3">
        <dgm:presLayoutVars>
          <dgm:chMax val="0"/>
          <dgm:chPref val="0"/>
        </dgm:presLayoutVars>
      </dgm:prSet>
      <dgm:spPr/>
    </dgm:pt>
    <dgm:pt modelId="{38238634-01C1-43E3-8A6D-6FCFB08EE024}" type="pres">
      <dgm:prSet presAssocID="{49E3ACAE-CAE4-455B-B352-AEEEC7E1D0B8}" presName="desTx" presStyleLbl="revTx" presStyleIdx="2" presStyleCnt="3">
        <dgm:presLayoutVars/>
      </dgm:prSet>
      <dgm:spPr/>
    </dgm:pt>
  </dgm:ptLst>
  <dgm:cxnLst>
    <dgm:cxn modelId="{8211AA00-F9C3-4269-9916-6B1E1A78BAAF}" type="presOf" srcId="{A4D03336-0EEB-418C-BA76-8F1BEB15C745}" destId="{38238634-01C1-43E3-8A6D-6FCFB08EE024}" srcOrd="0" destOrd="1" presId="urn:microsoft.com/office/officeart/2018/2/layout/IconVerticalSolidList"/>
    <dgm:cxn modelId="{5482300E-671E-42DB-B6AE-7197814E0DB4}" type="presOf" srcId="{49E3ACAE-CAE4-455B-B352-AEEEC7E1D0B8}" destId="{2246A848-B613-49B9-AAD3-E4008E834F40}" srcOrd="0" destOrd="0" presId="urn:microsoft.com/office/officeart/2018/2/layout/IconVerticalSolidList"/>
    <dgm:cxn modelId="{883E8716-A74C-4F89-A257-CFA755380106}" srcId="{46491A1B-C673-4AF6-A90B-63B2B92084BD}" destId="{49E3ACAE-CAE4-455B-B352-AEEEC7E1D0B8}" srcOrd="1" destOrd="0" parTransId="{12C05684-62AE-4D50-A0A3-B83B82DAD538}" sibTransId="{4F1CF393-6664-4819-B290-CE51E41E8890}"/>
    <dgm:cxn modelId="{1FE5FB26-2B1F-4F03-9B95-5786D4625D8C}" srcId="{49E3ACAE-CAE4-455B-B352-AEEEC7E1D0B8}" destId="{B7E57130-5A29-4B92-B36E-994AD96B0307}" srcOrd="3" destOrd="0" parTransId="{079C8BFE-3048-4038-86C8-227D84BF09EF}" sibTransId="{52292F40-C119-45F5-AA37-F8060B21A24A}"/>
    <dgm:cxn modelId="{FE681A3C-3DAA-47BE-A43C-C671B5761093}" srcId="{49E3ACAE-CAE4-455B-B352-AEEEC7E1D0B8}" destId="{D24B82B5-4001-4FED-8A5F-EDD24D924A2E}" srcOrd="0" destOrd="0" parTransId="{38AC6607-0C0B-45CA-AF5D-F06E83675A7E}" sibTransId="{B0C61872-BF2E-440E-92B9-E15BF5776D16}"/>
    <dgm:cxn modelId="{7234D279-2D8D-4943-B806-8F223D6193F4}" srcId="{49E3ACAE-CAE4-455B-B352-AEEEC7E1D0B8}" destId="{A4D03336-0EEB-418C-BA76-8F1BEB15C745}" srcOrd="1" destOrd="0" parTransId="{C7325BDC-6E5F-4AB5-B292-732B7067A7EB}" sibTransId="{BC97D5E7-C5EC-47CB-AE98-C6F3947D50E0}"/>
    <dgm:cxn modelId="{A71C9983-74F4-4973-944E-F037CCF14FD8}" type="presOf" srcId="{922A07A5-3B16-4D05-85B9-75947BB2B209}" destId="{38238634-01C1-43E3-8A6D-6FCFB08EE024}" srcOrd="0" destOrd="2" presId="urn:microsoft.com/office/officeart/2018/2/layout/IconVerticalSolidList"/>
    <dgm:cxn modelId="{43BDFD90-CE54-42DB-8C2A-0AA571713CA0}" type="presOf" srcId="{8E3DD3EA-F4A8-4D7B-A665-830B962AACEE}" destId="{AA85770B-BB89-4602-B265-8EBC40AFC1B9}" srcOrd="0" destOrd="0" presId="urn:microsoft.com/office/officeart/2018/2/layout/IconVerticalSolidList"/>
    <dgm:cxn modelId="{52ACBDAE-BBC0-4CC6-9D82-9A113AB196E2}" srcId="{49E3ACAE-CAE4-455B-B352-AEEEC7E1D0B8}" destId="{922A07A5-3B16-4D05-85B9-75947BB2B209}" srcOrd="2" destOrd="0" parTransId="{1C6D0A37-2C63-47BB-974D-F1F178FE087E}" sibTransId="{652E0695-683A-4705-8F8E-18B99E05C9DA}"/>
    <dgm:cxn modelId="{CA7D0CB9-AB71-4C11-BBFD-5C9782F76DC9}" type="presOf" srcId="{D24B82B5-4001-4FED-8A5F-EDD24D924A2E}" destId="{38238634-01C1-43E3-8A6D-6FCFB08EE024}" srcOrd="0" destOrd="0" presId="urn:microsoft.com/office/officeart/2018/2/layout/IconVerticalSolidList"/>
    <dgm:cxn modelId="{45AB1DD0-9612-4BA8-B94D-DFAB0FAC7F58}" type="presOf" srcId="{46491A1B-C673-4AF6-A90B-63B2B92084BD}" destId="{39ACFC90-8DC3-43A6-B8FA-8250DA1A534E}" srcOrd="0" destOrd="0" presId="urn:microsoft.com/office/officeart/2018/2/layout/IconVerticalSolidList"/>
    <dgm:cxn modelId="{94FE2AF2-74D4-41A4-8D10-2B35766D2E27}" type="presOf" srcId="{B7E57130-5A29-4B92-B36E-994AD96B0307}" destId="{38238634-01C1-43E3-8A6D-6FCFB08EE024}" srcOrd="0" destOrd="3" presId="urn:microsoft.com/office/officeart/2018/2/layout/IconVerticalSolidList"/>
    <dgm:cxn modelId="{F6F7DAF7-66A3-4707-85F5-340FCE5F496D}" srcId="{46491A1B-C673-4AF6-A90B-63B2B92084BD}" destId="{8E3DD3EA-F4A8-4D7B-A665-830B962AACEE}" srcOrd="0" destOrd="0" parTransId="{5E5B9913-2EB3-4E9E-BFB3-C856673259C9}" sibTransId="{725CC635-F78E-4915-8B76-DB2638A0B4AF}"/>
    <dgm:cxn modelId="{571DA1B0-F7EC-408F-9D17-5E893373FB81}" type="presParOf" srcId="{39ACFC90-8DC3-43A6-B8FA-8250DA1A534E}" destId="{05B3B5C8-9DC4-4B8E-839F-5B908BDCF57A}" srcOrd="0" destOrd="0" presId="urn:microsoft.com/office/officeart/2018/2/layout/IconVerticalSolidList"/>
    <dgm:cxn modelId="{4933F296-59C1-4E43-B8B6-5EBF16993981}" type="presParOf" srcId="{05B3B5C8-9DC4-4B8E-839F-5B908BDCF57A}" destId="{29F2F1E0-F833-44C7-AA93-8A803CDA014D}" srcOrd="0" destOrd="0" presId="urn:microsoft.com/office/officeart/2018/2/layout/IconVerticalSolidList"/>
    <dgm:cxn modelId="{4DE98329-F3B6-4760-96C0-2520E2CB397D}" type="presParOf" srcId="{05B3B5C8-9DC4-4B8E-839F-5B908BDCF57A}" destId="{14F4EE1E-1094-4688-94B2-9045C624538C}" srcOrd="1" destOrd="0" presId="urn:microsoft.com/office/officeart/2018/2/layout/IconVerticalSolidList"/>
    <dgm:cxn modelId="{B01FB490-788C-49B0-9396-A5F32A515221}" type="presParOf" srcId="{05B3B5C8-9DC4-4B8E-839F-5B908BDCF57A}" destId="{BF8EF65B-056A-4C39-B4A0-D8038CF6869A}" srcOrd="2" destOrd="0" presId="urn:microsoft.com/office/officeart/2018/2/layout/IconVerticalSolidList"/>
    <dgm:cxn modelId="{94FA4928-CB40-4F0B-9EA9-1E92A9EF37A6}" type="presParOf" srcId="{05B3B5C8-9DC4-4B8E-839F-5B908BDCF57A}" destId="{AA85770B-BB89-4602-B265-8EBC40AFC1B9}" srcOrd="3" destOrd="0" presId="urn:microsoft.com/office/officeart/2018/2/layout/IconVerticalSolidList"/>
    <dgm:cxn modelId="{AB5C41F1-4605-4E37-BA6D-CB3D8DA42C98}" type="presParOf" srcId="{39ACFC90-8DC3-43A6-B8FA-8250DA1A534E}" destId="{9F6FD4E9-E819-4323-82AA-40016FB7190E}" srcOrd="1" destOrd="0" presId="urn:microsoft.com/office/officeart/2018/2/layout/IconVerticalSolidList"/>
    <dgm:cxn modelId="{1017B9BD-FF23-4248-AD7A-B601391FDC5E}" type="presParOf" srcId="{39ACFC90-8DC3-43A6-B8FA-8250DA1A534E}" destId="{0A772BCC-558C-4F21-B4A9-E03A22122D00}" srcOrd="2" destOrd="0" presId="urn:microsoft.com/office/officeart/2018/2/layout/IconVerticalSolidList"/>
    <dgm:cxn modelId="{B24E1483-BC3D-4615-AB13-B372F2AC1D8A}" type="presParOf" srcId="{0A772BCC-558C-4F21-B4A9-E03A22122D00}" destId="{2AFDBFE2-1907-4BA3-8DA8-46DED88420B6}" srcOrd="0" destOrd="0" presId="urn:microsoft.com/office/officeart/2018/2/layout/IconVerticalSolidList"/>
    <dgm:cxn modelId="{3F132BB4-2DCC-4BCA-95EE-715AA36CB410}" type="presParOf" srcId="{0A772BCC-558C-4F21-B4A9-E03A22122D00}" destId="{DA3708B9-E3E6-4E23-A36B-AF253C4C8FC4}" srcOrd="1" destOrd="0" presId="urn:microsoft.com/office/officeart/2018/2/layout/IconVerticalSolidList"/>
    <dgm:cxn modelId="{A953866B-40A7-4DEC-9D14-04AF7D69255E}" type="presParOf" srcId="{0A772BCC-558C-4F21-B4A9-E03A22122D00}" destId="{9FCFFE51-24C1-482B-AC45-D758785CCB11}" srcOrd="2" destOrd="0" presId="urn:microsoft.com/office/officeart/2018/2/layout/IconVerticalSolidList"/>
    <dgm:cxn modelId="{CCB0F70F-1606-47CA-B8AD-4FFD7665EA85}" type="presParOf" srcId="{0A772BCC-558C-4F21-B4A9-E03A22122D00}" destId="{2246A848-B613-49B9-AAD3-E4008E834F40}" srcOrd="3" destOrd="0" presId="urn:microsoft.com/office/officeart/2018/2/layout/IconVerticalSolidList"/>
    <dgm:cxn modelId="{028F924C-5FE1-4A21-9D0C-52571A08C324}" type="presParOf" srcId="{0A772BCC-558C-4F21-B4A9-E03A22122D00}" destId="{38238634-01C1-43E3-8A6D-6FCFB08EE024}"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01269E-506D-4540-9B7D-3D3923FA8405}">
      <dsp:nvSpPr>
        <dsp:cNvPr id="0" name=""/>
        <dsp:cNvSpPr/>
      </dsp:nvSpPr>
      <dsp:spPr>
        <a:xfrm>
          <a:off x="0" y="2185"/>
          <a:ext cx="9601200" cy="7657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D7AD29-6C9D-4B1D-8E5A-AB5E2CCE196C}">
      <dsp:nvSpPr>
        <dsp:cNvPr id="0" name=""/>
        <dsp:cNvSpPr/>
      </dsp:nvSpPr>
      <dsp:spPr>
        <a:xfrm>
          <a:off x="231641" y="174480"/>
          <a:ext cx="421578" cy="4211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BCF20572-2F8A-4B04-8983-629CDB202DF3}">
      <dsp:nvSpPr>
        <dsp:cNvPr id="0" name=""/>
        <dsp:cNvSpPr/>
      </dsp:nvSpPr>
      <dsp:spPr>
        <a:xfrm>
          <a:off x="884861" y="2185"/>
          <a:ext cx="8472213" cy="766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122" tIns="81122" rIns="81122" bIns="81122" numCol="1" spcCol="1270" anchor="ctr" anchorCtr="0">
          <a:noAutofit/>
        </a:bodyPr>
        <a:lstStyle/>
        <a:p>
          <a:pPr marL="0" lvl="0" indent="0" algn="l" defTabSz="800100">
            <a:lnSpc>
              <a:spcPct val="90000"/>
            </a:lnSpc>
            <a:spcBef>
              <a:spcPct val="0"/>
            </a:spcBef>
            <a:spcAft>
              <a:spcPct val="35000"/>
            </a:spcAft>
            <a:buNone/>
          </a:pPr>
          <a:r>
            <a:rPr lang="en-US" sz="1800" kern="1200" baseline="0" dirty="0"/>
            <a:t>Decision trees are a fundamental supervised learning algorithm used for both classification and regression tasks in machine learning. </a:t>
          </a:r>
          <a:endParaRPr lang="en-US" sz="1800" kern="1200" dirty="0"/>
        </a:p>
      </dsp:txBody>
      <dsp:txXfrm>
        <a:off x="884861" y="2185"/>
        <a:ext cx="8472213" cy="766506"/>
      </dsp:txXfrm>
    </dsp:sp>
    <dsp:sp modelId="{8963810E-EF06-444F-93EA-E025A6496E8F}">
      <dsp:nvSpPr>
        <dsp:cNvPr id="0" name=""/>
        <dsp:cNvSpPr/>
      </dsp:nvSpPr>
      <dsp:spPr>
        <a:xfrm>
          <a:off x="0" y="939026"/>
          <a:ext cx="9601200" cy="7657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370D5E-9D5B-4A40-90F5-22D6025DEB8A}">
      <dsp:nvSpPr>
        <dsp:cNvPr id="0" name=""/>
        <dsp:cNvSpPr/>
      </dsp:nvSpPr>
      <dsp:spPr>
        <a:xfrm>
          <a:off x="231641" y="1111321"/>
          <a:ext cx="421578" cy="4211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91B72CA8-E4BE-40DF-86AD-8143E727A00A}">
      <dsp:nvSpPr>
        <dsp:cNvPr id="0" name=""/>
        <dsp:cNvSpPr/>
      </dsp:nvSpPr>
      <dsp:spPr>
        <a:xfrm>
          <a:off x="884861" y="939026"/>
          <a:ext cx="8472213" cy="766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122" tIns="81122" rIns="81122" bIns="81122" numCol="1" spcCol="1270" anchor="ctr" anchorCtr="0">
          <a:noAutofit/>
        </a:bodyPr>
        <a:lstStyle/>
        <a:p>
          <a:pPr marL="0" lvl="0" indent="0" algn="l" defTabSz="800100">
            <a:lnSpc>
              <a:spcPct val="90000"/>
            </a:lnSpc>
            <a:spcBef>
              <a:spcPct val="0"/>
            </a:spcBef>
            <a:spcAft>
              <a:spcPct val="35000"/>
            </a:spcAft>
            <a:buNone/>
          </a:pPr>
          <a:r>
            <a:rPr lang="en-US" sz="1800" kern="1200" baseline="0" dirty="0"/>
            <a:t>They are graphical models that represent a flowchart-like structure where each internal node represents a feature or attribute, each branch represents a decision or rule based on that feature, and each leaf node represents the outcome or class label</a:t>
          </a:r>
          <a:r>
            <a:rPr lang="en-US" sz="1500" kern="1200" baseline="0" dirty="0"/>
            <a:t>.</a:t>
          </a:r>
          <a:endParaRPr lang="en-US" sz="1500" kern="1200" dirty="0"/>
        </a:p>
      </dsp:txBody>
      <dsp:txXfrm>
        <a:off x="884861" y="939026"/>
        <a:ext cx="8472213" cy="766506"/>
      </dsp:txXfrm>
    </dsp:sp>
    <dsp:sp modelId="{91288C64-D802-4B89-A419-8FB119B1E483}">
      <dsp:nvSpPr>
        <dsp:cNvPr id="0" name=""/>
        <dsp:cNvSpPr/>
      </dsp:nvSpPr>
      <dsp:spPr>
        <a:xfrm>
          <a:off x="0" y="1875867"/>
          <a:ext cx="9601200" cy="76575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397092-4683-4CA4-B6F5-DDD7CCF03835}">
      <dsp:nvSpPr>
        <dsp:cNvPr id="0" name=""/>
        <dsp:cNvSpPr/>
      </dsp:nvSpPr>
      <dsp:spPr>
        <a:xfrm>
          <a:off x="231641" y="2048162"/>
          <a:ext cx="421578" cy="4211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4B8D6CCA-D961-4D5D-9060-E916E866D18E}">
      <dsp:nvSpPr>
        <dsp:cNvPr id="0" name=""/>
        <dsp:cNvSpPr/>
      </dsp:nvSpPr>
      <dsp:spPr>
        <a:xfrm>
          <a:off x="884861" y="1875867"/>
          <a:ext cx="8472213" cy="766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122" tIns="81122" rIns="81122" bIns="81122" numCol="1" spcCol="1270" anchor="ctr" anchorCtr="0">
          <a:noAutofit/>
        </a:bodyPr>
        <a:lstStyle/>
        <a:p>
          <a:pPr marL="0" lvl="0" indent="0" algn="l" defTabSz="800100">
            <a:lnSpc>
              <a:spcPct val="90000"/>
            </a:lnSpc>
            <a:spcBef>
              <a:spcPct val="0"/>
            </a:spcBef>
            <a:spcAft>
              <a:spcPct val="35000"/>
            </a:spcAft>
            <a:buNone/>
          </a:pPr>
          <a:r>
            <a:rPr lang="en-US" sz="1800" kern="1200" baseline="0" dirty="0"/>
            <a:t>Decision trees are known for their simplicity, interpretability, and flexibility, making them particularly suitable for tasks where understanding the rationale behind predictions is important.</a:t>
          </a:r>
          <a:endParaRPr lang="en-US" sz="1800" kern="1200" dirty="0"/>
        </a:p>
      </dsp:txBody>
      <dsp:txXfrm>
        <a:off x="884861" y="1875867"/>
        <a:ext cx="8472213" cy="766506"/>
      </dsp:txXfrm>
    </dsp:sp>
    <dsp:sp modelId="{397B946F-F3E2-4F28-925B-FDA81DB35BFB}">
      <dsp:nvSpPr>
        <dsp:cNvPr id="0" name=""/>
        <dsp:cNvSpPr/>
      </dsp:nvSpPr>
      <dsp:spPr>
        <a:xfrm>
          <a:off x="0" y="2812708"/>
          <a:ext cx="9601200" cy="76575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D93C9A-AC47-4D3A-B826-6F2C3F1338CB}">
      <dsp:nvSpPr>
        <dsp:cNvPr id="0" name=""/>
        <dsp:cNvSpPr/>
      </dsp:nvSpPr>
      <dsp:spPr>
        <a:xfrm>
          <a:off x="231641" y="2985003"/>
          <a:ext cx="421578" cy="4211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402D5FAC-955D-4AC1-9EF6-13EDED69A9D3}">
      <dsp:nvSpPr>
        <dsp:cNvPr id="0" name=""/>
        <dsp:cNvSpPr/>
      </dsp:nvSpPr>
      <dsp:spPr>
        <a:xfrm>
          <a:off x="884861" y="2812708"/>
          <a:ext cx="8472213" cy="766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122" tIns="81122" rIns="81122" bIns="81122" numCol="1" spcCol="1270" anchor="ctr" anchorCtr="0">
          <a:noAutofit/>
        </a:bodyPr>
        <a:lstStyle/>
        <a:p>
          <a:pPr marL="0" lvl="0" indent="0" algn="l" defTabSz="800100">
            <a:lnSpc>
              <a:spcPct val="90000"/>
            </a:lnSpc>
            <a:spcBef>
              <a:spcPct val="0"/>
            </a:spcBef>
            <a:spcAft>
              <a:spcPct val="35000"/>
            </a:spcAft>
            <a:buNone/>
          </a:pPr>
          <a:r>
            <a:rPr lang="en-US" sz="1800" kern="1200" baseline="0" dirty="0"/>
            <a:t>Additionally, decision trees can be easily visualized, allowing users to gain insights into the underlying decision-making process.</a:t>
          </a:r>
          <a:endParaRPr lang="en-US" sz="1800" kern="1200" dirty="0"/>
        </a:p>
      </dsp:txBody>
      <dsp:txXfrm>
        <a:off x="884861" y="2812708"/>
        <a:ext cx="8472213" cy="7665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F2F1E0-F833-44C7-AA93-8A803CDA014D}">
      <dsp:nvSpPr>
        <dsp:cNvPr id="0" name=""/>
        <dsp:cNvSpPr/>
      </dsp:nvSpPr>
      <dsp:spPr>
        <a:xfrm>
          <a:off x="0" y="893146"/>
          <a:ext cx="6506304" cy="167335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F4EE1E-1094-4688-94B2-9045C624538C}">
      <dsp:nvSpPr>
        <dsp:cNvPr id="0" name=""/>
        <dsp:cNvSpPr/>
      </dsp:nvSpPr>
      <dsp:spPr>
        <a:xfrm>
          <a:off x="506188" y="1282903"/>
          <a:ext cx="920343" cy="9203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AA85770B-BB89-4602-B265-8EBC40AFC1B9}">
      <dsp:nvSpPr>
        <dsp:cNvPr id="0" name=""/>
        <dsp:cNvSpPr/>
      </dsp:nvSpPr>
      <dsp:spPr>
        <a:xfrm>
          <a:off x="1932721" y="906398"/>
          <a:ext cx="4573582" cy="1673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096" tIns="177096" rIns="177096" bIns="177096" numCol="1" spcCol="1270" anchor="ctr" anchorCtr="0">
          <a:noAutofit/>
        </a:bodyPr>
        <a:lstStyle/>
        <a:p>
          <a:pPr marL="0" lvl="0" indent="0" algn="l" defTabSz="711200">
            <a:lnSpc>
              <a:spcPct val="90000"/>
            </a:lnSpc>
            <a:spcBef>
              <a:spcPct val="0"/>
            </a:spcBef>
            <a:spcAft>
              <a:spcPct val="35000"/>
            </a:spcAft>
            <a:buNone/>
          </a:pPr>
          <a:r>
            <a:rPr lang="en-US" sz="1600" kern="1200" baseline="0" dirty="0"/>
            <a:t>In the context of machine learning, decision trees are constructed recursively by partitioning the feature space into smaller subsets based on the values of features, with the goal of maximizing the predictive accuracy or minimizing the impurity within each subset. </a:t>
          </a:r>
          <a:endParaRPr lang="en-US" sz="1600" kern="1200" dirty="0"/>
        </a:p>
      </dsp:txBody>
      <dsp:txXfrm>
        <a:off x="1932721" y="906398"/>
        <a:ext cx="4573582" cy="1673352"/>
      </dsp:txXfrm>
    </dsp:sp>
    <dsp:sp modelId="{2AFDBFE2-1907-4BA3-8DA8-46DED88420B6}">
      <dsp:nvSpPr>
        <dsp:cNvPr id="0" name=""/>
        <dsp:cNvSpPr/>
      </dsp:nvSpPr>
      <dsp:spPr>
        <a:xfrm>
          <a:off x="0" y="2998089"/>
          <a:ext cx="6506304" cy="167335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3708B9-E3E6-4E23-A36B-AF253C4C8FC4}">
      <dsp:nvSpPr>
        <dsp:cNvPr id="0" name=""/>
        <dsp:cNvSpPr/>
      </dsp:nvSpPr>
      <dsp:spPr>
        <a:xfrm>
          <a:off x="506188" y="3374593"/>
          <a:ext cx="920343" cy="9203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246A848-B613-49B9-AAD3-E4008E834F40}">
      <dsp:nvSpPr>
        <dsp:cNvPr id="0" name=""/>
        <dsp:cNvSpPr/>
      </dsp:nvSpPr>
      <dsp:spPr>
        <a:xfrm>
          <a:off x="1932721" y="2998089"/>
          <a:ext cx="2927836" cy="1673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096" tIns="177096" rIns="177096" bIns="177096" numCol="1" spcCol="1270" anchor="ctr" anchorCtr="0">
          <a:noAutofit/>
        </a:bodyPr>
        <a:lstStyle/>
        <a:p>
          <a:pPr marL="0" lvl="0" indent="0" algn="l" defTabSz="800100">
            <a:lnSpc>
              <a:spcPct val="90000"/>
            </a:lnSpc>
            <a:spcBef>
              <a:spcPct val="0"/>
            </a:spcBef>
            <a:spcAft>
              <a:spcPct val="35000"/>
            </a:spcAft>
            <a:buNone/>
          </a:pPr>
          <a:r>
            <a:rPr lang="en-US" sz="1800" b="1" kern="1200" baseline="0" dirty="0"/>
            <a:t>Overview of the machine learning pipeline for credit scoring with decision trees are</a:t>
          </a:r>
          <a:endParaRPr lang="en-US" sz="1800" kern="1200" dirty="0"/>
        </a:p>
      </dsp:txBody>
      <dsp:txXfrm>
        <a:off x="1932721" y="2998089"/>
        <a:ext cx="2927836" cy="1673352"/>
      </dsp:txXfrm>
    </dsp:sp>
    <dsp:sp modelId="{38238634-01C1-43E3-8A6D-6FCFB08EE024}">
      <dsp:nvSpPr>
        <dsp:cNvPr id="0" name=""/>
        <dsp:cNvSpPr/>
      </dsp:nvSpPr>
      <dsp:spPr>
        <a:xfrm>
          <a:off x="4860558" y="2998089"/>
          <a:ext cx="1645745" cy="1673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096" tIns="177096" rIns="177096" bIns="177096" numCol="1" spcCol="1270" anchor="ctr" anchorCtr="0">
          <a:noAutofit/>
        </a:bodyPr>
        <a:lstStyle/>
        <a:p>
          <a:pPr marL="0" lvl="0" indent="0" algn="l" defTabSz="533400">
            <a:lnSpc>
              <a:spcPct val="90000"/>
            </a:lnSpc>
            <a:spcBef>
              <a:spcPct val="0"/>
            </a:spcBef>
            <a:spcAft>
              <a:spcPct val="35000"/>
            </a:spcAft>
            <a:buNone/>
          </a:pPr>
          <a:r>
            <a:rPr lang="en-US" sz="1200" kern="1200" baseline="0" dirty="0"/>
            <a:t>Data collection and preprocessing</a:t>
          </a:r>
          <a:endParaRPr lang="en-US" sz="1200" kern="1200" dirty="0"/>
        </a:p>
        <a:p>
          <a:pPr marL="0" lvl="0" indent="0" algn="l" defTabSz="533400">
            <a:lnSpc>
              <a:spcPct val="90000"/>
            </a:lnSpc>
            <a:spcBef>
              <a:spcPct val="0"/>
            </a:spcBef>
            <a:spcAft>
              <a:spcPct val="35000"/>
            </a:spcAft>
            <a:buNone/>
          </a:pPr>
          <a:r>
            <a:rPr lang="en-US" sz="1200" kern="1200" baseline="0" dirty="0"/>
            <a:t>Model training</a:t>
          </a:r>
          <a:endParaRPr lang="en-US" sz="1200" kern="1200" dirty="0"/>
        </a:p>
        <a:p>
          <a:pPr marL="0" lvl="0" indent="0" algn="l" defTabSz="533400">
            <a:lnSpc>
              <a:spcPct val="90000"/>
            </a:lnSpc>
            <a:spcBef>
              <a:spcPct val="0"/>
            </a:spcBef>
            <a:spcAft>
              <a:spcPct val="35000"/>
            </a:spcAft>
            <a:buNone/>
          </a:pPr>
          <a:r>
            <a:rPr lang="en-US" sz="1200" kern="1200" baseline="0"/>
            <a:t>Model evaluation and validation</a:t>
          </a:r>
          <a:endParaRPr lang="en-US" sz="1200" kern="1200"/>
        </a:p>
        <a:p>
          <a:pPr marL="0" lvl="0" indent="0" algn="l" defTabSz="533400">
            <a:lnSpc>
              <a:spcPct val="90000"/>
            </a:lnSpc>
            <a:spcBef>
              <a:spcPct val="0"/>
            </a:spcBef>
            <a:spcAft>
              <a:spcPct val="35000"/>
            </a:spcAft>
            <a:buNone/>
          </a:pPr>
          <a:r>
            <a:rPr lang="en-US" sz="1200" kern="1200" baseline="0" dirty="0"/>
            <a:t>Deployment and monitoring</a:t>
          </a:r>
          <a:endParaRPr lang="en-US" sz="1200" kern="1200" dirty="0"/>
        </a:p>
      </dsp:txBody>
      <dsp:txXfrm>
        <a:off x="4860558" y="2998089"/>
        <a:ext cx="1645745" cy="167335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CC760D-D481-4EE1-801A-6B36B38DC6C4}" type="datetimeFigureOut">
              <a:rPr lang="en-IN" smtClean="0"/>
              <a:t>29-04-2024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626234-E48E-4764-A7B7-31A35CEC01CF}" type="slidenum">
              <a:rPr lang="en-IN" smtClean="0"/>
              <a:t>‹#›</a:t>
            </a:fld>
            <a:endParaRPr lang="en-IN"/>
          </a:p>
        </p:txBody>
      </p:sp>
    </p:spTree>
    <p:extLst>
      <p:ext uri="{BB962C8B-B14F-4D97-AF65-F5344CB8AC3E}">
        <p14:creationId xmlns:p14="http://schemas.microsoft.com/office/powerpoint/2010/main" val="4021875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626234-E48E-4764-A7B7-31A35CEC01CF}" type="slidenum">
              <a:rPr lang="en-IN" smtClean="0"/>
              <a:t>4</a:t>
            </a:fld>
            <a:endParaRPr lang="en-IN"/>
          </a:p>
        </p:txBody>
      </p:sp>
    </p:spTree>
    <p:extLst>
      <p:ext uri="{BB962C8B-B14F-4D97-AF65-F5344CB8AC3E}">
        <p14:creationId xmlns:p14="http://schemas.microsoft.com/office/powerpoint/2010/main" val="713133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4/29/2024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4/29/2024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4/29/2024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4/29/2024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4/29/2024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4/29/2024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4/29/2024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4/29/2024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D170B9C-85A5-4673-981C-DDDBAC51F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B44BA9D-FA82-DA42-619F-A1CD068EF81F}"/>
              </a:ext>
            </a:extLst>
          </p:cNvPr>
          <p:cNvPicPr>
            <a:picLocks noChangeAspect="1"/>
          </p:cNvPicPr>
          <p:nvPr/>
        </p:nvPicPr>
        <p:blipFill rotWithShape="1">
          <a:blip r:embed="rId2"/>
          <a:srcRect l="50041" r="4880"/>
          <a:stretch/>
        </p:blipFill>
        <p:spPr>
          <a:xfrm>
            <a:off x="20" y="10"/>
            <a:ext cx="4966232" cy="6857990"/>
          </a:xfrm>
          <a:prstGeom prst="rect">
            <a:avLst/>
          </a:prstGeom>
        </p:spPr>
      </p:pic>
      <p:sp>
        <p:nvSpPr>
          <p:cNvPr id="11" name="Freeform 6">
            <a:extLst>
              <a:ext uri="{FF2B5EF4-FFF2-40B4-BE49-F238E27FC236}">
                <a16:creationId xmlns:a16="http://schemas.microsoft.com/office/drawing/2014/main" id="{1C82216A-4221-434A-B11C-7E13B4A1F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5412340"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IN"/>
          </a:p>
        </p:txBody>
      </p:sp>
      <p:sp>
        <p:nvSpPr>
          <p:cNvPr id="2" name="Title 1">
            <a:extLst>
              <a:ext uri="{FF2B5EF4-FFF2-40B4-BE49-F238E27FC236}">
                <a16:creationId xmlns:a16="http://schemas.microsoft.com/office/drawing/2014/main" id="{5176C20D-1D66-2A91-6595-363ED1EFF200}"/>
              </a:ext>
            </a:extLst>
          </p:cNvPr>
          <p:cNvSpPr>
            <a:spLocks noGrp="1"/>
          </p:cNvSpPr>
          <p:nvPr>
            <p:ph type="ctrTitle"/>
          </p:nvPr>
        </p:nvSpPr>
        <p:spPr>
          <a:xfrm>
            <a:off x="6138004" y="1480930"/>
            <a:ext cx="5607908" cy="3254321"/>
          </a:xfrm>
        </p:spPr>
        <p:txBody>
          <a:bodyPr>
            <a:normAutofit/>
          </a:bodyPr>
          <a:lstStyle/>
          <a:p>
            <a:pPr algn="l"/>
            <a:r>
              <a:rPr lang="en-IN" sz="5400" dirty="0">
                <a:latin typeface="ADLaM Display" panose="02010000000000000000" pitchFamily="2" charset="0"/>
                <a:ea typeface="ADLaM Display" panose="02010000000000000000" pitchFamily="2" charset="0"/>
                <a:cs typeface="ADLaM Display" panose="02010000000000000000" pitchFamily="2" charset="0"/>
              </a:rPr>
              <a:t>Machine learning algorithm</a:t>
            </a:r>
            <a:br>
              <a:rPr lang="en-IN" sz="5400" dirty="0"/>
            </a:br>
            <a:endParaRPr lang="en-IN" sz="5400" dirty="0"/>
          </a:p>
        </p:txBody>
      </p:sp>
      <p:sp>
        <p:nvSpPr>
          <p:cNvPr id="3" name="Subtitle 2">
            <a:extLst>
              <a:ext uri="{FF2B5EF4-FFF2-40B4-BE49-F238E27FC236}">
                <a16:creationId xmlns:a16="http://schemas.microsoft.com/office/drawing/2014/main" id="{01B868BC-ABA2-8547-828E-8900DA708615}"/>
              </a:ext>
            </a:extLst>
          </p:cNvPr>
          <p:cNvSpPr>
            <a:spLocks noGrp="1"/>
          </p:cNvSpPr>
          <p:nvPr>
            <p:ph type="subTitle" idx="1"/>
          </p:nvPr>
        </p:nvSpPr>
        <p:spPr>
          <a:xfrm>
            <a:off x="7768432" y="4928593"/>
            <a:ext cx="4423568" cy="1086237"/>
          </a:xfrm>
        </p:spPr>
        <p:txBody>
          <a:bodyPr>
            <a:normAutofit fontScale="25000" lnSpcReduction="20000"/>
          </a:bodyPr>
          <a:lstStyle/>
          <a:p>
            <a:pPr algn="l">
              <a:lnSpc>
                <a:spcPct val="102000"/>
              </a:lnSpc>
              <a:spcAft>
                <a:spcPts val="600"/>
              </a:spcAft>
            </a:pPr>
            <a:r>
              <a:rPr lang="en-IN" sz="5600" dirty="0">
                <a:latin typeface="Aharoni" panose="02010803020104030203" pitchFamily="2" charset="-79"/>
                <a:cs typeface="Aharoni" panose="02010803020104030203" pitchFamily="2" charset="-79"/>
              </a:rPr>
              <a:t>Team members</a:t>
            </a:r>
            <a:r>
              <a:rPr lang="en-IN" sz="5600" dirty="0"/>
              <a:t>:</a:t>
            </a:r>
          </a:p>
          <a:p>
            <a:pPr algn="l">
              <a:lnSpc>
                <a:spcPct val="102000"/>
              </a:lnSpc>
              <a:spcAft>
                <a:spcPts val="600"/>
              </a:spcAft>
            </a:pPr>
            <a:r>
              <a:rPr lang="pt-BR" sz="5600" dirty="0">
                <a:latin typeface="Amasis MT Pro Black" panose="020F0502020204030204" pitchFamily="18" charset="0"/>
                <a:cs typeface="Times New Roman" panose="02020603050405020304" pitchFamily="18" charset="0"/>
              </a:rPr>
              <a:t>             ALAGUTAMIL N(927622BAL001)</a:t>
            </a:r>
          </a:p>
          <a:p>
            <a:pPr algn="l">
              <a:lnSpc>
                <a:spcPct val="102000"/>
              </a:lnSpc>
              <a:spcAft>
                <a:spcPts val="600"/>
              </a:spcAft>
            </a:pPr>
            <a:r>
              <a:rPr lang="pt-BR" sz="5600" dirty="0">
                <a:latin typeface="Amasis MT Pro Black" panose="020F0502020204030204" pitchFamily="18" charset="0"/>
                <a:cs typeface="Times New Roman" panose="02020603050405020304" pitchFamily="18" charset="0"/>
              </a:rPr>
              <a:t>             GAUSIKA K M(927622BAL010)</a:t>
            </a:r>
          </a:p>
          <a:p>
            <a:pPr algn="l">
              <a:lnSpc>
                <a:spcPct val="102000"/>
              </a:lnSpc>
              <a:spcAft>
                <a:spcPts val="600"/>
              </a:spcAft>
            </a:pPr>
            <a:r>
              <a:rPr lang="pt-BR" sz="5600" dirty="0">
                <a:latin typeface="Amasis MT Pro Black" panose="020F0502020204030204" pitchFamily="18" charset="0"/>
                <a:cs typeface="Times New Roman" panose="02020603050405020304" pitchFamily="18" charset="0"/>
              </a:rPr>
              <a:t>             KARISHMA S K(927622BAL020)</a:t>
            </a:r>
          </a:p>
          <a:p>
            <a:pPr algn="l">
              <a:lnSpc>
                <a:spcPct val="102000"/>
              </a:lnSpc>
              <a:spcAft>
                <a:spcPts val="600"/>
              </a:spcAft>
            </a:pPr>
            <a:r>
              <a:rPr lang="pt-BR" sz="5600" dirty="0">
                <a:latin typeface="Amasis MT Pro Black" panose="020F0502020204030204" pitchFamily="18" charset="0"/>
                <a:cs typeface="Times New Roman" panose="02020603050405020304" pitchFamily="18" charset="0"/>
              </a:rPr>
              <a:t>             MUTHUVEL A S(927622BAL030)</a:t>
            </a:r>
          </a:p>
          <a:p>
            <a:pPr algn="l">
              <a:lnSpc>
                <a:spcPct val="102000"/>
              </a:lnSpc>
              <a:spcAft>
                <a:spcPts val="600"/>
              </a:spcAft>
            </a:pPr>
            <a:endParaRPr lang="en-IN" sz="700" dirty="0"/>
          </a:p>
        </p:txBody>
      </p:sp>
    </p:spTree>
    <p:extLst>
      <p:ext uri="{BB962C8B-B14F-4D97-AF65-F5344CB8AC3E}">
        <p14:creationId xmlns:p14="http://schemas.microsoft.com/office/powerpoint/2010/main" val="1355440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793B903-AB42-42A0-AE97-93D366679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useBgFill="1">
        <p:nvSpPr>
          <p:cNvPr id="12" name="Rectangle 11">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8C62F5-D930-F497-4B03-6A079864153A}"/>
              </a:ext>
            </a:extLst>
          </p:cNvPr>
          <p:cNvSpPr>
            <a:spLocks noGrp="1"/>
          </p:cNvSpPr>
          <p:nvPr>
            <p:ph type="title"/>
          </p:nvPr>
        </p:nvSpPr>
        <p:spPr>
          <a:xfrm>
            <a:off x="8471424" y="1110882"/>
            <a:ext cx="3053039" cy="1060817"/>
          </a:xfrm>
        </p:spPr>
        <p:txBody>
          <a:bodyPr vert="horz" lIns="91440" tIns="45720" rIns="91440" bIns="45720" rtlCol="0" anchor="b">
            <a:normAutofit/>
          </a:bodyPr>
          <a:lstStyle/>
          <a:p>
            <a:r>
              <a:rPr lang="en-US" sz="2800" dirty="0">
                <a:latin typeface="Times New Roman" panose="02020603050405020304" pitchFamily="18" charset="0"/>
                <a:cs typeface="Times New Roman" panose="02020603050405020304" pitchFamily="18" charset="0"/>
              </a:rPr>
              <a:t>Model Evaluation</a:t>
            </a:r>
          </a:p>
        </p:txBody>
      </p:sp>
      <p:pic>
        <p:nvPicPr>
          <p:cNvPr id="5" name="Content Placeholder 4">
            <a:extLst>
              <a:ext uri="{FF2B5EF4-FFF2-40B4-BE49-F238E27FC236}">
                <a16:creationId xmlns:a16="http://schemas.microsoft.com/office/drawing/2014/main" id="{770A6966-8779-4E1F-37A9-829BCC099743}"/>
              </a:ext>
            </a:extLst>
          </p:cNvPr>
          <p:cNvPicPr>
            <a:picLocks noGrp="1" noChangeAspect="1"/>
          </p:cNvPicPr>
          <p:nvPr>
            <p:ph sz="half" idx="2"/>
          </p:nvPr>
        </p:nvPicPr>
        <p:blipFill>
          <a:blip r:embed="rId2"/>
          <a:stretch>
            <a:fillRect/>
          </a:stretch>
        </p:blipFill>
        <p:spPr>
          <a:xfrm>
            <a:off x="634275" y="1324385"/>
            <a:ext cx="6900380" cy="4209230"/>
          </a:xfrm>
          <a:prstGeom prst="rect">
            <a:avLst/>
          </a:prstGeom>
        </p:spPr>
      </p:pic>
      <p:sp>
        <p:nvSpPr>
          <p:cNvPr id="3" name="Content Placeholder 2">
            <a:extLst>
              <a:ext uri="{FF2B5EF4-FFF2-40B4-BE49-F238E27FC236}">
                <a16:creationId xmlns:a16="http://schemas.microsoft.com/office/drawing/2014/main" id="{3C565A94-278C-6217-76DB-3DA7BDA4EDF1}"/>
              </a:ext>
            </a:extLst>
          </p:cNvPr>
          <p:cNvSpPr>
            <a:spLocks noGrp="1"/>
          </p:cNvSpPr>
          <p:nvPr>
            <p:ph sz="half" idx="1"/>
          </p:nvPr>
        </p:nvSpPr>
        <p:spPr>
          <a:xfrm>
            <a:off x="8471423" y="2286000"/>
            <a:ext cx="3053039" cy="3931920"/>
          </a:xfrm>
        </p:spPr>
        <p:txBody>
          <a:bodyPr vert="horz" lIns="91440" tIns="45720" rIns="91440" bIns="45720" rtlCol="0">
            <a:normAutofit fontScale="92500" lnSpcReduction="10000"/>
          </a:bodyPr>
          <a:lstStyle/>
          <a:p>
            <a:endParaRPr lang="en-US" sz="1500" dirty="0"/>
          </a:p>
          <a:p>
            <a:r>
              <a:rPr lang="en-US" sz="1800" dirty="0">
                <a:latin typeface="Times New Roman" panose="02020603050405020304" pitchFamily="18" charset="0"/>
                <a:cs typeface="Times New Roman" panose="02020603050405020304" pitchFamily="18" charset="0"/>
              </a:rPr>
              <a:t>Model evaluation is a critical step in the machine learning pipeline that assesses the performance of a trained model using a separate dataset from the one used for training.</a:t>
            </a:r>
          </a:p>
          <a:p>
            <a:r>
              <a:rPr lang="en-US" sz="1800" dirty="0">
                <a:latin typeface="Times New Roman" panose="02020603050405020304" pitchFamily="18" charset="0"/>
                <a:cs typeface="Times New Roman" panose="02020603050405020304" pitchFamily="18" charset="0"/>
              </a:rPr>
              <a:t> In the context of credit scoring with decision trees, model evaluation helps determine how well the model generalizes to unseen data and whether it meets the desired performance criteria</a:t>
            </a:r>
          </a:p>
        </p:txBody>
      </p:sp>
      <p:sp>
        <p:nvSpPr>
          <p:cNvPr id="14"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IN"/>
          </a:p>
        </p:txBody>
      </p:sp>
    </p:spTree>
    <p:extLst>
      <p:ext uri="{BB962C8B-B14F-4D97-AF65-F5344CB8AC3E}">
        <p14:creationId xmlns:p14="http://schemas.microsoft.com/office/powerpoint/2010/main" val="3107928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63D0C-B248-0DE0-00A7-67C0BEAA9EE0}"/>
              </a:ext>
            </a:extLst>
          </p:cNvPr>
          <p:cNvSpPr>
            <a:spLocks noGrp="1"/>
          </p:cNvSpPr>
          <p:nvPr>
            <p:ph type="title"/>
          </p:nvPr>
        </p:nvSpPr>
        <p:spPr>
          <a:xfrm>
            <a:off x="1295400" y="347869"/>
            <a:ext cx="9601200" cy="1485900"/>
          </a:xfrm>
        </p:spPr>
        <p:txBody>
          <a:bodyPr/>
          <a:lstStyle/>
          <a:p>
            <a:r>
              <a:rPr lang="en-IN" dirty="0"/>
              <a:t>Use case</a:t>
            </a:r>
          </a:p>
        </p:txBody>
      </p:sp>
      <p:sp>
        <p:nvSpPr>
          <p:cNvPr id="3" name="Content Placeholder 2">
            <a:extLst>
              <a:ext uri="{FF2B5EF4-FFF2-40B4-BE49-F238E27FC236}">
                <a16:creationId xmlns:a16="http://schemas.microsoft.com/office/drawing/2014/main" id="{212288CA-EB3F-B35E-1D7B-81F6FA3D613E}"/>
              </a:ext>
            </a:extLst>
          </p:cNvPr>
          <p:cNvSpPr>
            <a:spLocks noGrp="1"/>
          </p:cNvSpPr>
          <p:nvPr>
            <p:ph sz="half" idx="1"/>
          </p:nvPr>
        </p:nvSpPr>
        <p:spPr>
          <a:xfrm>
            <a:off x="1295400" y="1373256"/>
            <a:ext cx="4447786" cy="2787927"/>
          </a:xfrm>
        </p:spPr>
        <p:txBody>
          <a:bodyPr>
            <a:noAutofit/>
          </a:bodyPr>
          <a:lstStyle/>
          <a:p>
            <a:pPr marL="0" indent="0">
              <a:buNone/>
            </a:pPr>
            <a:r>
              <a:rPr lang="en-US" sz="1800" dirty="0">
                <a:latin typeface="Times New Roman" panose="02020603050405020304" pitchFamily="18" charset="0"/>
                <a:cs typeface="Times New Roman" panose="02020603050405020304" pitchFamily="18" charset="0"/>
              </a:rPr>
              <a:t>1. Process automation in corporate finance</a:t>
            </a:r>
          </a:p>
          <a:p>
            <a:r>
              <a:rPr lang="en-US" sz="1800" dirty="0">
                <a:latin typeface="Times New Roman" panose="02020603050405020304" pitchFamily="18" charset="0"/>
                <a:cs typeface="Times New Roman" panose="02020603050405020304" pitchFamily="18" charset="0"/>
              </a:rPr>
              <a:t>The ability to streamline and automate business processes benefits financial companies in several ways. For example, organizations can use these technologies to automate menial tasks such as data input and financial monitoring. </a:t>
            </a:r>
          </a:p>
          <a:p>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2. Enhanced customer relations</a:t>
            </a:r>
          </a:p>
          <a:p>
            <a:r>
              <a:rPr lang="en-US" sz="1800" dirty="0">
                <a:latin typeface="Times New Roman" panose="02020603050405020304" pitchFamily="18" charset="0"/>
                <a:cs typeface="Times New Roman" panose="02020603050405020304" pitchFamily="18" charset="0"/>
              </a:rPr>
              <a:t>One of the most practical applications of machine learning in finance is in customer relations. Finance companies utilize ML technology like chatbots to improve the customer experience through on-demand help and real-time recommendations. </a:t>
            </a:r>
            <a:endParaRPr lang="en-IN" sz="18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D439057E-BF32-DD76-D2B0-4A5EDBE590A0}"/>
              </a:ext>
            </a:extLst>
          </p:cNvPr>
          <p:cNvPicPr>
            <a:picLocks noGrp="1" noChangeAspect="1"/>
          </p:cNvPicPr>
          <p:nvPr>
            <p:ph sz="half" idx="2"/>
          </p:nvPr>
        </p:nvPicPr>
        <p:blipFill>
          <a:blip r:embed="rId2"/>
          <a:stretch>
            <a:fillRect/>
          </a:stretch>
        </p:blipFill>
        <p:spPr>
          <a:xfrm>
            <a:off x="6827060" y="2286000"/>
            <a:ext cx="3843304" cy="3581400"/>
          </a:xfrm>
          <a:prstGeom prst="rect">
            <a:avLst/>
          </a:prstGeom>
        </p:spPr>
      </p:pic>
    </p:spTree>
    <p:extLst>
      <p:ext uri="{BB962C8B-B14F-4D97-AF65-F5344CB8AC3E}">
        <p14:creationId xmlns:p14="http://schemas.microsoft.com/office/powerpoint/2010/main" val="1051661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550505-1367-F2EE-98CF-C677639AFDA5}"/>
              </a:ext>
            </a:extLst>
          </p:cNvPr>
          <p:cNvSpPr>
            <a:spLocks noGrp="1"/>
          </p:cNvSpPr>
          <p:nvPr>
            <p:ph idx="1"/>
          </p:nvPr>
        </p:nvSpPr>
        <p:spPr>
          <a:xfrm>
            <a:off x="1245704" y="609598"/>
            <a:ext cx="10058400" cy="4906617"/>
          </a:xfrm>
        </p:spPr>
        <p:txBody>
          <a:bodyPr>
            <a:noAutofit/>
          </a:bodyPr>
          <a:lstStyle/>
          <a:p>
            <a:pPr marL="0" indent="0">
              <a:buNone/>
            </a:pPr>
            <a:r>
              <a:rPr lang="en-US" sz="1800" dirty="0"/>
              <a:t>3</a:t>
            </a:r>
            <a:r>
              <a:rPr lang="en-US" sz="1800" dirty="0">
                <a:latin typeface="Times New Roman" panose="02020603050405020304" pitchFamily="18" charset="0"/>
                <a:cs typeface="Times New Roman" panose="02020603050405020304" pitchFamily="18" charset="0"/>
              </a:rPr>
              <a:t>. Security analysis and portfolio management (</a:t>
            </a:r>
            <a:r>
              <a:rPr lang="en-US" sz="1800" dirty="0" err="1">
                <a:latin typeface="Times New Roman" panose="02020603050405020304" pitchFamily="18" charset="0"/>
                <a:cs typeface="Times New Roman" panose="02020603050405020304" pitchFamily="18" charset="0"/>
              </a:rPr>
              <a:t>robo</a:t>
            </a:r>
            <a:r>
              <a:rPr lang="en-US" sz="1800" dirty="0">
                <a:latin typeface="Times New Roman" panose="02020603050405020304" pitchFamily="18" charset="0"/>
                <a:cs typeface="Times New Roman" panose="02020603050405020304" pitchFamily="18" charset="0"/>
              </a:rPr>
              <a:t>-advisors)</a:t>
            </a:r>
          </a:p>
          <a:p>
            <a:r>
              <a:rPr lang="en-US" sz="1800" dirty="0">
                <a:latin typeface="Times New Roman" panose="02020603050405020304" pitchFamily="18" charset="0"/>
                <a:cs typeface="Times New Roman" panose="02020603050405020304" pitchFamily="18" charset="0"/>
              </a:rPr>
              <a:t>Robo-advisors are a notable example of machine learning use cases in finance. They can vary slightly depending on the financial company offering the service. However, the term "</a:t>
            </a:r>
            <a:r>
              <a:rPr lang="en-US" sz="1800" dirty="0" err="1">
                <a:latin typeface="Times New Roman" panose="02020603050405020304" pitchFamily="18" charset="0"/>
                <a:cs typeface="Times New Roman" panose="02020603050405020304" pitchFamily="18" charset="0"/>
              </a:rPr>
              <a:t>robo</a:t>
            </a:r>
            <a:r>
              <a:rPr lang="en-US" sz="1800" dirty="0">
                <a:latin typeface="Times New Roman" panose="02020603050405020304" pitchFamily="18" charset="0"/>
                <a:cs typeface="Times New Roman" panose="02020603050405020304" pitchFamily="18" charset="0"/>
              </a:rPr>
              <a:t>-advisor" typically refers to online services that provide investment advice and help users create and manage investment portfolios. It's dependent on a wide range of user-input preferences. For example, risk preferences gauge user needs by collecting information about the decisions they would make in the face of unpredictable circumstances.  </a:t>
            </a:r>
          </a:p>
          <a:p>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4. Stock market forecasting </a:t>
            </a:r>
          </a:p>
          <a:p>
            <a:r>
              <a:rPr lang="en-US" sz="1800" dirty="0">
                <a:latin typeface="Times New Roman" panose="02020603050405020304" pitchFamily="18" charset="0"/>
                <a:cs typeface="Times New Roman" panose="02020603050405020304" pitchFamily="18" charset="0"/>
              </a:rPr>
              <a:t>ML technology is often used in the finance industry to predict stock prices and influence trading decisions. It works by using large historical data sets to make predictions about the future. Here are two types of trading that machine learning technology enable:</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Algorithmic trading: Identifying patterns and developing trading strategies with speed and accuracy</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High-Frequency Trading (HFT): Identifying trading opportunities and executing trades at high speeds</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1365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A3BDEA-0E16-DF01-A6DB-6CDBDB0B23A7}"/>
              </a:ext>
            </a:extLst>
          </p:cNvPr>
          <p:cNvSpPr>
            <a:spLocks noGrp="1"/>
          </p:cNvSpPr>
          <p:nvPr>
            <p:ph idx="1"/>
          </p:nvPr>
        </p:nvSpPr>
        <p:spPr>
          <a:xfrm>
            <a:off x="1179443" y="881270"/>
            <a:ext cx="9601200" cy="3581400"/>
          </a:xfrm>
        </p:spPr>
        <p:txBody>
          <a:bodyPr/>
          <a:lstStyle/>
          <a:p>
            <a:pPr marL="0" indent="0">
              <a:buNone/>
            </a:pPr>
            <a:r>
              <a:rPr lang="en-US" sz="1800" dirty="0">
                <a:latin typeface="Times New Roman" panose="02020603050405020304" pitchFamily="18" charset="0"/>
                <a:cs typeface="Times New Roman" panose="02020603050405020304" pitchFamily="18" charset="0"/>
              </a:rPr>
              <a:t>5. Fraud detection</a:t>
            </a:r>
          </a:p>
          <a:p>
            <a:r>
              <a:rPr lang="en-US" sz="1800" dirty="0">
                <a:latin typeface="Times New Roman" panose="02020603050405020304" pitchFamily="18" charset="0"/>
                <a:cs typeface="Times New Roman" panose="02020603050405020304" pitchFamily="18" charset="0"/>
              </a:rPr>
              <a:t>Machine learning models learn from identifying patterns. These patterns help them understand normal behavior and make it easier to detect suspicious activities, like money laundering or insider trading.</a:t>
            </a:r>
          </a:p>
          <a:p>
            <a:pPr marL="0" indent="0">
              <a:buNone/>
            </a:pPr>
            <a:r>
              <a:rPr lang="en-US" sz="1800" dirty="0">
                <a:latin typeface="Times New Roman" panose="02020603050405020304" pitchFamily="18" charset="0"/>
                <a:cs typeface="Times New Roman" panose="02020603050405020304" pitchFamily="18" charset="0"/>
              </a:rPr>
              <a:t>6. Online lending platforms and credit scoring</a:t>
            </a:r>
          </a:p>
          <a:p>
            <a:r>
              <a:rPr lang="en-US" sz="1800" dirty="0">
                <a:latin typeface="Times New Roman" panose="02020603050405020304" pitchFamily="18" charset="0"/>
                <a:cs typeface="Times New Roman" panose="02020603050405020304" pitchFamily="18" charset="0"/>
              </a:rPr>
              <a:t>The finance industry uses machine learning tools to assess loan applications and calculate credit scores. Online lending platforms generate real-time reports and recommend loans that are accessible to users based on their financial history. </a:t>
            </a:r>
            <a:endParaRPr lang="en-IN" sz="1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54466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1E21D-0CA0-50D9-E4E9-79C4B353B9BA}"/>
              </a:ext>
            </a:extLst>
          </p:cNvPr>
          <p:cNvSpPr>
            <a:spLocks noGrp="1"/>
          </p:cNvSpPr>
          <p:nvPr>
            <p:ph type="title"/>
          </p:nvPr>
        </p:nvSpPr>
        <p:spPr/>
        <p:txBody>
          <a:bodyPr>
            <a:normAutofit/>
          </a:bodyPr>
          <a:lstStyle/>
          <a:p>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EE5BFD2-EA25-3BD2-B2F4-7B164BBAD19E}"/>
              </a:ext>
            </a:extLst>
          </p:cNvPr>
          <p:cNvSpPr>
            <a:spLocks noGrp="1"/>
          </p:cNvSpPr>
          <p:nvPr>
            <p:ph idx="1"/>
          </p:nvPr>
        </p:nvSpPr>
        <p:spPr>
          <a:xfrm>
            <a:off x="1504122" y="1687167"/>
            <a:ext cx="9601200" cy="3581400"/>
          </a:xfrm>
        </p:spPr>
        <p:txBody>
          <a:bodyPr>
            <a:normAutofit/>
          </a:bodyPr>
          <a:lstStyle/>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Decision trees offer a compelling solution for credit scoring in finance, striking a balance between accuracy and interpretability. </a:t>
            </a:r>
          </a:p>
          <a:p>
            <a:r>
              <a:rPr lang="en-US" sz="1800" dirty="0">
                <a:latin typeface="Times New Roman" panose="02020603050405020304" pitchFamily="18" charset="0"/>
                <a:cs typeface="Times New Roman" panose="02020603050405020304" pitchFamily="18" charset="0"/>
              </a:rPr>
              <a:t>Their ability to identify important features, handle large datasets efficiently, and provide transparent decision-making processes makes them invaluable in risk assessment and management. </a:t>
            </a:r>
          </a:p>
          <a:p>
            <a:r>
              <a:rPr lang="en-US" sz="1800" dirty="0">
                <a:latin typeface="Times New Roman" panose="02020603050405020304" pitchFamily="18" charset="0"/>
                <a:cs typeface="Times New Roman" panose="02020603050405020304" pitchFamily="18" charset="0"/>
              </a:rPr>
              <a:t>Regular model validation and potential enhancements with ensemble methods ensure the continued relevance and reliability of decision tree models in supporting informed lending and credit assessment decisions within the financial industry.</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6214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9D9D6BF1-DFF2-4526-9D13-BF339D8C4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34" name="Freeform 6">
              <a:extLst>
                <a:ext uri="{FF2B5EF4-FFF2-40B4-BE49-F238E27FC236}">
                  <a16:creationId xmlns:a16="http://schemas.microsoft.com/office/drawing/2014/main" id="{A54D4DB6-FB18-4CAE-8905-E0053C925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IN"/>
            </a:p>
          </p:txBody>
        </p:sp>
        <p:sp>
          <p:nvSpPr>
            <p:cNvPr id="35" name="Freeform 6">
              <a:extLst>
                <a:ext uri="{FF2B5EF4-FFF2-40B4-BE49-F238E27FC236}">
                  <a16:creationId xmlns:a16="http://schemas.microsoft.com/office/drawing/2014/main" id="{1DBD6488-9429-4FFA-8AE8-C4022C39B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IN"/>
            </a:p>
          </p:txBody>
        </p:sp>
      </p:grpSp>
      <p:sp useBgFill="1">
        <p:nvSpPr>
          <p:cNvPr id="13" name="Rectangle 12">
            <a:extLst>
              <a:ext uri="{FF2B5EF4-FFF2-40B4-BE49-F238E27FC236}">
                <a16:creationId xmlns:a16="http://schemas.microsoft.com/office/drawing/2014/main" id="{2D170B9C-85A5-4673-981C-DDDBAC51F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D6C7F9F-98EA-BF42-B892-03E0C714A64D}"/>
              </a:ext>
            </a:extLst>
          </p:cNvPr>
          <p:cNvPicPr>
            <a:picLocks noChangeAspect="1"/>
          </p:cNvPicPr>
          <p:nvPr/>
        </p:nvPicPr>
        <p:blipFill rotWithShape="1">
          <a:blip r:embed="rId2"/>
          <a:srcRect l="26703" r="29848"/>
          <a:stretch/>
        </p:blipFill>
        <p:spPr>
          <a:xfrm>
            <a:off x="20" y="10"/>
            <a:ext cx="4966232" cy="6857990"/>
          </a:xfrm>
          <a:prstGeom prst="rect">
            <a:avLst/>
          </a:prstGeom>
        </p:spPr>
      </p:pic>
      <p:sp>
        <p:nvSpPr>
          <p:cNvPr id="15" name="Freeform 6">
            <a:extLst>
              <a:ext uri="{FF2B5EF4-FFF2-40B4-BE49-F238E27FC236}">
                <a16:creationId xmlns:a16="http://schemas.microsoft.com/office/drawing/2014/main" id="{1C82216A-4221-434A-B11C-7E13B4A1F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5412340"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IN"/>
          </a:p>
        </p:txBody>
      </p:sp>
      <p:sp>
        <p:nvSpPr>
          <p:cNvPr id="2" name="Title 1">
            <a:extLst>
              <a:ext uri="{FF2B5EF4-FFF2-40B4-BE49-F238E27FC236}">
                <a16:creationId xmlns:a16="http://schemas.microsoft.com/office/drawing/2014/main" id="{81006292-A9CF-26D7-3A71-57D58323377F}"/>
              </a:ext>
            </a:extLst>
          </p:cNvPr>
          <p:cNvSpPr>
            <a:spLocks noGrp="1"/>
          </p:cNvSpPr>
          <p:nvPr>
            <p:ph type="title"/>
          </p:nvPr>
        </p:nvSpPr>
        <p:spPr>
          <a:xfrm>
            <a:off x="6138004" y="1480930"/>
            <a:ext cx="5607908" cy="3254321"/>
          </a:xfrm>
        </p:spPr>
        <p:txBody>
          <a:bodyPr vert="horz" lIns="91440" tIns="45720" rIns="91440" bIns="45720" rtlCol="0" anchor="b">
            <a:normAutofit/>
          </a:bodyPr>
          <a:lstStyle/>
          <a:p>
            <a:pPr algn="l"/>
            <a:r>
              <a:rPr lang="en-US" sz="3300" b="1" dirty="0"/>
              <a:t>Title</a:t>
            </a:r>
            <a:br>
              <a:rPr lang="en-US" sz="3300" b="1" dirty="0"/>
            </a:br>
            <a:r>
              <a:rPr lang="en-US" sz="3300" dirty="0"/>
              <a:t>Implementation of Decision Trees for Credit Scoring in Finance</a:t>
            </a:r>
            <a:br>
              <a:rPr lang="en-US" sz="3300" dirty="0"/>
            </a:br>
            <a:br>
              <a:rPr lang="en-US" sz="3300" dirty="0"/>
            </a:br>
            <a:br>
              <a:rPr lang="en-US" sz="3300" dirty="0"/>
            </a:br>
            <a:endParaRPr lang="en-US" sz="3300" dirty="0"/>
          </a:p>
        </p:txBody>
      </p:sp>
    </p:spTree>
    <p:extLst>
      <p:ext uri="{BB962C8B-B14F-4D97-AF65-F5344CB8AC3E}">
        <p14:creationId xmlns:p14="http://schemas.microsoft.com/office/powerpoint/2010/main" val="1224138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3B91B61-BFCA-4647-957E-A8269BE46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413112-0580-2B46-607E-94578773EE8E}"/>
              </a:ext>
            </a:extLst>
          </p:cNvPr>
          <p:cNvSpPr>
            <a:spLocks noGrp="1"/>
          </p:cNvSpPr>
          <p:nvPr>
            <p:ph type="title"/>
          </p:nvPr>
        </p:nvSpPr>
        <p:spPr>
          <a:xfrm>
            <a:off x="5100824" y="685800"/>
            <a:ext cx="6176776" cy="1485900"/>
          </a:xfrm>
        </p:spPr>
        <p:txBody>
          <a:bodyPr>
            <a:normAutofit/>
          </a:bodyPr>
          <a:lstStyle/>
          <a:p>
            <a:r>
              <a:rPr lang="en-IN" dirty="0"/>
              <a:t> </a:t>
            </a:r>
            <a:r>
              <a:rPr lang="en-IN" b="1" dirty="0">
                <a:latin typeface="Times New Roman" panose="02020603050405020304" pitchFamily="18" charset="0"/>
                <a:cs typeface="Times New Roman" panose="02020603050405020304" pitchFamily="18" charset="0"/>
              </a:rPr>
              <a:t>Introduction</a:t>
            </a:r>
          </a:p>
        </p:txBody>
      </p:sp>
      <p:pic>
        <p:nvPicPr>
          <p:cNvPr id="5" name="Picture 4" descr="Graph on document with pen">
            <a:extLst>
              <a:ext uri="{FF2B5EF4-FFF2-40B4-BE49-F238E27FC236}">
                <a16:creationId xmlns:a16="http://schemas.microsoft.com/office/drawing/2014/main" id="{23FDAA09-6315-1C04-1942-0C50132160C9}"/>
              </a:ext>
            </a:extLst>
          </p:cNvPr>
          <p:cNvPicPr>
            <a:picLocks noChangeAspect="1"/>
          </p:cNvPicPr>
          <p:nvPr/>
        </p:nvPicPr>
        <p:blipFill rotWithShape="1">
          <a:blip r:embed="rId2"/>
          <a:srcRect l="35577" r="21854" b="-1"/>
          <a:stretch/>
        </p:blipFill>
        <p:spPr>
          <a:xfrm>
            <a:off x="-1" y="10"/>
            <a:ext cx="4373546" cy="6857990"/>
          </a:xfrm>
          <a:prstGeom prst="rect">
            <a:avLst/>
          </a:prstGeom>
        </p:spPr>
      </p:pic>
      <p:sp>
        <p:nvSpPr>
          <p:cNvPr id="11" name="Rectangle 10">
            <a:extLst>
              <a:ext uri="{FF2B5EF4-FFF2-40B4-BE49-F238E27FC236}">
                <a16:creationId xmlns:a16="http://schemas.microsoft.com/office/drawing/2014/main" id="{92D1D7C6-1C89-420C-8D35-483654167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594E7D33-C164-5E41-CA4F-2D7749E563F5}"/>
              </a:ext>
            </a:extLst>
          </p:cNvPr>
          <p:cNvSpPr>
            <a:spLocks noGrp="1"/>
          </p:cNvSpPr>
          <p:nvPr>
            <p:ph idx="1"/>
          </p:nvPr>
        </p:nvSpPr>
        <p:spPr>
          <a:xfrm>
            <a:off x="5100824" y="1994452"/>
            <a:ext cx="6176776" cy="3872948"/>
          </a:xfrm>
        </p:spPr>
        <p:txBody>
          <a:bodyPr>
            <a:noAutofit/>
          </a:bodyPr>
          <a:lstStyle/>
          <a:p>
            <a:r>
              <a:rPr lang="en-US" sz="1800" dirty="0">
                <a:latin typeface="Times New Roman" panose="02020603050405020304" pitchFamily="18" charset="0"/>
                <a:cs typeface="Times New Roman" panose="02020603050405020304" pitchFamily="18" charset="0"/>
              </a:rPr>
              <a:t>Introduction to credit scoring as the process of assessing the creditworthiness of individuals or entities seeking financial services</a:t>
            </a:r>
          </a:p>
          <a:p>
            <a:r>
              <a:rPr lang="en-US" sz="1800" dirty="0">
                <a:latin typeface="Times New Roman" panose="02020603050405020304" pitchFamily="18" charset="0"/>
                <a:cs typeface="Times New Roman" panose="02020603050405020304" pitchFamily="18" charset="0"/>
              </a:rPr>
              <a:t>In the intricate world of finance, the ability to accurately assess creditworthiness stands as a cornerstone for prudent decision-making. </a:t>
            </a:r>
          </a:p>
          <a:p>
            <a:r>
              <a:rPr lang="en-US" sz="1800" dirty="0">
                <a:latin typeface="Times New Roman" panose="02020603050405020304" pitchFamily="18" charset="0"/>
                <a:cs typeface="Times New Roman" panose="02020603050405020304" pitchFamily="18" charset="0"/>
              </a:rPr>
              <a:t>The process of evaluating the credit risk of potential borrowers, plays a pivotal role in this realm. </a:t>
            </a:r>
          </a:p>
          <a:p>
            <a:r>
              <a:rPr lang="en-US" sz="1800" dirty="0">
                <a:latin typeface="Times New Roman" panose="02020603050405020304" pitchFamily="18" charset="0"/>
                <a:cs typeface="Times New Roman" panose="02020603050405020304" pitchFamily="18" charset="0"/>
              </a:rPr>
              <a:t>Traditionally, financial institutions have relied on rule-based systems or statistical models for credit scoring. </a:t>
            </a:r>
          </a:p>
          <a:p>
            <a:r>
              <a:rPr lang="en-US" sz="1800" dirty="0">
                <a:latin typeface="Times New Roman" panose="02020603050405020304" pitchFamily="18" charset="0"/>
                <a:cs typeface="Times New Roman" panose="02020603050405020304" pitchFamily="18" charset="0"/>
              </a:rPr>
              <a:t>However, with the advent of machine learning, particularly decision tree algorithms, there's been a significant paradigm shift</a:t>
            </a:r>
            <a:r>
              <a:rPr lang="en-US" sz="1800" dirty="0"/>
              <a:t>.</a:t>
            </a:r>
            <a:endParaRPr lang="en-IN" sz="1800" dirty="0"/>
          </a:p>
        </p:txBody>
      </p:sp>
    </p:spTree>
    <p:extLst>
      <p:ext uri="{BB962C8B-B14F-4D97-AF65-F5344CB8AC3E}">
        <p14:creationId xmlns:p14="http://schemas.microsoft.com/office/powerpoint/2010/main" val="1319345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807223-DF88-4D6D-970E-08919E5E02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useBgFill="1">
        <p:nvSpPr>
          <p:cNvPr id="11" name="Rectangle 10">
            <a:extLst>
              <a:ext uri="{FF2B5EF4-FFF2-40B4-BE49-F238E27FC236}">
                <a16:creationId xmlns:a16="http://schemas.microsoft.com/office/drawing/2014/main" id="{83B91B61-BFCA-4647-957E-A8269BE46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A60CDA-95B9-F61B-8185-3D4487228298}"/>
              </a:ext>
            </a:extLst>
          </p:cNvPr>
          <p:cNvSpPr>
            <a:spLocks noGrp="1"/>
          </p:cNvSpPr>
          <p:nvPr>
            <p:ph type="title"/>
          </p:nvPr>
        </p:nvSpPr>
        <p:spPr>
          <a:xfrm>
            <a:off x="5100824" y="685800"/>
            <a:ext cx="6176776" cy="1485900"/>
          </a:xfrm>
        </p:spPr>
        <p:txBody>
          <a:bodyPr vert="horz" lIns="91440" tIns="45720" rIns="91440" bIns="45720" rtlCol="0" anchor="t">
            <a:normAutofit/>
          </a:bodyPr>
          <a:lstStyle/>
          <a:p>
            <a:r>
              <a:rPr lang="en-US" dirty="0">
                <a:latin typeface="Times New Roman" panose="02020603050405020304" pitchFamily="18" charset="0"/>
                <a:cs typeface="Times New Roman" panose="02020603050405020304" pitchFamily="18" charset="0"/>
              </a:rPr>
              <a:t>What is credit scoring?</a:t>
            </a:r>
          </a:p>
        </p:txBody>
      </p:sp>
      <p:pic>
        <p:nvPicPr>
          <p:cNvPr id="5" name="Picture 4" descr="Magnifying glass showing decling performance">
            <a:extLst>
              <a:ext uri="{FF2B5EF4-FFF2-40B4-BE49-F238E27FC236}">
                <a16:creationId xmlns:a16="http://schemas.microsoft.com/office/drawing/2014/main" id="{445D75C7-E2A0-3FD1-2EFA-FE5826573360}"/>
              </a:ext>
            </a:extLst>
          </p:cNvPr>
          <p:cNvPicPr>
            <a:picLocks noChangeAspect="1"/>
          </p:cNvPicPr>
          <p:nvPr/>
        </p:nvPicPr>
        <p:blipFill rotWithShape="1">
          <a:blip r:embed="rId3"/>
          <a:srcRect l="13434" r="43997" b="-1"/>
          <a:stretch/>
        </p:blipFill>
        <p:spPr>
          <a:xfrm>
            <a:off x="-1" y="-19868"/>
            <a:ext cx="4373546" cy="6857990"/>
          </a:xfrm>
          <a:prstGeom prst="rect">
            <a:avLst/>
          </a:prstGeom>
        </p:spPr>
      </p:pic>
      <p:sp>
        <p:nvSpPr>
          <p:cNvPr id="13" name="Rectangle 12">
            <a:extLst>
              <a:ext uri="{FF2B5EF4-FFF2-40B4-BE49-F238E27FC236}">
                <a16:creationId xmlns:a16="http://schemas.microsoft.com/office/drawing/2014/main" id="{92D1D7C6-1C89-420C-8D35-483654167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0E6E5ACA-B359-DC21-0423-BAAED2441D17}"/>
              </a:ext>
            </a:extLst>
          </p:cNvPr>
          <p:cNvSpPr>
            <a:spLocks noGrp="1"/>
          </p:cNvSpPr>
          <p:nvPr>
            <p:ph sz="half" idx="1"/>
          </p:nvPr>
        </p:nvSpPr>
        <p:spPr>
          <a:xfrm>
            <a:off x="5100824" y="1643270"/>
            <a:ext cx="6176776" cy="4224130"/>
          </a:xfrm>
        </p:spPr>
        <p:txBody>
          <a:bodyPr vert="horz" lIns="91440" tIns="45720" rIns="91440" bIns="45720" rtlCol="0">
            <a:normAutofit lnSpcReduction="10000"/>
          </a:bodyPr>
          <a:lstStyle/>
          <a:p>
            <a:r>
              <a:rPr lang="en-US" sz="1800" dirty="0">
                <a:latin typeface="Times New Roman" panose="02020603050405020304" pitchFamily="18" charset="0"/>
                <a:cs typeface="Times New Roman" panose="02020603050405020304" pitchFamily="18" charset="0"/>
              </a:rPr>
              <a:t>Credit scoring is a statistical method used by lenders to evaluate the creditworthiness of individuals or entities seeking access to financial products or services, </a:t>
            </a:r>
          </a:p>
          <a:p>
            <a:r>
              <a:rPr lang="en-US" sz="1800" dirty="0">
                <a:latin typeface="Times New Roman" panose="02020603050405020304" pitchFamily="18" charset="0"/>
                <a:cs typeface="Times New Roman" panose="02020603050405020304" pitchFamily="18" charset="0"/>
              </a:rPr>
              <a:t>Such as loans, credit cards, or mortgages.</a:t>
            </a:r>
          </a:p>
          <a:p>
            <a:r>
              <a:rPr lang="en-US" sz="1800" dirty="0">
                <a:latin typeface="Times New Roman" panose="02020603050405020304" pitchFamily="18" charset="0"/>
                <a:cs typeface="Times New Roman" panose="02020603050405020304" pitchFamily="18" charset="0"/>
              </a:rPr>
              <a:t> It involves analyzing various factors and historical data related to a borrower's financial behavior, credit history, and repayment patterns to assess the likelihood of repayment of debt obligations.</a:t>
            </a:r>
          </a:p>
          <a:p>
            <a:pPr>
              <a:buFont typeface="Franklin Gothic Book" panose="020B0503020102020204" pitchFamily="34" charset="0"/>
              <a:buNone/>
            </a:pPr>
            <a:endParaRPr lang="en-US" sz="1400" b="1" dirty="0">
              <a:latin typeface="Times New Roman" panose="02020603050405020304" pitchFamily="18" charset="0"/>
              <a:cs typeface="Times New Roman" panose="02020603050405020304" pitchFamily="18" charset="0"/>
            </a:endParaRPr>
          </a:p>
          <a:p>
            <a:pPr>
              <a:buFont typeface="Franklin Gothic Book" panose="020B0503020102020204" pitchFamily="34" charset="0"/>
              <a:buNone/>
            </a:pPr>
            <a:r>
              <a:rPr lang="en-US" b="1" dirty="0">
                <a:latin typeface="Times New Roman" panose="02020603050405020304" pitchFamily="18" charset="0"/>
                <a:cs typeface="Times New Roman" panose="02020603050405020304" pitchFamily="18" charset="0"/>
              </a:rPr>
              <a:t>Importance of credit scoring in finance</a:t>
            </a:r>
          </a:p>
          <a:p>
            <a:r>
              <a:rPr lang="en-US" sz="1800" dirty="0">
                <a:latin typeface="Times New Roman" panose="02020603050405020304" pitchFamily="18" charset="0"/>
                <a:cs typeface="Times New Roman" panose="02020603050405020304" pitchFamily="18" charset="0"/>
              </a:rPr>
              <a:t>Facilitating lending decisions</a:t>
            </a:r>
          </a:p>
          <a:p>
            <a:r>
              <a:rPr lang="en-US" sz="1800" dirty="0">
                <a:latin typeface="Times New Roman" panose="02020603050405020304" pitchFamily="18" charset="0"/>
                <a:cs typeface="Times New Roman" panose="02020603050405020304" pitchFamily="18" charset="0"/>
              </a:rPr>
              <a:t>Mitigating credit risk</a:t>
            </a:r>
          </a:p>
          <a:p>
            <a:r>
              <a:rPr lang="en-US" sz="1800" dirty="0">
                <a:latin typeface="Times New Roman" panose="02020603050405020304" pitchFamily="18" charset="0"/>
                <a:cs typeface="Times New Roman" panose="02020603050405020304" pitchFamily="18" charset="0"/>
              </a:rPr>
              <a:t>Enhancing financial stability</a:t>
            </a:r>
          </a:p>
        </p:txBody>
      </p:sp>
    </p:spTree>
    <p:extLst>
      <p:ext uri="{BB962C8B-B14F-4D97-AF65-F5344CB8AC3E}">
        <p14:creationId xmlns:p14="http://schemas.microsoft.com/office/powerpoint/2010/main" val="3741551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BE99-830C-DADF-ECA8-307C4C5331CA}"/>
              </a:ext>
            </a:extLst>
          </p:cNvPr>
          <p:cNvSpPr>
            <a:spLocks noGrp="1"/>
          </p:cNvSpPr>
          <p:nvPr>
            <p:ph type="title"/>
          </p:nvPr>
        </p:nvSpPr>
        <p:spPr>
          <a:xfrm>
            <a:off x="1371600" y="685800"/>
            <a:ext cx="9601200" cy="1485900"/>
          </a:xfrm>
        </p:spPr>
        <p:txBody>
          <a:bodyPr>
            <a:normAutofit/>
          </a:bodyPr>
          <a:lstStyle/>
          <a:p>
            <a:r>
              <a:rPr lang="en-IN" dirty="0"/>
              <a:t> </a:t>
            </a:r>
            <a:r>
              <a:rPr lang="en-IN" dirty="0">
                <a:latin typeface="Times New Roman" panose="02020603050405020304" pitchFamily="18" charset="0"/>
                <a:cs typeface="Times New Roman" panose="02020603050405020304" pitchFamily="18" charset="0"/>
              </a:rPr>
              <a:t>Introduction to Decision Trees</a:t>
            </a:r>
          </a:p>
        </p:txBody>
      </p:sp>
      <p:graphicFrame>
        <p:nvGraphicFramePr>
          <p:cNvPr id="20" name="Content Placeholder 2">
            <a:extLst>
              <a:ext uri="{FF2B5EF4-FFF2-40B4-BE49-F238E27FC236}">
                <a16:creationId xmlns:a16="http://schemas.microsoft.com/office/drawing/2014/main" id="{38B1119A-9CC4-FBEF-977F-168547607AC5}"/>
              </a:ext>
            </a:extLst>
          </p:cNvPr>
          <p:cNvGraphicFramePr>
            <a:graphicFrameLocks noGrp="1"/>
          </p:cNvGraphicFramePr>
          <p:nvPr>
            <p:ph idx="1"/>
            <p:extLst>
              <p:ext uri="{D42A27DB-BD31-4B8C-83A1-F6EECF244321}">
                <p14:modId xmlns:p14="http://schemas.microsoft.com/office/powerpoint/2010/main" val="1374712266"/>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4772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793B903-AB42-42A0-AE97-93D366679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4FD303F8-0AD2-F5EF-6395-3E79EBFEA4BC}"/>
              </a:ext>
            </a:extLst>
          </p:cNvPr>
          <p:cNvSpPr>
            <a:spLocks noGrp="1"/>
          </p:cNvSpPr>
          <p:nvPr>
            <p:ph type="title"/>
          </p:nvPr>
        </p:nvSpPr>
        <p:spPr>
          <a:xfrm>
            <a:off x="1371600" y="685800"/>
            <a:ext cx="3282695" cy="1485900"/>
          </a:xfrm>
        </p:spPr>
        <p:txBody>
          <a:bodyPr vert="horz" lIns="91440" tIns="45720" rIns="91440" bIns="45720" rtlCol="0" anchor="t">
            <a:normAutofit/>
          </a:bodyPr>
          <a:lstStyle/>
          <a:p>
            <a:r>
              <a:rPr lang="en-US" sz="3400" dirty="0">
                <a:latin typeface="Times New Roman" panose="02020603050405020304" pitchFamily="18" charset="0"/>
                <a:cs typeface="Times New Roman" panose="02020603050405020304" pitchFamily="18" charset="0"/>
              </a:rPr>
              <a:t>Relevance of decision trees in credit scoring</a:t>
            </a:r>
          </a:p>
        </p:txBody>
      </p:sp>
      <p:sp>
        <p:nvSpPr>
          <p:cNvPr id="3" name="Content Placeholder 2">
            <a:extLst>
              <a:ext uri="{FF2B5EF4-FFF2-40B4-BE49-F238E27FC236}">
                <a16:creationId xmlns:a16="http://schemas.microsoft.com/office/drawing/2014/main" id="{C7E101D8-89FC-84B7-2930-3ADDEF74C0E1}"/>
              </a:ext>
            </a:extLst>
          </p:cNvPr>
          <p:cNvSpPr>
            <a:spLocks noGrp="1"/>
          </p:cNvSpPr>
          <p:nvPr>
            <p:ph sz="half" idx="1"/>
          </p:nvPr>
        </p:nvSpPr>
        <p:spPr>
          <a:xfrm>
            <a:off x="1371600" y="2286000"/>
            <a:ext cx="3282694" cy="3581400"/>
          </a:xfrm>
        </p:spPr>
        <p:txBody>
          <a:bodyPr vert="horz" lIns="91440" tIns="45720" rIns="91440" bIns="45720" rtlCol="0">
            <a:normAutofit/>
          </a:bodyPr>
          <a:lstStyle/>
          <a:p>
            <a:pPr>
              <a:buFont typeface="Franklin Gothic Book" panose="020B0503020102020204" pitchFamily="34" charset="0"/>
              <a:buNone/>
            </a:pPr>
            <a:endParaRPr lang="en-US" dirty="0"/>
          </a:p>
          <a:p>
            <a:r>
              <a:rPr lang="en-US" sz="1800" dirty="0">
                <a:latin typeface="Times New Roman" panose="02020603050405020304" pitchFamily="18" charset="0"/>
                <a:cs typeface="Times New Roman" panose="02020603050405020304" pitchFamily="18" charset="0"/>
              </a:rPr>
              <a:t>Transparency and interpretability</a:t>
            </a:r>
          </a:p>
          <a:p>
            <a:r>
              <a:rPr lang="en-US" sz="1800" dirty="0">
                <a:latin typeface="Times New Roman" panose="02020603050405020304" pitchFamily="18" charset="0"/>
                <a:cs typeface="Times New Roman" panose="02020603050405020304" pitchFamily="18" charset="0"/>
              </a:rPr>
              <a:t>Ability to handle complex decision-making scenarios</a:t>
            </a:r>
          </a:p>
        </p:txBody>
      </p:sp>
      <p:pic>
        <p:nvPicPr>
          <p:cNvPr id="5" name="Content Placeholder 4">
            <a:extLst>
              <a:ext uri="{FF2B5EF4-FFF2-40B4-BE49-F238E27FC236}">
                <a16:creationId xmlns:a16="http://schemas.microsoft.com/office/drawing/2014/main" id="{D7F19D72-6FF9-FB1E-42D2-C6A2AF73E828}"/>
              </a:ext>
            </a:extLst>
          </p:cNvPr>
          <p:cNvPicPr>
            <a:picLocks noGrp="1" noChangeAspect="1"/>
          </p:cNvPicPr>
          <p:nvPr>
            <p:ph sz="half" idx="2"/>
          </p:nvPr>
        </p:nvPicPr>
        <p:blipFill>
          <a:blip r:embed="rId2"/>
          <a:stretch>
            <a:fillRect/>
          </a:stretch>
        </p:blipFill>
        <p:spPr>
          <a:xfrm>
            <a:off x="5031467" y="645861"/>
            <a:ext cx="6517065" cy="5246236"/>
          </a:xfrm>
          <a:prstGeom prst="rect">
            <a:avLst/>
          </a:prstGeom>
        </p:spPr>
      </p:pic>
    </p:spTree>
    <p:extLst>
      <p:ext uri="{BB962C8B-B14F-4D97-AF65-F5344CB8AC3E}">
        <p14:creationId xmlns:p14="http://schemas.microsoft.com/office/powerpoint/2010/main" val="2072539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C2FFF5-BD4D-BCB6-EFE1-63739BDB74B0}"/>
              </a:ext>
            </a:extLst>
          </p:cNvPr>
          <p:cNvSpPr>
            <a:spLocks noGrp="1"/>
          </p:cNvSpPr>
          <p:nvPr>
            <p:ph type="title"/>
          </p:nvPr>
        </p:nvSpPr>
        <p:spPr>
          <a:xfrm>
            <a:off x="640080" y="639704"/>
            <a:ext cx="3299579" cy="5577840"/>
          </a:xfrm>
        </p:spPr>
        <p:txBody>
          <a:bodyPr anchor="ctr">
            <a:normAutofit/>
          </a:bodyPr>
          <a:lstStyle/>
          <a:p>
            <a:pPr algn="ctr"/>
            <a:r>
              <a:rPr lang="en-IN" dirty="0"/>
              <a:t> Machine Learning Pipeline</a:t>
            </a:r>
          </a:p>
        </p:txBody>
      </p:sp>
      <p:graphicFrame>
        <p:nvGraphicFramePr>
          <p:cNvPr id="5" name="Content Placeholder 2">
            <a:extLst>
              <a:ext uri="{FF2B5EF4-FFF2-40B4-BE49-F238E27FC236}">
                <a16:creationId xmlns:a16="http://schemas.microsoft.com/office/drawing/2014/main" id="{4ED3EF65-277B-2D18-6A68-83DAE9100045}"/>
              </a:ext>
            </a:extLst>
          </p:cNvPr>
          <p:cNvGraphicFramePr>
            <a:graphicFrameLocks noGrp="1"/>
          </p:cNvGraphicFramePr>
          <p:nvPr>
            <p:ph idx="1"/>
            <p:extLst>
              <p:ext uri="{D42A27DB-BD31-4B8C-83A1-F6EECF244321}">
                <p14:modId xmlns:p14="http://schemas.microsoft.com/office/powerpoint/2010/main" val="270357008"/>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7920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E807223-DF88-4D6D-970E-08919E5E02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5E6D1005-4A51-39E9-13F2-D49EA0DA3D8A}"/>
              </a:ext>
            </a:extLst>
          </p:cNvPr>
          <p:cNvSpPr>
            <a:spLocks noGrp="1"/>
          </p:cNvSpPr>
          <p:nvPr>
            <p:ph type="title"/>
          </p:nvPr>
        </p:nvSpPr>
        <p:spPr>
          <a:xfrm>
            <a:off x="1390650" y="685800"/>
            <a:ext cx="9886950" cy="1485900"/>
          </a:xfrm>
        </p:spPr>
        <p:txBody>
          <a:bodyPr vert="horz" lIns="91440" tIns="45720" rIns="91440" bIns="45720" rtlCol="0" anchor="t">
            <a:normAutofit/>
          </a:bodyPr>
          <a:lstStyle/>
          <a:p>
            <a:r>
              <a:rPr lang="en-US" dirty="0">
                <a:latin typeface="Times New Roman" panose="02020603050405020304" pitchFamily="18" charset="0"/>
                <a:cs typeface="Times New Roman" panose="02020603050405020304" pitchFamily="18" charset="0"/>
              </a:rPr>
              <a:t>Data Preprocessing</a:t>
            </a:r>
          </a:p>
        </p:txBody>
      </p:sp>
      <p:pic>
        <p:nvPicPr>
          <p:cNvPr id="5" name="Content Placeholder 4">
            <a:extLst>
              <a:ext uri="{FF2B5EF4-FFF2-40B4-BE49-F238E27FC236}">
                <a16:creationId xmlns:a16="http://schemas.microsoft.com/office/drawing/2014/main" id="{12282541-393B-FB1C-E836-3F556686DAE7}"/>
              </a:ext>
            </a:extLst>
          </p:cNvPr>
          <p:cNvPicPr>
            <a:picLocks noGrp="1" noChangeAspect="1"/>
          </p:cNvPicPr>
          <p:nvPr>
            <p:ph sz="half" idx="2"/>
          </p:nvPr>
        </p:nvPicPr>
        <p:blipFill rotWithShape="1">
          <a:blip r:embed="rId2"/>
          <a:srcRect r="10374" b="2"/>
          <a:stretch/>
        </p:blipFill>
        <p:spPr>
          <a:xfrm>
            <a:off x="1390649" y="2401556"/>
            <a:ext cx="3234360" cy="3466681"/>
          </a:xfrm>
          <a:prstGeom prst="rect">
            <a:avLst/>
          </a:prstGeom>
        </p:spPr>
      </p:pic>
      <p:sp>
        <p:nvSpPr>
          <p:cNvPr id="3" name="Content Placeholder 2">
            <a:extLst>
              <a:ext uri="{FF2B5EF4-FFF2-40B4-BE49-F238E27FC236}">
                <a16:creationId xmlns:a16="http://schemas.microsoft.com/office/drawing/2014/main" id="{2FA9E96A-8700-4F4A-9777-6CCFAF2C874C}"/>
              </a:ext>
            </a:extLst>
          </p:cNvPr>
          <p:cNvSpPr>
            <a:spLocks noGrp="1"/>
          </p:cNvSpPr>
          <p:nvPr>
            <p:ph sz="half" idx="1"/>
          </p:nvPr>
        </p:nvSpPr>
        <p:spPr>
          <a:xfrm>
            <a:off x="5100824" y="2286000"/>
            <a:ext cx="6176776" cy="3886200"/>
          </a:xfrm>
        </p:spPr>
        <p:txBody>
          <a:bodyPr vert="horz" lIns="91440" tIns="45720" rIns="91440" bIns="45720" rtlCol="0">
            <a:normAutofit/>
          </a:bodyPr>
          <a:lstStyle/>
          <a:p>
            <a:r>
              <a:rPr lang="en-US" sz="1800" dirty="0">
                <a:latin typeface="Times New Roman" panose="02020603050405020304" pitchFamily="18" charset="0"/>
                <a:cs typeface="Times New Roman" panose="02020603050405020304" pitchFamily="18" charset="0"/>
              </a:rPr>
              <a:t>Data preprocessing is a crucial step in the machine learning pipeline that involves cleaning, transforming, and preparing raw data to make it suitable for modeling.</a:t>
            </a:r>
          </a:p>
          <a:p>
            <a:r>
              <a:rPr lang="en-US" sz="1800" dirty="0">
                <a:latin typeface="Times New Roman" panose="02020603050405020304" pitchFamily="18" charset="0"/>
                <a:cs typeface="Times New Roman" panose="02020603050405020304" pitchFamily="18" charset="0"/>
              </a:rPr>
              <a:t> In the context of credit scoring and decision trees, data preprocessing ensures that the input data is of high quality, consistent, and compatible with the algorithms used for training and evaluation.</a:t>
            </a:r>
          </a:p>
        </p:txBody>
      </p:sp>
    </p:spTree>
    <p:extLst>
      <p:ext uri="{BB962C8B-B14F-4D97-AF65-F5344CB8AC3E}">
        <p14:creationId xmlns:p14="http://schemas.microsoft.com/office/powerpoint/2010/main" val="1005039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793B903-AB42-42A0-AE97-93D366679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useBgFill="1">
        <p:nvSpPr>
          <p:cNvPr id="21" name="Rectangle 20">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F1F801-20A8-7B9A-1D80-40DE402DEBDD}"/>
              </a:ext>
            </a:extLst>
          </p:cNvPr>
          <p:cNvSpPr>
            <a:spLocks noGrp="1"/>
          </p:cNvSpPr>
          <p:nvPr>
            <p:ph type="title"/>
          </p:nvPr>
        </p:nvSpPr>
        <p:spPr>
          <a:xfrm>
            <a:off x="8471424" y="1110882"/>
            <a:ext cx="3053039" cy="1060817"/>
          </a:xfrm>
        </p:spPr>
        <p:txBody>
          <a:bodyPr vert="horz" lIns="91440" tIns="45720" rIns="91440" bIns="45720" rtlCol="0" anchor="b">
            <a:normAutofit/>
          </a:bodyPr>
          <a:lstStyle/>
          <a:p>
            <a:r>
              <a:rPr lang="en-US" sz="2800" dirty="0"/>
              <a:t> </a:t>
            </a:r>
            <a:r>
              <a:rPr lang="en-US" sz="2800" dirty="0">
                <a:latin typeface="Times New Roman" panose="02020603050405020304" pitchFamily="18" charset="0"/>
                <a:cs typeface="Times New Roman" panose="02020603050405020304" pitchFamily="18" charset="0"/>
              </a:rPr>
              <a:t>Model Building</a:t>
            </a:r>
          </a:p>
        </p:txBody>
      </p:sp>
      <p:pic>
        <p:nvPicPr>
          <p:cNvPr id="5" name="Content Placeholder 4">
            <a:extLst>
              <a:ext uri="{FF2B5EF4-FFF2-40B4-BE49-F238E27FC236}">
                <a16:creationId xmlns:a16="http://schemas.microsoft.com/office/drawing/2014/main" id="{927D29B2-4CF2-A8AF-9173-DB20DCF62FE8}"/>
              </a:ext>
            </a:extLst>
          </p:cNvPr>
          <p:cNvPicPr>
            <a:picLocks noGrp="1" noChangeAspect="1"/>
          </p:cNvPicPr>
          <p:nvPr>
            <p:ph sz="half" idx="2"/>
          </p:nvPr>
        </p:nvPicPr>
        <p:blipFill rotWithShape="1">
          <a:blip r:embed="rId2"/>
          <a:srcRect l="1778" r="1" b="1"/>
          <a:stretch/>
        </p:blipFill>
        <p:spPr>
          <a:xfrm>
            <a:off x="634275" y="1488264"/>
            <a:ext cx="6900380" cy="3881472"/>
          </a:xfrm>
          <a:prstGeom prst="rect">
            <a:avLst/>
          </a:prstGeom>
        </p:spPr>
      </p:pic>
      <p:sp>
        <p:nvSpPr>
          <p:cNvPr id="3" name="Content Placeholder 2">
            <a:extLst>
              <a:ext uri="{FF2B5EF4-FFF2-40B4-BE49-F238E27FC236}">
                <a16:creationId xmlns:a16="http://schemas.microsoft.com/office/drawing/2014/main" id="{9D91BE40-4189-0516-A1A5-478093144055}"/>
              </a:ext>
            </a:extLst>
          </p:cNvPr>
          <p:cNvSpPr>
            <a:spLocks noGrp="1"/>
          </p:cNvSpPr>
          <p:nvPr>
            <p:ph sz="half" idx="1"/>
          </p:nvPr>
        </p:nvSpPr>
        <p:spPr>
          <a:xfrm>
            <a:off x="8471423" y="2286000"/>
            <a:ext cx="3053039" cy="3931920"/>
          </a:xfrm>
        </p:spPr>
        <p:txBody>
          <a:bodyPr vert="horz" lIns="91440" tIns="45720" rIns="91440" bIns="45720" rtlCol="0">
            <a:noAutofit/>
          </a:bodyPr>
          <a:lstStyle/>
          <a:p>
            <a:r>
              <a:rPr lang="en-US" sz="1800" dirty="0">
                <a:latin typeface="Times New Roman" panose="02020603050405020304" pitchFamily="18" charset="0"/>
                <a:cs typeface="Times New Roman" panose="02020603050405020304" pitchFamily="18" charset="0"/>
              </a:rPr>
              <a:t>Model building is the process of constructing a predictive model using machine learning algorithms to make predictions or decisions based on input data.</a:t>
            </a:r>
          </a:p>
          <a:p>
            <a:r>
              <a:rPr lang="en-US" sz="1800" dirty="0">
                <a:latin typeface="Times New Roman" panose="02020603050405020304" pitchFamily="18" charset="0"/>
                <a:cs typeface="Times New Roman" panose="02020603050405020304" pitchFamily="18" charset="0"/>
              </a:rPr>
              <a:t> In the context of credit scoring with decision trees, model building involves selecting appropriate features, training the decision tree model, and optimizing its performance</a:t>
            </a:r>
          </a:p>
        </p:txBody>
      </p:sp>
      <p:sp>
        <p:nvSpPr>
          <p:cNvPr id="23"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IN"/>
          </a:p>
        </p:txBody>
      </p:sp>
    </p:spTree>
    <p:extLst>
      <p:ext uri="{BB962C8B-B14F-4D97-AF65-F5344CB8AC3E}">
        <p14:creationId xmlns:p14="http://schemas.microsoft.com/office/powerpoint/2010/main" val="3299270112"/>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{9FC80F46-6DBD-42F7-B2B4-9B95B044FA0F}tf10001105</Template>
  <TotalTime>372</TotalTime>
  <Words>1034</Words>
  <Application>Microsoft Office PowerPoint</Application>
  <PresentationFormat>Widescreen</PresentationFormat>
  <Paragraphs>73</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ADLaM Display</vt:lpstr>
      <vt:lpstr>Aharoni</vt:lpstr>
      <vt:lpstr>Amasis MT Pro Black</vt:lpstr>
      <vt:lpstr>Aptos</vt:lpstr>
      <vt:lpstr>Franklin Gothic Book</vt:lpstr>
      <vt:lpstr>Times New Roman</vt:lpstr>
      <vt:lpstr>Crop</vt:lpstr>
      <vt:lpstr>Machine learning algorithm </vt:lpstr>
      <vt:lpstr>Title Implementation of Decision Trees for Credit Scoring in Finance   </vt:lpstr>
      <vt:lpstr> Introduction</vt:lpstr>
      <vt:lpstr>What is credit scoring?</vt:lpstr>
      <vt:lpstr> Introduction to Decision Trees</vt:lpstr>
      <vt:lpstr>Relevance of decision trees in credit scoring</vt:lpstr>
      <vt:lpstr> Machine Learning Pipeline</vt:lpstr>
      <vt:lpstr>Data Preprocessing</vt:lpstr>
      <vt:lpstr> Model Building</vt:lpstr>
      <vt:lpstr>Model Evaluation</vt:lpstr>
      <vt:lpstr>Use case</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algorithm </dc:title>
  <dc:creator>Balaji S</dc:creator>
  <cp:lastModifiedBy>Balaji S</cp:lastModifiedBy>
  <cp:revision>6</cp:revision>
  <dcterms:created xsi:type="dcterms:W3CDTF">2024-04-29T05:43:00Z</dcterms:created>
  <dcterms:modified xsi:type="dcterms:W3CDTF">2024-04-29T14:50:27Z</dcterms:modified>
</cp:coreProperties>
</file>