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300" r:id="rId20"/>
    <p:sldId id="301" r:id="rId21"/>
    <p:sldId id="302" r:id="rId22"/>
    <p:sldId id="303" r:id="rId23"/>
    <p:sldId id="304" r:id="rId24"/>
    <p:sldId id="305" r:id="rId25"/>
    <p:sldId id="292" r:id="rId26"/>
    <p:sldId id="293" r:id="rId27"/>
    <p:sldId id="294" r:id="rId28"/>
    <p:sldId id="295" r:id="rId29"/>
    <p:sldId id="296" r:id="rId30"/>
    <p:sldId id="297" r:id="rId31"/>
    <p:sldId id="298" r:id="rId32"/>
    <p:sldId id="299"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00A0A8"/>
    <a:srgbClr val="92D050"/>
    <a:srgbClr val="5D7373"/>
    <a:srgbClr val="FEC630"/>
    <a:srgbClr val="52CBBE"/>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2" d="100"/>
          <a:sy n="82" d="100"/>
        </p:scale>
        <p:origin x="8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u Viswanathan" userId="b36c27c8ced2bf38" providerId="LiveId" clId="{51E33F3D-24E3-4E44-AD64-79BE57E7CFC4}"/>
    <pc:docChg chg="undo custSel addSld delSld">
      <pc:chgData name="Muthu Viswanathan" userId="b36c27c8ced2bf38" providerId="LiveId" clId="{51E33F3D-24E3-4E44-AD64-79BE57E7CFC4}" dt="2024-03-18T14:16:48.687" v="1" actId="47"/>
      <pc:docMkLst>
        <pc:docMk/>
      </pc:docMkLst>
      <pc:sldChg chg="add del">
        <pc:chgData name="Muthu Viswanathan" userId="b36c27c8ced2bf38" providerId="LiveId" clId="{51E33F3D-24E3-4E44-AD64-79BE57E7CFC4}" dt="2024-03-18T14:16:48.687" v="1" actId="47"/>
        <pc:sldMkLst>
          <pc:docMk/>
          <pc:sldMk cId="758661002" sldId="264"/>
        </pc:sldMkLst>
      </pc:sldChg>
      <pc:sldChg chg="add del">
        <pc:chgData name="Muthu Viswanathan" userId="b36c27c8ced2bf38" providerId="LiveId" clId="{51E33F3D-24E3-4E44-AD64-79BE57E7CFC4}" dt="2024-03-18T14:16:48.687" v="1" actId="47"/>
        <pc:sldMkLst>
          <pc:docMk/>
          <pc:sldMk cId="2001706127" sldId="268"/>
        </pc:sldMkLst>
      </pc:sldChg>
      <pc:sldChg chg="add del">
        <pc:chgData name="Muthu Viswanathan" userId="b36c27c8ced2bf38" providerId="LiveId" clId="{51E33F3D-24E3-4E44-AD64-79BE57E7CFC4}" dt="2024-03-18T14:16:48.687" v="1" actId="47"/>
        <pc:sldMkLst>
          <pc:docMk/>
          <pc:sldMk cId="1396948566" sldId="269"/>
        </pc:sldMkLst>
      </pc:sldChg>
      <pc:sldChg chg="add del">
        <pc:chgData name="Muthu Viswanathan" userId="b36c27c8ced2bf38" providerId="LiveId" clId="{51E33F3D-24E3-4E44-AD64-79BE57E7CFC4}" dt="2024-03-18T14:16:48.687" v="1" actId="47"/>
        <pc:sldMkLst>
          <pc:docMk/>
          <pc:sldMk cId="2624499212" sldId="270"/>
        </pc:sldMkLst>
      </pc:sldChg>
      <pc:sldChg chg="add del">
        <pc:chgData name="Muthu Viswanathan" userId="b36c27c8ced2bf38" providerId="LiveId" clId="{51E33F3D-24E3-4E44-AD64-79BE57E7CFC4}" dt="2024-03-18T14:16:48.687" v="1" actId="47"/>
        <pc:sldMkLst>
          <pc:docMk/>
          <pc:sldMk cId="3965200575" sldId="271"/>
        </pc:sldMkLst>
      </pc:sldChg>
      <pc:sldChg chg="add del">
        <pc:chgData name="Muthu Viswanathan" userId="b36c27c8ced2bf38" providerId="LiveId" clId="{51E33F3D-24E3-4E44-AD64-79BE57E7CFC4}" dt="2024-03-18T14:16:48.687" v="1" actId="47"/>
        <pc:sldMkLst>
          <pc:docMk/>
          <pc:sldMk cId="3557959593" sldId="272"/>
        </pc:sldMkLst>
      </pc:sldChg>
      <pc:sldChg chg="add del">
        <pc:chgData name="Muthu Viswanathan" userId="b36c27c8ced2bf38" providerId="LiveId" clId="{51E33F3D-24E3-4E44-AD64-79BE57E7CFC4}" dt="2024-03-18T14:16:48.687" v="1" actId="47"/>
        <pc:sldMkLst>
          <pc:docMk/>
          <pc:sldMk cId="1327239487"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18.03.2024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18.03.2024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18.03.2024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18.03.2024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18.03.2024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18.03.2024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18.03.2024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18.03.2024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18.03.2024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18.03.2024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cxnSp>
        <p:nvCxnSpPr>
          <p:cNvPr id="18" name="Google Shape;18;p4"/>
          <p:cNvCxnSpPr/>
          <p:nvPr/>
        </p:nvCxnSpPr>
        <p:spPr>
          <a:xfrm>
            <a:off x="3738202" y="1570814"/>
            <a:ext cx="0" cy="3710227"/>
          </a:xfrm>
          <a:prstGeom prst="straightConnector1">
            <a:avLst/>
          </a:prstGeom>
          <a:noFill/>
          <a:ln w="19050" cap="flat" cmpd="sng">
            <a:solidFill>
              <a:srgbClr val="2A82E9"/>
            </a:solidFill>
            <a:prstDash val="solid"/>
            <a:miter lim="800000"/>
            <a:headEnd type="none" w="sm" len="sm"/>
            <a:tailEnd type="none" w="sm" len="sm"/>
          </a:ln>
        </p:spPr>
      </p:cxnSp>
      <p:pic>
        <p:nvPicPr>
          <p:cNvPr id="19" name="Google Shape;19;p4" descr="A picture containing text, clipart, vector graphics&#10;&#10;Description automatically generated"/>
          <p:cNvPicPr preferRelativeResize="0"/>
          <p:nvPr/>
        </p:nvPicPr>
        <p:blipFill rotWithShape="1">
          <a:blip r:embed="rId2">
            <a:alphaModFix/>
          </a:blip>
          <a:srcRect/>
          <a:stretch/>
        </p:blipFill>
        <p:spPr>
          <a:xfrm>
            <a:off x="95253" y="1087499"/>
            <a:ext cx="3433394" cy="5401873"/>
          </a:xfrm>
          <a:prstGeom prst="rect">
            <a:avLst/>
          </a:prstGeom>
          <a:noFill/>
          <a:ln>
            <a:noFill/>
          </a:ln>
        </p:spPr>
      </p:pic>
      <p:graphicFrame>
        <p:nvGraphicFramePr>
          <p:cNvPr id="21" name="Google Shape;21;p4"/>
          <p:cNvGraphicFramePr/>
          <p:nvPr/>
        </p:nvGraphicFramePr>
        <p:xfrm>
          <a:off x="3738201" y="1570814"/>
          <a:ext cx="4029454" cy="2117209"/>
        </p:xfrm>
        <a:graphic>
          <a:graphicData uri="http://schemas.openxmlformats.org/presentationml/2006/ole">
            <mc:AlternateContent xmlns:mc="http://schemas.openxmlformats.org/markup-compatibility/2006">
              <mc:Choice xmlns:v="urn:schemas-microsoft-com:vml" Requires="v">
                <p:oleObj r:id="rId3" imgW="4029454" imgH="2117209" progId="Photoshop.Image.18">
                  <p:embed/>
                </p:oleObj>
              </mc:Choice>
              <mc:Fallback>
                <p:oleObj r:id="rId3" imgW="4029454" imgH="2117209" progId="Photoshop.Image.18">
                  <p:embed/>
                  <p:pic>
                    <p:nvPicPr>
                      <p:cNvPr id="21" name="Google Shape;21;p4"/>
                      <p:cNvPicPr preferRelativeResize="0"/>
                      <p:nvPr/>
                    </p:nvPicPr>
                    <p:blipFill rotWithShape="1">
                      <a:blip r:embed="rId4">
                        <a:alphaModFix/>
                      </a:blip>
                      <a:srcRect/>
                      <a:stretch/>
                    </p:blipFill>
                    <p:spPr>
                      <a:xfrm>
                        <a:off x="3738201" y="1570814"/>
                        <a:ext cx="4029454" cy="2117209"/>
                      </a:xfrm>
                      <a:prstGeom prst="rect">
                        <a:avLst/>
                      </a:prstGeom>
                      <a:noFill/>
                      <a:ln>
                        <a:noFill/>
                      </a:ln>
                    </p:spPr>
                  </p:pic>
                </p:oleObj>
              </mc:Fallback>
            </mc:AlternateContent>
          </a:graphicData>
        </a:graphic>
      </p:graphicFrame>
      <p:pic>
        <p:nvPicPr>
          <p:cNvPr id="22" name="Google Shape;22;p4"/>
          <p:cNvPicPr preferRelativeResize="0"/>
          <p:nvPr/>
        </p:nvPicPr>
        <p:blipFill rotWithShape="1">
          <a:blip r:embed="rId5">
            <a:alphaModFix/>
          </a:blip>
          <a:srcRect/>
          <a:stretch/>
        </p:blipFill>
        <p:spPr>
          <a:xfrm>
            <a:off x="7767655" y="3670379"/>
            <a:ext cx="4029445" cy="2117209"/>
          </a:xfrm>
          <a:prstGeom prst="rect">
            <a:avLst/>
          </a:prstGeom>
          <a:noFill/>
          <a:ln>
            <a:noFill/>
          </a:ln>
        </p:spPr>
      </p:pic>
      <p:sp>
        <p:nvSpPr>
          <p:cNvPr id="23" name="Google Shape;23;p4"/>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Software Categories</a:t>
            </a:r>
            <a:endParaRPr dirty="0"/>
          </a:p>
        </p:txBody>
      </p:sp>
    </p:spTree>
    <p:extLst>
      <p:ext uri="{BB962C8B-B14F-4D97-AF65-F5344CB8AC3E}">
        <p14:creationId xmlns:p14="http://schemas.microsoft.com/office/powerpoint/2010/main" val="4094043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a:solidFill>
                  <a:srgbClr val="011F43"/>
                </a:solidFill>
                <a:latin typeface="Roboto"/>
                <a:ea typeface="Roboto"/>
                <a:cs typeface="Roboto"/>
                <a:sym typeface="Roboto"/>
              </a:rPr>
              <a:t>Application Characteristics</a:t>
            </a:r>
            <a:endParaRPr lang="en-US" sz="2800" b="1" i="1" u="none" strike="noStrike" cap="none" dirty="0">
              <a:solidFill>
                <a:srgbClr val="011F43"/>
              </a:solidFill>
              <a:latin typeface="Roboto"/>
              <a:ea typeface="Roboto"/>
              <a:cs typeface="Roboto"/>
              <a:sym typeface="Roboto"/>
            </a:endParaRPr>
          </a:p>
        </p:txBody>
      </p:sp>
      <p:sp>
        <p:nvSpPr>
          <p:cNvPr id="3" name="Google Shape;74;p19">
            <a:extLst>
              <a:ext uri="{FF2B5EF4-FFF2-40B4-BE49-F238E27FC236}">
                <a16:creationId xmlns:a16="http://schemas.microsoft.com/office/drawing/2014/main" id="{405FC933-C49B-AC09-F7D5-E2DAFA50CC69}"/>
              </a:ext>
            </a:extLst>
          </p:cNvPr>
          <p:cNvSpPr txBox="1"/>
          <p:nvPr/>
        </p:nvSpPr>
        <p:spPr>
          <a:xfrm>
            <a:off x="589935" y="2368026"/>
            <a:ext cx="10589342" cy="2126864"/>
          </a:xfrm>
          <a:prstGeom prst="rect">
            <a:avLst/>
          </a:prstGeom>
          <a:noFill/>
          <a:ln>
            <a:noFill/>
          </a:ln>
        </p:spPr>
        <p:txBody>
          <a:bodyPr spcFirstLastPara="1" wrap="square" lIns="91425" tIns="45700" rIns="91425" bIns="45700" anchor="t" anchorCtr="0">
            <a:spAutoFit/>
          </a:bodyPr>
          <a:lstStyle/>
          <a:p>
            <a:pPr marL="17780" marR="17145" lvl="0" indent="0" algn="just" rtl="0">
              <a:lnSpc>
                <a:spcPct val="150000"/>
              </a:lnSpc>
              <a:spcBef>
                <a:spcPts val="0"/>
              </a:spcBef>
              <a:spcAft>
                <a:spcPts val="0"/>
              </a:spcAft>
              <a:buClr>
                <a:srgbClr val="000000"/>
              </a:buClr>
              <a:buSzPts val="1800"/>
              <a:buFont typeface="Arial"/>
              <a:buNone/>
            </a:pPr>
            <a:r>
              <a:rPr lang="en-US" sz="1800" b="1" i="1" u="none" strike="noStrike" cap="none" dirty="0">
                <a:solidFill>
                  <a:schemeClr val="dk1"/>
                </a:solidFill>
                <a:latin typeface="Arial"/>
                <a:ea typeface="Arial"/>
                <a:cs typeface="Arial"/>
                <a:sym typeface="Arial"/>
              </a:rPr>
              <a:t>Application characteristics are typically documented as non-functional requirements in requirement specification documents. </a:t>
            </a:r>
            <a:endParaRPr sz="1400" b="0" i="0" u="none" strike="noStrike" cap="none" dirty="0">
              <a:solidFill>
                <a:srgbClr val="000000"/>
              </a:solidFill>
              <a:latin typeface="Arial"/>
              <a:ea typeface="Arial"/>
              <a:cs typeface="Arial"/>
              <a:sym typeface="Arial"/>
            </a:endParaRPr>
          </a:p>
          <a:p>
            <a:pPr marL="17780" marR="17145" lvl="0" indent="0" algn="just" rtl="0">
              <a:lnSpc>
                <a:spcPct val="150000"/>
              </a:lnSpc>
              <a:spcBef>
                <a:spcPts val="0"/>
              </a:spcBef>
              <a:spcAft>
                <a:spcPts val="0"/>
              </a:spcAft>
              <a:buClr>
                <a:srgbClr val="000000"/>
              </a:buClr>
              <a:buSzPts val="1800"/>
              <a:buFont typeface="Arial"/>
              <a:buNone/>
            </a:pPr>
            <a:endParaRPr sz="1800" b="1" i="1" u="none" strike="noStrike" cap="none" dirty="0">
              <a:solidFill>
                <a:schemeClr val="dk1"/>
              </a:solidFill>
              <a:latin typeface="Arial"/>
              <a:ea typeface="Arial"/>
              <a:cs typeface="Arial"/>
              <a:sym typeface="Arial"/>
            </a:endParaRPr>
          </a:p>
          <a:p>
            <a:pPr marL="17780" marR="17145" lvl="0" indent="0" algn="just" rtl="0">
              <a:lnSpc>
                <a:spcPct val="150000"/>
              </a:lnSpc>
              <a:spcBef>
                <a:spcPts val="0"/>
              </a:spcBef>
              <a:spcAft>
                <a:spcPts val="0"/>
              </a:spcAft>
              <a:buClr>
                <a:srgbClr val="000000"/>
              </a:buClr>
              <a:buSzPts val="1800"/>
              <a:buFont typeface="Arial"/>
              <a:buNone/>
            </a:pPr>
            <a:r>
              <a:rPr lang="en-US" sz="1800" b="1" i="1" u="none" strike="noStrike" cap="none" dirty="0">
                <a:solidFill>
                  <a:schemeClr val="dk1"/>
                </a:solidFill>
                <a:latin typeface="Arial"/>
                <a:ea typeface="Arial"/>
                <a:cs typeface="Arial"/>
                <a:sym typeface="Arial"/>
              </a:rPr>
              <a:t>These requirements form the basis for checking application’s non-functional requirements during software testing.</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672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Domains</a:t>
            </a:r>
          </a:p>
        </p:txBody>
      </p:sp>
      <p:sp>
        <p:nvSpPr>
          <p:cNvPr id="8" name="Google Shape;80;p20">
            <a:extLst>
              <a:ext uri="{FF2B5EF4-FFF2-40B4-BE49-F238E27FC236}">
                <a16:creationId xmlns:a16="http://schemas.microsoft.com/office/drawing/2014/main" id="{CDF7E2DE-32B7-0AE7-122C-27FBF92C02DE}"/>
              </a:ext>
            </a:extLst>
          </p:cNvPr>
          <p:cNvSpPr txBox="1"/>
          <p:nvPr/>
        </p:nvSpPr>
        <p:spPr>
          <a:xfrm>
            <a:off x="801329" y="973117"/>
            <a:ext cx="10781071" cy="923289"/>
          </a:xfrm>
          <a:prstGeom prst="rect">
            <a:avLst/>
          </a:prstGeom>
          <a:noFill/>
          <a:ln>
            <a:noFill/>
          </a:ln>
        </p:spPr>
        <p:txBody>
          <a:bodyPr spcFirstLastPara="1" wrap="square" lIns="91425" tIns="45700" rIns="91425" bIns="45700" anchor="t" anchorCtr="0">
            <a:spAutoFit/>
          </a:bodyPr>
          <a:lstStyle/>
          <a:p>
            <a:pPr marL="114300" marR="92075"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Domain denotes the field or area which the application belongs to. Some applications are specifically developed for an industry, and some may address Enterprise Business Process across industries.</a:t>
            </a:r>
            <a:endParaRPr sz="1800" b="0" i="0" u="none" strike="noStrike" cap="none" dirty="0">
              <a:solidFill>
                <a:schemeClr val="dk1"/>
              </a:solidFill>
              <a:latin typeface="Arial"/>
              <a:ea typeface="Arial"/>
              <a:cs typeface="Arial"/>
              <a:sym typeface="Arial"/>
            </a:endParaRPr>
          </a:p>
        </p:txBody>
      </p:sp>
      <p:graphicFrame>
        <p:nvGraphicFramePr>
          <p:cNvPr id="10" name="Google Shape;81;p20">
            <a:extLst>
              <a:ext uri="{FF2B5EF4-FFF2-40B4-BE49-F238E27FC236}">
                <a16:creationId xmlns:a16="http://schemas.microsoft.com/office/drawing/2014/main" id="{B383A92D-26C9-B2A0-6DA0-3B61D0144C0B}"/>
              </a:ext>
            </a:extLst>
          </p:cNvPr>
          <p:cNvGraphicFramePr/>
          <p:nvPr>
            <p:extLst>
              <p:ext uri="{D42A27DB-BD31-4B8C-83A1-F6EECF244321}">
                <p14:modId xmlns:p14="http://schemas.microsoft.com/office/powerpoint/2010/main" val="2711419490"/>
              </p:ext>
            </p:extLst>
          </p:nvPr>
        </p:nvGraphicFramePr>
        <p:xfrm>
          <a:off x="1071715" y="2204561"/>
          <a:ext cx="10318975" cy="4215825"/>
        </p:xfrm>
        <a:graphic>
          <a:graphicData uri="http://schemas.openxmlformats.org/drawingml/2006/table">
            <a:tbl>
              <a:tblPr firstRow="1" firstCol="1" lastRow="1" lastCol="1" bandRow="1" bandCol="1">
                <a:tableStyleId>{5A111915-BE36-4E01-A7E5-04B1672EAD32}</a:tableStyleId>
              </a:tblPr>
              <a:tblGrid>
                <a:gridCol w="4893275">
                  <a:extLst>
                    <a:ext uri="{9D8B030D-6E8A-4147-A177-3AD203B41FA5}">
                      <a16:colId xmlns:a16="http://schemas.microsoft.com/office/drawing/2014/main" val="20000"/>
                    </a:ext>
                  </a:extLst>
                </a:gridCol>
                <a:gridCol w="5425700">
                  <a:extLst>
                    <a:ext uri="{9D8B030D-6E8A-4147-A177-3AD203B41FA5}">
                      <a16:colId xmlns:a16="http://schemas.microsoft.com/office/drawing/2014/main" val="20001"/>
                    </a:ext>
                  </a:extLst>
                </a:gridCol>
              </a:tblGrid>
              <a:tr h="315125">
                <a:tc>
                  <a:txBody>
                    <a:bodyPr/>
                    <a:lstStyle/>
                    <a:p>
                      <a:pPr marL="323215" marR="0" lvl="0" indent="0" algn="l" rtl="0">
                        <a:lnSpc>
                          <a:spcPct val="100000"/>
                        </a:lnSpc>
                        <a:spcBef>
                          <a:spcPts val="0"/>
                        </a:spcBef>
                        <a:spcAft>
                          <a:spcPts val="0"/>
                        </a:spcAft>
                        <a:buClr>
                          <a:srgbClr val="000000"/>
                        </a:buClr>
                        <a:buSzPts val="1400"/>
                        <a:buFont typeface="Arial"/>
                        <a:buNone/>
                      </a:pPr>
                      <a:r>
                        <a:rPr lang="en-US" sz="1400" u="none" strike="noStrike" cap="none" dirty="0"/>
                        <a:t>Industry Specific Domains</a:t>
                      </a:r>
                      <a:endParaRPr sz="1400" u="none" strike="noStrike" cap="none" dirty="0">
                        <a:latin typeface="Arial"/>
                        <a:ea typeface="Arial"/>
                        <a:cs typeface="Arial"/>
                        <a:sym typeface="Arial"/>
                      </a:endParaRPr>
                    </a:p>
                  </a:txBody>
                  <a:tcPr marL="0" marR="0" marT="0" marB="0" anchor="ctr"/>
                </a:tc>
                <a:tc>
                  <a:txBody>
                    <a:bodyPr/>
                    <a:lstStyle/>
                    <a:p>
                      <a:pPr marL="118745" marR="0" lvl="0" indent="0" algn="l" rtl="0">
                        <a:lnSpc>
                          <a:spcPct val="100000"/>
                        </a:lnSpc>
                        <a:spcBef>
                          <a:spcPts val="0"/>
                        </a:spcBef>
                        <a:spcAft>
                          <a:spcPts val="0"/>
                        </a:spcAft>
                        <a:buClr>
                          <a:srgbClr val="000000"/>
                        </a:buClr>
                        <a:buSzPts val="1400"/>
                        <a:buFont typeface="Arial"/>
                        <a:buNone/>
                      </a:pPr>
                      <a:r>
                        <a:rPr lang="en-US" sz="1400" u="none" strike="noStrike" cap="none"/>
                        <a:t>Enterprise Business Process Domains</a:t>
                      </a:r>
                      <a:endParaRPr sz="14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0"/>
                  </a:ext>
                </a:extLst>
              </a:tr>
              <a:tr h="600450">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dirty="0"/>
                        <a:t>Banking, Financial Services and Insurance. (BFSI)</a:t>
                      </a:r>
                      <a:endParaRPr sz="1400" u="none" strike="noStrike" cap="none" dirty="0">
                        <a:latin typeface="Arial"/>
                        <a:ea typeface="Arial"/>
                        <a:cs typeface="Arial"/>
                        <a:sym typeface="Arial"/>
                      </a:endParaRPr>
                    </a:p>
                  </a:txBody>
                  <a:tcPr marL="0" marR="0" marT="0" marB="0"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Supply Chain Management. (SCM)</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1"/>
                  </a:ext>
                </a:extLst>
              </a:tr>
              <a:tr h="600450">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Pharmaceutical, Medical Services. (Healthcare)</a:t>
                      </a:r>
                      <a:endParaRPr sz="1400" u="none" strike="noStrike" cap="none">
                        <a:latin typeface="Arial"/>
                        <a:ea typeface="Arial"/>
                        <a:cs typeface="Arial"/>
                        <a:sym typeface="Arial"/>
                      </a:endParaRPr>
                    </a:p>
                  </a:txBody>
                  <a:tcPr marL="0" marR="0" marT="0" marB="0"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 </a:t>
                      </a:r>
                      <a:r>
                        <a:rPr lang="en-US" sz="1400" u="none" strike="noStrike" cap="none"/>
                        <a:t>Human Resource Management. (HRM)</a:t>
                      </a:r>
                      <a:endParaRPr sz="14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2"/>
                  </a:ext>
                </a:extLst>
              </a:tr>
              <a:tr h="600450">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Communication, Media, Entertainment.</a:t>
                      </a:r>
                      <a:endParaRPr sz="1400" u="none" strike="noStrike" cap="none">
                        <a:latin typeface="Arial"/>
                        <a:ea typeface="Arial"/>
                        <a:cs typeface="Arial"/>
                        <a:sym typeface="Arial"/>
                      </a:endParaRPr>
                    </a:p>
                  </a:txBody>
                  <a:tcPr marL="0" marR="0" marT="0" marB="0" anchor="ctr"/>
                </a:tc>
                <a:tc>
                  <a:txBody>
                    <a:bodyPr/>
                    <a:lstStyle/>
                    <a:p>
                      <a:pPr marL="66675" marR="0" lvl="0" indent="0" algn="l" rtl="0">
                        <a:lnSpc>
                          <a:spcPct val="95714"/>
                        </a:lnSpc>
                        <a:spcBef>
                          <a:spcPts val="0"/>
                        </a:spcBef>
                        <a:spcAft>
                          <a:spcPts val="0"/>
                        </a:spcAft>
                        <a:buClr>
                          <a:srgbClr val="000000"/>
                        </a:buClr>
                        <a:buSzPts val="1400"/>
                        <a:buFont typeface="Arial"/>
                        <a:buNone/>
                      </a:pPr>
                      <a:r>
                        <a:rPr lang="en-US" sz="1400" u="none" strike="noStrike" cap="none" dirty="0"/>
                        <a:t>Customer Relationship Management. (CRM)</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3"/>
                  </a:ext>
                </a:extLst>
              </a:tr>
              <a:tr h="299475">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Manufacturing.</a:t>
                      </a:r>
                      <a:endParaRPr sz="1400" u="none" strike="noStrike" cap="none">
                        <a:latin typeface="Arial"/>
                        <a:ea typeface="Arial"/>
                        <a:cs typeface="Arial"/>
                        <a:sym typeface="Arial"/>
                      </a:endParaRPr>
                    </a:p>
                  </a:txBody>
                  <a:tcPr marL="0" marR="0" marT="0" marB="0" anchor="ctr"/>
                </a:tc>
                <a:tc>
                  <a:txBody>
                    <a:bodyPr/>
                    <a:lstStyle/>
                    <a:p>
                      <a:pPr marL="66675" marR="0" lvl="0" indent="0" algn="l" rtl="0">
                        <a:lnSpc>
                          <a:spcPct val="95714"/>
                        </a:lnSpc>
                        <a:spcBef>
                          <a:spcPts val="0"/>
                        </a:spcBef>
                        <a:spcAft>
                          <a:spcPts val="0"/>
                        </a:spcAft>
                        <a:buClr>
                          <a:srgbClr val="000000"/>
                        </a:buClr>
                        <a:buSzPts val="1400"/>
                        <a:buFont typeface="Arial"/>
                        <a:buNone/>
                      </a:pPr>
                      <a:r>
                        <a:rPr lang="en-US" sz="1400" u="none" strike="noStrike" cap="none"/>
                        <a:t>Planning and Purchase. (Procurement)</a:t>
                      </a:r>
                      <a:endParaRPr sz="14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4"/>
                  </a:ext>
                </a:extLst>
              </a:tr>
              <a:tr h="299475">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Telecom.</a:t>
                      </a:r>
                      <a:endParaRPr sz="1400" u="none" strike="noStrike" cap="none">
                        <a:latin typeface="Arial"/>
                        <a:ea typeface="Arial"/>
                        <a:cs typeface="Arial"/>
                        <a:sym typeface="Arial"/>
                      </a:endParaRPr>
                    </a:p>
                  </a:txBody>
                  <a:tcPr marL="0" marR="0" marT="0" marB="0" anchor="ctr"/>
                </a:tc>
                <a:tc>
                  <a:txBody>
                    <a:bodyPr/>
                    <a:lstStyle/>
                    <a:p>
                      <a:pPr marL="66675" marR="0" lvl="0" indent="0" algn="l" rtl="0">
                        <a:lnSpc>
                          <a:spcPct val="95714"/>
                        </a:lnSpc>
                        <a:spcBef>
                          <a:spcPts val="0"/>
                        </a:spcBef>
                        <a:spcAft>
                          <a:spcPts val="0"/>
                        </a:spcAft>
                        <a:buClr>
                          <a:srgbClr val="000000"/>
                        </a:buClr>
                        <a:buSzPts val="1400"/>
                        <a:buFont typeface="Arial"/>
                        <a:buNone/>
                      </a:pPr>
                      <a:r>
                        <a:rPr lang="en-US" sz="1400" u="none" strike="noStrike" cap="none" dirty="0"/>
                        <a:t>Material Management.</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5"/>
                  </a:ext>
                </a:extLst>
              </a:tr>
              <a:tr h="600450">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Infrastructure, Travel and Logistics.</a:t>
                      </a:r>
                      <a:endParaRPr sz="1400" u="none" strike="noStrike" cap="none">
                        <a:latin typeface="Arial"/>
                        <a:ea typeface="Arial"/>
                        <a:cs typeface="Arial"/>
                        <a:sym typeface="Arial"/>
                      </a:endParaRPr>
                    </a:p>
                  </a:txBody>
                  <a:tcPr marL="0" marR="0" marT="0" marB="0"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Finance and Accounting.</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6"/>
                  </a:ext>
                </a:extLst>
              </a:tr>
              <a:tr h="598225">
                <a:tc>
                  <a:txBody>
                    <a:bodyPr/>
                    <a:lstStyle/>
                    <a:p>
                      <a:pPr marL="67945" marR="0" lvl="0" indent="0" algn="l" rtl="0">
                        <a:lnSpc>
                          <a:spcPct val="95714"/>
                        </a:lnSpc>
                        <a:spcBef>
                          <a:spcPts val="0"/>
                        </a:spcBef>
                        <a:spcAft>
                          <a:spcPts val="0"/>
                        </a:spcAft>
                        <a:buClr>
                          <a:srgbClr val="000000"/>
                        </a:buClr>
                        <a:buSzPts val="1400"/>
                        <a:buFont typeface="Arial"/>
                        <a:buNone/>
                      </a:pPr>
                      <a:r>
                        <a:rPr lang="en-US" sz="1400" u="none" strike="noStrike" cap="none"/>
                        <a:t>Retail, Utilities and Consumer services.</a:t>
                      </a:r>
                      <a:endParaRPr sz="1400" u="none" strike="noStrike" cap="none">
                        <a:latin typeface="Arial"/>
                        <a:ea typeface="Arial"/>
                        <a:cs typeface="Arial"/>
                        <a:sym typeface="Arial"/>
                      </a:endParaRPr>
                    </a:p>
                  </a:txBody>
                  <a:tcPr marL="0" marR="0" marT="0" marB="0"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Quality Management</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7"/>
                  </a:ext>
                </a:extLst>
              </a:tr>
              <a:tr h="301725">
                <a:tc>
                  <a:txBody>
                    <a:bodyPr/>
                    <a:lstStyle/>
                    <a:p>
                      <a:pPr marL="67945" marR="0" lvl="0" indent="0" algn="l" rtl="0">
                        <a:lnSpc>
                          <a:spcPct val="100000"/>
                        </a:lnSpc>
                        <a:spcBef>
                          <a:spcPts val="0"/>
                        </a:spcBef>
                        <a:spcAft>
                          <a:spcPts val="0"/>
                        </a:spcAft>
                        <a:buClr>
                          <a:srgbClr val="000000"/>
                        </a:buClr>
                        <a:buSzPts val="1400"/>
                        <a:buFont typeface="Arial"/>
                        <a:buNone/>
                      </a:pPr>
                      <a:r>
                        <a:rPr lang="en-US" sz="1400" u="none" strike="noStrike" cap="none"/>
                        <a:t>E-Commerce</a:t>
                      </a:r>
                      <a:endParaRPr sz="1400" u="none" strike="noStrike" cap="none">
                        <a:latin typeface="Arial"/>
                        <a:ea typeface="Arial"/>
                        <a:cs typeface="Arial"/>
                        <a:sym typeface="Arial"/>
                      </a:endParaRPr>
                    </a:p>
                  </a:txBody>
                  <a:tcPr marL="0" marR="0" marT="0" marB="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 </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03844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a:t>
            </a:r>
          </a:p>
        </p:txBody>
      </p:sp>
      <p:pic>
        <p:nvPicPr>
          <p:cNvPr id="3" name="Google Shape;86;p21">
            <a:extLst>
              <a:ext uri="{FF2B5EF4-FFF2-40B4-BE49-F238E27FC236}">
                <a16:creationId xmlns:a16="http://schemas.microsoft.com/office/drawing/2014/main" id="{3C3A3B1D-B6AC-3815-C1F7-BDBCB3EA5BEE}"/>
              </a:ext>
            </a:extLst>
          </p:cNvPr>
          <p:cNvPicPr preferRelativeResize="0"/>
          <p:nvPr/>
        </p:nvPicPr>
        <p:blipFill rotWithShape="1">
          <a:blip r:embed="rId2">
            <a:clrChange>
              <a:clrFrom>
                <a:srgbClr val="FFFFFF"/>
              </a:clrFrom>
              <a:clrTo>
                <a:srgbClr val="FFFFFF">
                  <a:alpha val="0"/>
                </a:srgbClr>
              </a:clrTo>
            </a:clrChange>
            <a:alphaModFix/>
          </a:blip>
          <a:srcRect/>
          <a:stretch/>
        </p:blipFill>
        <p:spPr>
          <a:xfrm>
            <a:off x="2018893" y="1219199"/>
            <a:ext cx="8892347" cy="4788309"/>
          </a:xfrm>
          <a:prstGeom prst="rect">
            <a:avLst/>
          </a:prstGeom>
          <a:noFill/>
          <a:ln>
            <a:noFill/>
          </a:ln>
        </p:spPr>
      </p:pic>
    </p:spTree>
    <p:extLst>
      <p:ext uri="{BB962C8B-B14F-4D97-AF65-F5344CB8AC3E}">
        <p14:creationId xmlns:p14="http://schemas.microsoft.com/office/powerpoint/2010/main" val="2906677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 – Standalone Applications</a:t>
            </a:r>
          </a:p>
        </p:txBody>
      </p:sp>
      <p:sp>
        <p:nvSpPr>
          <p:cNvPr id="7" name="TextBox 6">
            <a:extLst>
              <a:ext uri="{FF2B5EF4-FFF2-40B4-BE49-F238E27FC236}">
                <a16:creationId xmlns:a16="http://schemas.microsoft.com/office/drawing/2014/main" id="{F9A28B9E-7AA7-F0A1-9F60-72AB4212EE30}"/>
              </a:ext>
            </a:extLst>
          </p:cNvPr>
          <p:cNvSpPr txBox="1"/>
          <p:nvPr/>
        </p:nvSpPr>
        <p:spPr>
          <a:xfrm>
            <a:off x="494522" y="1109972"/>
            <a:ext cx="11392678" cy="2031325"/>
          </a:xfrm>
          <a:prstGeom prst="rect">
            <a:avLst/>
          </a:prstGeom>
          <a:noFill/>
        </p:spPr>
        <p:txBody>
          <a:bodyPr wrap="square">
            <a:spAutoFit/>
          </a:bodyPr>
          <a:lstStyle/>
          <a:p>
            <a:pPr algn="just"/>
            <a:r>
              <a:rPr lang="en-US" b="1" i="1" dirty="0"/>
              <a:t>Standalone: </a:t>
            </a:r>
          </a:p>
          <a:p>
            <a:pPr marL="285750" indent="-285750" algn="just">
              <a:buClr>
                <a:srgbClr val="FF5969"/>
              </a:buClr>
              <a:buFont typeface="Wingdings" panose="05000000000000000000" pitchFamily="2" charset="2"/>
              <a:buChar char="§"/>
            </a:pPr>
            <a:r>
              <a:rPr lang="en-US" dirty="0"/>
              <a:t>This means something that can operate by itself without needing anything else. </a:t>
            </a:r>
          </a:p>
          <a:p>
            <a:pPr marL="285750" indent="-285750" algn="just">
              <a:buClr>
                <a:srgbClr val="FF5969"/>
              </a:buClr>
              <a:buFont typeface="Wingdings" panose="05000000000000000000" pitchFamily="2" charset="2"/>
              <a:buChar char="§"/>
            </a:pPr>
            <a:r>
              <a:rPr lang="en-US" dirty="0"/>
              <a:t>Think of a standalone coffee maker—it doesn't need to be connected to anything else to work.</a:t>
            </a:r>
          </a:p>
          <a:p>
            <a:pPr algn="just"/>
            <a:endParaRPr lang="en-US" dirty="0"/>
          </a:p>
          <a:p>
            <a:pPr algn="just"/>
            <a:r>
              <a:rPr lang="en-US" b="1" i="1" dirty="0"/>
              <a:t>Application:</a:t>
            </a:r>
            <a:r>
              <a:rPr lang="en-US" dirty="0"/>
              <a:t> </a:t>
            </a:r>
          </a:p>
          <a:p>
            <a:pPr marL="285750" indent="-285750" algn="just">
              <a:buClr>
                <a:srgbClr val="FF5969"/>
              </a:buClr>
              <a:buFont typeface="Wingdings" panose="05000000000000000000" pitchFamily="2" charset="2"/>
              <a:buChar char="§"/>
            </a:pPr>
            <a:r>
              <a:rPr lang="en-US" dirty="0"/>
              <a:t>An application, or "app" for short, is a program or software designed to perform a specific task or set of tasks. </a:t>
            </a:r>
          </a:p>
          <a:p>
            <a:pPr marL="285750" indent="-285750" algn="just">
              <a:buClr>
                <a:srgbClr val="FF5969"/>
              </a:buClr>
              <a:buFont typeface="Wingdings" panose="05000000000000000000" pitchFamily="2" charset="2"/>
              <a:buChar char="§"/>
            </a:pPr>
            <a:r>
              <a:rPr lang="en-US" dirty="0"/>
              <a:t>For example, a text editor like Notepad is an application used for creating a text document.</a:t>
            </a:r>
          </a:p>
        </p:txBody>
      </p:sp>
      <p:sp>
        <p:nvSpPr>
          <p:cNvPr id="12" name="TextBox 11">
            <a:extLst>
              <a:ext uri="{FF2B5EF4-FFF2-40B4-BE49-F238E27FC236}">
                <a16:creationId xmlns:a16="http://schemas.microsoft.com/office/drawing/2014/main" id="{C01DE683-483F-06AF-D7AB-ACE04BFBD628}"/>
              </a:ext>
            </a:extLst>
          </p:cNvPr>
          <p:cNvSpPr txBox="1"/>
          <p:nvPr/>
        </p:nvSpPr>
        <p:spPr>
          <a:xfrm>
            <a:off x="494521" y="3538850"/>
            <a:ext cx="11392677" cy="2585323"/>
          </a:xfrm>
          <a:prstGeom prst="rect">
            <a:avLst/>
          </a:prstGeom>
          <a:noFill/>
        </p:spPr>
        <p:txBody>
          <a:bodyPr wrap="square">
            <a:spAutoFit/>
          </a:bodyPr>
          <a:lstStyle/>
          <a:p>
            <a:pPr algn="just"/>
            <a:r>
              <a:rPr lang="en-US" b="1" i="1" dirty="0"/>
              <a:t>Standalone Application:</a:t>
            </a:r>
          </a:p>
          <a:p>
            <a:pPr marL="285750" indent="-285750" algn="just">
              <a:buClr>
                <a:srgbClr val="FF5969"/>
              </a:buClr>
              <a:buFont typeface="Wingdings" panose="05000000000000000000" pitchFamily="2" charset="2"/>
              <a:buChar char="§"/>
            </a:pPr>
            <a:r>
              <a:rPr lang="en-US" dirty="0"/>
              <a:t>It's a software program that you can run on your computer or device without needing to be connected to the internet or any other software. </a:t>
            </a:r>
          </a:p>
          <a:p>
            <a:pPr marL="285750" indent="-285750" algn="just">
              <a:buClr>
                <a:srgbClr val="FF5969"/>
              </a:buClr>
              <a:buFont typeface="Wingdings" panose="05000000000000000000" pitchFamily="2" charset="2"/>
              <a:buChar char="§"/>
            </a:pPr>
            <a:endParaRPr lang="en-US" dirty="0"/>
          </a:p>
          <a:p>
            <a:pPr marL="285750" indent="-285750" algn="just">
              <a:buClr>
                <a:srgbClr val="FF5969"/>
              </a:buClr>
              <a:buFont typeface="Wingdings" panose="05000000000000000000" pitchFamily="2" charset="2"/>
              <a:buChar char="§"/>
            </a:pPr>
            <a:r>
              <a:rPr lang="en-US" dirty="0"/>
              <a:t>Just like how you can use a calculator on your phone without needing to be connected to the internet, a standalone application works independently on your device, serving its purpose without relying on anything else. </a:t>
            </a:r>
          </a:p>
          <a:p>
            <a:pPr marL="285750" indent="-285750" algn="just">
              <a:buClr>
                <a:srgbClr val="FF5969"/>
              </a:buClr>
              <a:buFont typeface="Wingdings" panose="05000000000000000000" pitchFamily="2" charset="2"/>
              <a:buChar char="§"/>
            </a:pPr>
            <a:endParaRPr lang="en-US" dirty="0"/>
          </a:p>
          <a:p>
            <a:pPr marL="285750" indent="-285750" algn="just">
              <a:buClr>
                <a:srgbClr val="FF5969"/>
              </a:buClr>
              <a:buFont typeface="Wingdings" panose="05000000000000000000" pitchFamily="2" charset="2"/>
              <a:buChar char="§"/>
            </a:pPr>
            <a:r>
              <a:rPr lang="en-US" dirty="0"/>
              <a:t>For instance, a game you play on your phone or a photo-editing software (Ms – Paint) you use on your computer can be standalone applications—they function on their own without needing to be part of a larger system or network.</a:t>
            </a:r>
          </a:p>
        </p:txBody>
      </p:sp>
    </p:spTree>
    <p:extLst>
      <p:ext uri="{BB962C8B-B14F-4D97-AF65-F5344CB8AC3E}">
        <p14:creationId xmlns:p14="http://schemas.microsoft.com/office/powerpoint/2010/main" val="5857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 – Client – Server Applications</a:t>
            </a:r>
          </a:p>
        </p:txBody>
      </p:sp>
      <p:sp>
        <p:nvSpPr>
          <p:cNvPr id="7" name="TextBox 6">
            <a:extLst>
              <a:ext uri="{FF2B5EF4-FFF2-40B4-BE49-F238E27FC236}">
                <a16:creationId xmlns:a16="http://schemas.microsoft.com/office/drawing/2014/main" id="{F9A28B9E-7AA7-F0A1-9F60-72AB4212EE30}"/>
              </a:ext>
            </a:extLst>
          </p:cNvPr>
          <p:cNvSpPr txBox="1"/>
          <p:nvPr/>
        </p:nvSpPr>
        <p:spPr>
          <a:xfrm>
            <a:off x="494522" y="882784"/>
            <a:ext cx="11392678" cy="3416320"/>
          </a:xfrm>
          <a:prstGeom prst="rect">
            <a:avLst/>
          </a:prstGeom>
          <a:noFill/>
        </p:spPr>
        <p:txBody>
          <a:bodyPr wrap="square">
            <a:spAutoFit/>
          </a:bodyPr>
          <a:lstStyle/>
          <a:p>
            <a:pPr algn="just"/>
            <a:r>
              <a:rPr lang="en-US" b="1" i="1" dirty="0"/>
              <a:t>Client: </a:t>
            </a:r>
          </a:p>
          <a:p>
            <a:pPr marL="285750" indent="-285750" algn="just">
              <a:buClr>
                <a:srgbClr val="FF5969"/>
              </a:buClr>
              <a:buFont typeface="Wingdings" panose="05000000000000000000" pitchFamily="2" charset="2"/>
              <a:buChar char="§"/>
            </a:pPr>
            <a:r>
              <a:rPr lang="en-US" dirty="0"/>
              <a:t>A client is like a customer or user. </a:t>
            </a:r>
          </a:p>
          <a:p>
            <a:pPr marL="285750" indent="-285750" algn="just">
              <a:buClr>
                <a:srgbClr val="FF5969"/>
              </a:buClr>
              <a:buFont typeface="Wingdings" panose="05000000000000000000" pitchFamily="2" charset="2"/>
              <a:buChar char="§"/>
            </a:pPr>
            <a:r>
              <a:rPr lang="en-US" dirty="0"/>
              <a:t>In the context of computing, it refers to a device (like a computer, smartphone, or tablet) or software that requests and uses services or resources from another computer program, which is called the server. </a:t>
            </a:r>
          </a:p>
          <a:p>
            <a:pPr marL="285750" indent="-285750" algn="just">
              <a:buClr>
                <a:srgbClr val="FF5969"/>
              </a:buClr>
              <a:buFont typeface="Wingdings" panose="05000000000000000000" pitchFamily="2" charset="2"/>
              <a:buChar char="§"/>
            </a:pPr>
            <a:r>
              <a:rPr lang="en-US" dirty="0"/>
              <a:t>For example, when you use a web browser to access a website, the web browser is the client.</a:t>
            </a:r>
          </a:p>
          <a:p>
            <a:pPr algn="just"/>
            <a:endParaRPr lang="en-US" b="1" i="1" dirty="0"/>
          </a:p>
          <a:p>
            <a:pPr algn="just"/>
            <a:r>
              <a:rPr lang="en-US" b="1" i="1" dirty="0"/>
              <a:t>Server: </a:t>
            </a:r>
          </a:p>
          <a:p>
            <a:pPr marL="285750" indent="-285750" algn="just">
              <a:buClr>
                <a:srgbClr val="FF5969"/>
              </a:buClr>
              <a:buFont typeface="Wingdings" panose="05000000000000000000" pitchFamily="2" charset="2"/>
              <a:buChar char="§"/>
            </a:pPr>
            <a:r>
              <a:rPr lang="en-US" dirty="0"/>
              <a:t>A server is like a waiter at a restaurant. </a:t>
            </a:r>
          </a:p>
          <a:p>
            <a:pPr marL="285750" indent="-285750" algn="just">
              <a:buClr>
                <a:srgbClr val="FF5969"/>
              </a:buClr>
              <a:buFont typeface="Wingdings" panose="05000000000000000000" pitchFamily="2" charset="2"/>
              <a:buChar char="§"/>
            </a:pPr>
            <a:r>
              <a:rPr lang="en-US" dirty="0"/>
              <a:t>It's a computer program or device that provides services or resources to other programs or devices, known as clients. </a:t>
            </a:r>
          </a:p>
          <a:p>
            <a:pPr marL="285750" indent="-285750" algn="just">
              <a:buClr>
                <a:srgbClr val="FF5969"/>
              </a:buClr>
              <a:buFont typeface="Wingdings" panose="05000000000000000000" pitchFamily="2" charset="2"/>
              <a:buChar char="§"/>
            </a:pPr>
            <a:r>
              <a:rPr lang="en-US" dirty="0"/>
              <a:t>Servers can store data, manage network resources, host websites, and perform various other tasks. </a:t>
            </a:r>
          </a:p>
          <a:p>
            <a:pPr marL="285750" indent="-285750" algn="just">
              <a:buClr>
                <a:srgbClr val="FF5969"/>
              </a:buClr>
              <a:buFont typeface="Wingdings" panose="05000000000000000000" pitchFamily="2" charset="2"/>
              <a:buChar char="§"/>
            </a:pPr>
            <a:r>
              <a:rPr lang="en-US" dirty="0"/>
              <a:t>For instance, when you access a website, the server is the computer that stores and serves the website's content to your web browser.</a:t>
            </a:r>
          </a:p>
        </p:txBody>
      </p:sp>
      <p:sp>
        <p:nvSpPr>
          <p:cNvPr id="12" name="TextBox 11">
            <a:extLst>
              <a:ext uri="{FF2B5EF4-FFF2-40B4-BE49-F238E27FC236}">
                <a16:creationId xmlns:a16="http://schemas.microsoft.com/office/drawing/2014/main" id="{C01DE683-483F-06AF-D7AB-ACE04BFBD628}"/>
              </a:ext>
            </a:extLst>
          </p:cNvPr>
          <p:cNvSpPr txBox="1"/>
          <p:nvPr/>
        </p:nvSpPr>
        <p:spPr>
          <a:xfrm>
            <a:off x="494520" y="4474991"/>
            <a:ext cx="11392677" cy="2308324"/>
          </a:xfrm>
          <a:prstGeom prst="rect">
            <a:avLst/>
          </a:prstGeom>
          <a:noFill/>
        </p:spPr>
        <p:txBody>
          <a:bodyPr wrap="square">
            <a:spAutoFit/>
          </a:bodyPr>
          <a:lstStyle/>
          <a:p>
            <a:pPr algn="just"/>
            <a:r>
              <a:rPr lang="en-US" b="1" i="1" dirty="0"/>
              <a:t>Client – Server Application:</a:t>
            </a:r>
          </a:p>
          <a:p>
            <a:pPr marL="285750" indent="-285750" algn="just">
              <a:buClr>
                <a:srgbClr val="FF5969"/>
              </a:buClr>
              <a:buFont typeface="Wingdings" panose="05000000000000000000" pitchFamily="2" charset="2"/>
              <a:buChar char="§"/>
            </a:pPr>
            <a:r>
              <a:rPr lang="en-US" dirty="0"/>
              <a:t>It's a type of software architecture where one program (the client) requests services or resources from another program (the server) over a network. </a:t>
            </a:r>
          </a:p>
          <a:p>
            <a:pPr marL="285750" indent="-285750" algn="just">
              <a:buClr>
                <a:srgbClr val="FF5969"/>
              </a:buClr>
              <a:buFont typeface="Wingdings" panose="05000000000000000000" pitchFamily="2" charset="2"/>
              <a:buChar char="§"/>
            </a:pPr>
            <a:r>
              <a:rPr lang="en-US" dirty="0"/>
              <a:t>The client sends requests to the server, and the server responds by providing the requested services or resources. </a:t>
            </a:r>
          </a:p>
          <a:p>
            <a:pPr marL="285750" indent="-285750" algn="just">
              <a:buClr>
                <a:srgbClr val="FF5969"/>
              </a:buClr>
              <a:buFont typeface="Wingdings" panose="05000000000000000000" pitchFamily="2" charset="2"/>
              <a:buChar char="§"/>
            </a:pPr>
            <a:r>
              <a:rPr lang="en-US" dirty="0"/>
              <a:t>This architecture is commonly used in many applications and systems, such as websites, email clients, online games, and more. </a:t>
            </a:r>
          </a:p>
          <a:p>
            <a:pPr marL="285750" indent="-285750" algn="just">
              <a:buClr>
                <a:srgbClr val="FF5969"/>
              </a:buClr>
              <a:buFont typeface="Wingdings" panose="05000000000000000000" pitchFamily="2" charset="2"/>
              <a:buChar char="§"/>
            </a:pPr>
            <a:r>
              <a:rPr lang="en-US" dirty="0"/>
              <a:t>For example, when you use a web browser to access a website, the browser (client) sends a request to the web server, which then sends back the website's content to be displayed in your browser.</a:t>
            </a:r>
          </a:p>
        </p:txBody>
      </p:sp>
    </p:spTree>
    <p:extLst>
      <p:ext uri="{BB962C8B-B14F-4D97-AF65-F5344CB8AC3E}">
        <p14:creationId xmlns:p14="http://schemas.microsoft.com/office/powerpoint/2010/main" val="2037533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 – Web Applications</a:t>
            </a:r>
          </a:p>
        </p:txBody>
      </p:sp>
      <p:sp>
        <p:nvSpPr>
          <p:cNvPr id="7" name="TextBox 6">
            <a:extLst>
              <a:ext uri="{FF2B5EF4-FFF2-40B4-BE49-F238E27FC236}">
                <a16:creationId xmlns:a16="http://schemas.microsoft.com/office/drawing/2014/main" id="{F9A28B9E-7AA7-F0A1-9F60-72AB4212EE30}"/>
              </a:ext>
            </a:extLst>
          </p:cNvPr>
          <p:cNvSpPr txBox="1"/>
          <p:nvPr/>
        </p:nvSpPr>
        <p:spPr>
          <a:xfrm>
            <a:off x="494522" y="882784"/>
            <a:ext cx="11392678" cy="1354217"/>
          </a:xfrm>
          <a:prstGeom prst="rect">
            <a:avLst/>
          </a:prstGeom>
          <a:noFill/>
        </p:spPr>
        <p:txBody>
          <a:bodyPr wrap="square">
            <a:spAutoFit/>
          </a:bodyPr>
          <a:lstStyle/>
          <a:p>
            <a:pPr algn="just"/>
            <a:r>
              <a:rPr lang="en-US" b="1" i="1" dirty="0"/>
              <a:t>Web: </a:t>
            </a:r>
          </a:p>
          <a:p>
            <a:pPr marL="285750" indent="-285750" algn="just">
              <a:spcAft>
                <a:spcPts val="1200"/>
              </a:spcAft>
              <a:buClr>
                <a:srgbClr val="FF5969"/>
              </a:buClr>
              <a:buFont typeface="Wingdings" panose="05000000000000000000" pitchFamily="2" charset="2"/>
              <a:buChar char="§"/>
            </a:pPr>
            <a:r>
              <a:rPr lang="en-US" dirty="0"/>
              <a:t>This refers to the World Wide Web, which is a system of interconnected documents and resources that are accessed over the internet. </a:t>
            </a:r>
          </a:p>
          <a:p>
            <a:pPr marL="285750" indent="-285750" algn="just">
              <a:spcAft>
                <a:spcPts val="1200"/>
              </a:spcAft>
              <a:buClr>
                <a:srgbClr val="FF5969"/>
              </a:buClr>
              <a:buFont typeface="Wingdings" panose="05000000000000000000" pitchFamily="2" charset="2"/>
              <a:buChar char="§"/>
            </a:pPr>
            <a:r>
              <a:rPr lang="en-US" dirty="0"/>
              <a:t>When you open a web browser like Google Chrome or Mozilla Firefox, you're accessing the web.</a:t>
            </a:r>
          </a:p>
        </p:txBody>
      </p:sp>
      <p:sp>
        <p:nvSpPr>
          <p:cNvPr id="12" name="TextBox 11">
            <a:extLst>
              <a:ext uri="{FF2B5EF4-FFF2-40B4-BE49-F238E27FC236}">
                <a16:creationId xmlns:a16="http://schemas.microsoft.com/office/drawing/2014/main" id="{C01DE683-483F-06AF-D7AB-ACE04BFBD628}"/>
              </a:ext>
            </a:extLst>
          </p:cNvPr>
          <p:cNvSpPr txBox="1"/>
          <p:nvPr/>
        </p:nvSpPr>
        <p:spPr>
          <a:xfrm>
            <a:off x="494522" y="2497341"/>
            <a:ext cx="11392677" cy="3477875"/>
          </a:xfrm>
          <a:prstGeom prst="rect">
            <a:avLst/>
          </a:prstGeom>
          <a:noFill/>
        </p:spPr>
        <p:txBody>
          <a:bodyPr wrap="square">
            <a:spAutoFit/>
          </a:bodyPr>
          <a:lstStyle/>
          <a:p>
            <a:pPr algn="just"/>
            <a:r>
              <a:rPr lang="en-US" b="1" i="1" dirty="0"/>
              <a:t>Web Application:</a:t>
            </a:r>
          </a:p>
          <a:p>
            <a:pPr marL="285750" indent="-285750" algn="just">
              <a:spcAft>
                <a:spcPts val="1200"/>
              </a:spcAft>
              <a:buClr>
                <a:srgbClr val="FF5969"/>
              </a:buClr>
              <a:buFont typeface="Wingdings" panose="05000000000000000000" pitchFamily="2" charset="2"/>
              <a:buChar char="§"/>
            </a:pPr>
            <a:r>
              <a:rPr lang="en-US" dirty="0"/>
              <a:t>It's a type of software program or application that you access and use through a web browser over the internet. </a:t>
            </a:r>
          </a:p>
          <a:p>
            <a:pPr marL="285750" indent="-285750" algn="just">
              <a:spcAft>
                <a:spcPts val="1200"/>
              </a:spcAft>
              <a:buClr>
                <a:srgbClr val="FF5969"/>
              </a:buClr>
              <a:buFont typeface="Wingdings" panose="05000000000000000000" pitchFamily="2" charset="2"/>
              <a:buChar char="§"/>
            </a:pPr>
            <a:r>
              <a:rPr lang="en-US" dirty="0"/>
              <a:t>Instead of being installed directly on your computer or device like traditional software, a web application runs on a remote server and is accessed through a web browser. </a:t>
            </a:r>
          </a:p>
          <a:p>
            <a:pPr marL="285750" indent="-285750" algn="just">
              <a:spcAft>
                <a:spcPts val="1200"/>
              </a:spcAft>
              <a:buClr>
                <a:srgbClr val="FF5969"/>
              </a:buClr>
              <a:buFont typeface="Wingdings" panose="05000000000000000000" pitchFamily="2" charset="2"/>
              <a:buChar char="§"/>
            </a:pPr>
            <a:r>
              <a:rPr lang="en-US" dirty="0"/>
              <a:t>This means you don't need to download or install anything on your device to use it—just open your web browser and visit the web application's website.</a:t>
            </a:r>
          </a:p>
          <a:p>
            <a:pPr marL="285750" indent="-285750" algn="just">
              <a:spcAft>
                <a:spcPts val="1200"/>
              </a:spcAft>
              <a:buClr>
                <a:srgbClr val="FF5969"/>
              </a:buClr>
              <a:buFont typeface="Wingdings" panose="05000000000000000000" pitchFamily="2" charset="2"/>
              <a:buChar char="§"/>
            </a:pPr>
            <a:r>
              <a:rPr lang="en-US" dirty="0"/>
              <a:t>Web applications can perform a wide range of tasks, from simple ones like checking the weather forecast or reading news articles to more complex tasks like online banking, social media, and online shopping. </a:t>
            </a:r>
          </a:p>
          <a:p>
            <a:pPr marL="285750" indent="-285750" algn="just">
              <a:spcAft>
                <a:spcPts val="1200"/>
              </a:spcAft>
              <a:buClr>
                <a:srgbClr val="FF5969"/>
              </a:buClr>
              <a:buFont typeface="Wingdings" panose="05000000000000000000" pitchFamily="2" charset="2"/>
              <a:buChar char="§"/>
            </a:pPr>
            <a:r>
              <a:rPr lang="en-US" dirty="0"/>
              <a:t>Examples of web applications include Gmail for email, Facebook for social networking, and Google Docs for document editing—all of which you can access and use through your web browser.</a:t>
            </a:r>
          </a:p>
        </p:txBody>
      </p:sp>
    </p:spTree>
    <p:extLst>
      <p:ext uri="{BB962C8B-B14F-4D97-AF65-F5344CB8AC3E}">
        <p14:creationId xmlns:p14="http://schemas.microsoft.com/office/powerpoint/2010/main" val="180395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 – Mobile Applications</a:t>
            </a:r>
          </a:p>
        </p:txBody>
      </p:sp>
      <p:sp>
        <p:nvSpPr>
          <p:cNvPr id="7" name="TextBox 6">
            <a:extLst>
              <a:ext uri="{FF2B5EF4-FFF2-40B4-BE49-F238E27FC236}">
                <a16:creationId xmlns:a16="http://schemas.microsoft.com/office/drawing/2014/main" id="{F9A28B9E-7AA7-F0A1-9F60-72AB4212EE30}"/>
              </a:ext>
            </a:extLst>
          </p:cNvPr>
          <p:cNvSpPr txBox="1"/>
          <p:nvPr/>
        </p:nvSpPr>
        <p:spPr>
          <a:xfrm>
            <a:off x="494522" y="882784"/>
            <a:ext cx="11392678" cy="1354217"/>
          </a:xfrm>
          <a:prstGeom prst="rect">
            <a:avLst/>
          </a:prstGeom>
          <a:noFill/>
        </p:spPr>
        <p:txBody>
          <a:bodyPr wrap="square">
            <a:spAutoFit/>
          </a:bodyPr>
          <a:lstStyle/>
          <a:p>
            <a:pPr algn="just"/>
            <a:r>
              <a:rPr lang="en-US" b="1" i="1" dirty="0"/>
              <a:t>Mobile: </a:t>
            </a:r>
          </a:p>
          <a:p>
            <a:pPr marL="285750" indent="-285750" algn="just">
              <a:spcAft>
                <a:spcPts val="1200"/>
              </a:spcAft>
              <a:buClr>
                <a:srgbClr val="FF5969"/>
              </a:buClr>
              <a:buFont typeface="Wingdings" panose="05000000000000000000" pitchFamily="2" charset="2"/>
              <a:buChar char="§"/>
            </a:pPr>
            <a:r>
              <a:rPr lang="en-US" dirty="0"/>
              <a:t>This refers to something that is designed to be easily carried or moved.</a:t>
            </a:r>
          </a:p>
          <a:p>
            <a:pPr marL="285750" indent="-285750" algn="just">
              <a:spcAft>
                <a:spcPts val="1200"/>
              </a:spcAft>
              <a:buClr>
                <a:srgbClr val="FF5969"/>
              </a:buClr>
              <a:buFont typeface="Wingdings" panose="05000000000000000000" pitchFamily="2" charset="2"/>
              <a:buChar char="§"/>
            </a:pPr>
            <a:r>
              <a:rPr lang="en-US" dirty="0"/>
              <a:t>In the context of technology, it usually refers to devices like smartphones and tablets that you can easily carry with you wherever you go.</a:t>
            </a:r>
          </a:p>
        </p:txBody>
      </p:sp>
      <p:sp>
        <p:nvSpPr>
          <p:cNvPr id="12" name="TextBox 11">
            <a:extLst>
              <a:ext uri="{FF2B5EF4-FFF2-40B4-BE49-F238E27FC236}">
                <a16:creationId xmlns:a16="http://schemas.microsoft.com/office/drawing/2014/main" id="{C01DE683-483F-06AF-D7AB-ACE04BFBD628}"/>
              </a:ext>
            </a:extLst>
          </p:cNvPr>
          <p:cNvSpPr txBox="1"/>
          <p:nvPr/>
        </p:nvSpPr>
        <p:spPr>
          <a:xfrm>
            <a:off x="494522" y="2497341"/>
            <a:ext cx="11392677" cy="3477875"/>
          </a:xfrm>
          <a:prstGeom prst="rect">
            <a:avLst/>
          </a:prstGeom>
          <a:noFill/>
        </p:spPr>
        <p:txBody>
          <a:bodyPr wrap="square">
            <a:spAutoFit/>
          </a:bodyPr>
          <a:lstStyle/>
          <a:p>
            <a:pPr algn="just"/>
            <a:r>
              <a:rPr lang="en-US" b="1" i="1" dirty="0"/>
              <a:t>Mobile Application:</a:t>
            </a:r>
          </a:p>
          <a:p>
            <a:pPr marL="285750" indent="-285750" algn="just">
              <a:spcAft>
                <a:spcPts val="1200"/>
              </a:spcAft>
              <a:buClr>
                <a:srgbClr val="FF5969"/>
              </a:buClr>
              <a:buFont typeface="Wingdings" panose="05000000000000000000" pitchFamily="2" charset="2"/>
              <a:buChar char="§"/>
            </a:pPr>
            <a:r>
              <a:rPr lang="en-US" dirty="0"/>
              <a:t>It's a type of software program or app that you can install and use on your smartphone or tablet. </a:t>
            </a:r>
          </a:p>
          <a:p>
            <a:pPr marL="285750" indent="-285750" algn="just">
              <a:spcAft>
                <a:spcPts val="1200"/>
              </a:spcAft>
              <a:buClr>
                <a:srgbClr val="FF5969"/>
              </a:buClr>
              <a:buFont typeface="Wingdings" panose="05000000000000000000" pitchFamily="2" charset="2"/>
              <a:buChar char="§"/>
            </a:pPr>
            <a:r>
              <a:rPr lang="en-US" dirty="0"/>
              <a:t>These apps are specifically designed to work on mobile devices, taking advantage of features like touchscreens, GPS, cameras, and other sensors commonly found in smartphones and tablets.</a:t>
            </a:r>
          </a:p>
          <a:p>
            <a:pPr marL="285750" indent="-285750" algn="just">
              <a:spcAft>
                <a:spcPts val="1200"/>
              </a:spcAft>
              <a:buClr>
                <a:srgbClr val="FF5969"/>
              </a:buClr>
              <a:buFont typeface="Wingdings" panose="05000000000000000000" pitchFamily="2" charset="2"/>
              <a:buChar char="§"/>
            </a:pPr>
            <a:r>
              <a:rPr lang="en-US" dirty="0"/>
              <a:t>Mobile applications can perform a wide range of functions, from productivity tools like calendars and email clients to entertainment apps like games and streaming services. </a:t>
            </a:r>
          </a:p>
          <a:p>
            <a:pPr marL="285750" indent="-285750" algn="just">
              <a:spcAft>
                <a:spcPts val="1200"/>
              </a:spcAft>
              <a:buClr>
                <a:srgbClr val="FF5969"/>
              </a:buClr>
              <a:buFont typeface="Wingdings" panose="05000000000000000000" pitchFamily="2" charset="2"/>
              <a:buChar char="§"/>
            </a:pPr>
            <a:r>
              <a:rPr lang="en-US" dirty="0"/>
              <a:t>They're available for download from app stores like the Apple App Store for iPhones and iPads, or the Google Play Store for Android devices.</a:t>
            </a:r>
          </a:p>
          <a:p>
            <a:pPr marL="285750" indent="-285750" algn="just">
              <a:spcAft>
                <a:spcPts val="1200"/>
              </a:spcAft>
              <a:buClr>
                <a:srgbClr val="FF5969"/>
              </a:buClr>
              <a:buFont typeface="Wingdings" panose="05000000000000000000" pitchFamily="2" charset="2"/>
              <a:buChar char="§"/>
            </a:pPr>
            <a:r>
              <a:rPr lang="en-US" dirty="0"/>
              <a:t>Mobile applications are programs designed to run on smartphones and tablets, providing users with various functionalities and services to make their lives easier, more productive, or more enjoyable while on the go.</a:t>
            </a:r>
          </a:p>
        </p:txBody>
      </p:sp>
    </p:spTree>
    <p:extLst>
      <p:ext uri="{BB962C8B-B14F-4D97-AF65-F5344CB8AC3E}">
        <p14:creationId xmlns:p14="http://schemas.microsoft.com/office/powerpoint/2010/main" val="4490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Architecture</a:t>
            </a:r>
          </a:p>
        </p:txBody>
      </p:sp>
      <p:sp>
        <p:nvSpPr>
          <p:cNvPr id="6" name="TextBox 5">
            <a:extLst>
              <a:ext uri="{FF2B5EF4-FFF2-40B4-BE49-F238E27FC236}">
                <a16:creationId xmlns:a16="http://schemas.microsoft.com/office/drawing/2014/main" id="{4744682C-9F14-ACE0-83C2-D2CE515AA47C}"/>
              </a:ext>
            </a:extLst>
          </p:cNvPr>
          <p:cNvSpPr txBox="1"/>
          <p:nvPr/>
        </p:nvSpPr>
        <p:spPr>
          <a:xfrm>
            <a:off x="373223" y="2967335"/>
            <a:ext cx="11513973" cy="880369"/>
          </a:xfrm>
          <a:prstGeom prst="rect">
            <a:avLst/>
          </a:prstGeom>
          <a:noFill/>
        </p:spPr>
        <p:txBody>
          <a:bodyPr wrap="square">
            <a:spAutoFit/>
          </a:bodyPr>
          <a:lstStyle/>
          <a:p>
            <a:pPr marL="17780" marR="17145" algn="just">
              <a:lnSpc>
                <a:spcPct val="150000"/>
              </a:lnSpc>
              <a:buClr>
                <a:srgbClr val="000000"/>
              </a:buClr>
              <a:buSzPts val="1800"/>
            </a:pPr>
            <a:r>
              <a:rPr lang="en-US" b="1" i="1" dirty="0">
                <a:solidFill>
                  <a:schemeClr val="dk1"/>
                </a:solidFill>
                <a:latin typeface="Arial"/>
                <a:cs typeface="Arial"/>
              </a:rPr>
              <a:t>Application architecture leads to imparting specific characteristics to an application which decides what kind of testing needs to be done on the application.</a:t>
            </a:r>
          </a:p>
        </p:txBody>
      </p:sp>
    </p:spTree>
    <p:extLst>
      <p:ext uri="{BB962C8B-B14F-4D97-AF65-F5344CB8AC3E}">
        <p14:creationId xmlns:p14="http://schemas.microsoft.com/office/powerpoint/2010/main" val="1259678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Service Model</a:t>
            </a:r>
          </a:p>
        </p:txBody>
      </p:sp>
      <p:pic>
        <p:nvPicPr>
          <p:cNvPr id="3" name="Google Shape;98;p23">
            <a:extLst>
              <a:ext uri="{FF2B5EF4-FFF2-40B4-BE49-F238E27FC236}">
                <a16:creationId xmlns:a16="http://schemas.microsoft.com/office/drawing/2014/main" id="{55CB331E-6289-63F1-EF86-D9F8F03FCE52}"/>
              </a:ext>
            </a:extLst>
          </p:cNvPr>
          <p:cNvPicPr preferRelativeResize="0"/>
          <p:nvPr/>
        </p:nvPicPr>
        <p:blipFill rotWithShape="1">
          <a:blip r:embed="rId2">
            <a:alphaModFix/>
          </a:blip>
          <a:srcRect/>
          <a:stretch/>
        </p:blipFill>
        <p:spPr>
          <a:xfrm>
            <a:off x="1779640" y="1426773"/>
            <a:ext cx="8104886" cy="4365829"/>
          </a:xfrm>
          <a:prstGeom prst="rect">
            <a:avLst/>
          </a:prstGeom>
          <a:noFill/>
          <a:ln>
            <a:noFill/>
          </a:ln>
        </p:spPr>
      </p:pic>
    </p:spTree>
    <p:extLst>
      <p:ext uri="{BB962C8B-B14F-4D97-AF65-F5344CB8AC3E}">
        <p14:creationId xmlns:p14="http://schemas.microsoft.com/office/powerpoint/2010/main" val="1771001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4590D1-2910-092D-E306-8D1963D61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993"/>
            <a:ext cx="12192000" cy="6219007"/>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06E72234-D29E-516D-7BF9-23F8EAA22FDF}"/>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3" name="Google Shape;23;p4">
            <a:extLst>
              <a:ext uri="{FF2B5EF4-FFF2-40B4-BE49-F238E27FC236}">
                <a16:creationId xmlns:a16="http://schemas.microsoft.com/office/drawing/2014/main" id="{6DECBAFE-1423-6CC6-3D36-FE44EC2ED4C9}"/>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Project Phases</a:t>
            </a:r>
          </a:p>
        </p:txBody>
      </p:sp>
    </p:spTree>
    <p:extLst>
      <p:ext uri="{BB962C8B-B14F-4D97-AF65-F5344CB8AC3E}">
        <p14:creationId xmlns:p14="http://schemas.microsoft.com/office/powerpoint/2010/main" val="3884152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Software Categories</a:t>
            </a:r>
            <a:endParaRPr dirty="0"/>
          </a:p>
        </p:txBody>
      </p:sp>
      <p:sp>
        <p:nvSpPr>
          <p:cNvPr id="3" name="Google Shape;28;p24">
            <a:extLst>
              <a:ext uri="{FF2B5EF4-FFF2-40B4-BE49-F238E27FC236}">
                <a16:creationId xmlns:a16="http://schemas.microsoft.com/office/drawing/2014/main" id="{DD0CA7D4-D8DA-5D1C-01AC-411CE1D603C0}"/>
              </a:ext>
            </a:extLst>
          </p:cNvPr>
          <p:cNvSpPr txBox="1"/>
          <p:nvPr/>
        </p:nvSpPr>
        <p:spPr>
          <a:xfrm>
            <a:off x="332802" y="1437822"/>
            <a:ext cx="253947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B0F0"/>
                </a:solidFill>
                <a:latin typeface="Roboto"/>
                <a:ea typeface="Roboto"/>
                <a:cs typeface="Roboto"/>
                <a:sym typeface="Roboto"/>
              </a:rPr>
              <a:t>System Software</a:t>
            </a:r>
            <a:endParaRPr dirty="0"/>
          </a:p>
        </p:txBody>
      </p:sp>
      <p:sp>
        <p:nvSpPr>
          <p:cNvPr id="4" name="Google Shape;29;p24">
            <a:extLst>
              <a:ext uri="{FF2B5EF4-FFF2-40B4-BE49-F238E27FC236}">
                <a16:creationId xmlns:a16="http://schemas.microsoft.com/office/drawing/2014/main" id="{06166C6E-0EBA-8231-B482-E46D27DC772A}"/>
              </a:ext>
            </a:extLst>
          </p:cNvPr>
          <p:cNvSpPr txBox="1"/>
          <p:nvPr/>
        </p:nvSpPr>
        <p:spPr>
          <a:xfrm>
            <a:off x="1296954" y="1899487"/>
            <a:ext cx="10301218" cy="402161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is a type of computer software.</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provides a platform for running application software .</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manages computer hardware. </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serves as an intermediary between the user and the hardware.</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provides a set of services that allow the user to interact with the computer.</a:t>
            </a:r>
            <a:endParaRPr/>
          </a:p>
          <a:p>
            <a:pPr marL="0" marR="0" lvl="0" indent="0" algn="l" rtl="0">
              <a:lnSpc>
                <a:spcPct val="200000"/>
              </a:lnSpc>
              <a:spcBef>
                <a:spcPts val="0"/>
              </a:spcBef>
              <a:spcAft>
                <a:spcPts val="0"/>
              </a:spcAft>
              <a:buNone/>
            </a:pPr>
            <a:r>
              <a:rPr lang="en-US" sz="1800" b="1" i="1" u="none" strike="noStrike" cap="none">
                <a:solidFill>
                  <a:srgbClr val="002060"/>
                </a:solidFill>
                <a:latin typeface="Roboto"/>
                <a:ea typeface="Roboto"/>
                <a:cs typeface="Roboto"/>
                <a:sym typeface="Roboto"/>
              </a:rPr>
              <a:t>Examples</a:t>
            </a:r>
            <a:endParaRPr sz="1600" b="1" i="1" u="none" strike="noStrike" cap="none">
              <a:solidFill>
                <a:srgbClr val="002060"/>
              </a:solidFill>
              <a:latin typeface="Roboto"/>
              <a:ea typeface="Roboto"/>
              <a:cs typeface="Roboto"/>
              <a:sym typeface="Roboto"/>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An example of system software is an operating system (OS), such as Microsoft Windows, macOS, or Linux. </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Other examples of system software include device drivers, firmware, and utility programs.</a:t>
            </a:r>
            <a:endParaRPr/>
          </a:p>
        </p:txBody>
      </p:sp>
    </p:spTree>
    <p:extLst>
      <p:ext uri="{BB962C8B-B14F-4D97-AF65-F5344CB8AC3E}">
        <p14:creationId xmlns:p14="http://schemas.microsoft.com/office/powerpoint/2010/main" val="2971336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software with text&#10;&#10;Description automatically generated">
            <a:extLst>
              <a:ext uri="{FF2B5EF4-FFF2-40B4-BE49-F238E27FC236}">
                <a16:creationId xmlns:a16="http://schemas.microsoft.com/office/drawing/2014/main" id="{1ACBC8E1-F4C2-2DAB-E4BE-E249B25DB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408" y="746450"/>
            <a:ext cx="9640388" cy="5355770"/>
          </a:xfrm>
          <a:prstGeom prst="rect">
            <a:avLst/>
          </a:prstGeom>
        </p:spPr>
      </p:pic>
      <p:sp>
        <p:nvSpPr>
          <p:cNvPr id="5" name="Freeform: Shape 4">
            <a:extLst>
              <a:ext uri="{FF2B5EF4-FFF2-40B4-BE49-F238E27FC236}">
                <a16:creationId xmlns:a16="http://schemas.microsoft.com/office/drawing/2014/main" id="{B5EC1B3A-57EF-51E6-BD9B-BC535C1F3344}"/>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6" name="Google Shape;23;p4">
            <a:extLst>
              <a:ext uri="{FF2B5EF4-FFF2-40B4-BE49-F238E27FC236}">
                <a16:creationId xmlns:a16="http://schemas.microsoft.com/office/drawing/2014/main" id="{002CFAD0-764F-12EB-C876-57F79F011F27}"/>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Attributes of a </a:t>
            </a:r>
            <a:r>
              <a:rPr lang="en-US" sz="2800" b="1" i="1" dirty="0">
                <a:solidFill>
                  <a:srgbClr val="011F43"/>
                </a:solidFill>
                <a:latin typeface="Roboto"/>
                <a:ea typeface="Roboto"/>
                <a:cs typeface="Roboto"/>
                <a:sym typeface="Roboto"/>
              </a:rPr>
              <a:t>Quality Software</a:t>
            </a:r>
            <a:endParaRPr lang="en-US" sz="2800" b="1" i="1" u="none" strike="noStrike" cap="none" dirty="0">
              <a:solidFill>
                <a:srgbClr val="011F43"/>
              </a:solidFill>
              <a:latin typeface="Roboto"/>
              <a:ea typeface="Roboto"/>
              <a:cs typeface="Roboto"/>
              <a:sym typeface="Roboto"/>
            </a:endParaRPr>
          </a:p>
        </p:txBody>
      </p:sp>
    </p:spTree>
    <p:extLst>
      <p:ext uri="{BB962C8B-B14F-4D97-AF65-F5344CB8AC3E}">
        <p14:creationId xmlns:p14="http://schemas.microsoft.com/office/powerpoint/2010/main" val="285687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5C9C557-D71F-B99C-C2B2-19CE92525C25}"/>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3" name="TextBox 2">
            <a:extLst>
              <a:ext uri="{FF2B5EF4-FFF2-40B4-BE49-F238E27FC236}">
                <a16:creationId xmlns:a16="http://schemas.microsoft.com/office/drawing/2014/main" id="{C22EF065-2FD9-9523-2D60-88F0FCCD8CAF}"/>
              </a:ext>
            </a:extLst>
          </p:cNvPr>
          <p:cNvSpPr txBox="1"/>
          <p:nvPr/>
        </p:nvSpPr>
        <p:spPr>
          <a:xfrm>
            <a:off x="399661" y="668180"/>
            <a:ext cx="11392678" cy="5663089"/>
          </a:xfrm>
          <a:prstGeom prst="rect">
            <a:avLst/>
          </a:prstGeom>
          <a:noFill/>
        </p:spPr>
        <p:txBody>
          <a:bodyPr wrap="square">
            <a:spAutoFit/>
          </a:bodyPr>
          <a:lstStyle/>
          <a:p>
            <a:pPr algn="just">
              <a:spcAft>
                <a:spcPts val="1200"/>
              </a:spcAft>
            </a:pPr>
            <a:r>
              <a:rPr lang="en-US" b="1" i="1" dirty="0"/>
              <a:t>Correctness: </a:t>
            </a:r>
          </a:p>
          <a:p>
            <a:pPr marL="285750" indent="-285750" algn="just">
              <a:spcAft>
                <a:spcPts val="1200"/>
              </a:spcAft>
              <a:buClr>
                <a:srgbClr val="FF5969"/>
              </a:buClr>
              <a:buFont typeface="Wingdings" panose="05000000000000000000" pitchFamily="2" charset="2"/>
              <a:buChar char="§"/>
            </a:pPr>
            <a:r>
              <a:rPr lang="en-US" dirty="0"/>
              <a:t>It means the required functionality and correct results. </a:t>
            </a:r>
          </a:p>
          <a:p>
            <a:pPr marL="285750" indent="-285750" algn="just">
              <a:spcAft>
                <a:spcPts val="1200"/>
              </a:spcAft>
              <a:buClr>
                <a:srgbClr val="FF5969"/>
              </a:buClr>
              <a:buFont typeface="Wingdings" panose="05000000000000000000" pitchFamily="2" charset="2"/>
              <a:buChar char="§"/>
            </a:pPr>
            <a:r>
              <a:rPr lang="en-US" dirty="0"/>
              <a:t>Customer satisfaction depends on the degree to which customer requirements and expectations have been met. </a:t>
            </a:r>
          </a:p>
          <a:p>
            <a:pPr marL="285750" indent="-285750" algn="just">
              <a:spcAft>
                <a:spcPts val="1200"/>
              </a:spcAft>
              <a:buClr>
                <a:srgbClr val="FF5969"/>
              </a:buClr>
              <a:buFont typeface="Wingdings" panose="05000000000000000000" pitchFamily="2" charset="2"/>
              <a:buChar char="§"/>
            </a:pPr>
            <a:r>
              <a:rPr lang="en-US" dirty="0"/>
              <a:t>It should provide all the functionality desired by the customer.</a:t>
            </a:r>
          </a:p>
          <a:p>
            <a:pPr algn="just">
              <a:spcAft>
                <a:spcPts val="1200"/>
              </a:spcAft>
              <a:buClr>
                <a:srgbClr val="FF5969"/>
              </a:buClr>
            </a:pPr>
            <a:endParaRPr lang="en-US" b="1" i="1" dirty="0"/>
          </a:p>
          <a:p>
            <a:pPr algn="just">
              <a:spcAft>
                <a:spcPts val="1200"/>
              </a:spcAft>
              <a:buClr>
                <a:srgbClr val="FF5969"/>
              </a:buClr>
            </a:pPr>
            <a:r>
              <a:rPr lang="en-US" b="1" i="1" dirty="0"/>
              <a:t>Efficiency: </a:t>
            </a:r>
          </a:p>
          <a:p>
            <a:pPr marL="285750" indent="-285750" algn="just">
              <a:spcAft>
                <a:spcPts val="1200"/>
              </a:spcAft>
              <a:buClr>
                <a:srgbClr val="FF5969"/>
              </a:buClr>
              <a:buFont typeface="Wingdings" panose="05000000000000000000" pitchFamily="2" charset="2"/>
              <a:buChar char="§"/>
            </a:pPr>
            <a:r>
              <a:rPr lang="en-US" dirty="0"/>
              <a:t>It means the efficient use of resources. </a:t>
            </a:r>
          </a:p>
          <a:p>
            <a:pPr marL="285750" indent="-285750" algn="just">
              <a:spcAft>
                <a:spcPts val="1200"/>
              </a:spcAft>
              <a:buClr>
                <a:srgbClr val="FF5969"/>
              </a:buClr>
              <a:buFont typeface="Wingdings" panose="05000000000000000000" pitchFamily="2" charset="2"/>
              <a:buChar char="§"/>
            </a:pPr>
            <a:r>
              <a:rPr lang="en-US" dirty="0"/>
              <a:t>The software design and architecture should be such that it gives you a response in the least processing time, using the resources in the best possible way.</a:t>
            </a:r>
          </a:p>
          <a:p>
            <a:pPr algn="just">
              <a:spcAft>
                <a:spcPts val="1200"/>
              </a:spcAft>
              <a:buClr>
                <a:srgbClr val="FF5969"/>
              </a:buClr>
            </a:pPr>
            <a:endParaRPr lang="en-US" dirty="0"/>
          </a:p>
          <a:p>
            <a:pPr algn="just">
              <a:spcAft>
                <a:spcPts val="1200"/>
              </a:spcAft>
              <a:buClr>
                <a:srgbClr val="FF5969"/>
              </a:buClr>
            </a:pPr>
            <a:r>
              <a:rPr lang="en-US" b="1" i="1" dirty="0"/>
              <a:t>Reliability: </a:t>
            </a:r>
          </a:p>
          <a:p>
            <a:pPr marL="285750" indent="-285750" algn="just">
              <a:spcAft>
                <a:spcPts val="1200"/>
              </a:spcAft>
              <a:buClr>
                <a:srgbClr val="FF5969"/>
              </a:buClr>
              <a:buFont typeface="Wingdings" panose="05000000000000000000" pitchFamily="2" charset="2"/>
              <a:buChar char="§"/>
            </a:pPr>
            <a:r>
              <a:rPr lang="en-US" dirty="0"/>
              <a:t>It means bug-free execution, i.e., assured performance, fully verified and validated processes, secured and safe to work when breaking down or power crisis. </a:t>
            </a:r>
          </a:p>
          <a:p>
            <a:pPr marL="285750" indent="-285750" algn="just">
              <a:spcAft>
                <a:spcPts val="1200"/>
              </a:spcAft>
              <a:buClr>
                <a:srgbClr val="FF5969"/>
              </a:buClr>
              <a:buFont typeface="Wingdings" panose="05000000000000000000" pitchFamily="2" charset="2"/>
              <a:buChar char="§"/>
            </a:pPr>
            <a:r>
              <a:rPr lang="en-US" dirty="0"/>
              <a:t>It should be reliable in all conditions.</a:t>
            </a:r>
          </a:p>
        </p:txBody>
      </p:sp>
      <p:sp>
        <p:nvSpPr>
          <p:cNvPr id="4" name="Google Shape;23;p4">
            <a:extLst>
              <a:ext uri="{FF2B5EF4-FFF2-40B4-BE49-F238E27FC236}">
                <a16:creationId xmlns:a16="http://schemas.microsoft.com/office/drawing/2014/main" id="{9B68A267-DFEA-E323-65F0-E288B18B4E1C}"/>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Attributes of a </a:t>
            </a:r>
            <a:r>
              <a:rPr lang="en-US" sz="2800" b="1" i="1" dirty="0">
                <a:solidFill>
                  <a:srgbClr val="011F43"/>
                </a:solidFill>
                <a:latin typeface="Roboto"/>
                <a:ea typeface="Roboto"/>
                <a:cs typeface="Roboto"/>
                <a:sym typeface="Roboto"/>
              </a:rPr>
              <a:t>Quality Software</a:t>
            </a:r>
            <a:endParaRPr lang="en-US" sz="2800" b="1" i="1" u="none" strike="noStrike" cap="none" dirty="0">
              <a:solidFill>
                <a:srgbClr val="011F43"/>
              </a:solidFill>
              <a:latin typeface="Roboto"/>
              <a:ea typeface="Roboto"/>
              <a:cs typeface="Roboto"/>
              <a:sym typeface="Roboto"/>
            </a:endParaRPr>
          </a:p>
        </p:txBody>
      </p:sp>
    </p:spTree>
    <p:extLst>
      <p:ext uri="{BB962C8B-B14F-4D97-AF65-F5344CB8AC3E}">
        <p14:creationId xmlns:p14="http://schemas.microsoft.com/office/powerpoint/2010/main" val="4271754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5C9C557-D71F-B99C-C2B2-19CE92525C25}"/>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3" name="TextBox 2">
            <a:extLst>
              <a:ext uri="{FF2B5EF4-FFF2-40B4-BE49-F238E27FC236}">
                <a16:creationId xmlns:a16="http://schemas.microsoft.com/office/drawing/2014/main" id="{C22EF065-2FD9-9523-2D60-88F0FCCD8CAF}"/>
              </a:ext>
            </a:extLst>
          </p:cNvPr>
          <p:cNvSpPr txBox="1"/>
          <p:nvPr/>
        </p:nvSpPr>
        <p:spPr>
          <a:xfrm>
            <a:off x="399661" y="668180"/>
            <a:ext cx="11392678" cy="4801314"/>
          </a:xfrm>
          <a:prstGeom prst="rect">
            <a:avLst/>
          </a:prstGeom>
          <a:noFill/>
        </p:spPr>
        <p:txBody>
          <a:bodyPr wrap="square">
            <a:spAutoFit/>
          </a:bodyPr>
          <a:lstStyle/>
          <a:p>
            <a:pPr algn="just">
              <a:spcAft>
                <a:spcPts val="1200"/>
              </a:spcAft>
            </a:pPr>
            <a:r>
              <a:rPr lang="en-US" b="1" i="1" dirty="0"/>
              <a:t>Integrity: </a:t>
            </a:r>
          </a:p>
          <a:p>
            <a:pPr marL="285750" indent="-285750" algn="just">
              <a:spcAft>
                <a:spcPts val="1200"/>
              </a:spcAft>
              <a:buClr>
                <a:srgbClr val="FF5969"/>
              </a:buClr>
              <a:buFont typeface="Wingdings" panose="05000000000000000000" pitchFamily="2" charset="2"/>
              <a:buChar char="§"/>
            </a:pPr>
            <a:r>
              <a:rPr lang="en-US" dirty="0"/>
              <a:t>Integrity is related to the extent of access to the software by unauthorized users that can be controlled.</a:t>
            </a:r>
            <a:endParaRPr lang="en-US" b="1" i="1" dirty="0"/>
          </a:p>
          <a:p>
            <a:pPr algn="just">
              <a:spcAft>
                <a:spcPts val="1200"/>
              </a:spcAft>
              <a:buClr>
                <a:srgbClr val="FF5969"/>
              </a:buClr>
            </a:pPr>
            <a:endParaRPr lang="en-US" b="1" i="1" dirty="0"/>
          </a:p>
          <a:p>
            <a:pPr algn="just">
              <a:spcAft>
                <a:spcPts val="1200"/>
              </a:spcAft>
              <a:buClr>
                <a:srgbClr val="FF5969"/>
              </a:buClr>
            </a:pPr>
            <a:r>
              <a:rPr lang="en-US" b="1" i="1" dirty="0"/>
              <a:t>Flexibility:</a:t>
            </a:r>
          </a:p>
          <a:p>
            <a:pPr marL="285750" indent="-285750" algn="just">
              <a:spcAft>
                <a:spcPts val="1200"/>
              </a:spcAft>
              <a:buClr>
                <a:srgbClr val="FF5969"/>
              </a:buClr>
              <a:buFont typeface="Wingdings" panose="05000000000000000000" pitchFamily="2" charset="2"/>
              <a:buChar char="§"/>
            </a:pPr>
            <a:r>
              <a:rPr lang="en-US" dirty="0"/>
              <a:t>It means the capacity of a system to be adapted for different environments and situations to face changes related to business environment policies and rules.</a:t>
            </a:r>
          </a:p>
          <a:p>
            <a:pPr marL="285750" indent="-285750" algn="just">
              <a:spcAft>
                <a:spcPts val="1200"/>
              </a:spcAft>
              <a:buClr>
                <a:srgbClr val="FF5969"/>
              </a:buClr>
              <a:buFont typeface="Wingdings" panose="05000000000000000000" pitchFamily="2" charset="2"/>
              <a:buChar char="§"/>
            </a:pPr>
            <a:endParaRPr lang="en-US" b="1" i="1" dirty="0"/>
          </a:p>
          <a:p>
            <a:pPr algn="just">
              <a:spcAft>
                <a:spcPts val="1200"/>
              </a:spcAft>
              <a:buClr>
                <a:srgbClr val="FF5969"/>
              </a:buClr>
            </a:pPr>
            <a:r>
              <a:rPr lang="en-US" b="1" i="1" dirty="0"/>
              <a:t>Usability: </a:t>
            </a:r>
          </a:p>
          <a:p>
            <a:pPr marL="285750" indent="-285750" algn="just">
              <a:spcAft>
                <a:spcPts val="1200"/>
              </a:spcAft>
              <a:buClr>
                <a:srgbClr val="FF5969"/>
              </a:buClr>
              <a:buFont typeface="Wingdings" panose="05000000000000000000" pitchFamily="2" charset="2"/>
              <a:buChar char="§"/>
            </a:pPr>
            <a:r>
              <a:rPr lang="en-US" dirty="0"/>
              <a:t>It means that the software must be user-friendly. </a:t>
            </a:r>
          </a:p>
          <a:p>
            <a:pPr marL="285750" indent="-285750" algn="just">
              <a:spcAft>
                <a:spcPts val="1200"/>
              </a:spcAft>
              <a:buClr>
                <a:srgbClr val="FF5969"/>
              </a:buClr>
              <a:buFont typeface="Wingdings" panose="05000000000000000000" pitchFamily="2" charset="2"/>
              <a:buChar char="§"/>
            </a:pPr>
            <a:r>
              <a:rPr lang="en-US" dirty="0"/>
              <a:t>The software should have hood documentation and a user manual, which may include the installation and the software’s process. </a:t>
            </a:r>
          </a:p>
          <a:p>
            <a:pPr marL="285750" indent="-285750" algn="just">
              <a:spcAft>
                <a:spcPts val="1200"/>
              </a:spcAft>
              <a:buClr>
                <a:srgbClr val="FF5969"/>
              </a:buClr>
              <a:buFont typeface="Wingdings" panose="05000000000000000000" pitchFamily="2" charset="2"/>
              <a:buChar char="§"/>
            </a:pPr>
            <a:r>
              <a:rPr lang="en-US" dirty="0"/>
              <a:t>This makes it easy for the new to learn and operate, says studying the manual.</a:t>
            </a:r>
          </a:p>
        </p:txBody>
      </p:sp>
      <p:sp>
        <p:nvSpPr>
          <p:cNvPr id="4" name="Google Shape;23;p4">
            <a:extLst>
              <a:ext uri="{FF2B5EF4-FFF2-40B4-BE49-F238E27FC236}">
                <a16:creationId xmlns:a16="http://schemas.microsoft.com/office/drawing/2014/main" id="{9B68A267-DFEA-E323-65F0-E288B18B4E1C}"/>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Attributes of a </a:t>
            </a:r>
            <a:r>
              <a:rPr lang="en-US" sz="2800" b="1" i="1" dirty="0">
                <a:solidFill>
                  <a:srgbClr val="011F43"/>
                </a:solidFill>
                <a:latin typeface="Roboto"/>
                <a:ea typeface="Roboto"/>
                <a:cs typeface="Roboto"/>
                <a:sym typeface="Roboto"/>
              </a:rPr>
              <a:t>Quality Software</a:t>
            </a:r>
            <a:endParaRPr lang="en-US" sz="2800" b="1" i="1" u="none" strike="noStrike" cap="none" dirty="0">
              <a:solidFill>
                <a:srgbClr val="011F43"/>
              </a:solidFill>
              <a:latin typeface="Roboto"/>
              <a:ea typeface="Roboto"/>
              <a:cs typeface="Roboto"/>
              <a:sym typeface="Roboto"/>
            </a:endParaRPr>
          </a:p>
        </p:txBody>
      </p:sp>
    </p:spTree>
    <p:extLst>
      <p:ext uri="{BB962C8B-B14F-4D97-AF65-F5344CB8AC3E}">
        <p14:creationId xmlns:p14="http://schemas.microsoft.com/office/powerpoint/2010/main" val="1791272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5C9C557-D71F-B99C-C2B2-19CE92525C25}"/>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3" name="TextBox 2">
            <a:extLst>
              <a:ext uri="{FF2B5EF4-FFF2-40B4-BE49-F238E27FC236}">
                <a16:creationId xmlns:a16="http://schemas.microsoft.com/office/drawing/2014/main" id="{C22EF065-2FD9-9523-2D60-88F0FCCD8CAF}"/>
              </a:ext>
            </a:extLst>
          </p:cNvPr>
          <p:cNvSpPr txBox="1"/>
          <p:nvPr/>
        </p:nvSpPr>
        <p:spPr>
          <a:xfrm>
            <a:off x="399661" y="668180"/>
            <a:ext cx="11392678" cy="4678204"/>
          </a:xfrm>
          <a:prstGeom prst="rect">
            <a:avLst/>
          </a:prstGeom>
          <a:noFill/>
        </p:spPr>
        <p:txBody>
          <a:bodyPr wrap="square">
            <a:spAutoFit/>
          </a:bodyPr>
          <a:lstStyle/>
          <a:p>
            <a:pPr algn="just">
              <a:spcAft>
                <a:spcPts val="1200"/>
              </a:spcAft>
              <a:buClr>
                <a:srgbClr val="FF5969"/>
              </a:buClr>
            </a:pPr>
            <a:r>
              <a:rPr lang="en-US" b="1" i="1" dirty="0"/>
              <a:t>Testability: </a:t>
            </a:r>
          </a:p>
          <a:p>
            <a:pPr marL="285750" indent="-285750" algn="just">
              <a:spcAft>
                <a:spcPts val="1200"/>
              </a:spcAft>
              <a:buClr>
                <a:srgbClr val="FF5969"/>
              </a:buClr>
              <a:buFont typeface="Wingdings" panose="05000000000000000000" pitchFamily="2" charset="2"/>
              <a:buChar char="§"/>
            </a:pPr>
            <a:r>
              <a:rPr lang="en-US" dirty="0"/>
              <a:t>It should need less effort to test the program so that it performs its intended function. </a:t>
            </a:r>
          </a:p>
          <a:p>
            <a:pPr marL="285750" indent="-285750" algn="just">
              <a:spcAft>
                <a:spcPts val="1200"/>
              </a:spcAft>
              <a:buClr>
                <a:srgbClr val="FF5969"/>
              </a:buClr>
              <a:buFont typeface="Wingdings" panose="05000000000000000000" pitchFamily="2" charset="2"/>
              <a:buChar char="§"/>
            </a:pPr>
            <a:r>
              <a:rPr lang="en-US" dirty="0"/>
              <a:t>As the complexity of the program increase, the steps to test the software also increase.</a:t>
            </a:r>
          </a:p>
          <a:p>
            <a:pPr algn="just">
              <a:spcAft>
                <a:spcPts val="1200"/>
              </a:spcAft>
              <a:buClr>
                <a:srgbClr val="FF5969"/>
              </a:buClr>
            </a:pPr>
            <a:endParaRPr lang="en-US" dirty="0"/>
          </a:p>
          <a:p>
            <a:pPr algn="just">
              <a:spcAft>
                <a:spcPts val="1200"/>
              </a:spcAft>
              <a:buClr>
                <a:srgbClr val="FF5969"/>
              </a:buClr>
            </a:pPr>
            <a:r>
              <a:rPr lang="en-US" b="1" i="1" dirty="0"/>
              <a:t>Portability:</a:t>
            </a:r>
          </a:p>
          <a:p>
            <a:pPr marL="285750" indent="-285750" algn="just">
              <a:spcAft>
                <a:spcPts val="1200"/>
              </a:spcAft>
              <a:buClr>
                <a:srgbClr val="FF5969"/>
              </a:buClr>
              <a:buFont typeface="Wingdings" panose="05000000000000000000" pitchFamily="2" charset="2"/>
              <a:buChar char="§"/>
            </a:pPr>
            <a:r>
              <a:rPr lang="en-US" dirty="0"/>
              <a:t>It means the software should be able to transfer the software from one environment to another.</a:t>
            </a:r>
          </a:p>
          <a:p>
            <a:pPr algn="just">
              <a:spcAft>
                <a:spcPts val="1200"/>
              </a:spcAft>
              <a:buClr>
                <a:srgbClr val="FF5969"/>
              </a:buClr>
            </a:pPr>
            <a:endParaRPr lang="en-US" dirty="0"/>
          </a:p>
          <a:p>
            <a:pPr algn="just">
              <a:spcAft>
                <a:spcPts val="1200"/>
              </a:spcAft>
              <a:buClr>
                <a:srgbClr val="FF5969"/>
              </a:buClr>
            </a:pPr>
            <a:r>
              <a:rPr lang="en-US" b="1" i="1" dirty="0"/>
              <a:t>Reusability: </a:t>
            </a:r>
          </a:p>
          <a:p>
            <a:pPr marL="285750" indent="-285750" algn="just">
              <a:spcAft>
                <a:spcPts val="1200"/>
              </a:spcAft>
              <a:buClr>
                <a:srgbClr val="FF5969"/>
              </a:buClr>
              <a:buFont typeface="Wingdings" panose="05000000000000000000" pitchFamily="2" charset="2"/>
              <a:buChar char="§"/>
            </a:pPr>
            <a:r>
              <a:rPr lang="en-US" dirty="0"/>
              <a:t>It gives you the concept of writing once and uses it many times. </a:t>
            </a:r>
          </a:p>
          <a:p>
            <a:pPr marL="285750" indent="-285750" algn="just">
              <a:spcAft>
                <a:spcPts val="1200"/>
              </a:spcAft>
              <a:buClr>
                <a:srgbClr val="FF5969"/>
              </a:buClr>
              <a:buFont typeface="Wingdings" panose="05000000000000000000" pitchFamily="2" charset="2"/>
              <a:buChar char="§"/>
            </a:pPr>
            <a:r>
              <a:rPr lang="en-US" dirty="0"/>
              <a:t>For example, you are writing functions or sub-procedures to receive variable parameters. </a:t>
            </a:r>
          </a:p>
          <a:p>
            <a:pPr marL="285750" indent="-285750" algn="just">
              <a:spcAft>
                <a:spcPts val="1200"/>
              </a:spcAft>
              <a:buClr>
                <a:srgbClr val="FF5969"/>
              </a:buClr>
              <a:buFont typeface="Wingdings" panose="05000000000000000000" pitchFamily="2" charset="2"/>
              <a:buChar char="§"/>
            </a:pPr>
            <a:r>
              <a:rPr lang="en-US" dirty="0"/>
              <a:t>The calling code passes the value to the parameters, and the called procedure processes them as needed.</a:t>
            </a:r>
          </a:p>
        </p:txBody>
      </p:sp>
      <p:sp>
        <p:nvSpPr>
          <p:cNvPr id="4" name="Google Shape;23;p4">
            <a:extLst>
              <a:ext uri="{FF2B5EF4-FFF2-40B4-BE49-F238E27FC236}">
                <a16:creationId xmlns:a16="http://schemas.microsoft.com/office/drawing/2014/main" id="{9B68A267-DFEA-E323-65F0-E288B18B4E1C}"/>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Attributes of a </a:t>
            </a:r>
            <a:r>
              <a:rPr lang="en-US" sz="2800" b="1" i="1" dirty="0">
                <a:solidFill>
                  <a:srgbClr val="011F43"/>
                </a:solidFill>
                <a:latin typeface="Roboto"/>
                <a:ea typeface="Roboto"/>
                <a:cs typeface="Roboto"/>
                <a:sym typeface="Roboto"/>
              </a:rPr>
              <a:t>Quality Software</a:t>
            </a:r>
            <a:endParaRPr lang="en-US" sz="2800" b="1" i="1" u="none" strike="noStrike" cap="none" dirty="0">
              <a:solidFill>
                <a:srgbClr val="011F43"/>
              </a:solidFill>
              <a:latin typeface="Roboto"/>
              <a:ea typeface="Roboto"/>
              <a:cs typeface="Roboto"/>
              <a:sym typeface="Roboto"/>
            </a:endParaRPr>
          </a:p>
        </p:txBody>
      </p:sp>
    </p:spTree>
    <p:extLst>
      <p:ext uri="{BB962C8B-B14F-4D97-AF65-F5344CB8AC3E}">
        <p14:creationId xmlns:p14="http://schemas.microsoft.com/office/powerpoint/2010/main" val="393081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5C9C557-D71F-B99C-C2B2-19CE92525C25}"/>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3" name="TextBox 2">
            <a:extLst>
              <a:ext uri="{FF2B5EF4-FFF2-40B4-BE49-F238E27FC236}">
                <a16:creationId xmlns:a16="http://schemas.microsoft.com/office/drawing/2014/main" id="{C22EF065-2FD9-9523-2D60-88F0FCCD8CAF}"/>
              </a:ext>
            </a:extLst>
          </p:cNvPr>
          <p:cNvSpPr txBox="1"/>
          <p:nvPr/>
        </p:nvSpPr>
        <p:spPr>
          <a:xfrm>
            <a:off x="399661" y="668180"/>
            <a:ext cx="11392678" cy="4678204"/>
          </a:xfrm>
          <a:prstGeom prst="rect">
            <a:avLst/>
          </a:prstGeom>
          <a:noFill/>
        </p:spPr>
        <p:txBody>
          <a:bodyPr wrap="square">
            <a:spAutoFit/>
          </a:bodyPr>
          <a:lstStyle/>
          <a:p>
            <a:pPr algn="just">
              <a:spcAft>
                <a:spcPts val="1200"/>
              </a:spcAft>
              <a:buClr>
                <a:srgbClr val="FF5969"/>
              </a:buClr>
            </a:pPr>
            <a:r>
              <a:rPr lang="en-US" b="1" i="1" dirty="0"/>
              <a:t>Interoperability: </a:t>
            </a:r>
          </a:p>
          <a:p>
            <a:pPr marL="285750" indent="-285750" algn="just">
              <a:spcAft>
                <a:spcPts val="1200"/>
              </a:spcAft>
              <a:buClr>
                <a:srgbClr val="FF5969"/>
              </a:buClr>
              <a:buFont typeface="Wingdings" panose="05000000000000000000" pitchFamily="2" charset="2"/>
              <a:buChar char="§"/>
            </a:pPr>
            <a:r>
              <a:rPr lang="en-US" dirty="0"/>
              <a:t>The software development should be to interact with other products. </a:t>
            </a:r>
          </a:p>
          <a:p>
            <a:pPr marL="285750" indent="-285750" algn="just">
              <a:spcAft>
                <a:spcPts val="1200"/>
              </a:spcAft>
              <a:buClr>
                <a:srgbClr val="FF5969"/>
              </a:buClr>
              <a:buFont typeface="Wingdings" panose="05000000000000000000" pitchFamily="2" charset="2"/>
              <a:buChar char="§"/>
            </a:pPr>
            <a:r>
              <a:rPr lang="en-US" dirty="0"/>
              <a:t>For example, the word processor can interpolate charts from Excel or data from databases. </a:t>
            </a:r>
          </a:p>
          <a:p>
            <a:pPr marL="285750" indent="-285750" algn="just">
              <a:spcAft>
                <a:spcPts val="1200"/>
              </a:spcAft>
              <a:buClr>
                <a:srgbClr val="FF5969"/>
              </a:buClr>
              <a:buFont typeface="Wingdings" panose="05000000000000000000" pitchFamily="2" charset="2"/>
              <a:buChar char="§"/>
            </a:pPr>
            <a:r>
              <a:rPr lang="en-US" dirty="0"/>
              <a:t>It deals with the interface between software products over a communication network.</a:t>
            </a:r>
          </a:p>
          <a:p>
            <a:pPr algn="just">
              <a:spcAft>
                <a:spcPts val="1200"/>
              </a:spcAft>
              <a:buClr>
                <a:srgbClr val="FF5969"/>
              </a:buClr>
            </a:pPr>
            <a:endParaRPr lang="en-US" b="1" i="1" dirty="0"/>
          </a:p>
          <a:p>
            <a:pPr algn="just">
              <a:spcAft>
                <a:spcPts val="1200"/>
              </a:spcAft>
              <a:buClr>
                <a:srgbClr val="FF5969"/>
              </a:buClr>
            </a:pPr>
            <a:r>
              <a:rPr lang="en-US" b="1" i="1" dirty="0"/>
              <a:t>Cost-effective: </a:t>
            </a:r>
          </a:p>
          <a:p>
            <a:pPr marL="285750" indent="-285750" algn="just">
              <a:spcAft>
                <a:spcPts val="1200"/>
              </a:spcAft>
              <a:buClr>
                <a:srgbClr val="FF5969"/>
              </a:buClr>
              <a:buFont typeface="Wingdings" panose="05000000000000000000" pitchFamily="2" charset="2"/>
              <a:buChar char="§"/>
            </a:pPr>
            <a:r>
              <a:rPr lang="en-US" dirty="0"/>
              <a:t>The software development within cost and budget depends on efficient design and high project management effort.</a:t>
            </a:r>
          </a:p>
          <a:p>
            <a:pPr algn="just">
              <a:spcAft>
                <a:spcPts val="1200"/>
              </a:spcAft>
              <a:buClr>
                <a:srgbClr val="FF5969"/>
              </a:buClr>
            </a:pPr>
            <a:endParaRPr lang="en-US" b="1" i="1" dirty="0"/>
          </a:p>
          <a:p>
            <a:pPr algn="just">
              <a:spcAft>
                <a:spcPts val="1200"/>
              </a:spcAft>
              <a:buClr>
                <a:srgbClr val="FF5969"/>
              </a:buClr>
            </a:pPr>
            <a:r>
              <a:rPr lang="en-US" b="1" i="1" dirty="0"/>
              <a:t>Maintainability: </a:t>
            </a:r>
          </a:p>
          <a:p>
            <a:pPr marL="285750" indent="-285750" algn="just">
              <a:spcAft>
                <a:spcPts val="1200"/>
              </a:spcAft>
              <a:buClr>
                <a:srgbClr val="FF5969"/>
              </a:buClr>
              <a:buFont typeface="Wingdings" panose="05000000000000000000" pitchFamily="2" charset="2"/>
              <a:buChar char="§"/>
            </a:pPr>
            <a:r>
              <a:rPr lang="en-US" dirty="0"/>
              <a:t>For all the changes the customer or user desires, the developer must respond fast. </a:t>
            </a:r>
          </a:p>
          <a:p>
            <a:pPr marL="285750" indent="-285750" algn="just">
              <a:spcAft>
                <a:spcPts val="1200"/>
              </a:spcAft>
              <a:buClr>
                <a:srgbClr val="FF5969"/>
              </a:buClr>
              <a:buFont typeface="Wingdings" panose="05000000000000000000" pitchFamily="2" charset="2"/>
              <a:buChar char="§"/>
            </a:pPr>
            <a:r>
              <a:rPr lang="en-US" dirty="0"/>
              <a:t>The difference could be to correct the mistake and expand its scope.</a:t>
            </a:r>
          </a:p>
        </p:txBody>
      </p:sp>
      <p:sp>
        <p:nvSpPr>
          <p:cNvPr id="4" name="Google Shape;23;p4">
            <a:extLst>
              <a:ext uri="{FF2B5EF4-FFF2-40B4-BE49-F238E27FC236}">
                <a16:creationId xmlns:a16="http://schemas.microsoft.com/office/drawing/2014/main" id="{9B68A267-DFEA-E323-65F0-E288B18B4E1C}"/>
              </a:ext>
            </a:extLst>
          </p:cNvPr>
          <p:cNvSpPr txBox="1"/>
          <p:nvPr/>
        </p:nvSpPr>
        <p:spPr>
          <a:xfrm>
            <a:off x="1231641" y="97152"/>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Attributes of a </a:t>
            </a:r>
            <a:r>
              <a:rPr lang="en-US" sz="2800" b="1" i="1" dirty="0">
                <a:solidFill>
                  <a:srgbClr val="011F43"/>
                </a:solidFill>
                <a:latin typeface="Roboto"/>
                <a:ea typeface="Roboto"/>
                <a:cs typeface="Roboto"/>
                <a:sym typeface="Roboto"/>
              </a:rPr>
              <a:t>Quality Software</a:t>
            </a:r>
            <a:endParaRPr lang="en-US" sz="2800" b="1" i="1" u="none" strike="noStrike" cap="none" dirty="0">
              <a:solidFill>
                <a:srgbClr val="011F43"/>
              </a:solidFill>
              <a:latin typeface="Roboto"/>
              <a:ea typeface="Roboto"/>
              <a:cs typeface="Roboto"/>
              <a:sym typeface="Roboto"/>
            </a:endParaRPr>
          </a:p>
        </p:txBody>
      </p:sp>
    </p:spTree>
    <p:extLst>
      <p:ext uri="{BB962C8B-B14F-4D97-AF65-F5344CB8AC3E}">
        <p14:creationId xmlns:p14="http://schemas.microsoft.com/office/powerpoint/2010/main" val="273486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pic>
        <p:nvPicPr>
          <p:cNvPr id="5" name="Picture 4">
            <a:extLst>
              <a:ext uri="{FF2B5EF4-FFF2-40B4-BE49-F238E27FC236}">
                <a16:creationId xmlns:a16="http://schemas.microsoft.com/office/drawing/2014/main" id="{674CABE1-ED71-C3B5-E090-F4E9E636A8CE}"/>
              </a:ext>
            </a:extLst>
          </p:cNvPr>
          <p:cNvPicPr>
            <a:picLocks noChangeAspect="1"/>
          </p:cNvPicPr>
          <p:nvPr/>
        </p:nvPicPr>
        <p:blipFill>
          <a:blip r:embed="rId2"/>
          <a:stretch>
            <a:fillRect/>
          </a:stretch>
        </p:blipFill>
        <p:spPr>
          <a:xfrm>
            <a:off x="970386" y="974611"/>
            <a:ext cx="10786188" cy="5685220"/>
          </a:xfrm>
          <a:prstGeom prst="rect">
            <a:avLst/>
          </a:prstGeom>
        </p:spPr>
      </p:pic>
    </p:spTree>
    <p:extLst>
      <p:ext uri="{BB962C8B-B14F-4D97-AF65-F5344CB8AC3E}">
        <p14:creationId xmlns:p14="http://schemas.microsoft.com/office/powerpoint/2010/main" val="3764386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pic>
        <p:nvPicPr>
          <p:cNvPr id="5" name="Picture 4">
            <a:extLst>
              <a:ext uri="{FF2B5EF4-FFF2-40B4-BE49-F238E27FC236}">
                <a16:creationId xmlns:a16="http://schemas.microsoft.com/office/drawing/2014/main" id="{674CABE1-ED71-C3B5-E090-F4E9E636A8CE}"/>
              </a:ext>
            </a:extLst>
          </p:cNvPr>
          <p:cNvPicPr>
            <a:picLocks noChangeAspect="1"/>
          </p:cNvPicPr>
          <p:nvPr/>
        </p:nvPicPr>
        <p:blipFill>
          <a:blip r:embed="rId2"/>
          <a:stretch>
            <a:fillRect/>
          </a:stretch>
        </p:blipFill>
        <p:spPr>
          <a:xfrm>
            <a:off x="970386" y="974611"/>
            <a:ext cx="10786188" cy="5685220"/>
          </a:xfrm>
          <a:prstGeom prst="rect">
            <a:avLst/>
          </a:prstGeom>
        </p:spPr>
      </p:pic>
      <p:sp>
        <p:nvSpPr>
          <p:cNvPr id="3" name="Rectangle 2">
            <a:extLst>
              <a:ext uri="{FF2B5EF4-FFF2-40B4-BE49-F238E27FC236}">
                <a16:creationId xmlns:a16="http://schemas.microsoft.com/office/drawing/2014/main" id="{4E4184AC-97BD-C26A-D5F6-ABEA720AC45B}"/>
              </a:ext>
            </a:extLst>
          </p:cNvPr>
          <p:cNvSpPr/>
          <p:nvPr/>
        </p:nvSpPr>
        <p:spPr>
          <a:xfrm>
            <a:off x="3937518" y="2705878"/>
            <a:ext cx="886409" cy="37322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304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72DFB0-5D05-E13A-D2A4-77BBE28C658B}"/>
              </a:ext>
            </a:extLst>
          </p:cNvPr>
          <p:cNvPicPr>
            <a:picLocks noChangeAspect="1"/>
          </p:cNvPicPr>
          <p:nvPr/>
        </p:nvPicPr>
        <p:blipFill rotWithShape="1">
          <a:blip r:embed="rId2"/>
          <a:srcRect b="5987"/>
          <a:stretch/>
        </p:blipFill>
        <p:spPr>
          <a:xfrm>
            <a:off x="1231640" y="1089134"/>
            <a:ext cx="10086392" cy="5333952"/>
          </a:xfrm>
          <a:prstGeom prst="rect">
            <a:avLst/>
          </a:prstGeom>
        </p:spPr>
      </p:pic>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sp>
        <p:nvSpPr>
          <p:cNvPr id="7" name="Rectangle 6">
            <a:extLst>
              <a:ext uri="{FF2B5EF4-FFF2-40B4-BE49-F238E27FC236}">
                <a16:creationId xmlns:a16="http://schemas.microsoft.com/office/drawing/2014/main" id="{442CB535-C41C-0F98-D5B6-F6B42C73669C}"/>
              </a:ext>
            </a:extLst>
          </p:cNvPr>
          <p:cNvSpPr/>
          <p:nvPr/>
        </p:nvSpPr>
        <p:spPr>
          <a:xfrm>
            <a:off x="5676123" y="3429001"/>
            <a:ext cx="761999" cy="331236"/>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32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CE10E4-5F6E-536E-50D1-E98AC83F19E6}"/>
              </a:ext>
            </a:extLst>
          </p:cNvPr>
          <p:cNvPicPr>
            <a:picLocks noChangeAspect="1"/>
          </p:cNvPicPr>
          <p:nvPr/>
        </p:nvPicPr>
        <p:blipFill>
          <a:blip r:embed="rId2"/>
          <a:stretch>
            <a:fillRect/>
          </a:stretch>
        </p:blipFill>
        <p:spPr>
          <a:xfrm>
            <a:off x="2190750" y="1019175"/>
            <a:ext cx="7810500" cy="4819650"/>
          </a:xfrm>
          <a:prstGeom prst="rect">
            <a:avLst/>
          </a:prstGeom>
        </p:spPr>
      </p:pic>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sp>
        <p:nvSpPr>
          <p:cNvPr id="7" name="Rectangle 6">
            <a:extLst>
              <a:ext uri="{FF2B5EF4-FFF2-40B4-BE49-F238E27FC236}">
                <a16:creationId xmlns:a16="http://schemas.microsoft.com/office/drawing/2014/main" id="{442CB535-C41C-0F98-D5B6-F6B42C73669C}"/>
              </a:ext>
            </a:extLst>
          </p:cNvPr>
          <p:cNvSpPr/>
          <p:nvPr/>
        </p:nvSpPr>
        <p:spPr>
          <a:xfrm>
            <a:off x="4379168" y="5407091"/>
            <a:ext cx="220823" cy="256591"/>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C5DD4A-4011-B15E-B658-0A5329538ADD}"/>
              </a:ext>
            </a:extLst>
          </p:cNvPr>
          <p:cNvSpPr/>
          <p:nvPr/>
        </p:nvSpPr>
        <p:spPr>
          <a:xfrm>
            <a:off x="4391609" y="4066593"/>
            <a:ext cx="5091403" cy="62670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81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A1CCEA-8C28-479E-7022-CB659CEFCC30}"/>
              </a:ext>
            </a:extLst>
          </p:cNvPr>
          <p:cNvPicPr>
            <a:picLocks noChangeAspect="1"/>
          </p:cNvPicPr>
          <p:nvPr/>
        </p:nvPicPr>
        <p:blipFill>
          <a:blip r:embed="rId2"/>
          <a:stretch>
            <a:fillRect/>
          </a:stretch>
        </p:blipFill>
        <p:spPr>
          <a:xfrm>
            <a:off x="2190750" y="1019175"/>
            <a:ext cx="7810500" cy="4819650"/>
          </a:xfrm>
          <a:prstGeom prst="rect">
            <a:avLst/>
          </a:prstGeom>
        </p:spPr>
      </p:pic>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sp>
        <p:nvSpPr>
          <p:cNvPr id="7" name="Rectangle 6">
            <a:extLst>
              <a:ext uri="{FF2B5EF4-FFF2-40B4-BE49-F238E27FC236}">
                <a16:creationId xmlns:a16="http://schemas.microsoft.com/office/drawing/2014/main" id="{442CB535-C41C-0F98-D5B6-F6B42C73669C}"/>
              </a:ext>
            </a:extLst>
          </p:cNvPr>
          <p:cNvSpPr/>
          <p:nvPr/>
        </p:nvSpPr>
        <p:spPr>
          <a:xfrm>
            <a:off x="7775511" y="5369768"/>
            <a:ext cx="1041918" cy="36855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66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Software Categories</a:t>
            </a:r>
            <a:endParaRPr dirty="0"/>
          </a:p>
        </p:txBody>
      </p:sp>
      <p:sp>
        <p:nvSpPr>
          <p:cNvPr id="5" name="Google Shape;34;p25">
            <a:extLst>
              <a:ext uri="{FF2B5EF4-FFF2-40B4-BE49-F238E27FC236}">
                <a16:creationId xmlns:a16="http://schemas.microsoft.com/office/drawing/2014/main" id="{CEFB0790-E1AB-B60F-463F-04D6389E791C}"/>
              </a:ext>
            </a:extLst>
          </p:cNvPr>
          <p:cNvSpPr txBox="1"/>
          <p:nvPr/>
        </p:nvSpPr>
        <p:spPr>
          <a:xfrm>
            <a:off x="332802" y="1437822"/>
            <a:ext cx="306045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B0F0"/>
                </a:solidFill>
                <a:latin typeface="Roboto"/>
                <a:ea typeface="Roboto"/>
                <a:cs typeface="Roboto"/>
                <a:sym typeface="Roboto"/>
              </a:rPr>
              <a:t>Application Software</a:t>
            </a:r>
            <a:endParaRPr/>
          </a:p>
        </p:txBody>
      </p:sp>
      <p:sp>
        <p:nvSpPr>
          <p:cNvPr id="6" name="Google Shape;35;p25">
            <a:extLst>
              <a:ext uri="{FF2B5EF4-FFF2-40B4-BE49-F238E27FC236}">
                <a16:creationId xmlns:a16="http://schemas.microsoft.com/office/drawing/2014/main" id="{D5513013-90A7-B8AC-ADD6-34814604E3BA}"/>
              </a:ext>
            </a:extLst>
          </p:cNvPr>
          <p:cNvSpPr txBox="1"/>
          <p:nvPr/>
        </p:nvSpPr>
        <p:spPr>
          <a:xfrm>
            <a:off x="1296955" y="1899487"/>
            <a:ext cx="10650536" cy="4514056"/>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Application software, also known as "apps," is designed to perform specific tasks or functions for the user. </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It is designed to interact directly with the user.</a:t>
            </a:r>
            <a:endParaRPr/>
          </a:p>
          <a:p>
            <a:pPr marL="0" marR="0" lvl="0" indent="0" algn="l" rtl="0">
              <a:lnSpc>
                <a:spcPct val="200000"/>
              </a:lnSpc>
              <a:spcBef>
                <a:spcPts val="0"/>
              </a:spcBef>
              <a:spcAft>
                <a:spcPts val="0"/>
              </a:spcAft>
              <a:buNone/>
            </a:pPr>
            <a:r>
              <a:rPr lang="en-US" sz="1800" b="1" i="1" u="none" strike="noStrike" cap="none">
                <a:solidFill>
                  <a:srgbClr val="002060"/>
                </a:solidFill>
                <a:latin typeface="Roboto"/>
                <a:ea typeface="Roboto"/>
                <a:cs typeface="Roboto"/>
                <a:sym typeface="Roboto"/>
              </a:rPr>
              <a:t>Examples</a:t>
            </a:r>
            <a:endParaRPr sz="1600" b="1" i="1" u="none" strike="noStrike" cap="none">
              <a:solidFill>
                <a:srgbClr val="002060"/>
              </a:solidFill>
              <a:latin typeface="Roboto"/>
              <a:ea typeface="Roboto"/>
              <a:cs typeface="Roboto"/>
              <a:sym typeface="Roboto"/>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Web browsers, such as Google Chrome, Mozilla Firefox, and Microsoft Edge, which allow users to access and browse the internet.</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Office productivity suites, such as Microsoft Office, Google Workspace, and LibreOffice, which provide tools for creating documents, spreadsheets, presentations, and other types of digital content.</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Media players, such as VLC, iTunes, and Windows Media Player, which allow users to play audio and video files.</a:t>
            </a:r>
            <a:endParaRPr/>
          </a:p>
          <a:p>
            <a:pPr marL="285750" marR="0" lvl="0" indent="-285750" algn="l" rtl="0">
              <a:lnSpc>
                <a:spcPct val="200000"/>
              </a:lnSpc>
              <a:spcBef>
                <a:spcPts val="0"/>
              </a:spcBef>
              <a:spcAft>
                <a:spcPts val="0"/>
              </a:spcAft>
              <a:buClr>
                <a:srgbClr val="BF0000"/>
              </a:buClr>
              <a:buSzPts val="1600"/>
              <a:buFont typeface="Noto Sans Symbols"/>
              <a:buChar char="▪"/>
            </a:pPr>
            <a:r>
              <a:rPr lang="en-US" sz="1600" b="0" i="0" u="none" strike="noStrike" cap="none">
                <a:solidFill>
                  <a:srgbClr val="BF0000"/>
                </a:solidFill>
                <a:latin typeface="Roboto"/>
                <a:ea typeface="Roboto"/>
                <a:cs typeface="Roboto"/>
                <a:sym typeface="Roboto"/>
              </a:rPr>
              <a:t>Games, such as Fortnite, Minecraft, and Among Us, which provide entertainment and engagement for users.</a:t>
            </a:r>
            <a:endParaRPr/>
          </a:p>
        </p:txBody>
      </p:sp>
    </p:spTree>
    <p:extLst>
      <p:ext uri="{BB962C8B-B14F-4D97-AF65-F5344CB8AC3E}">
        <p14:creationId xmlns:p14="http://schemas.microsoft.com/office/powerpoint/2010/main" val="499982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3D38D4-27CF-4518-D762-2C65C39F4B0E}"/>
              </a:ext>
            </a:extLst>
          </p:cNvPr>
          <p:cNvPicPr>
            <a:picLocks noChangeAspect="1"/>
          </p:cNvPicPr>
          <p:nvPr/>
        </p:nvPicPr>
        <p:blipFill>
          <a:blip r:embed="rId2"/>
          <a:stretch>
            <a:fillRect/>
          </a:stretch>
        </p:blipFill>
        <p:spPr>
          <a:xfrm>
            <a:off x="2190750" y="1019175"/>
            <a:ext cx="7810500" cy="4819650"/>
          </a:xfrm>
          <a:prstGeom prst="rect">
            <a:avLst/>
          </a:prstGeom>
        </p:spPr>
      </p:pic>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sp>
        <p:nvSpPr>
          <p:cNvPr id="7" name="Rectangle 6">
            <a:extLst>
              <a:ext uri="{FF2B5EF4-FFF2-40B4-BE49-F238E27FC236}">
                <a16:creationId xmlns:a16="http://schemas.microsoft.com/office/drawing/2014/main" id="{442CB535-C41C-0F98-D5B6-F6B42C73669C}"/>
              </a:ext>
            </a:extLst>
          </p:cNvPr>
          <p:cNvSpPr/>
          <p:nvPr/>
        </p:nvSpPr>
        <p:spPr>
          <a:xfrm>
            <a:off x="7641771" y="5369768"/>
            <a:ext cx="1175658" cy="36855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7AC47E-568D-3504-3CA5-7B0B81CF8314}"/>
              </a:ext>
            </a:extLst>
          </p:cNvPr>
          <p:cNvSpPr/>
          <p:nvPr/>
        </p:nvSpPr>
        <p:spPr>
          <a:xfrm>
            <a:off x="4372947" y="1948543"/>
            <a:ext cx="2597020" cy="36855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121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2DC181-3AE5-B5D4-C996-9F32EE70C984}"/>
              </a:ext>
            </a:extLst>
          </p:cNvPr>
          <p:cNvPicPr>
            <a:picLocks noChangeAspect="1"/>
          </p:cNvPicPr>
          <p:nvPr/>
        </p:nvPicPr>
        <p:blipFill>
          <a:blip r:embed="rId2"/>
          <a:stretch>
            <a:fillRect/>
          </a:stretch>
        </p:blipFill>
        <p:spPr>
          <a:xfrm>
            <a:off x="2190750" y="1019175"/>
            <a:ext cx="7810500" cy="4819650"/>
          </a:xfrm>
          <a:prstGeom prst="rect">
            <a:avLst/>
          </a:prstGeom>
        </p:spPr>
      </p:pic>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spTree>
    <p:extLst>
      <p:ext uri="{BB962C8B-B14F-4D97-AF65-F5344CB8AC3E}">
        <p14:creationId xmlns:p14="http://schemas.microsoft.com/office/powerpoint/2010/main" val="45407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2</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1231640" y="341608"/>
            <a:ext cx="106555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Python Installation</a:t>
            </a:r>
          </a:p>
        </p:txBody>
      </p:sp>
      <p:pic>
        <p:nvPicPr>
          <p:cNvPr id="4" name="Picture 3">
            <a:extLst>
              <a:ext uri="{FF2B5EF4-FFF2-40B4-BE49-F238E27FC236}">
                <a16:creationId xmlns:a16="http://schemas.microsoft.com/office/drawing/2014/main" id="{1E62FD5E-2BF4-BD01-4B65-FA2D5B744D0F}"/>
              </a:ext>
            </a:extLst>
          </p:cNvPr>
          <p:cNvPicPr>
            <a:picLocks noChangeAspect="1"/>
          </p:cNvPicPr>
          <p:nvPr/>
        </p:nvPicPr>
        <p:blipFill>
          <a:blip r:embed="rId2"/>
          <a:stretch>
            <a:fillRect/>
          </a:stretch>
        </p:blipFill>
        <p:spPr>
          <a:xfrm>
            <a:off x="2190750" y="1019175"/>
            <a:ext cx="7810500" cy="4819650"/>
          </a:xfrm>
          <a:prstGeom prst="rect">
            <a:avLst/>
          </a:prstGeom>
        </p:spPr>
      </p:pic>
      <p:sp>
        <p:nvSpPr>
          <p:cNvPr id="5" name="Rectangle 4">
            <a:extLst>
              <a:ext uri="{FF2B5EF4-FFF2-40B4-BE49-F238E27FC236}">
                <a16:creationId xmlns:a16="http://schemas.microsoft.com/office/drawing/2014/main" id="{203DD0DD-E992-C2B8-B005-A9F73CDF4223}"/>
              </a:ext>
            </a:extLst>
          </p:cNvPr>
          <p:cNvSpPr/>
          <p:nvPr/>
        </p:nvSpPr>
        <p:spPr>
          <a:xfrm>
            <a:off x="8854750" y="5360438"/>
            <a:ext cx="1026367" cy="36855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77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Components</a:t>
            </a:r>
          </a:p>
        </p:txBody>
      </p:sp>
      <p:pic>
        <p:nvPicPr>
          <p:cNvPr id="3" name="Google Shape;40;p13">
            <a:extLst>
              <a:ext uri="{FF2B5EF4-FFF2-40B4-BE49-F238E27FC236}">
                <a16:creationId xmlns:a16="http://schemas.microsoft.com/office/drawing/2014/main" id="{028078B8-7ED3-41E4-6EC1-17A45779F94B}"/>
              </a:ext>
            </a:extLst>
          </p:cNvPr>
          <p:cNvPicPr preferRelativeResize="0"/>
          <p:nvPr/>
        </p:nvPicPr>
        <p:blipFill rotWithShape="1">
          <a:blip r:embed="rId2">
            <a:alphaModFix/>
          </a:blip>
          <a:srcRect/>
          <a:stretch/>
        </p:blipFill>
        <p:spPr>
          <a:xfrm>
            <a:off x="3591880" y="1406013"/>
            <a:ext cx="5008240" cy="5018230"/>
          </a:xfrm>
          <a:prstGeom prst="rect">
            <a:avLst/>
          </a:prstGeom>
          <a:noFill/>
          <a:ln>
            <a:noFill/>
          </a:ln>
        </p:spPr>
      </p:pic>
    </p:spTree>
    <p:extLst>
      <p:ext uri="{BB962C8B-B14F-4D97-AF65-F5344CB8AC3E}">
        <p14:creationId xmlns:p14="http://schemas.microsoft.com/office/powerpoint/2010/main" val="193205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Components</a:t>
            </a:r>
          </a:p>
        </p:txBody>
      </p:sp>
      <p:graphicFrame>
        <p:nvGraphicFramePr>
          <p:cNvPr id="4" name="Google Shape;46;p14">
            <a:extLst>
              <a:ext uri="{FF2B5EF4-FFF2-40B4-BE49-F238E27FC236}">
                <a16:creationId xmlns:a16="http://schemas.microsoft.com/office/drawing/2014/main" id="{A5BB9AAB-C6E3-A0DF-5A63-8899E2359F13}"/>
              </a:ext>
            </a:extLst>
          </p:cNvPr>
          <p:cNvGraphicFramePr/>
          <p:nvPr>
            <p:extLst>
              <p:ext uri="{D42A27DB-BD31-4B8C-83A1-F6EECF244321}">
                <p14:modId xmlns:p14="http://schemas.microsoft.com/office/powerpoint/2010/main" val="1300955668"/>
              </p:ext>
            </p:extLst>
          </p:nvPr>
        </p:nvGraphicFramePr>
        <p:xfrm>
          <a:off x="978462" y="864828"/>
          <a:ext cx="10235075" cy="5571050"/>
        </p:xfrm>
        <a:graphic>
          <a:graphicData uri="http://schemas.openxmlformats.org/drawingml/2006/table">
            <a:tbl>
              <a:tblPr>
                <a:noFill/>
              </a:tblPr>
              <a:tblGrid>
                <a:gridCol w="3387225">
                  <a:extLst>
                    <a:ext uri="{9D8B030D-6E8A-4147-A177-3AD203B41FA5}">
                      <a16:colId xmlns:a16="http://schemas.microsoft.com/office/drawing/2014/main" val="20000"/>
                    </a:ext>
                  </a:extLst>
                </a:gridCol>
                <a:gridCol w="6847850">
                  <a:extLst>
                    <a:ext uri="{9D8B030D-6E8A-4147-A177-3AD203B41FA5}">
                      <a16:colId xmlns:a16="http://schemas.microsoft.com/office/drawing/2014/main" val="20001"/>
                    </a:ext>
                  </a:extLst>
                </a:gridCol>
              </a:tblGrid>
              <a:tr h="294075">
                <a:tc>
                  <a:txBody>
                    <a:bodyPr/>
                    <a:lstStyle/>
                    <a:p>
                      <a:pPr marL="109728"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rgbClr val="FFFFFF"/>
                          </a:solidFill>
                          <a:latin typeface="Arial"/>
                          <a:ea typeface="Arial"/>
                          <a:cs typeface="Arial"/>
                          <a:sym typeface="Arial"/>
                        </a:rPr>
                        <a:t>Application Components</a:t>
                      </a:r>
                      <a:endParaRPr sz="2500" b="0" i="0" u="none" strike="noStrike" cap="none" dirty="0">
                        <a:latin typeface="Arial"/>
                        <a:ea typeface="Arial"/>
                        <a:cs typeface="Arial"/>
                        <a:sym typeface="Arial"/>
                      </a:endParaRPr>
                    </a:p>
                  </a:txBody>
                  <a:tcPr marL="13100" marR="13100" marT="131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tc>
                  <a:txBody>
                    <a:bodyPr/>
                    <a:lstStyle/>
                    <a:p>
                      <a:pPr marL="740664"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Component Description</a:t>
                      </a:r>
                      <a:endParaRPr sz="2500" b="0" i="0" u="none" strike="noStrike" cap="none">
                        <a:latin typeface="Arial"/>
                        <a:ea typeface="Arial"/>
                        <a:cs typeface="Arial"/>
                        <a:sym typeface="Arial"/>
                      </a:endParaRPr>
                    </a:p>
                  </a:txBody>
                  <a:tcPr marL="13100" marR="13100" marT="131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986025">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0" marR="0" lvl="0" indent="0" algn="l" rtl="0">
                        <a:lnSpc>
                          <a:spcPct val="100000"/>
                        </a:lnSpc>
                        <a:spcBef>
                          <a:spcPts val="25"/>
                        </a:spcBef>
                        <a:spcAft>
                          <a:spcPts val="0"/>
                        </a:spcAft>
                        <a:buClr>
                          <a:srgbClr val="000000"/>
                        </a:buClr>
                        <a:buSzPts val="1900"/>
                        <a:buFont typeface="Arial"/>
                        <a:buNone/>
                      </a:pPr>
                      <a:r>
                        <a:rPr lang="en-US" sz="19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64008" marR="0" lvl="0" indent="0" algn="l" rtl="0">
                        <a:lnSpc>
                          <a:spcPct val="100000"/>
                        </a:lnSpc>
                        <a:spcBef>
                          <a:spcPts val="5"/>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User Interface</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Used to get input from the user and displays the data, helps in navigation, etc. It includes multiple components like text box, check box,</a:t>
                      </a:r>
                      <a:endParaRPr sz="2500" b="0" i="0" u="none" strike="noStrike" cap="none">
                        <a:latin typeface="Arial"/>
                        <a:ea typeface="Arial"/>
                        <a:cs typeface="Arial"/>
                        <a:sym typeface="Arial"/>
                      </a:endParaRPr>
                    </a:p>
                    <a:p>
                      <a:pPr marL="64008" marR="0" lvl="0" indent="0" algn="just"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list box, etc.</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1677975">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0" marR="0" lvl="0" indent="0" algn="l" rtl="0">
                        <a:lnSpc>
                          <a:spcPct val="100000"/>
                        </a:lnSpc>
                        <a:spcBef>
                          <a:spcPts val="20"/>
                        </a:spcBef>
                        <a:spcAft>
                          <a:spcPts val="0"/>
                        </a:spcAft>
                        <a:buClr>
                          <a:srgbClr val="000000"/>
                        </a:buClr>
                        <a:buSzPts val="1100"/>
                        <a:buFont typeface="Arial"/>
                        <a:buNone/>
                      </a:pPr>
                      <a:r>
                        <a:rPr lang="en-US" sz="11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64008" marR="795528" lvl="0" indent="0" algn="l" rtl="0">
                        <a:lnSpc>
                          <a:spcPct val="15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Role Specific Functionality</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Role denotes group of users performing similar tasks and having similar level of permissions. Based on the group, the functionality differs. For example, role of project managers and HR professionals differ and the modules they use will be different even though they use same</a:t>
                      </a:r>
                      <a:endParaRPr sz="2500" b="0" i="0" u="none" strike="noStrike" cap="none">
                        <a:latin typeface="Arial"/>
                        <a:ea typeface="Arial"/>
                        <a:cs typeface="Arial"/>
                        <a:sym typeface="Arial"/>
                      </a:endParaRPr>
                    </a:p>
                    <a:p>
                      <a:pPr marL="64008" marR="0" lvl="0" indent="0" algn="just" rtl="0">
                        <a:lnSpc>
                          <a:spcPct val="10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application for performing the task.</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983400">
                <a:tc>
                  <a:txBody>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0" marR="0" lvl="0" indent="0" algn="l" rtl="0">
                        <a:lnSpc>
                          <a:spcPct val="100000"/>
                        </a:lnSpc>
                        <a:spcBef>
                          <a:spcPts val="25"/>
                        </a:spcBef>
                        <a:spcAft>
                          <a:spcPts val="0"/>
                        </a:spcAft>
                        <a:buClr>
                          <a:srgbClr val="000000"/>
                        </a:buClr>
                        <a:buSzPts val="1900"/>
                        <a:buFont typeface="Arial"/>
                        <a:buNone/>
                      </a:pPr>
                      <a:r>
                        <a:rPr lang="en-US" sz="19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Business Rules</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Set of rules enforced on the application. For example, leave that is applied by the employee is marked as “Sanctioned” in the application</a:t>
                      </a:r>
                      <a:endParaRPr sz="2500" b="0" i="0" u="none" strike="noStrike" cap="none">
                        <a:latin typeface="Arial"/>
                        <a:ea typeface="Arial"/>
                        <a:cs typeface="Arial"/>
                        <a:sym typeface="Arial"/>
                      </a:endParaRPr>
                    </a:p>
                    <a:p>
                      <a:pPr marL="64008" marR="0" lvl="0" indent="0" algn="just" rtl="0">
                        <a:lnSpc>
                          <a:spcPct val="89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only if the manager approves it.</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986025">
                <a:tc>
                  <a:txBody>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Validations</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l" rtl="0">
                        <a:lnSpc>
                          <a:spcPct val="15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Ensures the correctness of the data and related functionalities. For example, the date can be</a:t>
                      </a:r>
                      <a:endParaRPr sz="25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500"/>
                        <a:buFont typeface="Arial"/>
                        <a:buNone/>
                      </a:pPr>
                      <a:r>
                        <a:rPr lang="en-US" sz="1500" b="0" i="0" u="none" strike="noStrike" cap="none">
                          <a:latin typeface="Arial"/>
                          <a:ea typeface="Arial"/>
                          <a:cs typeface="Arial"/>
                          <a:sym typeface="Arial"/>
                        </a:rPr>
                        <a:t>entered in ‘DD-MM-YYYY’ format only.</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643550">
                <a:tc>
                  <a:txBody>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latin typeface="Arial"/>
                          <a:ea typeface="Arial"/>
                          <a:cs typeface="Arial"/>
                          <a:sym typeface="Arial"/>
                        </a:rPr>
                        <a:t> </a:t>
                      </a:r>
                      <a:endParaRPr sz="25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Database</a:t>
                      </a:r>
                      <a:endParaRPr sz="2500" b="0" i="0" u="none" strike="noStrike" cap="none">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0" lvl="0" indent="0" algn="l" rtl="0">
                        <a:lnSpc>
                          <a:spcPct val="89333"/>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Used to store the data that is collected by the</a:t>
                      </a:r>
                      <a:endParaRPr sz="2500" b="0" i="0" u="none" strike="noStrike" cap="none" dirty="0">
                        <a:latin typeface="Arial"/>
                        <a:ea typeface="Arial"/>
                        <a:cs typeface="Arial"/>
                        <a:sym typeface="Arial"/>
                      </a:endParaRPr>
                    </a:p>
                    <a:p>
                      <a:pPr marL="64008" marR="0" lvl="0" indent="0" algn="l" rtl="0">
                        <a:lnSpc>
                          <a:spcPct val="100000"/>
                        </a:lnSpc>
                        <a:spcBef>
                          <a:spcPts val="67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application through user input.</a:t>
                      </a:r>
                      <a:endParaRPr sz="2500" b="0" i="0" u="none" strike="noStrike" cap="none" dirty="0">
                        <a:latin typeface="Arial"/>
                        <a:ea typeface="Arial"/>
                        <a:cs typeface="Arial"/>
                        <a:sym typeface="Arial"/>
                      </a:endParaRPr>
                    </a:p>
                  </a:txBody>
                  <a:tcPr marL="13100" marR="13100" marT="131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288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Components</a:t>
            </a:r>
          </a:p>
        </p:txBody>
      </p:sp>
      <p:graphicFrame>
        <p:nvGraphicFramePr>
          <p:cNvPr id="3" name="Google Shape;51;p15">
            <a:extLst>
              <a:ext uri="{FF2B5EF4-FFF2-40B4-BE49-F238E27FC236}">
                <a16:creationId xmlns:a16="http://schemas.microsoft.com/office/drawing/2014/main" id="{37ADA47C-9EDA-9FA1-2B20-B7A99F162BBD}"/>
              </a:ext>
            </a:extLst>
          </p:cNvPr>
          <p:cNvGraphicFramePr/>
          <p:nvPr>
            <p:extLst>
              <p:ext uri="{D42A27DB-BD31-4B8C-83A1-F6EECF244321}">
                <p14:modId xmlns:p14="http://schemas.microsoft.com/office/powerpoint/2010/main" val="182070003"/>
              </p:ext>
            </p:extLst>
          </p:nvPr>
        </p:nvGraphicFramePr>
        <p:xfrm>
          <a:off x="882787" y="864828"/>
          <a:ext cx="10426425" cy="5920095"/>
        </p:xfrm>
        <a:graphic>
          <a:graphicData uri="http://schemas.openxmlformats.org/drawingml/2006/table">
            <a:tbl>
              <a:tblPr>
                <a:noFill/>
              </a:tblPr>
              <a:tblGrid>
                <a:gridCol w="2539850">
                  <a:extLst>
                    <a:ext uri="{9D8B030D-6E8A-4147-A177-3AD203B41FA5}">
                      <a16:colId xmlns:a16="http://schemas.microsoft.com/office/drawing/2014/main" val="20000"/>
                    </a:ext>
                  </a:extLst>
                </a:gridCol>
                <a:gridCol w="7886575">
                  <a:extLst>
                    <a:ext uri="{9D8B030D-6E8A-4147-A177-3AD203B41FA5}">
                      <a16:colId xmlns:a16="http://schemas.microsoft.com/office/drawing/2014/main" val="20001"/>
                    </a:ext>
                  </a:extLst>
                </a:gridCol>
              </a:tblGrid>
              <a:tr h="313125">
                <a:tc>
                  <a:txBody>
                    <a:bodyPr/>
                    <a:lstStyle/>
                    <a:p>
                      <a:pPr marL="10972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FFFFFF"/>
                          </a:solidFill>
                          <a:latin typeface="Arial"/>
                          <a:ea typeface="Arial"/>
                          <a:cs typeface="Arial"/>
                          <a:sym typeface="Arial"/>
                        </a:rPr>
                        <a:t>Application Components</a:t>
                      </a:r>
                      <a:endParaRPr sz="2800" b="0" i="0" u="none" strike="noStrike" cap="none">
                        <a:latin typeface="Arial"/>
                        <a:ea typeface="Arial"/>
                        <a:cs typeface="Arial"/>
                        <a:sym typeface="Arial"/>
                      </a:endParaRPr>
                    </a:p>
                  </a:txBody>
                  <a:tcPr marL="14850" marR="14850" marT="1485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tc>
                  <a:txBody>
                    <a:bodyPr/>
                    <a:lstStyle/>
                    <a:p>
                      <a:pPr marL="740664"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rgbClr val="FFFFFF"/>
                          </a:solidFill>
                          <a:latin typeface="Arial"/>
                          <a:ea typeface="Arial"/>
                          <a:cs typeface="Arial"/>
                          <a:sym typeface="Arial"/>
                        </a:rPr>
                        <a:t>Component Description</a:t>
                      </a:r>
                      <a:endParaRPr sz="2800" b="0" i="0" u="none" strike="noStrike" cap="none" dirty="0">
                        <a:latin typeface="Arial"/>
                        <a:ea typeface="Arial"/>
                        <a:cs typeface="Arial"/>
                        <a:sym typeface="Arial"/>
                      </a:endParaRPr>
                    </a:p>
                  </a:txBody>
                  <a:tcPr marL="14850" marR="14850" marT="1485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1750350">
                <a:tc>
                  <a:txBody>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64008" marR="0" lvl="0" indent="0" algn="l" rtl="0">
                        <a:lnSpc>
                          <a:spcPct val="100000"/>
                        </a:lnSpc>
                        <a:spcBef>
                          <a:spcPts val="67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Data</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64008" lvl="0" indent="0" algn="just" rtl="0">
                        <a:lnSpc>
                          <a:spcPct val="15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Master Data: </a:t>
                      </a:r>
                      <a:r>
                        <a:rPr lang="en-US" sz="1700" b="0" i="0" u="none" strike="noStrike" cap="none">
                          <a:solidFill>
                            <a:srgbClr val="000000"/>
                          </a:solidFill>
                          <a:latin typeface="Arial"/>
                          <a:ea typeface="Arial"/>
                          <a:cs typeface="Arial"/>
                          <a:sym typeface="Arial"/>
                        </a:rPr>
                        <a:t>Fixed data like department names, designations, etc.</a:t>
                      </a:r>
                      <a:endParaRPr sz="2800" b="0" i="0" u="none" strike="noStrike" cap="none">
                        <a:latin typeface="Arial"/>
                        <a:ea typeface="Arial"/>
                        <a:cs typeface="Arial"/>
                        <a:sym typeface="Arial"/>
                      </a:endParaRPr>
                    </a:p>
                    <a:p>
                      <a:pPr marL="64008" marR="64008" lvl="0" indent="0" algn="just" rtl="0">
                        <a:lnSpc>
                          <a:spcPct val="15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Transactional Data: </a:t>
                      </a:r>
                      <a:r>
                        <a:rPr lang="en-US" sz="1700" b="0" i="0" u="none" strike="noStrike" cap="none">
                          <a:solidFill>
                            <a:srgbClr val="000000"/>
                          </a:solidFill>
                          <a:latin typeface="Arial"/>
                          <a:ea typeface="Arial"/>
                          <a:cs typeface="Arial"/>
                          <a:sym typeface="Arial"/>
                        </a:rPr>
                        <a:t>It changes based on the user interactions like age, marital status, employee id, etc.</a:t>
                      </a:r>
                      <a:endParaRPr sz="2800" b="0" i="0" u="none" strike="noStrike" cap="none">
                        <a:latin typeface="Arial"/>
                        <a:ea typeface="Arial"/>
                        <a:cs typeface="Arial"/>
                        <a:sym typeface="Arial"/>
                      </a:endParaRPr>
                    </a:p>
                    <a:p>
                      <a:pPr marL="64008" marR="0" lvl="0" indent="0" algn="just" rtl="0">
                        <a:lnSpc>
                          <a:spcPct val="78823"/>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Configurational Data: </a:t>
                      </a:r>
                      <a:r>
                        <a:rPr lang="en-US" sz="1700" b="0" i="0" u="none" strike="noStrike" cap="none">
                          <a:solidFill>
                            <a:srgbClr val="000000"/>
                          </a:solidFill>
                          <a:latin typeface="Arial"/>
                          <a:ea typeface="Arial"/>
                          <a:cs typeface="Arial"/>
                          <a:sym typeface="Arial"/>
                        </a:rPr>
                        <a:t>Those data that are</a:t>
                      </a:r>
                      <a:endParaRPr sz="2800" b="0" i="0" u="none" strike="noStrike" cap="none">
                        <a:latin typeface="Arial"/>
                        <a:ea typeface="Arial"/>
                        <a:cs typeface="Arial"/>
                        <a:sym typeface="Arial"/>
                      </a:endParaRPr>
                    </a:p>
                    <a:p>
                      <a:pPr marL="64008" marR="0" lvl="0" indent="0" algn="just" rtl="0">
                        <a:lnSpc>
                          <a:spcPct val="100000"/>
                        </a:lnSpc>
                        <a:spcBef>
                          <a:spcPts val="67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needed by the application to start or to run</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1091175">
                <a:tc>
                  <a:txBody>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Reports</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l" rtl="0">
                        <a:lnSpc>
                          <a:spcPct val="15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Consolidated information as per the needs of the user which is displayed in user friendly</a:t>
                      </a:r>
                      <a:endParaRPr sz="28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format.</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685925">
                <a:tc>
                  <a:txBody>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Interfaces</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Interactions with other applications or devices</a:t>
                      </a:r>
                      <a:endParaRPr sz="2800" b="0" i="0" u="none" strike="noStrike" cap="none">
                        <a:latin typeface="Arial"/>
                        <a:ea typeface="Arial"/>
                        <a:cs typeface="Arial"/>
                        <a:sym typeface="Arial"/>
                      </a:endParaRPr>
                    </a:p>
                    <a:p>
                      <a:pPr marL="64008" marR="64008" lvl="0" indent="0" algn="l" rtl="0">
                        <a:lnSpc>
                          <a:spcPct val="117647"/>
                        </a:lnSpc>
                        <a:spcBef>
                          <a:spcPts val="15"/>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happens through interfaces. For example, biometric verification, etc.</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1028350">
                <a:tc>
                  <a:txBody>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0" marR="0" lvl="0" indent="0" algn="l" rtl="0">
                        <a:lnSpc>
                          <a:spcPct val="100000"/>
                        </a:lnSpc>
                        <a:spcBef>
                          <a:spcPts val="15"/>
                        </a:spcBef>
                        <a:spcAft>
                          <a:spcPts val="0"/>
                        </a:spcAft>
                        <a:buClr>
                          <a:srgbClr val="000000"/>
                        </a:buClr>
                        <a:buSzPts val="2100"/>
                        <a:buFont typeface="Arial"/>
                        <a:buNone/>
                      </a:pPr>
                      <a:r>
                        <a:rPr lang="en-US" sz="21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Logs</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just" rtl="0">
                        <a:lnSpc>
                          <a:spcPct val="15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Used for recording the information that will be needed in tracking, auditing, troubleshooting and other processes. Examples includes error</a:t>
                      </a:r>
                      <a:endParaRPr sz="2800" b="0" i="0" u="none" strike="noStrike" cap="none">
                        <a:latin typeface="Arial"/>
                        <a:ea typeface="Arial"/>
                        <a:cs typeface="Arial"/>
                        <a:sym typeface="Arial"/>
                      </a:endParaRPr>
                    </a:p>
                    <a:p>
                      <a:pPr marL="64008" marR="0" lvl="0" indent="0" algn="just" rtl="0">
                        <a:lnSpc>
                          <a:spcPct val="78529"/>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log, installation log, change log, etc.</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702150">
                <a:tc>
                  <a:txBody>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latin typeface="Arial"/>
                          <a:ea typeface="Arial"/>
                          <a:cs typeface="Arial"/>
                          <a:sym typeface="Arial"/>
                        </a:rPr>
                        <a:t> </a:t>
                      </a:r>
                      <a:endParaRPr sz="28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Backend Process</a:t>
                      </a:r>
                      <a:endParaRPr sz="2800" b="0" i="0" u="none" strike="noStrike" cap="none">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64008" lvl="0" indent="0" algn="l" rtl="0">
                        <a:lnSpc>
                          <a:spcPct val="150000"/>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Automated and scheduled jobs that runs without the user interactions (unattended</a:t>
                      </a:r>
                      <a:endParaRPr sz="2800" b="0" i="0" u="none" strike="noStrike" cap="none" dirty="0">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fashion).</a:t>
                      </a:r>
                      <a:endParaRPr sz="2800" b="0" i="0" u="none" strike="noStrike" cap="none" dirty="0">
                        <a:latin typeface="Arial"/>
                        <a:ea typeface="Arial"/>
                        <a:cs typeface="Arial"/>
                        <a:sym typeface="Arial"/>
                      </a:endParaRPr>
                    </a:p>
                  </a:txBody>
                  <a:tcPr marL="14850" marR="14850" marT="1485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394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Day – 1</a:t>
            </a:r>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dirty="0">
                <a:solidFill>
                  <a:srgbClr val="011F43"/>
                </a:solidFill>
                <a:latin typeface="Roboto"/>
                <a:ea typeface="Roboto"/>
                <a:cs typeface="Roboto"/>
                <a:sym typeface="Roboto"/>
              </a:rPr>
              <a:t>Application Components</a:t>
            </a:r>
          </a:p>
        </p:txBody>
      </p:sp>
      <p:sp>
        <p:nvSpPr>
          <p:cNvPr id="4" name="Google Shape;56;p16">
            <a:extLst>
              <a:ext uri="{FF2B5EF4-FFF2-40B4-BE49-F238E27FC236}">
                <a16:creationId xmlns:a16="http://schemas.microsoft.com/office/drawing/2014/main" id="{45B4E835-5A36-D35A-1250-7425FD63702B}"/>
              </a:ext>
            </a:extLst>
          </p:cNvPr>
          <p:cNvSpPr txBox="1"/>
          <p:nvPr/>
        </p:nvSpPr>
        <p:spPr>
          <a:xfrm>
            <a:off x="344129" y="1717634"/>
            <a:ext cx="11503800" cy="1616100"/>
          </a:xfrm>
          <a:prstGeom prst="rect">
            <a:avLst/>
          </a:prstGeom>
          <a:noFill/>
          <a:ln>
            <a:noFill/>
          </a:ln>
        </p:spPr>
        <p:txBody>
          <a:bodyPr spcFirstLastPara="1" wrap="square" lIns="91425" tIns="45700" rIns="91425" bIns="45700" anchor="t" anchorCtr="0">
            <a:spAutoFit/>
          </a:bodyPr>
          <a:lstStyle/>
          <a:p>
            <a:pPr marL="17780" marR="19050" lvl="0" indent="0" algn="just" rtl="0">
              <a:lnSpc>
                <a:spcPct val="150000"/>
              </a:lnSpc>
              <a:spcBef>
                <a:spcPts val="0"/>
              </a:spcBef>
              <a:spcAft>
                <a:spcPts val="0"/>
              </a:spcAft>
              <a:buClr>
                <a:srgbClr val="000000"/>
              </a:buClr>
              <a:buSzPts val="1800"/>
              <a:buFont typeface="Arial"/>
              <a:buNone/>
            </a:pPr>
            <a:r>
              <a:rPr lang="en-US" sz="1800" b="1" i="1" u="none" strike="noStrike" cap="none" dirty="0">
                <a:solidFill>
                  <a:schemeClr val="dk1"/>
                </a:solidFill>
                <a:latin typeface="Arial"/>
                <a:ea typeface="Arial"/>
                <a:cs typeface="Arial"/>
                <a:sym typeface="Arial"/>
              </a:rPr>
              <a:t>Application’s functionality and the related component’s requirements are documented into the requirement specification documents</a:t>
            </a:r>
            <a:r>
              <a:rPr lang="en-US" sz="1800" b="1" i="1" dirty="0">
                <a:solidFill>
                  <a:schemeClr val="dk1"/>
                </a:solidFill>
              </a:rPr>
              <a:t>.</a:t>
            </a:r>
            <a:endParaRPr sz="1400" b="0" i="0" u="none" strike="noStrike" cap="none" dirty="0">
              <a:solidFill>
                <a:srgbClr val="000000"/>
              </a:solidFill>
              <a:latin typeface="Arial"/>
              <a:ea typeface="Arial"/>
              <a:cs typeface="Arial"/>
              <a:sym typeface="Arial"/>
            </a:endParaRPr>
          </a:p>
          <a:p>
            <a:pPr marL="17780" marR="19050" lvl="0" indent="0" algn="just" rtl="0">
              <a:lnSpc>
                <a:spcPct val="150000"/>
              </a:lnSpc>
              <a:spcBef>
                <a:spcPts val="0"/>
              </a:spcBef>
              <a:spcAft>
                <a:spcPts val="0"/>
              </a:spcAft>
              <a:buClr>
                <a:srgbClr val="000000"/>
              </a:buClr>
              <a:buSzPts val="1800"/>
              <a:buFont typeface="Arial"/>
              <a:buNone/>
            </a:pPr>
            <a:endParaRPr sz="1800" b="1" i="1" u="none" strike="noStrike" cap="none" dirty="0">
              <a:solidFill>
                <a:schemeClr val="dk1"/>
              </a:solidFill>
              <a:latin typeface="Arial"/>
              <a:ea typeface="Arial"/>
              <a:cs typeface="Arial"/>
              <a:sym typeface="Arial"/>
            </a:endParaRPr>
          </a:p>
          <a:p>
            <a:pPr marL="17780" marR="19050" lvl="0" indent="0" algn="just" rtl="0">
              <a:lnSpc>
                <a:spcPct val="150000"/>
              </a:lnSpc>
              <a:spcBef>
                <a:spcPts val="0"/>
              </a:spcBef>
              <a:spcAft>
                <a:spcPts val="0"/>
              </a:spcAft>
              <a:buClr>
                <a:srgbClr val="000000"/>
              </a:buClr>
              <a:buSzPts val="1800"/>
              <a:buFont typeface="Arial"/>
              <a:buNone/>
            </a:pPr>
            <a:r>
              <a:rPr lang="en-US" sz="1800" b="1" i="1" u="none" strike="noStrike" cap="none" dirty="0">
                <a:solidFill>
                  <a:schemeClr val="dk1"/>
                </a:solidFill>
                <a:latin typeface="Arial"/>
                <a:ea typeface="Arial"/>
                <a:cs typeface="Arial"/>
                <a:sym typeface="Arial"/>
              </a:rPr>
              <a:t>These requirements form the basis for checking the application’s functionality in software testing.</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5135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a:solidFill>
                  <a:srgbClr val="011F43"/>
                </a:solidFill>
                <a:latin typeface="Roboto"/>
                <a:ea typeface="Roboto"/>
                <a:cs typeface="Roboto"/>
                <a:sym typeface="Roboto"/>
              </a:rPr>
              <a:t>Application Characteristics</a:t>
            </a:r>
            <a:endParaRPr lang="en-US" sz="2800" b="1" i="1" u="none" strike="noStrike" cap="none" dirty="0">
              <a:solidFill>
                <a:srgbClr val="011F43"/>
              </a:solidFill>
              <a:latin typeface="Roboto"/>
              <a:ea typeface="Roboto"/>
              <a:cs typeface="Roboto"/>
              <a:sym typeface="Roboto"/>
            </a:endParaRPr>
          </a:p>
        </p:txBody>
      </p:sp>
      <p:pic>
        <p:nvPicPr>
          <p:cNvPr id="3" name="Google Shape;61;p17">
            <a:extLst>
              <a:ext uri="{FF2B5EF4-FFF2-40B4-BE49-F238E27FC236}">
                <a16:creationId xmlns:a16="http://schemas.microsoft.com/office/drawing/2014/main" id="{A5E7BBCD-668E-DBE0-7679-18D010BFF81E}"/>
              </a:ext>
            </a:extLst>
          </p:cNvPr>
          <p:cNvPicPr preferRelativeResize="0"/>
          <p:nvPr/>
        </p:nvPicPr>
        <p:blipFill rotWithShape="1">
          <a:blip r:embed="rId2">
            <a:alphaModFix/>
          </a:blip>
          <a:srcRect/>
          <a:stretch/>
        </p:blipFill>
        <p:spPr>
          <a:xfrm>
            <a:off x="2844830" y="2085545"/>
            <a:ext cx="6171350" cy="2686909"/>
          </a:xfrm>
          <a:prstGeom prst="rect">
            <a:avLst/>
          </a:prstGeom>
          <a:noFill/>
          <a:ln>
            <a:noFill/>
          </a:ln>
        </p:spPr>
      </p:pic>
    </p:spTree>
    <p:extLst>
      <p:ext uri="{BB962C8B-B14F-4D97-AF65-F5344CB8AC3E}">
        <p14:creationId xmlns:p14="http://schemas.microsoft.com/office/powerpoint/2010/main" val="168263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F6582A5-A8C0-115A-A7C0-D01B136390E1}"/>
              </a:ext>
            </a:extLst>
          </p:cNvPr>
          <p:cNvSpPr/>
          <p:nvPr/>
        </p:nvSpPr>
        <p:spPr>
          <a:xfrm>
            <a:off x="0" y="0"/>
            <a:ext cx="1231641" cy="541176"/>
          </a:xfrm>
          <a:custGeom>
            <a:avLst/>
            <a:gdLst>
              <a:gd name="connsiteX0" fmla="*/ 0 w 3713583"/>
              <a:gd name="connsiteY0" fmla="*/ 0 h 886408"/>
              <a:gd name="connsiteX1" fmla="*/ 2976465 w 3713583"/>
              <a:gd name="connsiteY1" fmla="*/ 0 h 886408"/>
              <a:gd name="connsiteX2" fmla="*/ 3345024 w 3713583"/>
              <a:gd name="connsiteY2" fmla="*/ 0 h 886408"/>
              <a:gd name="connsiteX3" fmla="*/ 3713583 w 3713583"/>
              <a:gd name="connsiteY3" fmla="*/ 443204 h 886408"/>
              <a:gd name="connsiteX4" fmla="*/ 3345024 w 3713583"/>
              <a:gd name="connsiteY4" fmla="*/ 886408 h 886408"/>
              <a:gd name="connsiteX5" fmla="*/ 2976465 w 3713583"/>
              <a:gd name="connsiteY5" fmla="*/ 886408 h 886408"/>
              <a:gd name="connsiteX6" fmla="*/ 0 w 3713583"/>
              <a:gd name="connsiteY6" fmla="*/ 886408 h 88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3583" h="886408">
                <a:moveTo>
                  <a:pt x="0" y="0"/>
                </a:moveTo>
                <a:lnTo>
                  <a:pt x="2976465" y="0"/>
                </a:lnTo>
                <a:lnTo>
                  <a:pt x="3345024" y="0"/>
                </a:lnTo>
                <a:cubicBezTo>
                  <a:pt x="3548574" y="0"/>
                  <a:pt x="3713583" y="198429"/>
                  <a:pt x="3713583" y="443204"/>
                </a:cubicBezTo>
                <a:cubicBezTo>
                  <a:pt x="3713583" y="687979"/>
                  <a:pt x="3548574" y="886408"/>
                  <a:pt x="3345024" y="886408"/>
                </a:cubicBezTo>
                <a:lnTo>
                  <a:pt x="2976465" y="886408"/>
                </a:lnTo>
                <a:lnTo>
                  <a:pt x="0" y="886408"/>
                </a:lnTo>
                <a:close/>
              </a:path>
            </a:pathLst>
          </a:custGeom>
          <a:solidFill>
            <a:srgbClr val="FF5969"/>
          </a:solidFill>
          <a:ln>
            <a:solidFill>
              <a:srgbClr val="FF5969"/>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t>Day – 1</a:t>
            </a:r>
            <a:endParaRPr lang="en-US" dirty="0"/>
          </a:p>
        </p:txBody>
      </p:sp>
      <p:sp>
        <p:nvSpPr>
          <p:cNvPr id="2" name="Google Shape;23;p4">
            <a:extLst>
              <a:ext uri="{FF2B5EF4-FFF2-40B4-BE49-F238E27FC236}">
                <a16:creationId xmlns:a16="http://schemas.microsoft.com/office/drawing/2014/main" id="{4D08C1A5-44DA-1063-7C40-E6F2976FAAFF}"/>
              </a:ext>
            </a:extLst>
          </p:cNvPr>
          <p:cNvSpPr txBox="1"/>
          <p:nvPr/>
        </p:nvSpPr>
        <p:spPr>
          <a:xfrm>
            <a:off x="2664549" y="341608"/>
            <a:ext cx="76484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1" u="none" strike="noStrike" cap="none">
                <a:solidFill>
                  <a:srgbClr val="011F43"/>
                </a:solidFill>
                <a:latin typeface="Roboto"/>
                <a:ea typeface="Roboto"/>
                <a:cs typeface="Roboto"/>
                <a:sym typeface="Roboto"/>
              </a:rPr>
              <a:t>Application Characteristics</a:t>
            </a:r>
            <a:endParaRPr lang="en-US" sz="2800" b="1" i="1" u="none" strike="noStrike" cap="none" dirty="0">
              <a:solidFill>
                <a:srgbClr val="011F43"/>
              </a:solidFill>
              <a:latin typeface="Roboto"/>
              <a:ea typeface="Roboto"/>
              <a:cs typeface="Roboto"/>
              <a:sym typeface="Roboto"/>
            </a:endParaRPr>
          </a:p>
        </p:txBody>
      </p:sp>
      <p:graphicFrame>
        <p:nvGraphicFramePr>
          <p:cNvPr id="4" name="Google Shape;69;p18">
            <a:extLst>
              <a:ext uri="{FF2B5EF4-FFF2-40B4-BE49-F238E27FC236}">
                <a16:creationId xmlns:a16="http://schemas.microsoft.com/office/drawing/2014/main" id="{CD269214-81A2-5398-83D0-C02F292D9288}"/>
              </a:ext>
            </a:extLst>
          </p:cNvPr>
          <p:cNvGraphicFramePr/>
          <p:nvPr/>
        </p:nvGraphicFramePr>
        <p:xfrm>
          <a:off x="1573134" y="1148056"/>
          <a:ext cx="8715175" cy="4570825"/>
        </p:xfrm>
        <a:graphic>
          <a:graphicData uri="http://schemas.openxmlformats.org/drawingml/2006/table">
            <a:tbl>
              <a:tblPr>
                <a:noFill/>
              </a:tblPr>
              <a:tblGrid>
                <a:gridCol w="3214150">
                  <a:extLst>
                    <a:ext uri="{9D8B030D-6E8A-4147-A177-3AD203B41FA5}">
                      <a16:colId xmlns:a16="http://schemas.microsoft.com/office/drawing/2014/main" val="20000"/>
                    </a:ext>
                  </a:extLst>
                </a:gridCol>
                <a:gridCol w="5501025">
                  <a:extLst>
                    <a:ext uri="{9D8B030D-6E8A-4147-A177-3AD203B41FA5}">
                      <a16:colId xmlns:a16="http://schemas.microsoft.com/office/drawing/2014/main" val="20001"/>
                    </a:ext>
                  </a:extLst>
                </a:gridCol>
              </a:tblGrid>
              <a:tr h="710550">
                <a:tc>
                  <a:txBody>
                    <a:bodyPr/>
                    <a:lstStyle/>
                    <a:p>
                      <a:pPr marL="374904" marR="374904"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rgbClr val="FFFFFF"/>
                          </a:solidFill>
                          <a:latin typeface="Arial"/>
                          <a:ea typeface="Arial"/>
                          <a:cs typeface="Arial"/>
                          <a:sym typeface="Arial"/>
                        </a:rPr>
                        <a:t>Application</a:t>
                      </a:r>
                      <a:endParaRPr sz="2700" b="0" i="0" u="none" strike="noStrike" cap="none" dirty="0">
                        <a:latin typeface="Arial"/>
                        <a:ea typeface="Arial"/>
                        <a:cs typeface="Arial"/>
                        <a:sym typeface="Arial"/>
                      </a:endParaRPr>
                    </a:p>
                    <a:p>
                      <a:pPr marL="374904" marR="374904" lvl="0" indent="0" algn="ctr" rtl="0">
                        <a:lnSpc>
                          <a:spcPct val="100000"/>
                        </a:lnSpc>
                        <a:spcBef>
                          <a:spcPts val="670"/>
                        </a:spcBef>
                        <a:spcAft>
                          <a:spcPts val="0"/>
                        </a:spcAft>
                        <a:buClr>
                          <a:srgbClr val="000000"/>
                        </a:buClr>
                        <a:buSzPts val="1700"/>
                        <a:buFont typeface="Arial"/>
                        <a:buNone/>
                      </a:pPr>
                      <a:r>
                        <a:rPr lang="en-US" sz="1700" b="0" i="0" u="none" strike="noStrike" cap="none" dirty="0">
                          <a:solidFill>
                            <a:srgbClr val="FFFFFF"/>
                          </a:solidFill>
                          <a:latin typeface="Arial"/>
                          <a:ea typeface="Arial"/>
                          <a:cs typeface="Arial"/>
                          <a:sym typeface="Arial"/>
                        </a:rPr>
                        <a:t>Characteristics</a:t>
                      </a:r>
                      <a:endParaRPr sz="2700" b="0" i="0" u="none" strike="noStrike" cap="none" dirty="0">
                        <a:latin typeface="Arial"/>
                        <a:ea typeface="Arial"/>
                        <a:cs typeface="Arial"/>
                        <a:sym typeface="Arial"/>
                      </a:endParaRPr>
                    </a:p>
                  </a:txBody>
                  <a:tcPr marL="14400" marR="14400" marT="144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1161288" marR="1161288" lvl="0" indent="0" algn="ctr" rtl="0">
                        <a:lnSpc>
                          <a:spcPct val="100000"/>
                        </a:lnSpc>
                        <a:spcBef>
                          <a:spcPts val="0"/>
                        </a:spcBef>
                        <a:spcAft>
                          <a:spcPts val="0"/>
                        </a:spcAft>
                        <a:buClr>
                          <a:srgbClr val="000000"/>
                        </a:buClr>
                        <a:buSzPts val="1700"/>
                        <a:buFont typeface="Arial"/>
                        <a:buNone/>
                      </a:pPr>
                      <a:r>
                        <a:rPr lang="en-US" sz="1700" b="0" i="0" u="none" strike="noStrike" cap="none">
                          <a:solidFill>
                            <a:srgbClr val="FFFFFF"/>
                          </a:solidFill>
                          <a:latin typeface="Arial"/>
                          <a:ea typeface="Arial"/>
                          <a:cs typeface="Arial"/>
                          <a:sym typeface="Arial"/>
                        </a:rPr>
                        <a:t>Example</a:t>
                      </a:r>
                      <a:endParaRPr sz="2700" b="0" i="0" u="none" strike="noStrike" cap="none">
                        <a:latin typeface="Arial"/>
                        <a:ea typeface="Arial"/>
                        <a:cs typeface="Arial"/>
                        <a:sym typeface="Arial"/>
                      </a:endParaRPr>
                    </a:p>
                  </a:txBody>
                  <a:tcPr marL="14400" marR="14400" marT="144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Performance Critical</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Share market application should process and</a:t>
                      </a:r>
                      <a:endParaRPr sz="2700" b="0" i="0" u="none" strike="noStrike" cap="none">
                        <a:latin typeface="Arial"/>
                        <a:ea typeface="Arial"/>
                        <a:cs typeface="Arial"/>
                        <a:sym typeface="Arial"/>
                      </a:endParaRPr>
                    </a:p>
                    <a:p>
                      <a:pPr marL="64008" marR="0" lvl="0" indent="0" algn="l" rtl="0">
                        <a:lnSpc>
                          <a:spcPct val="100000"/>
                        </a:lnSpc>
                        <a:spcBef>
                          <a:spcPts val="67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show information quickly for trading.</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1"/>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Global Usage</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Some websites are used across the globe in</a:t>
                      </a:r>
                      <a:endParaRPr sz="2700" b="0" i="0" u="none" strike="noStrike" cap="none">
                        <a:latin typeface="Arial"/>
                        <a:ea typeface="Arial"/>
                        <a:cs typeface="Arial"/>
                        <a:sym typeface="Arial"/>
                      </a:endParaRPr>
                    </a:p>
                    <a:p>
                      <a:pPr marL="64008" marR="0" lvl="0" indent="0" algn="l" rtl="0">
                        <a:lnSpc>
                          <a:spcPct val="100000"/>
                        </a:lnSpc>
                        <a:spcBef>
                          <a:spcPts val="670"/>
                        </a:spcBef>
                        <a:spcAft>
                          <a:spcPts val="0"/>
                        </a:spcAft>
                        <a:buClr>
                          <a:srgbClr val="000000"/>
                        </a:buClr>
                        <a:buSzPts val="1700"/>
                        <a:buFont typeface="Arial"/>
                        <a:buNone/>
                      </a:pPr>
                      <a:r>
                        <a:rPr lang="en-US" sz="1700" b="0" i="0" u="none" strike="noStrike" cap="none">
                          <a:latin typeface="Arial"/>
                          <a:ea typeface="Arial"/>
                          <a:cs typeface="Arial"/>
                          <a:sym typeface="Arial"/>
                        </a:rPr>
                        <a:t>different languages.</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Compliance</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Pharmaceutical applications in USA have to</a:t>
                      </a:r>
                      <a:endParaRPr sz="2700" b="0" i="0" u="none" strike="noStrike" cap="none">
                        <a:latin typeface="Arial"/>
                        <a:ea typeface="Arial"/>
                        <a:cs typeface="Arial"/>
                        <a:sym typeface="Arial"/>
                      </a:endParaRPr>
                    </a:p>
                    <a:p>
                      <a:pPr marL="64008" marR="0" lvl="0" indent="0" algn="l" rtl="0">
                        <a:lnSpc>
                          <a:spcPct val="100000"/>
                        </a:lnSpc>
                        <a:spcBef>
                          <a:spcPts val="67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follow the FDA regulations.</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3"/>
                  </a:ext>
                </a:extLst>
              </a:tr>
              <a:tr h="322925">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Sensitive Data Handling</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Personal Information, Credit card data, etc.</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71055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5"/>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UI Criticality</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Health care application that displays ECG on ICU</a:t>
                      </a:r>
                      <a:endParaRPr sz="2700" b="0" i="0" u="none" strike="noStrike" cap="none">
                        <a:latin typeface="Arial"/>
                        <a:ea typeface="Arial"/>
                        <a:cs typeface="Arial"/>
                        <a:sym typeface="Arial"/>
                      </a:endParaRPr>
                    </a:p>
                    <a:p>
                      <a:pPr marL="64008" marR="0" lvl="0" indent="0" algn="l" rtl="0">
                        <a:lnSpc>
                          <a:spcPct val="100000"/>
                        </a:lnSpc>
                        <a:spcBef>
                          <a:spcPts val="66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monitors.</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rgbClr val="DEEAF6"/>
                    </a:solidFill>
                  </a:tcPr>
                </a:tc>
                <a:extLst>
                  <a:ext uri="{0D108BD9-81ED-4DB2-BD59-A6C34878D82A}">
                    <a16:rowId xmlns:a16="http://schemas.microsoft.com/office/drawing/2014/main" val="10005"/>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5"/>
                        </a:spcBef>
                        <a:spcAft>
                          <a:spcPts val="0"/>
                        </a:spcAft>
                        <a:buClr>
                          <a:srgbClr val="000000"/>
                        </a:buClr>
                        <a:buSzPts val="1700"/>
                        <a:buFont typeface="Arial"/>
                        <a:buNone/>
                      </a:pPr>
                      <a:r>
                        <a:rPr lang="en-US" sz="1700" b="0" i="0" u="none" strike="noStrike" cap="none">
                          <a:latin typeface="Arial"/>
                          <a:ea typeface="Arial"/>
                          <a:cs typeface="Arial"/>
                          <a:sym typeface="Arial"/>
                        </a:rPr>
                        <a:t>End user categories</a:t>
                      </a:r>
                      <a:endParaRPr sz="2700" b="0" i="0" u="none" strike="noStrike" cap="none">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dirty="0">
                          <a:latin typeface="Arial"/>
                          <a:ea typeface="Arial"/>
                          <a:cs typeface="Arial"/>
                          <a:sym typeface="Arial"/>
                        </a:rPr>
                        <a:t>Technically expert users, regular business users,</a:t>
                      </a:r>
                      <a:endParaRPr sz="2700" b="0" i="0" u="none" strike="noStrike" cap="none" dirty="0">
                        <a:latin typeface="Arial"/>
                        <a:ea typeface="Arial"/>
                        <a:cs typeface="Arial"/>
                        <a:sym typeface="Arial"/>
                      </a:endParaRPr>
                    </a:p>
                    <a:p>
                      <a:pPr marL="64008" marR="0" lvl="0" indent="0" algn="l" rtl="0">
                        <a:lnSpc>
                          <a:spcPct val="100000"/>
                        </a:lnSpc>
                        <a:spcBef>
                          <a:spcPts val="675"/>
                        </a:spcBef>
                        <a:spcAft>
                          <a:spcPts val="0"/>
                        </a:spcAft>
                        <a:buClr>
                          <a:srgbClr val="000000"/>
                        </a:buClr>
                        <a:buSzPts val="1700"/>
                        <a:buFont typeface="Arial"/>
                        <a:buNone/>
                      </a:pPr>
                      <a:r>
                        <a:rPr lang="en-US" sz="1700" b="0" i="0" u="none" strike="noStrike" cap="none" dirty="0">
                          <a:latin typeface="Arial"/>
                          <a:ea typeface="Arial"/>
                          <a:cs typeface="Arial"/>
                          <a:sym typeface="Arial"/>
                        </a:rPr>
                        <a:t>novice users, differently abled users, etc.</a:t>
                      </a:r>
                      <a:endParaRPr sz="2700" b="0" i="0" u="none" strike="noStrike" cap="none" dirty="0">
                        <a:latin typeface="Arial"/>
                        <a:ea typeface="Arial"/>
                        <a:cs typeface="Arial"/>
                        <a:sym typeface="Arial"/>
                      </a:endParaRPr>
                    </a:p>
                  </a:txBody>
                  <a:tcPr marL="14400" marR="14400" marT="14400" marB="0">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3962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2301</Words>
  <Application>Microsoft Office PowerPoint</Application>
  <PresentationFormat>Widescreen</PresentationFormat>
  <Paragraphs>278</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Calibri</vt:lpstr>
      <vt:lpstr>Calibri Light</vt:lpstr>
      <vt:lpstr>Noto Sans Symbols</vt:lpstr>
      <vt:lpstr>Roboto</vt:lpstr>
      <vt:lpstr>Wingdings</vt:lpstr>
      <vt:lpstr>Office</vt:lpstr>
      <vt:lpstr>Adobe Photoshop Image 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Muthu Viswanathan</cp:lastModifiedBy>
  <cp:revision>19</cp:revision>
  <dcterms:created xsi:type="dcterms:W3CDTF">2017-01-05T13:17:27Z</dcterms:created>
  <dcterms:modified xsi:type="dcterms:W3CDTF">2024-03-18T14:16:50Z</dcterms:modified>
</cp:coreProperties>
</file>