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Lst>
  <p:sldSz cy="6858000" cx="12192000"/>
  <p:notesSz cx="6858000" cy="9144000"/>
  <p:embeddedFontLst>
    <p:embeddedFont>
      <p:font typeface="Roboto"/>
      <p:regular r:id="rId90"/>
      <p:bold r:id="rId91"/>
      <p:italic r:id="rId92"/>
      <p:boldItalic r:id="rId9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84">
          <p15:clr>
            <a:srgbClr val="A4A3A4"/>
          </p15:clr>
        </p15:guide>
        <p15:guide id="2" pos="3864">
          <p15:clr>
            <a:srgbClr val="A4A3A4"/>
          </p15:clr>
        </p15:guide>
      </p15:sldGuideLst>
    </p:ext>
    <p:ext uri="http://customooxmlschemas.google.com/">
      <go:slidesCustomData xmlns:go="http://customooxmlschemas.google.com/" r:id="rId94" roundtripDataSignature="AMtx7mhG8+MfJeZK6A73/jp2xcB6Te4K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9160D5A-F4D8-4355-9011-09AB1966FD5C}">
  <a:tblStyle styleId="{B9160D5A-F4D8-4355-9011-09AB1966FD5C}"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A564AED5-2C7A-4046-9A58-7D9B8091932A}"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84" orient="horz"/>
        <p:guide pos="3864"/>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slide" Target="slides/slide80.xml"/><Relationship Id="rId41" Type="http://schemas.openxmlformats.org/officeDocument/2006/relationships/slide" Target="slides/slide35.xml"/><Relationship Id="rId85" Type="http://schemas.openxmlformats.org/officeDocument/2006/relationships/slide" Target="slides/slide79.xml"/><Relationship Id="rId44" Type="http://schemas.openxmlformats.org/officeDocument/2006/relationships/slide" Target="slides/slide38.xml"/><Relationship Id="rId88" Type="http://schemas.openxmlformats.org/officeDocument/2006/relationships/slide" Target="slides/slide82.xml"/><Relationship Id="rId43" Type="http://schemas.openxmlformats.org/officeDocument/2006/relationships/slide" Target="slides/slide37.xml"/><Relationship Id="rId87" Type="http://schemas.openxmlformats.org/officeDocument/2006/relationships/slide" Target="slides/slide81.xml"/><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94" Type="http://customschemas.google.com/relationships/presentationmetadata" Target="metadata"/><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font" Target="fonts/Roboto-bold.fntdata"/><Relationship Id="rId90" Type="http://schemas.openxmlformats.org/officeDocument/2006/relationships/font" Target="fonts/Roboto-regular.fntdata"/><Relationship Id="rId93" Type="http://schemas.openxmlformats.org/officeDocument/2006/relationships/font" Target="fonts/Roboto-boldItalic.fntdata"/><Relationship Id="rId92" Type="http://schemas.openxmlformats.org/officeDocument/2006/relationships/font" Target="fonts/Roboto-italic.fnt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9" name="Shape 1069"/>
        <p:cNvGrpSpPr/>
        <p:nvPr/>
      </p:nvGrpSpPr>
      <p:grpSpPr>
        <a:xfrm>
          <a:off x="0" y="0"/>
          <a:ext cx="0" cy="0"/>
          <a:chOff x="0" y="0"/>
          <a:chExt cx="0" cy="0"/>
        </a:xfrm>
      </p:grpSpPr>
      <p:sp>
        <p:nvSpPr>
          <p:cNvPr id="1070" name="Google Shape;1070;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8" name="Shape 1088"/>
        <p:cNvGrpSpPr/>
        <p:nvPr/>
      </p:nvGrpSpPr>
      <p:grpSpPr>
        <a:xfrm>
          <a:off x="0" y="0"/>
          <a:ext cx="0" cy="0"/>
          <a:chOff x="0" y="0"/>
          <a:chExt cx="0" cy="0"/>
        </a:xfrm>
      </p:grpSpPr>
      <p:sp>
        <p:nvSpPr>
          <p:cNvPr id="1089" name="Google Shape;1089;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7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9" name="Shape 1109"/>
        <p:cNvGrpSpPr/>
        <p:nvPr/>
      </p:nvGrpSpPr>
      <p:grpSpPr>
        <a:xfrm>
          <a:off x="0" y="0"/>
          <a:ext cx="0" cy="0"/>
          <a:chOff x="0" y="0"/>
          <a:chExt cx="0" cy="0"/>
        </a:xfrm>
      </p:grpSpPr>
      <p:sp>
        <p:nvSpPr>
          <p:cNvPr id="1110" name="Google Shape;1110;p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8" name="Shape 1118"/>
        <p:cNvGrpSpPr/>
        <p:nvPr/>
      </p:nvGrpSpPr>
      <p:grpSpPr>
        <a:xfrm>
          <a:off x="0" y="0"/>
          <a:ext cx="0" cy="0"/>
          <a:chOff x="0" y="0"/>
          <a:chExt cx="0" cy="0"/>
        </a:xfrm>
      </p:grpSpPr>
      <p:sp>
        <p:nvSpPr>
          <p:cNvPr id="1119" name="Google Shape;1119;p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7" name="Shape 1127"/>
        <p:cNvGrpSpPr/>
        <p:nvPr/>
      </p:nvGrpSpPr>
      <p:grpSpPr>
        <a:xfrm>
          <a:off x="0" y="0"/>
          <a:ext cx="0" cy="0"/>
          <a:chOff x="0" y="0"/>
          <a:chExt cx="0" cy="0"/>
        </a:xfrm>
      </p:grpSpPr>
      <p:sp>
        <p:nvSpPr>
          <p:cNvPr id="1128" name="Google Shape;1128;p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p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p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5" name="Shape 1155"/>
        <p:cNvGrpSpPr/>
        <p:nvPr/>
      </p:nvGrpSpPr>
      <p:grpSpPr>
        <a:xfrm>
          <a:off x="0" y="0"/>
          <a:ext cx="0" cy="0"/>
          <a:chOff x="0" y="0"/>
          <a:chExt cx="0" cy="0"/>
        </a:xfrm>
      </p:grpSpPr>
      <p:sp>
        <p:nvSpPr>
          <p:cNvPr id="1156" name="Google Shape;1156;p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4" name="Shape 1164"/>
        <p:cNvGrpSpPr/>
        <p:nvPr/>
      </p:nvGrpSpPr>
      <p:grpSpPr>
        <a:xfrm>
          <a:off x="0" y="0"/>
          <a:ext cx="0" cy="0"/>
          <a:chOff x="0" y="0"/>
          <a:chExt cx="0" cy="0"/>
        </a:xfrm>
      </p:grpSpPr>
      <p:sp>
        <p:nvSpPr>
          <p:cNvPr id="1165" name="Google Shape;1165;p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3" name="Shape 1173"/>
        <p:cNvGrpSpPr/>
        <p:nvPr/>
      </p:nvGrpSpPr>
      <p:grpSpPr>
        <a:xfrm>
          <a:off x="0" y="0"/>
          <a:ext cx="0" cy="0"/>
          <a:chOff x="0" y="0"/>
          <a:chExt cx="0" cy="0"/>
        </a:xfrm>
      </p:grpSpPr>
      <p:sp>
        <p:nvSpPr>
          <p:cNvPr id="1174" name="Google Shape;1174;p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8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p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8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type="blank">
  <p:cSld name="BLANK">
    <p:spTree>
      <p:nvGrpSpPr>
        <p:cNvPr id="11" name="Shape 11"/>
        <p:cNvGrpSpPr/>
        <p:nvPr/>
      </p:nvGrpSpPr>
      <p:grpSpPr>
        <a:xfrm>
          <a:off x="0" y="0"/>
          <a:ext cx="0" cy="0"/>
          <a:chOff x="0" y="0"/>
          <a:chExt cx="0" cy="0"/>
        </a:xfrm>
      </p:grpSpPr>
      <p:sp>
        <p:nvSpPr>
          <p:cNvPr id="12" name="Google Shape;12;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85"/>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2000">
        <p14:prism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6" name="Shape 66"/>
        <p:cNvGrpSpPr/>
        <p:nvPr/>
      </p:nvGrpSpPr>
      <p:grpSpPr>
        <a:xfrm>
          <a:off x="0" y="0"/>
          <a:ext cx="0" cy="0"/>
          <a:chOff x="0" y="0"/>
          <a:chExt cx="0" cy="0"/>
        </a:xfrm>
      </p:grpSpPr>
      <p:sp>
        <p:nvSpPr>
          <p:cNvPr id="67" name="Google Shape;67;p9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9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9" name="Google Shape;69;p9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9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1" name="Google Shape;71;p9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9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2000">
        <p14:prism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9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9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9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2000">
        <p14:prism dir="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Blank">
  <p:cSld name="14_Blank">
    <p:spTree>
      <p:nvGrpSpPr>
        <p:cNvPr id="80" name="Shape 80"/>
        <p:cNvGrpSpPr/>
        <p:nvPr/>
      </p:nvGrpSpPr>
      <p:grpSpPr>
        <a:xfrm>
          <a:off x="0" y="0"/>
          <a:ext cx="0" cy="0"/>
          <a:chOff x="0" y="0"/>
          <a:chExt cx="0" cy="0"/>
        </a:xfrm>
      </p:grpSpPr>
      <p:sp>
        <p:nvSpPr>
          <p:cNvPr id="81" name="Google Shape;81;p9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9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2000">
        <p14:prism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3_Blank">
  <p:cSld name="23_Blank">
    <p:spTree>
      <p:nvGrpSpPr>
        <p:cNvPr id="84" name="Shape 84"/>
        <p:cNvGrpSpPr/>
        <p:nvPr/>
      </p:nvGrpSpPr>
      <p:grpSpPr>
        <a:xfrm>
          <a:off x="0" y="0"/>
          <a:ext cx="0" cy="0"/>
          <a:chOff x="0" y="0"/>
          <a:chExt cx="0" cy="0"/>
        </a:xfrm>
      </p:grpSpPr>
      <p:sp>
        <p:nvSpPr>
          <p:cNvPr id="85" name="Google Shape;85;p9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9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9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8" name="Google Shape;88;p97"/>
          <p:cNvSpPr/>
          <p:nvPr>
            <p:ph idx="2" type="pic"/>
          </p:nvPr>
        </p:nvSpPr>
        <p:spPr>
          <a:xfrm>
            <a:off x="307975" y="1160915"/>
            <a:ext cx="3730625" cy="349885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9" name="Google Shape;89;p97"/>
          <p:cNvSpPr/>
          <p:nvPr>
            <p:ph idx="3" type="pic"/>
          </p:nvPr>
        </p:nvSpPr>
        <p:spPr>
          <a:xfrm>
            <a:off x="4212431" y="1160915"/>
            <a:ext cx="3730625" cy="349885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0" name="Google Shape;90;p97"/>
          <p:cNvSpPr/>
          <p:nvPr>
            <p:ph idx="4" type="pic"/>
          </p:nvPr>
        </p:nvSpPr>
        <p:spPr>
          <a:xfrm>
            <a:off x="8116887" y="1160915"/>
            <a:ext cx="3730625" cy="349885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mc:AlternateContent>
    <mc:Choice Requires="p14">
      <p:transition spd="slow" p14:dur="2000">
        <p14:prism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Blank">
  <p:cSld name="21_Blank">
    <p:spTree>
      <p:nvGrpSpPr>
        <p:cNvPr id="91" name="Shape 91"/>
        <p:cNvGrpSpPr/>
        <p:nvPr/>
      </p:nvGrpSpPr>
      <p:grpSpPr>
        <a:xfrm>
          <a:off x="0" y="0"/>
          <a:ext cx="0" cy="0"/>
          <a:chOff x="0" y="0"/>
          <a:chExt cx="0" cy="0"/>
        </a:xfrm>
      </p:grpSpPr>
      <p:sp>
        <p:nvSpPr>
          <p:cNvPr id="92" name="Google Shape;92;p9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9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9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2000">
        <p14:prism dir="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4_Blank">
  <p:cSld name="24_Blank">
    <p:spTree>
      <p:nvGrpSpPr>
        <p:cNvPr id="95" name="Shape 95"/>
        <p:cNvGrpSpPr/>
        <p:nvPr/>
      </p:nvGrpSpPr>
      <p:grpSpPr>
        <a:xfrm>
          <a:off x="0" y="0"/>
          <a:ext cx="0" cy="0"/>
          <a:chOff x="0" y="0"/>
          <a:chExt cx="0" cy="0"/>
        </a:xfrm>
      </p:grpSpPr>
      <p:sp>
        <p:nvSpPr>
          <p:cNvPr id="96" name="Google Shape;96;p9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9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9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99"/>
          <p:cNvSpPr/>
          <p:nvPr>
            <p:ph idx="2" type="pic"/>
          </p:nvPr>
        </p:nvSpPr>
        <p:spPr>
          <a:xfrm>
            <a:off x="9184944" y="791215"/>
            <a:ext cx="2702210" cy="45720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0" name="Google Shape;100;p99"/>
          <p:cNvSpPr/>
          <p:nvPr>
            <p:ph idx="3" type="pic"/>
          </p:nvPr>
        </p:nvSpPr>
        <p:spPr>
          <a:xfrm>
            <a:off x="6221870" y="791215"/>
            <a:ext cx="2702210" cy="45720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1" name="Google Shape;101;p99"/>
          <p:cNvSpPr/>
          <p:nvPr>
            <p:ph idx="4" type="pic"/>
          </p:nvPr>
        </p:nvSpPr>
        <p:spPr>
          <a:xfrm>
            <a:off x="3258797" y="791215"/>
            <a:ext cx="2702210" cy="45720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2" name="Google Shape;102;p99"/>
          <p:cNvSpPr/>
          <p:nvPr>
            <p:ph idx="5" type="pic"/>
          </p:nvPr>
        </p:nvSpPr>
        <p:spPr>
          <a:xfrm>
            <a:off x="295724" y="791215"/>
            <a:ext cx="2702210" cy="45720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mc:AlternateContent>
    <mc:Choice Requires="p14">
      <p:transition spd="slow" p14:dur="2000">
        <p14:prism dir="l"/>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_Blank">
  <p:cSld name="20_Blank">
    <p:spTree>
      <p:nvGrpSpPr>
        <p:cNvPr id="103" name="Shape 103"/>
        <p:cNvGrpSpPr/>
        <p:nvPr/>
      </p:nvGrpSpPr>
      <p:grpSpPr>
        <a:xfrm>
          <a:off x="0" y="0"/>
          <a:ext cx="0" cy="0"/>
          <a:chOff x="0" y="0"/>
          <a:chExt cx="0" cy="0"/>
        </a:xfrm>
      </p:grpSpPr>
      <p:sp>
        <p:nvSpPr>
          <p:cNvPr id="104" name="Google Shape;104;p10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0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0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100"/>
          <p:cNvSpPr/>
          <p:nvPr>
            <p:ph idx="2" type="pic"/>
          </p:nvPr>
        </p:nvSpPr>
        <p:spPr>
          <a:xfrm>
            <a:off x="647131" y="2115212"/>
            <a:ext cx="4906963" cy="3029993"/>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mc:AlternateContent>
    <mc:Choice Requires="p14">
      <p:transition spd="slow" p14:dur="2000">
        <p14:prism dir="l"/>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8_Blank">
  <p:cSld name="18_Blank">
    <p:spTree>
      <p:nvGrpSpPr>
        <p:cNvPr id="108" name="Shape 108"/>
        <p:cNvGrpSpPr/>
        <p:nvPr/>
      </p:nvGrpSpPr>
      <p:grpSpPr>
        <a:xfrm>
          <a:off x="0" y="0"/>
          <a:ext cx="0" cy="0"/>
          <a:chOff x="0" y="0"/>
          <a:chExt cx="0" cy="0"/>
        </a:xfrm>
      </p:grpSpPr>
      <p:sp>
        <p:nvSpPr>
          <p:cNvPr id="109" name="Google Shape;109;p10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0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0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2" name="Google Shape;112;p101"/>
          <p:cNvSpPr/>
          <p:nvPr>
            <p:ph idx="2" type="pic"/>
          </p:nvPr>
        </p:nvSpPr>
        <p:spPr>
          <a:xfrm>
            <a:off x="6222668" y="1583354"/>
            <a:ext cx="5418138" cy="317976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3" name="Google Shape;113;p101"/>
          <p:cNvSpPr/>
          <p:nvPr>
            <p:ph idx="3" type="pic"/>
          </p:nvPr>
        </p:nvSpPr>
        <p:spPr>
          <a:xfrm>
            <a:off x="586142" y="1583354"/>
            <a:ext cx="5418138" cy="317976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mc:AlternateContent>
    <mc:Choice Requires="p14">
      <p:transition spd="slow" p14:dur="2000">
        <p14:prism dir="l"/>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Blank">
  <p:cSld name="17_Blank">
    <p:spTree>
      <p:nvGrpSpPr>
        <p:cNvPr id="114" name="Shape 114"/>
        <p:cNvGrpSpPr/>
        <p:nvPr/>
      </p:nvGrpSpPr>
      <p:grpSpPr>
        <a:xfrm>
          <a:off x="0" y="0"/>
          <a:ext cx="0" cy="0"/>
          <a:chOff x="0" y="0"/>
          <a:chExt cx="0" cy="0"/>
        </a:xfrm>
      </p:grpSpPr>
      <p:sp>
        <p:nvSpPr>
          <p:cNvPr id="115" name="Google Shape;115;p10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0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0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102"/>
          <p:cNvSpPr/>
          <p:nvPr>
            <p:ph idx="2" type="pic"/>
          </p:nvPr>
        </p:nvSpPr>
        <p:spPr>
          <a:xfrm>
            <a:off x="7546738" y="478169"/>
            <a:ext cx="3986213" cy="5691187"/>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mc:AlternateContent>
    <mc:Choice Requires="p14">
      <p:transition spd="slow" p14:dur="2000">
        <p14:prism dir="l"/>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Blank">
  <p:cSld name="16_Blank">
    <p:spTree>
      <p:nvGrpSpPr>
        <p:cNvPr id="119" name="Shape 119"/>
        <p:cNvGrpSpPr/>
        <p:nvPr/>
      </p:nvGrpSpPr>
      <p:grpSpPr>
        <a:xfrm>
          <a:off x="0" y="0"/>
          <a:ext cx="0" cy="0"/>
          <a:chOff x="0" y="0"/>
          <a:chExt cx="0" cy="0"/>
        </a:xfrm>
      </p:grpSpPr>
      <p:sp>
        <p:nvSpPr>
          <p:cNvPr id="120" name="Google Shape;120;p10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0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0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3" name="Google Shape;123;p103"/>
          <p:cNvSpPr/>
          <p:nvPr>
            <p:ph idx="2" type="pic"/>
          </p:nvPr>
        </p:nvSpPr>
        <p:spPr>
          <a:xfrm>
            <a:off x="805827" y="2374911"/>
            <a:ext cx="2194307" cy="218437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4" name="Google Shape;124;p103"/>
          <p:cNvSpPr/>
          <p:nvPr>
            <p:ph idx="3" type="pic"/>
          </p:nvPr>
        </p:nvSpPr>
        <p:spPr>
          <a:xfrm>
            <a:off x="3530554" y="2374911"/>
            <a:ext cx="2194307" cy="218437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5" name="Google Shape;125;p103"/>
          <p:cNvSpPr/>
          <p:nvPr>
            <p:ph idx="4" type="pic"/>
          </p:nvPr>
        </p:nvSpPr>
        <p:spPr>
          <a:xfrm>
            <a:off x="6255281" y="2374911"/>
            <a:ext cx="2194307" cy="218437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6" name="Google Shape;126;p103"/>
          <p:cNvSpPr/>
          <p:nvPr>
            <p:ph idx="5" type="pic"/>
          </p:nvPr>
        </p:nvSpPr>
        <p:spPr>
          <a:xfrm>
            <a:off x="8980009" y="2374911"/>
            <a:ext cx="2194307" cy="218437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mc:AlternateContent>
    <mc:Choice Requires="p14">
      <p:transition spd="slow" p14:dur="2000">
        <p14:prism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Blank">
  <p:cSld name="19_Blank">
    <p:spTree>
      <p:nvGrpSpPr>
        <p:cNvPr id="16" name="Shape 16"/>
        <p:cNvGrpSpPr/>
        <p:nvPr/>
      </p:nvGrpSpPr>
      <p:grpSpPr>
        <a:xfrm>
          <a:off x="0" y="0"/>
          <a:ext cx="0" cy="0"/>
          <a:chOff x="0" y="0"/>
          <a:chExt cx="0" cy="0"/>
        </a:xfrm>
      </p:grpSpPr>
      <p:sp>
        <p:nvSpPr>
          <p:cNvPr id="17" name="Google Shape;17;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0" name="Google Shape;20;p86"/>
          <p:cNvSpPr/>
          <p:nvPr>
            <p:ph idx="2" type="pic"/>
          </p:nvPr>
        </p:nvSpPr>
        <p:spPr>
          <a:xfrm>
            <a:off x="1678674" y="1040606"/>
            <a:ext cx="2743200" cy="4776787"/>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mc:AlternateContent>
    <mc:Choice Requires="p14">
      <p:transition spd="slow" p14:dur="2000">
        <p14:prism dir="l"/>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Blank">
  <p:cSld name="13_Blank">
    <p:spTree>
      <p:nvGrpSpPr>
        <p:cNvPr id="127" name="Shape 127"/>
        <p:cNvGrpSpPr/>
        <p:nvPr/>
      </p:nvGrpSpPr>
      <p:grpSpPr>
        <a:xfrm>
          <a:off x="0" y="0"/>
          <a:ext cx="0" cy="0"/>
          <a:chOff x="0" y="0"/>
          <a:chExt cx="0" cy="0"/>
        </a:xfrm>
      </p:grpSpPr>
      <p:sp>
        <p:nvSpPr>
          <p:cNvPr id="128" name="Google Shape;128;p10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0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0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1" name="Google Shape;131;p104"/>
          <p:cNvSpPr/>
          <p:nvPr>
            <p:ph idx="2" type="pic"/>
          </p:nvPr>
        </p:nvSpPr>
        <p:spPr>
          <a:xfrm>
            <a:off x="1011968" y="2301888"/>
            <a:ext cx="2070924" cy="2070924"/>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2" name="Google Shape;132;p104"/>
          <p:cNvSpPr/>
          <p:nvPr>
            <p:ph idx="3" type="pic"/>
          </p:nvPr>
        </p:nvSpPr>
        <p:spPr>
          <a:xfrm>
            <a:off x="4880721" y="2301888"/>
            <a:ext cx="2070924" cy="2070924"/>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3" name="Google Shape;133;p104"/>
          <p:cNvSpPr/>
          <p:nvPr>
            <p:ph idx="4" type="pic"/>
          </p:nvPr>
        </p:nvSpPr>
        <p:spPr>
          <a:xfrm>
            <a:off x="8749474" y="2301886"/>
            <a:ext cx="2070924" cy="2070924"/>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mc:AlternateContent>
    <mc:Choice Requires="p14">
      <p:transition spd="slow" p14:dur="2000">
        <p14:prism dir="l"/>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Blank">
  <p:cSld name="12_Blank">
    <p:spTree>
      <p:nvGrpSpPr>
        <p:cNvPr id="134" name="Shape 134"/>
        <p:cNvGrpSpPr/>
        <p:nvPr/>
      </p:nvGrpSpPr>
      <p:grpSpPr>
        <a:xfrm>
          <a:off x="0" y="0"/>
          <a:ext cx="0" cy="0"/>
          <a:chOff x="0" y="0"/>
          <a:chExt cx="0" cy="0"/>
        </a:xfrm>
      </p:grpSpPr>
      <p:sp>
        <p:nvSpPr>
          <p:cNvPr id="135" name="Google Shape;135;p10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0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0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8" name="Google Shape;138;p105"/>
          <p:cNvSpPr/>
          <p:nvPr>
            <p:ph idx="2" type="pic"/>
          </p:nvPr>
        </p:nvSpPr>
        <p:spPr>
          <a:xfrm>
            <a:off x="0" y="-3175"/>
            <a:ext cx="12190413" cy="389255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mc:AlternateContent>
    <mc:Choice Requires="p14">
      <p:transition spd="slow" p14:dur="2000">
        <p14:prism dir="l"/>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Blank">
  <p:cSld name="11_Blank">
    <p:spTree>
      <p:nvGrpSpPr>
        <p:cNvPr id="139" name="Shape 139"/>
        <p:cNvGrpSpPr/>
        <p:nvPr/>
      </p:nvGrpSpPr>
      <p:grpSpPr>
        <a:xfrm>
          <a:off x="0" y="0"/>
          <a:ext cx="0" cy="0"/>
          <a:chOff x="0" y="0"/>
          <a:chExt cx="0" cy="0"/>
        </a:xfrm>
      </p:grpSpPr>
      <p:sp>
        <p:nvSpPr>
          <p:cNvPr id="140" name="Google Shape;140;p10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0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0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3" name="Google Shape;143;p106"/>
          <p:cNvSpPr/>
          <p:nvPr>
            <p:ph idx="2" type="pic"/>
          </p:nvPr>
        </p:nvSpPr>
        <p:spPr>
          <a:xfrm>
            <a:off x="-1" y="0"/>
            <a:ext cx="5610332" cy="686597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mc:AlternateContent>
    <mc:Choice Requires="p14">
      <p:transition spd="slow" p14:dur="2000">
        <p14:prism dir="l"/>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Blank">
  <p:cSld name="10_Blank">
    <p:spTree>
      <p:nvGrpSpPr>
        <p:cNvPr id="144" name="Shape 144"/>
        <p:cNvGrpSpPr/>
        <p:nvPr/>
      </p:nvGrpSpPr>
      <p:grpSpPr>
        <a:xfrm>
          <a:off x="0" y="0"/>
          <a:ext cx="0" cy="0"/>
          <a:chOff x="0" y="0"/>
          <a:chExt cx="0" cy="0"/>
        </a:xfrm>
      </p:grpSpPr>
      <p:sp>
        <p:nvSpPr>
          <p:cNvPr id="145" name="Google Shape;145;p10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10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10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8" name="Google Shape;148;p107"/>
          <p:cNvSpPr/>
          <p:nvPr>
            <p:ph idx="2" type="pic"/>
          </p:nvPr>
        </p:nvSpPr>
        <p:spPr>
          <a:xfrm>
            <a:off x="0" y="1106037"/>
            <a:ext cx="4401886" cy="472212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mc:AlternateContent>
    <mc:Choice Requires="p14">
      <p:transition spd="slow" p14:dur="2000">
        <p14:prism dir="l"/>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Blank">
  <p:cSld name="7_Blank">
    <p:spTree>
      <p:nvGrpSpPr>
        <p:cNvPr id="149" name="Shape 149"/>
        <p:cNvGrpSpPr/>
        <p:nvPr/>
      </p:nvGrpSpPr>
      <p:grpSpPr>
        <a:xfrm>
          <a:off x="0" y="0"/>
          <a:ext cx="0" cy="0"/>
          <a:chOff x="0" y="0"/>
          <a:chExt cx="0" cy="0"/>
        </a:xfrm>
      </p:grpSpPr>
      <p:sp>
        <p:nvSpPr>
          <p:cNvPr id="150" name="Google Shape;150;p10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10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10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3" name="Google Shape;153;p108"/>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mc:AlternateContent>
    <mc:Choice Requires="p14">
      <p:transition spd="slow" p14:dur="2000">
        <p14:prism dir="l"/>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Blank">
  <p:cSld name="15_Blank">
    <p:spTree>
      <p:nvGrpSpPr>
        <p:cNvPr id="154" name="Shape 154"/>
        <p:cNvGrpSpPr/>
        <p:nvPr/>
      </p:nvGrpSpPr>
      <p:grpSpPr>
        <a:xfrm>
          <a:off x="0" y="0"/>
          <a:ext cx="0" cy="0"/>
          <a:chOff x="0" y="0"/>
          <a:chExt cx="0" cy="0"/>
        </a:xfrm>
      </p:grpSpPr>
      <p:sp>
        <p:nvSpPr>
          <p:cNvPr id="155" name="Google Shape;155;p10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10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10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8" name="Google Shape;158;p109"/>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 name="Google Shape;159;p109"/>
          <p:cNvSpPr/>
          <p:nvPr>
            <p:ph idx="2" type="pic"/>
          </p:nvPr>
        </p:nvSpPr>
        <p:spPr>
          <a:xfrm>
            <a:off x="204787" y="-3176"/>
            <a:ext cx="11990388" cy="386549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mc:AlternateContent>
    <mc:Choice Requires="p14">
      <p:transition spd="slow" p14:dur="2000">
        <p14:prism dir="l"/>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Blank">
  <p:cSld name="8_Blank">
    <p:spTree>
      <p:nvGrpSpPr>
        <p:cNvPr id="160" name="Shape 160"/>
        <p:cNvGrpSpPr/>
        <p:nvPr/>
      </p:nvGrpSpPr>
      <p:grpSpPr>
        <a:xfrm>
          <a:off x="0" y="0"/>
          <a:ext cx="0" cy="0"/>
          <a:chOff x="0" y="0"/>
          <a:chExt cx="0" cy="0"/>
        </a:xfrm>
      </p:grpSpPr>
      <p:sp>
        <p:nvSpPr>
          <p:cNvPr id="161" name="Google Shape;161;p1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1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1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4" name="Google Shape;164;p110"/>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5" name="Google Shape;165;p110"/>
          <p:cNvSpPr/>
          <p:nvPr>
            <p:ph idx="2" type="pic"/>
          </p:nvPr>
        </p:nvSpPr>
        <p:spPr>
          <a:xfrm>
            <a:off x="5559603" y="0"/>
            <a:ext cx="6635572" cy="684688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mc:AlternateContent>
    <mc:Choice Requires="p14">
      <p:transition spd="slow" p14:dur="2000">
        <p14:prism dir="l"/>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Blank">
  <p:cSld name="6_Blank">
    <p:spTree>
      <p:nvGrpSpPr>
        <p:cNvPr id="166" name="Shape 166"/>
        <p:cNvGrpSpPr/>
        <p:nvPr/>
      </p:nvGrpSpPr>
      <p:grpSpPr>
        <a:xfrm>
          <a:off x="0" y="0"/>
          <a:ext cx="0" cy="0"/>
          <a:chOff x="0" y="0"/>
          <a:chExt cx="0" cy="0"/>
        </a:xfrm>
      </p:grpSpPr>
      <p:sp>
        <p:nvSpPr>
          <p:cNvPr id="167" name="Google Shape;167;p1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1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1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0" name="Google Shape;170;p111"/>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1" name="Google Shape;171;p111"/>
          <p:cNvSpPr/>
          <p:nvPr>
            <p:ph idx="2" type="pic"/>
          </p:nvPr>
        </p:nvSpPr>
        <p:spPr>
          <a:xfrm>
            <a:off x="0" y="-3175"/>
            <a:ext cx="12203113" cy="341153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mc:AlternateContent>
    <mc:Choice Requires="p14">
      <p:transition spd="slow" p14:dur="2000">
        <p14:prism dir="l"/>
      </p:transition>
    </mc:Choice>
    <mc:Fallback>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Blank">
  <p:cSld name="5_Blank">
    <p:spTree>
      <p:nvGrpSpPr>
        <p:cNvPr id="172" name="Shape 172"/>
        <p:cNvGrpSpPr/>
        <p:nvPr/>
      </p:nvGrpSpPr>
      <p:grpSpPr>
        <a:xfrm>
          <a:off x="0" y="0"/>
          <a:ext cx="0" cy="0"/>
          <a:chOff x="0" y="0"/>
          <a:chExt cx="0" cy="0"/>
        </a:xfrm>
      </p:grpSpPr>
      <p:sp>
        <p:nvSpPr>
          <p:cNvPr id="173" name="Google Shape;173;p1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1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1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6" name="Google Shape;176;p112"/>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7" name="Google Shape;177;p112"/>
          <p:cNvSpPr/>
          <p:nvPr>
            <p:ph idx="2" type="pic"/>
          </p:nvPr>
        </p:nvSpPr>
        <p:spPr>
          <a:xfrm>
            <a:off x="0" y="-3175"/>
            <a:ext cx="5713413" cy="68627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mc:AlternateContent>
    <mc:Choice Requires="p14">
      <p:transition spd="slow" p14:dur="2000">
        <p14:prism dir="l"/>
      </p:transition>
    </mc:Choice>
    <mc:Fallback>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lank">
  <p:cSld name="4_Blank">
    <p:spTree>
      <p:nvGrpSpPr>
        <p:cNvPr id="178" name="Shape 178"/>
        <p:cNvGrpSpPr/>
        <p:nvPr/>
      </p:nvGrpSpPr>
      <p:grpSpPr>
        <a:xfrm>
          <a:off x="0" y="0"/>
          <a:ext cx="0" cy="0"/>
          <a:chOff x="0" y="0"/>
          <a:chExt cx="0" cy="0"/>
        </a:xfrm>
      </p:grpSpPr>
      <p:sp>
        <p:nvSpPr>
          <p:cNvPr id="179" name="Google Shape;179;p1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1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1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2" name="Google Shape;182;p113"/>
          <p:cNvSpPr/>
          <p:nvPr/>
        </p:nvSpPr>
        <p:spPr>
          <a:xfrm>
            <a:off x="0" y="0"/>
            <a:ext cx="12192000" cy="6858000"/>
          </a:xfrm>
          <a:prstGeom prst="rect">
            <a:avLst/>
          </a:prstGeom>
          <a:solidFill>
            <a:srgbClr val="F0EF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mc:AlternateContent>
    <mc:Choice Requires="p14">
      <p:transition spd="slow" p14:dur="2000">
        <p14:prism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lank">
  <p:cSld name="3_Blank">
    <p:spTree>
      <p:nvGrpSpPr>
        <p:cNvPr id="21" name="Shape 21"/>
        <p:cNvGrpSpPr/>
        <p:nvPr/>
      </p:nvGrpSpPr>
      <p:grpSpPr>
        <a:xfrm>
          <a:off x="0" y="0"/>
          <a:ext cx="0" cy="0"/>
          <a:chOff x="0" y="0"/>
          <a:chExt cx="0" cy="0"/>
        </a:xfrm>
      </p:grpSpPr>
      <p:sp>
        <p:nvSpPr>
          <p:cNvPr id="22" name="Google Shape;22;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5" name="Google Shape;25;p87"/>
          <p:cNvSpPr/>
          <p:nvPr>
            <p:ph idx="2" type="pic"/>
          </p:nvPr>
        </p:nvSpPr>
        <p:spPr>
          <a:xfrm>
            <a:off x="0" y="0"/>
            <a:ext cx="12192000" cy="68580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mc:AlternateContent>
    <mc:Choice Requires="p14">
      <p:transition spd="slow" p14:dur="2000">
        <p14:prism dir="l"/>
      </p:transition>
    </mc:Choice>
    <mc:Fallback>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_Blank">
  <p:cSld name="22_Blank">
    <p:spTree>
      <p:nvGrpSpPr>
        <p:cNvPr id="183" name="Shape 183"/>
        <p:cNvGrpSpPr/>
        <p:nvPr/>
      </p:nvGrpSpPr>
      <p:grpSpPr>
        <a:xfrm>
          <a:off x="0" y="0"/>
          <a:ext cx="0" cy="0"/>
          <a:chOff x="0" y="0"/>
          <a:chExt cx="0" cy="0"/>
        </a:xfrm>
      </p:grpSpPr>
      <p:sp>
        <p:nvSpPr>
          <p:cNvPr id="184" name="Google Shape;184;p1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5" name="Google Shape;185;p1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1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7" name="Google Shape;187;p114"/>
          <p:cNvSpPr/>
          <p:nvPr/>
        </p:nvSpPr>
        <p:spPr>
          <a:xfrm>
            <a:off x="0" y="0"/>
            <a:ext cx="12192000" cy="6858000"/>
          </a:xfrm>
          <a:prstGeom prst="rect">
            <a:avLst/>
          </a:prstGeom>
          <a:solidFill>
            <a:srgbClr val="F0EF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8" name="Google Shape;188;p114"/>
          <p:cNvSpPr/>
          <p:nvPr>
            <p:ph idx="2" type="pic"/>
          </p:nvPr>
        </p:nvSpPr>
        <p:spPr>
          <a:xfrm>
            <a:off x="122238" y="204788"/>
            <a:ext cx="5691708" cy="64008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89" name="Google Shape;189;p114"/>
          <p:cNvSpPr/>
          <p:nvPr>
            <p:ph idx="3" type="pic"/>
          </p:nvPr>
        </p:nvSpPr>
        <p:spPr>
          <a:xfrm>
            <a:off x="5910666" y="3521122"/>
            <a:ext cx="6113462" cy="308446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90" name="Google Shape;190;p114"/>
          <p:cNvSpPr/>
          <p:nvPr>
            <p:ph idx="4" type="pic"/>
          </p:nvPr>
        </p:nvSpPr>
        <p:spPr>
          <a:xfrm>
            <a:off x="5910666" y="230236"/>
            <a:ext cx="6113462" cy="3174952"/>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mc:AlternateContent>
    <mc:Choice Requires="p14">
      <p:transition spd="slow" p14:dur="2000">
        <p14:prism dir="l"/>
      </p:transition>
    </mc:Choice>
    <mc:Fallback>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191" name="Shape 191"/>
        <p:cNvGrpSpPr/>
        <p:nvPr/>
      </p:nvGrpSpPr>
      <p:grpSpPr>
        <a:xfrm>
          <a:off x="0" y="0"/>
          <a:ext cx="0" cy="0"/>
          <a:chOff x="0" y="0"/>
          <a:chExt cx="0" cy="0"/>
        </a:xfrm>
      </p:grpSpPr>
      <p:sp>
        <p:nvSpPr>
          <p:cNvPr id="192" name="Google Shape;192;p1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1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1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95" name="Google Shape;195;p115"/>
          <p:cNvSpPr/>
          <p:nvPr>
            <p:ph idx="2" type="pic"/>
          </p:nvPr>
        </p:nvSpPr>
        <p:spPr>
          <a:xfrm>
            <a:off x="-2" y="-2"/>
            <a:ext cx="12192000"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mc:AlternateContent>
    <mc:Choice Requires="p14">
      <p:transition spd="slow" p14:dur="2000">
        <p14:prism dir="l"/>
      </p:transition>
    </mc:Choice>
    <mc:Fallback>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96" name="Shape 196"/>
        <p:cNvGrpSpPr/>
        <p:nvPr/>
      </p:nvGrpSpPr>
      <p:grpSpPr>
        <a:xfrm>
          <a:off x="0" y="0"/>
          <a:ext cx="0" cy="0"/>
          <a:chOff x="0" y="0"/>
          <a:chExt cx="0" cy="0"/>
        </a:xfrm>
      </p:grpSpPr>
      <p:sp>
        <p:nvSpPr>
          <p:cNvPr id="197" name="Google Shape;197;p1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8" name="Google Shape;198;p1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99" name="Google Shape;199;p1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00" name="Google Shape;200;p1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1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1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2000">
        <p14:prism dir="l"/>
      </p:transition>
    </mc:Choice>
    <mc:Fallback>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03" name="Shape 203"/>
        <p:cNvGrpSpPr/>
        <p:nvPr/>
      </p:nvGrpSpPr>
      <p:grpSpPr>
        <a:xfrm>
          <a:off x="0" y="0"/>
          <a:ext cx="0" cy="0"/>
          <a:chOff x="0" y="0"/>
          <a:chExt cx="0" cy="0"/>
        </a:xfrm>
      </p:grpSpPr>
      <p:sp>
        <p:nvSpPr>
          <p:cNvPr id="204" name="Google Shape;204;p1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5" name="Google Shape;205;p11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206" name="Google Shape;206;p1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07" name="Google Shape;207;p1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1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9" name="Google Shape;209;p1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2000">
        <p14:prism dir="l"/>
      </p:transition>
    </mc:Choice>
    <mc:Fallback>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10" name="Shape 210"/>
        <p:cNvGrpSpPr/>
        <p:nvPr/>
      </p:nvGrpSpPr>
      <p:grpSpPr>
        <a:xfrm>
          <a:off x="0" y="0"/>
          <a:ext cx="0" cy="0"/>
          <a:chOff x="0" y="0"/>
          <a:chExt cx="0" cy="0"/>
        </a:xfrm>
      </p:grpSpPr>
      <p:sp>
        <p:nvSpPr>
          <p:cNvPr id="211" name="Google Shape;211;p1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2" name="Google Shape;212;p1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3" name="Google Shape;213;p1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4" name="Google Shape;214;p1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5" name="Google Shape;215;p1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2000">
        <p14:prism dir="l"/>
      </p:transition>
    </mc:Choice>
    <mc:Fallback>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16" name="Shape 216"/>
        <p:cNvGrpSpPr/>
        <p:nvPr/>
      </p:nvGrpSpPr>
      <p:grpSpPr>
        <a:xfrm>
          <a:off x="0" y="0"/>
          <a:ext cx="0" cy="0"/>
          <a:chOff x="0" y="0"/>
          <a:chExt cx="0" cy="0"/>
        </a:xfrm>
      </p:grpSpPr>
      <p:sp>
        <p:nvSpPr>
          <p:cNvPr id="217" name="Google Shape;217;p1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8" name="Google Shape;218;p1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9" name="Google Shape;219;p1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1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1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2000">
        <p14:prism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Blank">
  <p:cSld name="9_Blank">
    <p:spTree>
      <p:nvGrpSpPr>
        <p:cNvPr id="26" name="Shape 26"/>
        <p:cNvGrpSpPr/>
        <p:nvPr/>
      </p:nvGrpSpPr>
      <p:grpSpPr>
        <a:xfrm>
          <a:off x="0" y="0"/>
          <a:ext cx="0" cy="0"/>
          <a:chOff x="0" y="0"/>
          <a:chExt cx="0" cy="0"/>
        </a:xfrm>
      </p:grpSpPr>
      <p:sp>
        <p:nvSpPr>
          <p:cNvPr id="27" name="Google Shape;27;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0" name="Google Shape;30;p88"/>
          <p:cNvSpPr/>
          <p:nvPr>
            <p:ph idx="2" type="pic"/>
          </p:nvPr>
        </p:nvSpPr>
        <p:spPr>
          <a:xfrm>
            <a:off x="8164287" y="-1"/>
            <a:ext cx="4027712" cy="6858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mc:AlternateContent>
    <mc:Choice Requires="p14">
      <p:transition spd="slow" p14:dur="2000">
        <p14:prism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1" name="Shape 31"/>
        <p:cNvGrpSpPr/>
        <p:nvPr/>
      </p:nvGrpSpPr>
      <p:grpSpPr>
        <a:xfrm>
          <a:off x="0" y="0"/>
          <a:ext cx="0" cy="0"/>
          <a:chOff x="0" y="0"/>
          <a:chExt cx="0" cy="0"/>
        </a:xfrm>
      </p:grpSpPr>
      <p:sp>
        <p:nvSpPr>
          <p:cNvPr id="32" name="Google Shape;32;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5" name="Google Shape;35;p89"/>
          <p:cNvSpPr/>
          <p:nvPr>
            <p:ph idx="2" type="pic"/>
          </p:nvPr>
        </p:nvSpPr>
        <p:spPr>
          <a:xfrm>
            <a:off x="1417083" y="1557074"/>
            <a:ext cx="1414832" cy="141483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6" name="Google Shape;36;p89"/>
          <p:cNvSpPr/>
          <p:nvPr>
            <p:ph idx="3" type="pic"/>
          </p:nvPr>
        </p:nvSpPr>
        <p:spPr>
          <a:xfrm>
            <a:off x="5270313" y="1557074"/>
            <a:ext cx="1414832" cy="141483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89"/>
          <p:cNvSpPr/>
          <p:nvPr>
            <p:ph idx="4" type="pic"/>
          </p:nvPr>
        </p:nvSpPr>
        <p:spPr>
          <a:xfrm>
            <a:off x="9123544" y="1557074"/>
            <a:ext cx="1414832" cy="141483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8" name="Google Shape;38;p89"/>
          <p:cNvSpPr/>
          <p:nvPr>
            <p:ph idx="5" type="pic"/>
          </p:nvPr>
        </p:nvSpPr>
        <p:spPr>
          <a:xfrm>
            <a:off x="9123544" y="4171758"/>
            <a:ext cx="1472232" cy="147223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9" name="Google Shape;39;p89"/>
          <p:cNvSpPr/>
          <p:nvPr>
            <p:ph idx="6" type="pic"/>
          </p:nvPr>
        </p:nvSpPr>
        <p:spPr>
          <a:xfrm>
            <a:off x="5270313" y="4171758"/>
            <a:ext cx="1472232" cy="147223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Google Shape;40;p89"/>
          <p:cNvSpPr/>
          <p:nvPr>
            <p:ph idx="7" type="pic"/>
          </p:nvPr>
        </p:nvSpPr>
        <p:spPr>
          <a:xfrm>
            <a:off x="1417083" y="4171758"/>
            <a:ext cx="1472232" cy="147223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mc:AlternateContent>
    <mc:Choice Requires="p14">
      <p:transition spd="slow" p14:dur="2000">
        <p14:prism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1" name="Shape 41"/>
        <p:cNvGrpSpPr/>
        <p:nvPr/>
      </p:nvGrpSpPr>
      <p:grpSpPr>
        <a:xfrm>
          <a:off x="0" y="0"/>
          <a:ext cx="0" cy="0"/>
          <a:chOff x="0" y="0"/>
          <a:chExt cx="0" cy="0"/>
        </a:xfrm>
      </p:grpSpPr>
      <p:sp>
        <p:nvSpPr>
          <p:cNvPr id="42" name="Google Shape;42;p9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9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4" name="Google Shape;44;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2000">
        <p14:prism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7" name="Shape 47"/>
        <p:cNvGrpSpPr/>
        <p:nvPr/>
      </p:nvGrpSpPr>
      <p:grpSpPr>
        <a:xfrm>
          <a:off x="0" y="0"/>
          <a:ext cx="0" cy="0"/>
          <a:chOff x="0" y="0"/>
          <a:chExt cx="0" cy="0"/>
        </a:xfrm>
      </p:grpSpPr>
      <p:sp>
        <p:nvSpPr>
          <p:cNvPr id="48" name="Google Shape;48;p9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9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9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9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2000">
        <p14:prism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3" name="Shape 53"/>
        <p:cNvGrpSpPr/>
        <p:nvPr/>
      </p:nvGrpSpPr>
      <p:grpSpPr>
        <a:xfrm>
          <a:off x="0" y="0"/>
          <a:ext cx="0" cy="0"/>
          <a:chOff x="0" y="0"/>
          <a:chExt cx="0" cy="0"/>
        </a:xfrm>
      </p:grpSpPr>
      <p:sp>
        <p:nvSpPr>
          <p:cNvPr id="54" name="Google Shape;54;p9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9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6" name="Google Shape;56;p9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9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2000">
        <p14:prism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9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9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9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9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2000">
        <p14:prism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8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Lst>
  <mc:AlternateContent>
    <mc:Choice Requires="p14">
      <p:transition spd="slow" p14:dur="20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5.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5.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 Id="rId9"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1.png"/><Relationship Id="rId7" Type="http://schemas.openxmlformats.org/officeDocument/2006/relationships/image" Target="../media/image2.png"/><Relationship Id="rId8"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5.pn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5.pn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5.pn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png"/><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5.png"/><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5.png"/><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5.png"/><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5.png"/><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5.png"/><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5.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image" Target="../media/image5.png"/><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image" Target="../media/image5.png"/><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4.png"/><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image" Target="../media/image5.png"/><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image" Target="../media/image5.png"/><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png"/><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 Id="rId3" Type="http://schemas.openxmlformats.org/officeDocument/2006/relationships/image" Target="../media/image5.png"/><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 Id="rId3" Type="http://schemas.openxmlformats.org/officeDocument/2006/relationships/image" Target="../media/image5.png"/><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4.png"/><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 Id="rId3" Type="http://schemas.openxmlformats.org/officeDocument/2006/relationships/image" Target="../media/image5.png"/><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 Id="rId3" Type="http://schemas.openxmlformats.org/officeDocument/2006/relationships/image" Target="../media/image5.png"/><Relationship Id="rId4"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 Id="rId3" Type="http://schemas.openxmlformats.org/officeDocument/2006/relationships/image" Target="../media/image5.png"/><Relationship Id="rId4"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4.png"/><Relationship Id="rId4"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 Id="rId3" Type="http://schemas.openxmlformats.org/officeDocument/2006/relationships/image" Target="../media/image5.png"/><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 Id="rId3" Type="http://schemas.openxmlformats.org/officeDocument/2006/relationships/image" Target="../media/image5.png"/><Relationship Id="rId4"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 Id="rId3" Type="http://schemas.openxmlformats.org/officeDocument/2006/relationships/image" Target="../media/image5.png"/><Relationship Id="rId4"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 Id="rId3" Type="http://schemas.openxmlformats.org/officeDocument/2006/relationships/image" Target="../media/image5.png"/><Relationship Id="rId4"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4.png"/><Relationship Id="rId4"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9.xml"/><Relationship Id="rId3"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0.xml"/><Relationship Id="rId3" Type="http://schemas.openxmlformats.org/officeDocument/2006/relationships/image" Target="../media/image5.png"/><Relationship Id="rId4"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1.xml"/><Relationship Id="rId3" Type="http://schemas.openxmlformats.org/officeDocument/2006/relationships/image" Target="../media/image5.png"/><Relationship Id="rId4"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2.xml"/><Relationship Id="rId3" Type="http://schemas.openxmlformats.org/officeDocument/2006/relationships/image" Target="../media/image5.png"/><Relationship Id="rId4"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3.xml"/><Relationship Id="rId3" Type="http://schemas.openxmlformats.org/officeDocument/2006/relationships/image" Target="../media/image5.png"/><Relationship Id="rId4"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4.xml"/><Relationship Id="rId3" Type="http://schemas.openxmlformats.org/officeDocument/2006/relationships/image" Target="../media/image5.png"/><Relationship Id="rId4"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5.xml"/><Relationship Id="rId3" Type="http://schemas.openxmlformats.org/officeDocument/2006/relationships/image" Target="../media/image5.png"/><Relationship Id="rId4"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6.xml"/><Relationship Id="rId3" Type="http://schemas.openxmlformats.org/officeDocument/2006/relationships/image" Target="../media/image5.png"/><Relationship Id="rId4"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4.png"/><Relationship Id="rId4"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8.xml"/><Relationship Id="rId3" Type="http://schemas.openxmlformats.org/officeDocument/2006/relationships/image" Target="../media/image5.png"/><Relationship Id="rId4"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9.xml"/><Relationship Id="rId3"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0.xml"/><Relationship Id="rId3" Type="http://schemas.openxmlformats.org/officeDocument/2006/relationships/image" Target="../media/image5.png"/><Relationship Id="rId4"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1.xml"/><Relationship Id="rId3" Type="http://schemas.openxmlformats.org/officeDocument/2006/relationships/image" Target="../media/image5.png"/><Relationship Id="rId4"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2.xml"/><Relationship Id="rId3" Type="http://schemas.openxmlformats.org/officeDocument/2006/relationships/image" Target="../media/image5.png"/><Relationship Id="rId4"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4.png"/><Relationship Id="rId4"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4.xml"/><Relationship Id="rId3" Type="http://schemas.openxmlformats.org/officeDocument/2006/relationships/image" Target="../media/image5.png"/><Relationship Id="rId4"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5.xml"/><Relationship Id="rId3" Type="http://schemas.openxmlformats.org/officeDocument/2006/relationships/image" Target="../media/image5.png"/><Relationship Id="rId4"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6.xml"/><Relationship Id="rId3" Type="http://schemas.openxmlformats.org/officeDocument/2006/relationships/image" Target="../media/image5.png"/><Relationship Id="rId4"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7.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10.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8.xml"/><Relationship Id="rId3" Type="http://schemas.openxmlformats.org/officeDocument/2006/relationships/image" Target="../media/image5.png"/><Relationship Id="rId4"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9.xml"/><Relationship Id="rId3" Type="http://schemas.openxmlformats.org/officeDocument/2006/relationships/image" Target="../media/image5.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0.xml"/><Relationship Id="rId3" Type="http://schemas.openxmlformats.org/officeDocument/2006/relationships/image" Target="../media/image5.png"/><Relationship Id="rId4"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1.xml"/><Relationship Id="rId3" Type="http://schemas.openxmlformats.org/officeDocument/2006/relationships/image" Target="../media/image5.png"/><Relationship Id="rId4"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2.xml"/><Relationship Id="rId3" Type="http://schemas.openxmlformats.org/officeDocument/2006/relationships/image" Target="../media/image5.png"/><Relationship Id="rId4"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3.xml"/><Relationship Id="rId3" Type="http://schemas.openxmlformats.org/officeDocument/2006/relationships/image" Target="../media/image5.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1"/>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227" name="Google Shape;227;p1"/>
          <p:cNvPicPr preferRelativeResize="0"/>
          <p:nvPr/>
        </p:nvPicPr>
        <p:blipFill rotWithShape="1">
          <a:blip r:embed="rId4">
            <a:alphaModFix/>
          </a:blip>
          <a:srcRect b="6958" l="25290" r="23678" t="6287"/>
          <a:stretch/>
        </p:blipFill>
        <p:spPr>
          <a:xfrm>
            <a:off x="5277483" y="646043"/>
            <a:ext cx="1637034" cy="2782957"/>
          </a:xfrm>
          <a:prstGeom prst="rect">
            <a:avLst/>
          </a:prstGeom>
          <a:noFill/>
          <a:ln>
            <a:noFill/>
          </a:ln>
        </p:spPr>
      </p:pic>
      <p:sp>
        <p:nvSpPr>
          <p:cNvPr id="228" name="Google Shape;228;p1"/>
          <p:cNvSpPr txBox="1"/>
          <p:nvPr/>
        </p:nvSpPr>
        <p:spPr>
          <a:xfrm>
            <a:off x="2271054" y="3897004"/>
            <a:ext cx="7649891"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800" u="none" cap="none" strike="noStrike">
                <a:solidFill>
                  <a:srgbClr val="261628"/>
                </a:solidFill>
                <a:latin typeface="Calibri"/>
                <a:ea typeface="Calibri"/>
                <a:cs typeface="Calibri"/>
                <a:sym typeface="Calibri"/>
              </a:rPr>
              <a:t>Java Collection Framework</a:t>
            </a:r>
            <a:endParaRPr/>
          </a:p>
        </p:txBody>
      </p:sp>
    </p:spTree>
  </p:cSld>
  <p:clrMapOvr>
    <a:masterClrMapping/>
  </p:clrMapOvr>
  <mc:AlternateContent>
    <mc:Choice Requires="p14">
      <p:transition spd="slow" p14:dur="20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5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500"/>
                                        <p:tgtEl>
                                          <p:spTgt spid="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10"/>
          <p:cNvSpPr/>
          <p:nvPr/>
        </p:nvSpPr>
        <p:spPr>
          <a:xfrm>
            <a:off x="1" y="0"/>
            <a:ext cx="3897442" cy="6858000"/>
          </a:xfrm>
          <a:prstGeom prst="rect">
            <a:avLst/>
          </a:prstGeom>
          <a:solidFill>
            <a:srgbClr val="2616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8" name="Google Shape;358;p10"/>
          <p:cNvSpPr txBox="1"/>
          <p:nvPr/>
        </p:nvSpPr>
        <p:spPr>
          <a:xfrm>
            <a:off x="1151292" y="237372"/>
            <a:ext cx="1594860"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lt1"/>
                </a:solidFill>
                <a:latin typeface="Calibri"/>
                <a:ea typeface="Calibri"/>
                <a:cs typeface="Calibri"/>
                <a:sym typeface="Calibri"/>
              </a:rPr>
              <a:t>Topics</a:t>
            </a:r>
            <a:endParaRPr/>
          </a:p>
        </p:txBody>
      </p:sp>
      <p:sp>
        <p:nvSpPr>
          <p:cNvPr id="359" name="Google Shape;359;p10"/>
          <p:cNvSpPr txBox="1"/>
          <p:nvPr/>
        </p:nvSpPr>
        <p:spPr>
          <a:xfrm>
            <a:off x="5989419" y="2721114"/>
            <a:ext cx="1828386"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rgbClr val="261628"/>
                </a:solidFill>
                <a:latin typeface="Calibri"/>
                <a:ea typeface="Calibri"/>
                <a:cs typeface="Calibri"/>
                <a:sym typeface="Calibri"/>
              </a:rPr>
              <a:t>01	List</a:t>
            </a:r>
            <a:endParaRPr/>
          </a:p>
        </p:txBody>
      </p:sp>
      <p:pic>
        <p:nvPicPr>
          <p:cNvPr id="360" name="Google Shape;360;p10"/>
          <p:cNvPicPr preferRelativeResize="0"/>
          <p:nvPr/>
        </p:nvPicPr>
        <p:blipFill rotWithShape="1">
          <a:blip r:embed="rId3">
            <a:alphaModFix/>
          </a:blip>
          <a:srcRect b="6958" l="25290" r="23678" t="6287"/>
          <a:stretch/>
        </p:blipFill>
        <p:spPr>
          <a:xfrm>
            <a:off x="957407" y="1890227"/>
            <a:ext cx="1637034" cy="2782957"/>
          </a:xfrm>
          <a:prstGeom prst="rect">
            <a:avLst/>
          </a:prstGeom>
          <a:noFill/>
          <a:ln>
            <a:noFill/>
          </a:ln>
        </p:spPr>
      </p:pic>
      <p:sp>
        <p:nvSpPr>
          <p:cNvPr id="361" name="Google Shape;361;p10"/>
          <p:cNvSpPr txBox="1"/>
          <p:nvPr/>
        </p:nvSpPr>
        <p:spPr>
          <a:xfrm>
            <a:off x="4784035" y="0"/>
            <a:ext cx="5647552"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800">
                <a:solidFill>
                  <a:srgbClr val="261628"/>
                </a:solidFill>
                <a:latin typeface="Calibri"/>
                <a:ea typeface="Calibri"/>
                <a:cs typeface="Calibri"/>
                <a:sym typeface="Calibri"/>
              </a:rPr>
              <a:t>Collection Framework</a:t>
            </a:r>
            <a:endParaRPr/>
          </a:p>
        </p:txBody>
      </p:sp>
      <p:grpSp>
        <p:nvGrpSpPr>
          <p:cNvPr id="362" name="Google Shape;362;p10"/>
          <p:cNvGrpSpPr/>
          <p:nvPr/>
        </p:nvGrpSpPr>
        <p:grpSpPr>
          <a:xfrm>
            <a:off x="485505" y="4776597"/>
            <a:ext cx="2570156" cy="1560001"/>
            <a:chOff x="862157" y="4413681"/>
            <a:chExt cx="2570156" cy="1560001"/>
          </a:xfrm>
        </p:grpSpPr>
        <p:pic>
          <p:nvPicPr>
            <p:cNvPr descr="Image result for collections icon" id="363" name="Google Shape;363;p10"/>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364" name="Google Shape;364;p10"/>
            <p:cNvSpPr/>
            <p:nvPr/>
          </p:nvSpPr>
          <p:spPr>
            <a:xfrm>
              <a:off x="862157" y="4413681"/>
              <a:ext cx="2570156" cy="372346"/>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800">
                  <a:solidFill>
                    <a:schemeClr val="lt1"/>
                  </a:solidFill>
                  <a:latin typeface="Roboto"/>
                  <a:ea typeface="Roboto"/>
                  <a:cs typeface="Roboto"/>
                  <a:sym typeface="Roboto"/>
                </a:rPr>
                <a:t>Collection Framework</a:t>
              </a:r>
              <a:endParaRPr/>
            </a:p>
          </p:txBody>
        </p:sp>
      </p:grpSp>
    </p:spTree>
  </p:cSld>
  <p:clrMapOvr>
    <a:masterClrMapping/>
  </p:clrMapOvr>
  <mc:AlternateContent>
    <mc:Choice Requires="p14">
      <p:transition spd="slow" p14:dur="2000">
        <p14:prism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11"/>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370" name="Google Shape;370;p11"/>
          <p:cNvGrpSpPr/>
          <p:nvPr/>
        </p:nvGrpSpPr>
        <p:grpSpPr>
          <a:xfrm>
            <a:off x="118191" y="106018"/>
            <a:ext cx="1498574" cy="904328"/>
            <a:chOff x="862157" y="4413681"/>
            <a:chExt cx="2570156" cy="1560001"/>
          </a:xfrm>
        </p:grpSpPr>
        <p:pic>
          <p:nvPicPr>
            <p:cNvPr descr="Image result for collections icon" id="371" name="Google Shape;371;p11"/>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372" name="Google Shape;372;p11"/>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373" name="Google Shape;373;p11"/>
          <p:cNvSpPr/>
          <p:nvPr/>
        </p:nvSpPr>
        <p:spPr>
          <a:xfrm>
            <a:off x="5105959" y="562846"/>
            <a:ext cx="1868557" cy="543446"/>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&lt;&lt;interface&gt;&gt;</a:t>
            </a:r>
            <a:endParaRPr/>
          </a:p>
          <a:p>
            <a:pPr indent="0" lvl="0" marL="0" marR="0" rtl="0" algn="ctr">
              <a:spcBef>
                <a:spcPts val="0"/>
              </a:spcBef>
              <a:spcAft>
                <a:spcPts val="0"/>
              </a:spcAft>
              <a:buNone/>
            </a:pPr>
            <a:r>
              <a:rPr b="1" lang="en-US" sz="1800">
                <a:solidFill>
                  <a:schemeClr val="dk1"/>
                </a:solidFill>
                <a:latin typeface="Calibri"/>
                <a:ea typeface="Calibri"/>
                <a:cs typeface="Calibri"/>
                <a:sym typeface="Calibri"/>
              </a:rPr>
              <a:t>Collection</a:t>
            </a:r>
            <a:endParaRPr/>
          </a:p>
        </p:txBody>
      </p:sp>
      <p:sp>
        <p:nvSpPr>
          <p:cNvPr id="374" name="Google Shape;374;p11"/>
          <p:cNvSpPr/>
          <p:nvPr/>
        </p:nvSpPr>
        <p:spPr>
          <a:xfrm>
            <a:off x="5105961" y="2247892"/>
            <a:ext cx="1868557" cy="614578"/>
          </a:xfrm>
          <a:prstGeom prst="rect">
            <a:avLst/>
          </a:prstGeom>
          <a:solidFill>
            <a:schemeClr val="accent1">
              <a:alpha val="49803"/>
            </a:schemeClr>
          </a:solid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&lt;&lt;interface&gt;&gt;</a:t>
            </a:r>
            <a:endParaRPr/>
          </a:p>
          <a:p>
            <a:pPr indent="0" lvl="0" marL="0" marR="0" rtl="0" algn="ctr">
              <a:spcBef>
                <a:spcPts val="0"/>
              </a:spcBef>
              <a:spcAft>
                <a:spcPts val="0"/>
              </a:spcAft>
              <a:buNone/>
            </a:pPr>
            <a:r>
              <a:rPr b="1" lang="en-US" sz="1800">
                <a:solidFill>
                  <a:schemeClr val="dk1"/>
                </a:solidFill>
                <a:latin typeface="Calibri"/>
                <a:ea typeface="Calibri"/>
                <a:cs typeface="Calibri"/>
                <a:sym typeface="Calibri"/>
              </a:rPr>
              <a:t>List (1.2)</a:t>
            </a:r>
            <a:endParaRPr/>
          </a:p>
        </p:txBody>
      </p:sp>
      <p:sp>
        <p:nvSpPr>
          <p:cNvPr id="375" name="Google Shape;375;p11"/>
          <p:cNvSpPr/>
          <p:nvPr/>
        </p:nvSpPr>
        <p:spPr>
          <a:xfrm>
            <a:off x="1536233" y="3434917"/>
            <a:ext cx="1124132" cy="490330"/>
          </a:xfrm>
          <a:prstGeom prst="rect">
            <a:avLst/>
          </a:prstGeom>
          <a:solidFill>
            <a:schemeClr val="accent1">
              <a:alpha val="49803"/>
            </a:schemeClr>
          </a:solidFill>
          <a:ln cap="flat" cmpd="sng" w="28575">
            <a:solidFill>
              <a:srgbClr val="A0B7E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ArrayList (1.2)</a:t>
            </a:r>
            <a:endParaRPr/>
          </a:p>
        </p:txBody>
      </p:sp>
      <p:sp>
        <p:nvSpPr>
          <p:cNvPr id="376" name="Google Shape;376;p11"/>
          <p:cNvSpPr/>
          <p:nvPr/>
        </p:nvSpPr>
        <p:spPr>
          <a:xfrm>
            <a:off x="5478172" y="3434917"/>
            <a:ext cx="1124133" cy="490330"/>
          </a:xfrm>
          <a:prstGeom prst="rect">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LinkedList(1.2)</a:t>
            </a:r>
            <a:endParaRPr/>
          </a:p>
        </p:txBody>
      </p:sp>
      <p:sp>
        <p:nvSpPr>
          <p:cNvPr id="377" name="Google Shape;377;p11"/>
          <p:cNvSpPr/>
          <p:nvPr/>
        </p:nvSpPr>
        <p:spPr>
          <a:xfrm>
            <a:off x="8636126" y="3537764"/>
            <a:ext cx="1124133" cy="490330"/>
          </a:xfrm>
          <a:prstGeom prst="rect">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Vector (1.0)</a:t>
            </a:r>
            <a:endParaRPr/>
          </a:p>
        </p:txBody>
      </p:sp>
      <p:sp>
        <p:nvSpPr>
          <p:cNvPr id="378" name="Google Shape;378;p11"/>
          <p:cNvSpPr/>
          <p:nvPr/>
        </p:nvSpPr>
        <p:spPr>
          <a:xfrm>
            <a:off x="8636127" y="5522375"/>
            <a:ext cx="1124133" cy="490330"/>
          </a:xfrm>
          <a:prstGeom prst="rect">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Stack (1.0)</a:t>
            </a:r>
            <a:endParaRPr/>
          </a:p>
        </p:txBody>
      </p:sp>
      <p:cxnSp>
        <p:nvCxnSpPr>
          <p:cNvPr id="379" name="Google Shape;379;p11"/>
          <p:cNvCxnSpPr>
            <a:stCxn id="378" idx="0"/>
            <a:endCxn id="377" idx="2"/>
          </p:cNvCxnSpPr>
          <p:nvPr/>
        </p:nvCxnSpPr>
        <p:spPr>
          <a:xfrm rot="10800000">
            <a:off x="9198194" y="4028075"/>
            <a:ext cx="0" cy="1494300"/>
          </a:xfrm>
          <a:prstGeom prst="straightConnector1">
            <a:avLst/>
          </a:prstGeom>
          <a:noFill/>
          <a:ln cap="flat" cmpd="sng" w="28575">
            <a:solidFill>
              <a:schemeClr val="dk1"/>
            </a:solidFill>
            <a:prstDash val="solid"/>
            <a:miter lim="800000"/>
            <a:headEnd len="sm" w="sm" type="none"/>
            <a:tailEnd len="med" w="med" type="triangle"/>
          </a:ln>
        </p:spPr>
      </p:cxnSp>
      <p:cxnSp>
        <p:nvCxnSpPr>
          <p:cNvPr id="380" name="Google Shape;380;p11"/>
          <p:cNvCxnSpPr>
            <a:stCxn id="375" idx="0"/>
            <a:endCxn id="374" idx="2"/>
          </p:cNvCxnSpPr>
          <p:nvPr/>
        </p:nvCxnSpPr>
        <p:spPr>
          <a:xfrm flipH="1" rot="10800000">
            <a:off x="2098299" y="2862517"/>
            <a:ext cx="3942000" cy="572400"/>
          </a:xfrm>
          <a:prstGeom prst="straightConnector1">
            <a:avLst/>
          </a:prstGeom>
          <a:noFill/>
          <a:ln cap="flat" cmpd="sng" w="28575">
            <a:solidFill>
              <a:schemeClr val="dk1"/>
            </a:solidFill>
            <a:prstDash val="dash"/>
            <a:miter lim="800000"/>
            <a:headEnd len="sm" w="sm" type="none"/>
            <a:tailEnd len="med" w="med" type="triangle"/>
          </a:ln>
        </p:spPr>
      </p:cxnSp>
      <p:cxnSp>
        <p:nvCxnSpPr>
          <p:cNvPr id="381" name="Google Shape;381;p11"/>
          <p:cNvCxnSpPr>
            <a:stCxn id="376" idx="0"/>
            <a:endCxn id="374" idx="2"/>
          </p:cNvCxnSpPr>
          <p:nvPr/>
        </p:nvCxnSpPr>
        <p:spPr>
          <a:xfrm rot="10800000">
            <a:off x="6040238" y="2862517"/>
            <a:ext cx="0" cy="572400"/>
          </a:xfrm>
          <a:prstGeom prst="straightConnector1">
            <a:avLst/>
          </a:prstGeom>
          <a:noFill/>
          <a:ln cap="flat" cmpd="sng" w="28575">
            <a:solidFill>
              <a:schemeClr val="dk1"/>
            </a:solidFill>
            <a:prstDash val="dash"/>
            <a:miter lim="800000"/>
            <a:headEnd len="sm" w="sm" type="none"/>
            <a:tailEnd len="med" w="med" type="triangle"/>
          </a:ln>
        </p:spPr>
      </p:cxnSp>
      <p:cxnSp>
        <p:nvCxnSpPr>
          <p:cNvPr id="382" name="Google Shape;382;p11"/>
          <p:cNvCxnSpPr>
            <a:stCxn id="377" idx="0"/>
            <a:endCxn id="374" idx="2"/>
          </p:cNvCxnSpPr>
          <p:nvPr/>
        </p:nvCxnSpPr>
        <p:spPr>
          <a:xfrm rot="10800000">
            <a:off x="6040092" y="2862464"/>
            <a:ext cx="3158100" cy="675300"/>
          </a:xfrm>
          <a:prstGeom prst="straightConnector1">
            <a:avLst/>
          </a:prstGeom>
          <a:noFill/>
          <a:ln cap="flat" cmpd="sng" w="28575">
            <a:solidFill>
              <a:schemeClr val="dk1"/>
            </a:solidFill>
            <a:prstDash val="dash"/>
            <a:miter lim="800000"/>
            <a:headEnd len="sm" w="sm" type="none"/>
            <a:tailEnd len="med" w="med" type="triangle"/>
          </a:ln>
        </p:spPr>
      </p:cxnSp>
      <p:cxnSp>
        <p:nvCxnSpPr>
          <p:cNvPr id="383" name="Google Shape;383;p11"/>
          <p:cNvCxnSpPr>
            <a:stCxn id="374" idx="0"/>
            <a:endCxn id="373" idx="2"/>
          </p:cNvCxnSpPr>
          <p:nvPr/>
        </p:nvCxnSpPr>
        <p:spPr>
          <a:xfrm rot="10800000">
            <a:off x="6040239" y="1106392"/>
            <a:ext cx="0" cy="1141500"/>
          </a:xfrm>
          <a:prstGeom prst="straightConnector1">
            <a:avLst/>
          </a:prstGeom>
          <a:noFill/>
          <a:ln cap="flat" cmpd="sng" w="28575">
            <a:solidFill>
              <a:schemeClr val="dk1"/>
            </a:solidFill>
            <a:prstDash val="solid"/>
            <a:miter lim="800000"/>
            <a:headEnd len="sm" w="sm" type="none"/>
            <a:tailEnd len="med" w="med" type="triangle"/>
          </a:ln>
        </p:spPr>
      </p:cxnSp>
    </p:spTree>
  </p:cSld>
  <p:clrMapOvr>
    <a:masterClrMapping/>
  </p:clrMapOvr>
  <mc:AlternateContent>
    <mc:Choice Requires="p14">
      <p:transition spd="slow" p14:dur="2000">
        <p14:prism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pic>
        <p:nvPicPr>
          <p:cNvPr id="388" name="Google Shape;388;p12"/>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389" name="Google Shape;389;p12"/>
          <p:cNvGrpSpPr/>
          <p:nvPr/>
        </p:nvGrpSpPr>
        <p:grpSpPr>
          <a:xfrm>
            <a:off x="118191" y="106018"/>
            <a:ext cx="1498574" cy="904328"/>
            <a:chOff x="862157" y="4413681"/>
            <a:chExt cx="2570156" cy="1560001"/>
          </a:xfrm>
        </p:grpSpPr>
        <p:pic>
          <p:nvPicPr>
            <p:cNvPr descr="Image result for collections icon" id="390" name="Google Shape;390;p12"/>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391" name="Google Shape;391;p12"/>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392" name="Google Shape;392;p12"/>
          <p:cNvSpPr txBox="1"/>
          <p:nvPr/>
        </p:nvSpPr>
        <p:spPr>
          <a:xfrm>
            <a:off x="3272224" y="38499"/>
            <a:ext cx="564755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261628"/>
                </a:solidFill>
                <a:latin typeface="Calibri"/>
                <a:ea typeface="Calibri"/>
                <a:cs typeface="Calibri"/>
                <a:sym typeface="Calibri"/>
              </a:rPr>
              <a:t>List Interface</a:t>
            </a:r>
            <a:endParaRPr/>
          </a:p>
        </p:txBody>
      </p:sp>
      <p:sp>
        <p:nvSpPr>
          <p:cNvPr id="393" name="Google Shape;393;p12"/>
          <p:cNvSpPr/>
          <p:nvPr/>
        </p:nvSpPr>
        <p:spPr>
          <a:xfrm>
            <a:off x="1484242" y="1536100"/>
            <a:ext cx="9037983" cy="304698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0000"/>
              </a:buClr>
              <a:buSzPts val="2400"/>
              <a:buFont typeface="Noto Sans Symbols"/>
              <a:buChar char="▪"/>
            </a:pPr>
            <a:r>
              <a:rPr b="1" lang="en-US" sz="2400">
                <a:solidFill>
                  <a:srgbClr val="000000"/>
                </a:solidFill>
                <a:latin typeface="Calibri"/>
                <a:ea typeface="Calibri"/>
                <a:cs typeface="Calibri"/>
                <a:sym typeface="Calibri"/>
              </a:rPr>
              <a:t>List Interface is the sub interface of Collection. </a:t>
            </a:r>
            <a:endParaRPr/>
          </a:p>
          <a:p>
            <a:pPr indent="-133350" lvl="0" marL="285750" marR="0" rtl="0" algn="l">
              <a:spcBef>
                <a:spcPts val="0"/>
              </a:spcBef>
              <a:spcAft>
                <a:spcPts val="0"/>
              </a:spcAft>
              <a:buClr>
                <a:schemeClr val="dk1"/>
              </a:buClr>
              <a:buSzPts val="2400"/>
              <a:buFont typeface="Noto Sans Symbols"/>
              <a:buNone/>
            </a:pPr>
            <a:r>
              <a:t/>
            </a:r>
            <a:endParaRPr b="1" sz="2400">
              <a:solidFill>
                <a:srgbClr val="000000"/>
              </a:solidFill>
              <a:latin typeface="Calibri"/>
              <a:ea typeface="Calibri"/>
              <a:cs typeface="Calibri"/>
              <a:sym typeface="Calibri"/>
            </a:endParaRPr>
          </a:p>
          <a:p>
            <a:pPr indent="-285750" lvl="0" marL="285750" marR="0" rtl="0" algn="l">
              <a:spcBef>
                <a:spcPts val="0"/>
              </a:spcBef>
              <a:spcAft>
                <a:spcPts val="0"/>
              </a:spcAft>
              <a:buClr>
                <a:srgbClr val="000000"/>
              </a:buClr>
              <a:buSzPts val="2400"/>
              <a:buFont typeface="Noto Sans Symbols"/>
              <a:buChar char="▪"/>
            </a:pPr>
            <a:r>
              <a:rPr b="1" lang="en-US" sz="2400">
                <a:solidFill>
                  <a:srgbClr val="000000"/>
                </a:solidFill>
                <a:latin typeface="Calibri"/>
                <a:ea typeface="Calibri"/>
                <a:cs typeface="Calibri"/>
                <a:sym typeface="Calibri"/>
              </a:rPr>
              <a:t>It contains index-based methods to insert and delete elements.</a:t>
            </a:r>
            <a:endParaRPr/>
          </a:p>
          <a:p>
            <a:pPr indent="-133350" lvl="0" marL="285750" marR="0" rtl="0" algn="l">
              <a:spcBef>
                <a:spcPts val="0"/>
              </a:spcBef>
              <a:spcAft>
                <a:spcPts val="0"/>
              </a:spcAft>
              <a:buClr>
                <a:schemeClr val="dk1"/>
              </a:buClr>
              <a:buSzPts val="2400"/>
              <a:buFont typeface="Noto Sans Symbols"/>
              <a:buNone/>
            </a:pPr>
            <a:r>
              <a:t/>
            </a:r>
            <a:endParaRPr b="1"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b="1" sz="2400">
              <a:solidFill>
                <a:srgbClr val="000000"/>
              </a:solidFill>
              <a:latin typeface="Calibri"/>
              <a:ea typeface="Calibri"/>
              <a:cs typeface="Calibri"/>
              <a:sym typeface="Calibri"/>
            </a:endParaRPr>
          </a:p>
          <a:p>
            <a:pPr indent="0" lvl="0" marL="0" marR="0" rtl="0" algn="l">
              <a:spcBef>
                <a:spcPts val="0"/>
              </a:spcBef>
              <a:spcAft>
                <a:spcPts val="0"/>
              </a:spcAft>
              <a:buNone/>
            </a:pPr>
            <a:r>
              <a:rPr b="1" lang="en-US" sz="2400">
                <a:solidFill>
                  <a:srgbClr val="000000"/>
                </a:solidFill>
                <a:latin typeface="Calibri"/>
                <a:ea typeface="Calibri"/>
                <a:cs typeface="Calibri"/>
                <a:sym typeface="Calibri"/>
              </a:rPr>
              <a:t>List Interface declaration</a:t>
            </a:r>
            <a:endParaRPr/>
          </a:p>
          <a:p>
            <a:pPr indent="0" lvl="0" marL="0" marR="0" rtl="0" algn="l">
              <a:spcBef>
                <a:spcPts val="0"/>
              </a:spcBef>
              <a:spcAft>
                <a:spcPts val="0"/>
              </a:spcAft>
              <a:buNone/>
            </a:pPr>
            <a:r>
              <a:t/>
            </a:r>
            <a:endParaRPr b="1" sz="2400">
              <a:solidFill>
                <a:srgbClr val="000000"/>
              </a:solidFill>
              <a:latin typeface="Calibri"/>
              <a:ea typeface="Calibri"/>
              <a:cs typeface="Calibri"/>
              <a:sym typeface="Calibri"/>
            </a:endParaRPr>
          </a:p>
          <a:p>
            <a:pPr indent="-285750" lvl="0" marL="285750" marR="0" rtl="0" algn="l">
              <a:spcBef>
                <a:spcPts val="0"/>
              </a:spcBef>
              <a:spcAft>
                <a:spcPts val="0"/>
              </a:spcAft>
              <a:buClr>
                <a:srgbClr val="000000"/>
              </a:buClr>
              <a:buSzPts val="2400"/>
              <a:buFont typeface="Noto Sans Symbols"/>
              <a:buChar char="▪"/>
            </a:pPr>
            <a:r>
              <a:rPr b="1" lang="en-US" sz="2400">
                <a:solidFill>
                  <a:srgbClr val="000000"/>
                </a:solidFill>
                <a:latin typeface="Calibri"/>
                <a:ea typeface="Calibri"/>
                <a:cs typeface="Calibri"/>
                <a:sym typeface="Calibri"/>
              </a:rPr>
              <a:t>public interface List&lt;E&gt; extends Collection&lt;E&gt; </a:t>
            </a:r>
            <a:endParaRPr/>
          </a:p>
        </p:txBody>
      </p:sp>
    </p:spTree>
  </p:cSld>
  <p:clrMapOvr>
    <a:masterClrMapping/>
  </p:clrMapOvr>
  <mc:AlternateContent>
    <mc:Choice Requires="p14">
      <p:transition spd="slow" p14:dur="2000">
        <p14:prism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13"/>
          <p:cNvSpPr/>
          <p:nvPr/>
        </p:nvSpPr>
        <p:spPr>
          <a:xfrm>
            <a:off x="1" y="0"/>
            <a:ext cx="3897442" cy="6858000"/>
          </a:xfrm>
          <a:prstGeom prst="rect">
            <a:avLst/>
          </a:prstGeom>
          <a:solidFill>
            <a:srgbClr val="2616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9" name="Google Shape;399;p13"/>
          <p:cNvSpPr txBox="1"/>
          <p:nvPr/>
        </p:nvSpPr>
        <p:spPr>
          <a:xfrm>
            <a:off x="1151292" y="237372"/>
            <a:ext cx="1594860"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lt1"/>
                </a:solidFill>
                <a:latin typeface="Calibri"/>
                <a:ea typeface="Calibri"/>
                <a:cs typeface="Calibri"/>
                <a:sym typeface="Calibri"/>
              </a:rPr>
              <a:t>Topics</a:t>
            </a:r>
            <a:endParaRPr/>
          </a:p>
        </p:txBody>
      </p:sp>
      <p:sp>
        <p:nvSpPr>
          <p:cNvPr id="400" name="Google Shape;400;p13"/>
          <p:cNvSpPr txBox="1"/>
          <p:nvPr/>
        </p:nvSpPr>
        <p:spPr>
          <a:xfrm>
            <a:off x="5989419" y="2721114"/>
            <a:ext cx="2981201"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rgbClr val="261628"/>
                </a:solidFill>
                <a:latin typeface="Calibri"/>
                <a:ea typeface="Calibri"/>
                <a:cs typeface="Calibri"/>
                <a:sym typeface="Calibri"/>
              </a:rPr>
              <a:t>02	ArrayList</a:t>
            </a:r>
            <a:endParaRPr/>
          </a:p>
        </p:txBody>
      </p:sp>
      <p:pic>
        <p:nvPicPr>
          <p:cNvPr id="401" name="Google Shape;401;p13"/>
          <p:cNvPicPr preferRelativeResize="0"/>
          <p:nvPr/>
        </p:nvPicPr>
        <p:blipFill rotWithShape="1">
          <a:blip r:embed="rId3">
            <a:alphaModFix/>
          </a:blip>
          <a:srcRect b="6958" l="25290" r="23678" t="6287"/>
          <a:stretch/>
        </p:blipFill>
        <p:spPr>
          <a:xfrm>
            <a:off x="957407" y="1890227"/>
            <a:ext cx="1637034" cy="2782957"/>
          </a:xfrm>
          <a:prstGeom prst="rect">
            <a:avLst/>
          </a:prstGeom>
          <a:noFill/>
          <a:ln>
            <a:noFill/>
          </a:ln>
        </p:spPr>
      </p:pic>
      <p:sp>
        <p:nvSpPr>
          <p:cNvPr id="402" name="Google Shape;402;p13"/>
          <p:cNvSpPr txBox="1"/>
          <p:nvPr/>
        </p:nvSpPr>
        <p:spPr>
          <a:xfrm>
            <a:off x="4784035" y="0"/>
            <a:ext cx="5647552"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800">
                <a:solidFill>
                  <a:srgbClr val="261628"/>
                </a:solidFill>
                <a:latin typeface="Calibri"/>
                <a:ea typeface="Calibri"/>
                <a:cs typeface="Calibri"/>
                <a:sym typeface="Calibri"/>
              </a:rPr>
              <a:t>Collection Framework</a:t>
            </a:r>
            <a:endParaRPr/>
          </a:p>
        </p:txBody>
      </p:sp>
      <p:grpSp>
        <p:nvGrpSpPr>
          <p:cNvPr id="403" name="Google Shape;403;p13"/>
          <p:cNvGrpSpPr/>
          <p:nvPr/>
        </p:nvGrpSpPr>
        <p:grpSpPr>
          <a:xfrm>
            <a:off x="485505" y="4776597"/>
            <a:ext cx="2570156" cy="1560001"/>
            <a:chOff x="862157" y="4413681"/>
            <a:chExt cx="2570156" cy="1560001"/>
          </a:xfrm>
        </p:grpSpPr>
        <p:pic>
          <p:nvPicPr>
            <p:cNvPr descr="Image result for collections icon" id="404" name="Google Shape;404;p13"/>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405" name="Google Shape;405;p13"/>
            <p:cNvSpPr/>
            <p:nvPr/>
          </p:nvSpPr>
          <p:spPr>
            <a:xfrm>
              <a:off x="862157" y="4413681"/>
              <a:ext cx="2570156" cy="372346"/>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800">
                  <a:solidFill>
                    <a:schemeClr val="lt1"/>
                  </a:solidFill>
                  <a:latin typeface="Roboto"/>
                  <a:ea typeface="Roboto"/>
                  <a:cs typeface="Roboto"/>
                  <a:sym typeface="Roboto"/>
                </a:rPr>
                <a:t>Collection Framework</a:t>
              </a:r>
              <a:endParaRPr/>
            </a:p>
          </p:txBody>
        </p:sp>
      </p:grpSp>
    </p:spTree>
  </p:cSld>
  <p:clrMapOvr>
    <a:masterClrMapping/>
  </p:clrMapOvr>
  <mc:AlternateContent>
    <mc:Choice Requires="p14">
      <p:transition spd="slow" p14:dur="2000">
        <p14:prism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pic>
        <p:nvPicPr>
          <p:cNvPr id="410" name="Google Shape;410;p14"/>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411" name="Google Shape;411;p14"/>
          <p:cNvGrpSpPr/>
          <p:nvPr/>
        </p:nvGrpSpPr>
        <p:grpSpPr>
          <a:xfrm>
            <a:off x="118191" y="106018"/>
            <a:ext cx="1498574" cy="904328"/>
            <a:chOff x="862157" y="4413681"/>
            <a:chExt cx="2570156" cy="1560001"/>
          </a:xfrm>
        </p:grpSpPr>
        <p:pic>
          <p:nvPicPr>
            <p:cNvPr descr="Image result for collections icon" id="412" name="Google Shape;412;p14"/>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413" name="Google Shape;413;p14"/>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414" name="Google Shape;414;p14"/>
          <p:cNvSpPr/>
          <p:nvPr/>
        </p:nvSpPr>
        <p:spPr>
          <a:xfrm>
            <a:off x="5105959" y="562846"/>
            <a:ext cx="1868557" cy="543446"/>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&lt;&lt;interface&gt;&gt;</a:t>
            </a:r>
            <a:endParaRPr/>
          </a:p>
          <a:p>
            <a:pPr indent="0" lvl="0" marL="0" marR="0" rtl="0" algn="ctr">
              <a:spcBef>
                <a:spcPts val="0"/>
              </a:spcBef>
              <a:spcAft>
                <a:spcPts val="0"/>
              </a:spcAft>
              <a:buNone/>
            </a:pPr>
            <a:r>
              <a:rPr b="1" lang="en-US" sz="1800">
                <a:solidFill>
                  <a:schemeClr val="dk1"/>
                </a:solidFill>
                <a:latin typeface="Calibri"/>
                <a:ea typeface="Calibri"/>
                <a:cs typeface="Calibri"/>
                <a:sym typeface="Calibri"/>
              </a:rPr>
              <a:t>Collection</a:t>
            </a:r>
            <a:endParaRPr/>
          </a:p>
        </p:txBody>
      </p:sp>
      <p:sp>
        <p:nvSpPr>
          <p:cNvPr id="415" name="Google Shape;415;p14"/>
          <p:cNvSpPr/>
          <p:nvPr/>
        </p:nvSpPr>
        <p:spPr>
          <a:xfrm>
            <a:off x="5105961" y="2247892"/>
            <a:ext cx="1868557" cy="614578"/>
          </a:xfrm>
          <a:prstGeom prst="rect">
            <a:avLst/>
          </a:prstGeom>
          <a:solidFill>
            <a:schemeClr val="accent1">
              <a:alpha val="49803"/>
            </a:schemeClr>
          </a:solid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&lt;&lt;interface&gt;&gt;</a:t>
            </a:r>
            <a:endParaRPr/>
          </a:p>
          <a:p>
            <a:pPr indent="0" lvl="0" marL="0" marR="0" rtl="0" algn="ctr">
              <a:spcBef>
                <a:spcPts val="0"/>
              </a:spcBef>
              <a:spcAft>
                <a:spcPts val="0"/>
              </a:spcAft>
              <a:buNone/>
            </a:pPr>
            <a:r>
              <a:rPr b="1" lang="en-US" sz="1800">
                <a:solidFill>
                  <a:schemeClr val="dk1"/>
                </a:solidFill>
                <a:latin typeface="Calibri"/>
                <a:ea typeface="Calibri"/>
                <a:cs typeface="Calibri"/>
                <a:sym typeface="Calibri"/>
              </a:rPr>
              <a:t>List (1.2)</a:t>
            </a:r>
            <a:endParaRPr/>
          </a:p>
        </p:txBody>
      </p:sp>
      <p:sp>
        <p:nvSpPr>
          <p:cNvPr id="416" name="Google Shape;416;p14"/>
          <p:cNvSpPr/>
          <p:nvPr/>
        </p:nvSpPr>
        <p:spPr>
          <a:xfrm>
            <a:off x="1536233" y="3434917"/>
            <a:ext cx="1124132" cy="490330"/>
          </a:xfrm>
          <a:prstGeom prst="rect">
            <a:avLst/>
          </a:prstGeom>
          <a:solidFill>
            <a:schemeClr val="accent1">
              <a:alpha val="49803"/>
            </a:schemeClr>
          </a:solid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ArrayList (1.2)</a:t>
            </a:r>
            <a:endParaRPr/>
          </a:p>
        </p:txBody>
      </p:sp>
      <p:sp>
        <p:nvSpPr>
          <p:cNvPr id="417" name="Google Shape;417;p14"/>
          <p:cNvSpPr/>
          <p:nvPr/>
        </p:nvSpPr>
        <p:spPr>
          <a:xfrm>
            <a:off x="5478172" y="3434917"/>
            <a:ext cx="1124133" cy="490330"/>
          </a:xfrm>
          <a:prstGeom prst="rect">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LinkedList(1.2)</a:t>
            </a:r>
            <a:endParaRPr/>
          </a:p>
        </p:txBody>
      </p:sp>
      <p:sp>
        <p:nvSpPr>
          <p:cNvPr id="418" name="Google Shape;418;p14"/>
          <p:cNvSpPr/>
          <p:nvPr/>
        </p:nvSpPr>
        <p:spPr>
          <a:xfrm>
            <a:off x="8636126" y="3537764"/>
            <a:ext cx="1124133" cy="490330"/>
          </a:xfrm>
          <a:prstGeom prst="rect">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Vector (1.0)</a:t>
            </a:r>
            <a:endParaRPr/>
          </a:p>
        </p:txBody>
      </p:sp>
      <p:sp>
        <p:nvSpPr>
          <p:cNvPr id="419" name="Google Shape;419;p14"/>
          <p:cNvSpPr/>
          <p:nvPr/>
        </p:nvSpPr>
        <p:spPr>
          <a:xfrm>
            <a:off x="8636127" y="5522375"/>
            <a:ext cx="1124133" cy="490330"/>
          </a:xfrm>
          <a:prstGeom prst="rect">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Stack (1.0)</a:t>
            </a:r>
            <a:endParaRPr/>
          </a:p>
        </p:txBody>
      </p:sp>
      <p:cxnSp>
        <p:nvCxnSpPr>
          <p:cNvPr id="420" name="Google Shape;420;p14"/>
          <p:cNvCxnSpPr>
            <a:stCxn id="419" idx="0"/>
            <a:endCxn id="418" idx="2"/>
          </p:cNvCxnSpPr>
          <p:nvPr/>
        </p:nvCxnSpPr>
        <p:spPr>
          <a:xfrm rot="10800000">
            <a:off x="9198194" y="4028075"/>
            <a:ext cx="0" cy="1494300"/>
          </a:xfrm>
          <a:prstGeom prst="straightConnector1">
            <a:avLst/>
          </a:prstGeom>
          <a:noFill/>
          <a:ln cap="flat" cmpd="sng" w="28575">
            <a:solidFill>
              <a:schemeClr val="dk1"/>
            </a:solidFill>
            <a:prstDash val="solid"/>
            <a:miter lim="800000"/>
            <a:headEnd len="sm" w="sm" type="none"/>
            <a:tailEnd len="med" w="med" type="triangle"/>
          </a:ln>
        </p:spPr>
      </p:cxnSp>
      <p:cxnSp>
        <p:nvCxnSpPr>
          <p:cNvPr id="421" name="Google Shape;421;p14"/>
          <p:cNvCxnSpPr>
            <a:stCxn id="416" idx="0"/>
            <a:endCxn id="415" idx="2"/>
          </p:cNvCxnSpPr>
          <p:nvPr/>
        </p:nvCxnSpPr>
        <p:spPr>
          <a:xfrm flipH="1" rot="10800000">
            <a:off x="2098299" y="2862517"/>
            <a:ext cx="3942000" cy="572400"/>
          </a:xfrm>
          <a:prstGeom prst="straightConnector1">
            <a:avLst/>
          </a:prstGeom>
          <a:noFill/>
          <a:ln cap="flat" cmpd="sng" w="28575">
            <a:solidFill>
              <a:schemeClr val="dk1"/>
            </a:solidFill>
            <a:prstDash val="dash"/>
            <a:miter lim="800000"/>
            <a:headEnd len="sm" w="sm" type="none"/>
            <a:tailEnd len="med" w="med" type="triangle"/>
          </a:ln>
        </p:spPr>
      </p:cxnSp>
      <p:cxnSp>
        <p:nvCxnSpPr>
          <p:cNvPr id="422" name="Google Shape;422;p14"/>
          <p:cNvCxnSpPr>
            <a:stCxn id="417" idx="0"/>
            <a:endCxn id="415" idx="2"/>
          </p:cNvCxnSpPr>
          <p:nvPr/>
        </p:nvCxnSpPr>
        <p:spPr>
          <a:xfrm rot="10800000">
            <a:off x="6040238" y="2862517"/>
            <a:ext cx="0" cy="572400"/>
          </a:xfrm>
          <a:prstGeom prst="straightConnector1">
            <a:avLst/>
          </a:prstGeom>
          <a:noFill/>
          <a:ln cap="flat" cmpd="sng" w="28575">
            <a:solidFill>
              <a:schemeClr val="dk1"/>
            </a:solidFill>
            <a:prstDash val="dash"/>
            <a:miter lim="800000"/>
            <a:headEnd len="sm" w="sm" type="none"/>
            <a:tailEnd len="med" w="med" type="triangle"/>
          </a:ln>
        </p:spPr>
      </p:cxnSp>
      <p:cxnSp>
        <p:nvCxnSpPr>
          <p:cNvPr id="423" name="Google Shape;423;p14"/>
          <p:cNvCxnSpPr>
            <a:stCxn id="418" idx="0"/>
            <a:endCxn id="415" idx="2"/>
          </p:cNvCxnSpPr>
          <p:nvPr/>
        </p:nvCxnSpPr>
        <p:spPr>
          <a:xfrm rot="10800000">
            <a:off x="6040092" y="2862464"/>
            <a:ext cx="3158100" cy="675300"/>
          </a:xfrm>
          <a:prstGeom prst="straightConnector1">
            <a:avLst/>
          </a:prstGeom>
          <a:noFill/>
          <a:ln cap="flat" cmpd="sng" w="28575">
            <a:solidFill>
              <a:schemeClr val="dk1"/>
            </a:solidFill>
            <a:prstDash val="dash"/>
            <a:miter lim="800000"/>
            <a:headEnd len="sm" w="sm" type="none"/>
            <a:tailEnd len="med" w="med" type="triangle"/>
          </a:ln>
        </p:spPr>
      </p:cxnSp>
      <p:cxnSp>
        <p:nvCxnSpPr>
          <p:cNvPr id="424" name="Google Shape;424;p14"/>
          <p:cNvCxnSpPr>
            <a:stCxn id="415" idx="0"/>
            <a:endCxn id="414" idx="2"/>
          </p:cNvCxnSpPr>
          <p:nvPr/>
        </p:nvCxnSpPr>
        <p:spPr>
          <a:xfrm rot="10800000">
            <a:off x="6040239" y="1106392"/>
            <a:ext cx="0" cy="1141500"/>
          </a:xfrm>
          <a:prstGeom prst="straightConnector1">
            <a:avLst/>
          </a:prstGeom>
          <a:noFill/>
          <a:ln cap="flat" cmpd="sng" w="28575">
            <a:solidFill>
              <a:schemeClr val="dk1"/>
            </a:solidFill>
            <a:prstDash val="solid"/>
            <a:miter lim="800000"/>
            <a:headEnd len="sm" w="sm" type="none"/>
            <a:tailEnd len="med" w="med" type="triangle"/>
          </a:ln>
        </p:spPr>
      </p:cxnSp>
    </p:spTree>
  </p:cSld>
  <p:clrMapOvr>
    <a:masterClrMapping/>
  </p:clrMapOvr>
  <mc:AlternateContent>
    <mc:Choice Requires="p14">
      <p:transition spd="slow" p14:dur="2000">
        <p14:prism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pic>
        <p:nvPicPr>
          <p:cNvPr id="429" name="Google Shape;429;p15"/>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430" name="Google Shape;430;p15"/>
          <p:cNvGrpSpPr/>
          <p:nvPr/>
        </p:nvGrpSpPr>
        <p:grpSpPr>
          <a:xfrm>
            <a:off x="118191" y="106018"/>
            <a:ext cx="1498574" cy="904328"/>
            <a:chOff x="862157" y="4413681"/>
            <a:chExt cx="2570156" cy="1560001"/>
          </a:xfrm>
        </p:grpSpPr>
        <p:pic>
          <p:nvPicPr>
            <p:cNvPr descr="Image result for collections icon" id="431" name="Google Shape;431;p15"/>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432" name="Google Shape;432;p15"/>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433" name="Google Shape;433;p15"/>
          <p:cNvSpPr txBox="1"/>
          <p:nvPr/>
        </p:nvSpPr>
        <p:spPr>
          <a:xfrm>
            <a:off x="3272224" y="38499"/>
            <a:ext cx="564755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261628"/>
                </a:solidFill>
                <a:latin typeface="Calibri"/>
                <a:ea typeface="Calibri"/>
                <a:cs typeface="Calibri"/>
                <a:sym typeface="Calibri"/>
              </a:rPr>
              <a:t>Array List</a:t>
            </a:r>
            <a:endParaRPr/>
          </a:p>
        </p:txBody>
      </p:sp>
      <p:sp>
        <p:nvSpPr>
          <p:cNvPr id="434" name="Google Shape;434;p15"/>
          <p:cNvSpPr txBox="1"/>
          <p:nvPr/>
        </p:nvSpPr>
        <p:spPr>
          <a:xfrm>
            <a:off x="711096" y="1268813"/>
            <a:ext cx="11219674" cy="489364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ArrayList is not a legacy class. It is introduced in JDK 1.2.</a:t>
            </a:r>
            <a:endParaRPr/>
          </a:p>
          <a:p>
            <a:pPr indent="-133350" lvl="0" marL="285750" marR="0" rtl="0" algn="l">
              <a:spcBef>
                <a:spcPts val="0"/>
              </a:spcBef>
              <a:spcAft>
                <a:spcPts val="0"/>
              </a:spcAft>
              <a:buClr>
                <a:schemeClr val="dk1"/>
              </a:buClr>
              <a:buSzPts val="2400"/>
              <a:buFont typeface="Noto Sans Symbols"/>
              <a:buNone/>
            </a:pPr>
            <a:r>
              <a:t/>
            </a:r>
            <a:endParaRPr b="1" sz="24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ArrayList can contain duplicate elements.</a:t>
            </a:r>
            <a:endParaRPr/>
          </a:p>
          <a:p>
            <a:pPr indent="-133350" lvl="0" marL="285750" marR="0" rtl="0" algn="l">
              <a:spcBef>
                <a:spcPts val="0"/>
              </a:spcBef>
              <a:spcAft>
                <a:spcPts val="0"/>
              </a:spcAft>
              <a:buClr>
                <a:schemeClr val="dk1"/>
              </a:buClr>
              <a:buSzPts val="2400"/>
              <a:buFont typeface="Noto Sans Symbols"/>
              <a:buNone/>
            </a:pPr>
            <a:r>
              <a:t/>
            </a:r>
            <a:endParaRPr b="1" sz="24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ArrayList maintains insertion order.</a:t>
            </a:r>
            <a:endParaRPr/>
          </a:p>
          <a:p>
            <a:pPr indent="-133350" lvl="0" marL="285750" marR="0" rtl="0" algn="l">
              <a:spcBef>
                <a:spcPts val="0"/>
              </a:spcBef>
              <a:spcAft>
                <a:spcPts val="0"/>
              </a:spcAft>
              <a:buClr>
                <a:schemeClr val="dk1"/>
              </a:buClr>
              <a:buSzPts val="2400"/>
              <a:buFont typeface="Noto Sans Symbols"/>
              <a:buNone/>
            </a:pPr>
            <a:r>
              <a:t/>
            </a:r>
            <a:endParaRPr b="1" sz="24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ArrayList is non synchronized.</a:t>
            </a:r>
            <a:endParaRPr/>
          </a:p>
          <a:p>
            <a:pPr indent="-133350" lvl="0" marL="285750" marR="0" rtl="0" algn="l">
              <a:spcBef>
                <a:spcPts val="0"/>
              </a:spcBef>
              <a:spcAft>
                <a:spcPts val="0"/>
              </a:spcAft>
              <a:buClr>
                <a:schemeClr val="dk1"/>
              </a:buClr>
              <a:buSzPts val="2400"/>
              <a:buFont typeface="Noto Sans Symbols"/>
              <a:buNone/>
            </a:pPr>
            <a:r>
              <a:t/>
            </a:r>
            <a:endParaRPr b="1" sz="24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ArrayList allows random access because array works at the index basis.</a:t>
            </a:r>
            <a:endParaRPr/>
          </a:p>
          <a:p>
            <a:pPr indent="-133350" lvl="0" marL="285750" marR="0" rtl="0" algn="l">
              <a:spcBef>
                <a:spcPts val="0"/>
              </a:spcBef>
              <a:spcAft>
                <a:spcPts val="0"/>
              </a:spcAft>
              <a:buClr>
                <a:schemeClr val="dk1"/>
              </a:buClr>
              <a:buSzPts val="2400"/>
              <a:buFont typeface="Noto Sans Symbols"/>
              <a:buNone/>
            </a:pPr>
            <a:r>
              <a:t/>
            </a:r>
            <a:endParaRPr b="1" sz="24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ArrayList internally uses a dynamic array (growable/resizable) to store the elements.</a:t>
            </a:r>
            <a:endParaRPr/>
          </a:p>
          <a:p>
            <a:pPr indent="-133350" lvl="0" marL="285750" marR="0" rtl="0" algn="l">
              <a:spcBef>
                <a:spcPts val="0"/>
              </a:spcBef>
              <a:spcAft>
                <a:spcPts val="0"/>
              </a:spcAft>
              <a:buClr>
                <a:schemeClr val="dk1"/>
              </a:buClr>
              <a:buSzPts val="2400"/>
              <a:buFont typeface="Noto Sans Symbols"/>
              <a:buNone/>
            </a:pPr>
            <a:r>
              <a:t/>
            </a:r>
            <a:endParaRPr b="1" sz="24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Data is stored in the form of array.</a:t>
            </a:r>
            <a:endParaRPr/>
          </a:p>
        </p:txBody>
      </p:sp>
    </p:spTree>
  </p:cSld>
  <p:clrMapOvr>
    <a:masterClrMapping/>
  </p:clrMapOvr>
  <mc:AlternateContent>
    <mc:Choice Requires="p14">
      <p:transition spd="slow" p14:dur="2000">
        <p14:prism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pic>
        <p:nvPicPr>
          <p:cNvPr id="439" name="Google Shape;439;p16"/>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440" name="Google Shape;440;p16"/>
          <p:cNvGrpSpPr/>
          <p:nvPr/>
        </p:nvGrpSpPr>
        <p:grpSpPr>
          <a:xfrm>
            <a:off x="118191" y="106018"/>
            <a:ext cx="1498574" cy="904328"/>
            <a:chOff x="862157" y="4413681"/>
            <a:chExt cx="2570156" cy="1560001"/>
          </a:xfrm>
        </p:grpSpPr>
        <p:pic>
          <p:nvPicPr>
            <p:cNvPr descr="Image result for collections icon" id="441" name="Google Shape;441;p16"/>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442" name="Google Shape;442;p16"/>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443" name="Google Shape;443;p16"/>
          <p:cNvSpPr txBox="1"/>
          <p:nvPr/>
        </p:nvSpPr>
        <p:spPr>
          <a:xfrm>
            <a:off x="3272224" y="38499"/>
            <a:ext cx="564755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261628"/>
                </a:solidFill>
                <a:latin typeface="Calibri"/>
                <a:ea typeface="Calibri"/>
                <a:cs typeface="Calibri"/>
                <a:sym typeface="Calibri"/>
              </a:rPr>
              <a:t>Array List</a:t>
            </a:r>
            <a:endParaRPr/>
          </a:p>
        </p:txBody>
      </p:sp>
      <p:sp>
        <p:nvSpPr>
          <p:cNvPr id="444" name="Google Shape;444;p16"/>
          <p:cNvSpPr txBox="1"/>
          <p:nvPr/>
        </p:nvSpPr>
        <p:spPr>
          <a:xfrm>
            <a:off x="711096" y="1268813"/>
            <a:ext cx="10844800" cy="489364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Initial Capacity and Incremental Capacity is applicable.</a:t>
            </a:r>
            <a:endParaRPr/>
          </a:p>
          <a:p>
            <a:pPr indent="-133350" lvl="0" marL="285750" marR="0" rtl="0" algn="l">
              <a:spcBef>
                <a:spcPts val="0"/>
              </a:spcBef>
              <a:spcAft>
                <a:spcPts val="0"/>
              </a:spcAft>
              <a:buClr>
                <a:schemeClr val="dk1"/>
              </a:buClr>
              <a:buSzPts val="2400"/>
              <a:buFont typeface="Noto Sans Symbols"/>
              <a:buNone/>
            </a:pPr>
            <a:r>
              <a:t/>
            </a:r>
            <a:endParaRPr b="1" sz="24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If the total number of elements exceeds than its capacity, the incremental capacity of the ArrayList is ((Current Capacity * 3)/2) + 1</a:t>
            </a:r>
            <a:endParaRPr/>
          </a:p>
          <a:p>
            <a:pPr indent="-133350" lvl="0" marL="285750" marR="0" rtl="0" algn="l">
              <a:spcBef>
                <a:spcPts val="0"/>
              </a:spcBef>
              <a:spcAft>
                <a:spcPts val="0"/>
              </a:spcAft>
              <a:buClr>
                <a:schemeClr val="dk1"/>
              </a:buClr>
              <a:buSzPts val="2400"/>
              <a:buFont typeface="Noto Sans Symbols"/>
              <a:buNone/>
            </a:pPr>
            <a:r>
              <a:t/>
            </a:r>
            <a:endParaRPr b="1" sz="24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Cannot control the growth. That is the incremental capacity is fixed.</a:t>
            </a:r>
            <a:endParaRPr/>
          </a:p>
          <a:p>
            <a:pPr indent="-133350" lvl="0" marL="285750" marR="0" rtl="0" algn="l">
              <a:spcBef>
                <a:spcPts val="0"/>
              </a:spcBef>
              <a:spcAft>
                <a:spcPts val="0"/>
              </a:spcAft>
              <a:buClr>
                <a:schemeClr val="dk1"/>
              </a:buClr>
              <a:buSzPts val="2400"/>
              <a:buFont typeface="Noto Sans Symbols"/>
              <a:buNone/>
            </a:pPr>
            <a:r>
              <a:t/>
            </a:r>
            <a:endParaRPr b="1" sz="24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Involves shift operations. That is manipulation with ArrayList is slow because it internally uses an array.</a:t>
            </a:r>
            <a:endParaRPr/>
          </a:p>
          <a:p>
            <a:pPr indent="-133350" lvl="0" marL="285750" marR="0" rtl="0" algn="l">
              <a:spcBef>
                <a:spcPts val="0"/>
              </a:spcBef>
              <a:spcAft>
                <a:spcPts val="0"/>
              </a:spcAft>
              <a:buClr>
                <a:schemeClr val="dk1"/>
              </a:buClr>
              <a:buSzPts val="2400"/>
              <a:buFont typeface="Noto Sans Symbols"/>
              <a:buNone/>
            </a:pPr>
            <a:r>
              <a:t/>
            </a:r>
            <a:endParaRPr b="1" sz="24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If any element is removed from the array, all the bits are shifted in memory.</a:t>
            </a:r>
            <a:endParaRPr/>
          </a:p>
          <a:p>
            <a:pPr indent="-133350" lvl="0" marL="285750" marR="0" rtl="0" algn="l">
              <a:spcBef>
                <a:spcPts val="0"/>
              </a:spcBef>
              <a:spcAft>
                <a:spcPts val="0"/>
              </a:spcAft>
              <a:buClr>
                <a:schemeClr val="dk1"/>
              </a:buClr>
              <a:buSzPts val="2400"/>
              <a:buFont typeface="Noto Sans Symbols"/>
              <a:buNone/>
            </a:pPr>
            <a:r>
              <a:t/>
            </a:r>
            <a:endParaRPr b="1" sz="24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An ArrayList class can act as a list only because it implements List only.</a:t>
            </a:r>
            <a:endParaRPr/>
          </a:p>
        </p:txBody>
      </p:sp>
    </p:spTree>
  </p:cSld>
  <p:clrMapOvr>
    <a:masterClrMapping/>
  </p:clrMapOvr>
  <mc:AlternateContent>
    <mc:Choice Requires="p14">
      <p:transition spd="slow" p14:dur="2000">
        <p14:prism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pic>
        <p:nvPicPr>
          <p:cNvPr id="449" name="Google Shape;449;p17"/>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450" name="Google Shape;450;p17"/>
          <p:cNvGrpSpPr/>
          <p:nvPr/>
        </p:nvGrpSpPr>
        <p:grpSpPr>
          <a:xfrm>
            <a:off x="118191" y="106018"/>
            <a:ext cx="1498574" cy="904328"/>
            <a:chOff x="862157" y="4413681"/>
            <a:chExt cx="2570156" cy="1560001"/>
          </a:xfrm>
        </p:grpSpPr>
        <p:pic>
          <p:nvPicPr>
            <p:cNvPr descr="Image result for collections icon" id="451" name="Google Shape;451;p17"/>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452" name="Google Shape;452;p17"/>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453" name="Google Shape;453;p17"/>
          <p:cNvSpPr txBox="1"/>
          <p:nvPr/>
        </p:nvSpPr>
        <p:spPr>
          <a:xfrm>
            <a:off x="3272224" y="38499"/>
            <a:ext cx="564755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261628"/>
                </a:solidFill>
                <a:latin typeface="Calibri"/>
                <a:ea typeface="Calibri"/>
                <a:cs typeface="Calibri"/>
                <a:sym typeface="Calibri"/>
              </a:rPr>
              <a:t>Array List</a:t>
            </a:r>
            <a:endParaRPr/>
          </a:p>
        </p:txBody>
      </p:sp>
      <p:sp>
        <p:nvSpPr>
          <p:cNvPr id="454" name="Google Shape;454;p17"/>
          <p:cNvSpPr txBox="1"/>
          <p:nvPr/>
        </p:nvSpPr>
        <p:spPr>
          <a:xfrm>
            <a:off x="711096" y="1268813"/>
            <a:ext cx="10844800" cy="415498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ArrayList is better for storing and accessing data.</a:t>
            </a:r>
            <a:endParaRPr/>
          </a:p>
          <a:p>
            <a:pPr indent="-133350" lvl="0" marL="285750" marR="0" rtl="0" algn="l">
              <a:spcBef>
                <a:spcPts val="0"/>
              </a:spcBef>
              <a:spcAft>
                <a:spcPts val="0"/>
              </a:spcAft>
              <a:buClr>
                <a:schemeClr val="dk1"/>
              </a:buClr>
              <a:buSzPts val="2400"/>
              <a:buFont typeface="Noto Sans Symbols"/>
              <a:buNone/>
            </a:pPr>
            <a:r>
              <a:t/>
            </a:r>
            <a:endParaRPr b="1" sz="24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Consumes less memory.</a:t>
            </a:r>
            <a:endParaRPr/>
          </a:p>
          <a:p>
            <a:pPr indent="-133350" lvl="0" marL="285750" marR="0" rtl="0" algn="l">
              <a:spcBef>
                <a:spcPts val="0"/>
              </a:spcBef>
              <a:spcAft>
                <a:spcPts val="0"/>
              </a:spcAft>
              <a:buClr>
                <a:schemeClr val="dk1"/>
              </a:buClr>
              <a:buSzPts val="2400"/>
              <a:buFont typeface="Noto Sans Symbols"/>
              <a:buNone/>
            </a:pPr>
            <a:r>
              <a:t/>
            </a:r>
            <a:endParaRPr b="1" sz="24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Memory is continuous.</a:t>
            </a:r>
            <a:endParaRPr/>
          </a:p>
          <a:p>
            <a:pPr indent="-133350" lvl="0" marL="285750" marR="0" rtl="0" algn="l">
              <a:spcBef>
                <a:spcPts val="0"/>
              </a:spcBef>
              <a:spcAft>
                <a:spcPts val="0"/>
              </a:spcAft>
              <a:buClr>
                <a:schemeClr val="dk1"/>
              </a:buClr>
              <a:buSzPts val="2400"/>
              <a:buFont typeface="Noto Sans Symbols"/>
              <a:buNone/>
            </a:pPr>
            <a:r>
              <a:t/>
            </a:r>
            <a:endParaRPr b="1" sz="24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Has three overloaded constructors:</a:t>
            </a:r>
            <a:endParaRPr/>
          </a:p>
          <a:p>
            <a:pPr indent="-133350" lvl="0" marL="285750" marR="0" rtl="0" algn="l">
              <a:spcBef>
                <a:spcPts val="0"/>
              </a:spcBef>
              <a:spcAft>
                <a:spcPts val="0"/>
              </a:spcAft>
              <a:buClr>
                <a:schemeClr val="dk1"/>
              </a:buClr>
              <a:buSzPts val="2400"/>
              <a:buFont typeface="Noto Sans Symbols"/>
              <a:buNone/>
            </a:pPr>
            <a:r>
              <a:t/>
            </a:r>
            <a:endParaRPr b="1" sz="24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public ArrayList(int initialCapacity)</a:t>
            </a:r>
            <a:endParaRPr/>
          </a:p>
          <a:p>
            <a:pPr indent="-285750" lvl="0" marL="28575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public ArrayList()</a:t>
            </a:r>
            <a:endParaRPr/>
          </a:p>
          <a:p>
            <a:pPr indent="-285750" lvl="0" marL="28575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public ArrayList(Collection&lt;? extends E&gt; c)</a:t>
            </a:r>
            <a:endParaRPr/>
          </a:p>
        </p:txBody>
      </p:sp>
    </p:spTree>
  </p:cSld>
  <p:clrMapOvr>
    <a:masterClrMapping/>
  </p:clrMapOvr>
  <mc:AlternateContent>
    <mc:Choice Requires="p14">
      <p:transition spd="slow" p14:dur="2000">
        <p14:prism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pic>
        <p:nvPicPr>
          <p:cNvPr id="459" name="Google Shape;459;p18"/>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460" name="Google Shape;460;p18"/>
          <p:cNvGrpSpPr/>
          <p:nvPr/>
        </p:nvGrpSpPr>
        <p:grpSpPr>
          <a:xfrm>
            <a:off x="118191" y="106018"/>
            <a:ext cx="1498574" cy="904328"/>
            <a:chOff x="862157" y="4413681"/>
            <a:chExt cx="2570156" cy="1560001"/>
          </a:xfrm>
        </p:grpSpPr>
        <p:pic>
          <p:nvPicPr>
            <p:cNvPr descr="Image result for collections icon" id="461" name="Google Shape;461;p18"/>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462" name="Google Shape;462;p18"/>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463" name="Google Shape;463;p18"/>
          <p:cNvSpPr txBox="1"/>
          <p:nvPr/>
        </p:nvSpPr>
        <p:spPr>
          <a:xfrm>
            <a:off x="3272224" y="38499"/>
            <a:ext cx="564755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261628"/>
                </a:solidFill>
                <a:latin typeface="Calibri"/>
                <a:ea typeface="Calibri"/>
                <a:cs typeface="Calibri"/>
                <a:sym typeface="Calibri"/>
              </a:rPr>
              <a:t>Array List</a:t>
            </a:r>
            <a:endParaRPr/>
          </a:p>
        </p:txBody>
      </p:sp>
      <p:graphicFrame>
        <p:nvGraphicFramePr>
          <p:cNvPr id="464" name="Google Shape;464;p18"/>
          <p:cNvGraphicFramePr/>
          <p:nvPr/>
        </p:nvGraphicFramePr>
        <p:xfrm>
          <a:off x="479501" y="1223272"/>
          <a:ext cx="3000000" cy="3000000"/>
        </p:xfrm>
        <a:graphic>
          <a:graphicData uri="http://schemas.openxmlformats.org/drawingml/2006/table">
            <a:tbl>
              <a:tblPr>
                <a:noFill/>
                <a:tableStyleId>{A564AED5-2C7A-4046-9A58-7D9B8091932A}</a:tableStyleId>
              </a:tblPr>
              <a:tblGrid>
                <a:gridCol w="5736975"/>
                <a:gridCol w="5736975"/>
              </a:tblGrid>
              <a:tr h="106000">
                <a:tc>
                  <a:txBody>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Method</a:t>
                      </a:r>
                      <a:endParaRPr/>
                    </a:p>
                  </a:txBody>
                  <a:tcPr marT="19325" marB="19325" marR="19325" marL="19325">
                    <a:lnL cap="flat" cmpd="sng" w="9525">
                      <a:solidFill>
                        <a:srgbClr val="D8FCEC"/>
                      </a:solidFill>
                      <a:prstDash val="solid"/>
                      <a:round/>
                      <a:headEnd len="sm" w="sm" type="none"/>
                      <a:tailEnd len="sm" w="sm" type="none"/>
                    </a:lnL>
                    <a:lnR cap="flat" cmpd="sng" w="9525">
                      <a:solidFill>
                        <a:srgbClr val="D8FCEC"/>
                      </a:solidFill>
                      <a:prstDash val="solid"/>
                      <a:round/>
                      <a:headEnd len="sm" w="sm" type="none"/>
                      <a:tailEnd len="sm" w="sm" type="none"/>
                    </a:lnR>
                    <a:lnT cap="flat" cmpd="sng" w="9525">
                      <a:solidFill>
                        <a:srgbClr val="D8FCEC"/>
                      </a:solidFill>
                      <a:prstDash val="solid"/>
                      <a:round/>
                      <a:headEnd len="sm" w="sm" type="none"/>
                      <a:tailEnd len="sm" w="sm" type="none"/>
                    </a:lnT>
                    <a:lnB cap="flat" cmpd="sng" w="9525">
                      <a:solidFill>
                        <a:srgbClr val="C7CCBE"/>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Description</a:t>
                      </a:r>
                      <a:endParaRPr/>
                    </a:p>
                  </a:txBody>
                  <a:tcPr marT="19325" marB="19325" marR="19325" marL="19325">
                    <a:lnL cap="flat" cmpd="sng" w="9525">
                      <a:solidFill>
                        <a:srgbClr val="D8FCEC"/>
                      </a:solidFill>
                      <a:prstDash val="solid"/>
                      <a:round/>
                      <a:headEnd len="sm" w="sm" type="none"/>
                      <a:tailEnd len="sm" w="sm" type="none"/>
                    </a:lnL>
                    <a:lnR cap="flat" cmpd="sng" w="9525">
                      <a:solidFill>
                        <a:srgbClr val="D8FCEC"/>
                      </a:solidFill>
                      <a:prstDash val="solid"/>
                      <a:round/>
                      <a:headEnd len="sm" w="sm" type="none"/>
                      <a:tailEnd len="sm" w="sm" type="none"/>
                    </a:lnR>
                    <a:lnT cap="flat" cmpd="sng" w="9525">
                      <a:solidFill>
                        <a:srgbClr val="D8FCEC"/>
                      </a:solidFill>
                      <a:prstDash val="solid"/>
                      <a:round/>
                      <a:headEnd len="sm" w="sm" type="none"/>
                      <a:tailEnd len="sm" w="sm" type="none"/>
                    </a:lnT>
                    <a:lnB cap="flat" cmpd="sng" w="9525">
                      <a:solidFill>
                        <a:srgbClr val="C7CCBE"/>
                      </a:solidFill>
                      <a:prstDash val="solid"/>
                      <a:round/>
                      <a:headEnd len="sm" w="sm" type="none"/>
                      <a:tailEnd len="sm" w="sm" type="none"/>
                    </a:lnB>
                    <a:solidFill>
                      <a:srgbClr val="FFC000"/>
                    </a:solidFill>
                  </a:tcPr>
                </a:tc>
              </a:tr>
              <a:tr h="205600">
                <a:tc>
                  <a:txBody>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void add(int index, E element)</a:t>
                      </a:r>
                      <a:endParaRPr/>
                    </a:p>
                  </a:txBody>
                  <a:tcPr marT="12875" marB="12875" marR="12875" marL="12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BE4D4"/>
                    </a:solidFill>
                  </a:tcPr>
                </a:tc>
                <a:tc>
                  <a:txBody>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It is used to insert the specified element at the specified position in a list.</a:t>
                      </a:r>
                      <a:endParaRPr/>
                    </a:p>
                  </a:txBody>
                  <a:tcPr marT="12875" marB="12875" marR="12875" marL="12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BE4D4"/>
                    </a:solidFill>
                  </a:tcPr>
                </a:tc>
              </a:tr>
              <a:tr h="147775">
                <a:tc>
                  <a:txBody>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boolean add(E e)</a:t>
                      </a:r>
                      <a:endParaRPr/>
                    </a:p>
                  </a:txBody>
                  <a:tcPr marT="12875" marB="12875" marR="12875" marL="12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It is used to append the specified element at the end of a list.</a:t>
                      </a:r>
                      <a:endParaRPr/>
                    </a:p>
                  </a:txBody>
                  <a:tcPr marT="12875" marB="12875" marR="12875" marL="12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379075">
                <a:tc>
                  <a:txBody>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boolean addAll(Collection&lt;? extends E&gt; c)</a:t>
                      </a:r>
                      <a:endParaRPr/>
                    </a:p>
                  </a:txBody>
                  <a:tcPr marT="12875" marB="12875" marR="12875" marL="12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BE4D4"/>
                    </a:solidFill>
                  </a:tcPr>
                </a:tc>
                <a:tc>
                  <a:txBody>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It is used to append all of the elements in the specified collection to the end of this list, in the order that they are returned by the specified collection's iterator.</a:t>
                      </a:r>
                      <a:endParaRPr/>
                    </a:p>
                  </a:txBody>
                  <a:tcPr marT="12875" marB="12875" marR="12875" marL="12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BE4D4"/>
                    </a:solidFill>
                  </a:tcPr>
                </a:tc>
              </a:tr>
              <a:tr h="263425">
                <a:tc>
                  <a:txBody>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boolean addAll(int index, Collection&lt;? extends E&gt; c)</a:t>
                      </a:r>
                      <a:endParaRPr/>
                    </a:p>
                  </a:txBody>
                  <a:tcPr marT="12875" marB="12875" marR="12875" marL="12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It is used to append all the elements in the specified collection, starting at the specified position of the list.</a:t>
                      </a:r>
                      <a:endParaRPr/>
                    </a:p>
                  </a:txBody>
                  <a:tcPr marT="12875" marB="12875" marR="12875" marL="12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147775">
                <a:tc>
                  <a:txBody>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void clear()</a:t>
                      </a:r>
                      <a:endParaRPr/>
                    </a:p>
                  </a:txBody>
                  <a:tcPr marT="12875" marB="12875" marR="12875" marL="12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BE4D4"/>
                    </a:solidFill>
                  </a:tcPr>
                </a:tc>
                <a:tc>
                  <a:txBody>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It is used to remove all of the elements from this list.</a:t>
                      </a:r>
                      <a:endParaRPr/>
                    </a:p>
                  </a:txBody>
                  <a:tcPr marT="12875" marB="12875" marR="12875" marL="12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BE4D4"/>
                    </a:solidFill>
                  </a:tcPr>
                </a:tc>
              </a:tr>
              <a:tr h="147775">
                <a:tc>
                  <a:txBody>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E get(int index)</a:t>
                      </a:r>
                      <a:endParaRPr/>
                    </a:p>
                  </a:txBody>
                  <a:tcPr marT="12875" marB="12875" marR="12875" marL="12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It is used to fetch the element from the particular position of the list.</a:t>
                      </a:r>
                      <a:endParaRPr/>
                    </a:p>
                  </a:txBody>
                  <a:tcPr marT="12875" marB="12875" marR="12875" marL="12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205600">
                <a:tc>
                  <a:txBody>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boolean isEmpty()</a:t>
                      </a:r>
                      <a:endParaRPr/>
                    </a:p>
                  </a:txBody>
                  <a:tcPr marT="12875" marB="12875" marR="12875" marL="12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BE4D4"/>
                    </a:solidFill>
                  </a:tcPr>
                </a:tc>
                <a:tc>
                  <a:txBody>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It returns true if the list is empty, otherwise false.</a:t>
                      </a:r>
                      <a:endParaRPr/>
                    </a:p>
                  </a:txBody>
                  <a:tcPr marT="12875" marB="12875" marR="12875" marL="12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BE4D4"/>
                    </a:solidFill>
                  </a:tcPr>
                </a:tc>
              </a:tr>
            </a:tbl>
          </a:graphicData>
        </a:graphic>
      </p:graphicFrame>
    </p:spTree>
  </p:cSld>
  <p:clrMapOvr>
    <a:masterClrMapping/>
  </p:clrMapOvr>
  <mc:AlternateContent>
    <mc:Choice Requires="p14">
      <p:transition spd="slow" p14:dur="2000">
        <p14:prism dir="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pic>
        <p:nvPicPr>
          <p:cNvPr id="469" name="Google Shape;469;p19"/>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470" name="Google Shape;470;p19"/>
          <p:cNvGrpSpPr/>
          <p:nvPr/>
        </p:nvGrpSpPr>
        <p:grpSpPr>
          <a:xfrm>
            <a:off x="118191" y="106018"/>
            <a:ext cx="1498574" cy="904328"/>
            <a:chOff x="862157" y="4413681"/>
            <a:chExt cx="2570156" cy="1560001"/>
          </a:xfrm>
        </p:grpSpPr>
        <p:pic>
          <p:nvPicPr>
            <p:cNvPr descr="Image result for collections icon" id="471" name="Google Shape;471;p19"/>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472" name="Google Shape;472;p19"/>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473" name="Google Shape;473;p19"/>
          <p:cNvSpPr txBox="1"/>
          <p:nvPr/>
        </p:nvSpPr>
        <p:spPr>
          <a:xfrm>
            <a:off x="3272224" y="38499"/>
            <a:ext cx="564755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261628"/>
                </a:solidFill>
                <a:latin typeface="Calibri"/>
                <a:ea typeface="Calibri"/>
                <a:cs typeface="Calibri"/>
                <a:sym typeface="Calibri"/>
              </a:rPr>
              <a:t>Array List</a:t>
            </a:r>
            <a:endParaRPr/>
          </a:p>
        </p:txBody>
      </p:sp>
      <p:graphicFrame>
        <p:nvGraphicFramePr>
          <p:cNvPr id="474" name="Google Shape;474;p19"/>
          <p:cNvGraphicFramePr/>
          <p:nvPr/>
        </p:nvGraphicFramePr>
        <p:xfrm>
          <a:off x="251791" y="1010346"/>
          <a:ext cx="3000000" cy="3000000"/>
        </p:xfrm>
        <a:graphic>
          <a:graphicData uri="http://schemas.openxmlformats.org/drawingml/2006/table">
            <a:tbl>
              <a:tblPr>
                <a:noFill/>
                <a:tableStyleId>{A564AED5-2C7A-4046-9A58-7D9B8091932A}</a:tableStyleId>
              </a:tblPr>
              <a:tblGrid>
                <a:gridCol w="5970025"/>
                <a:gridCol w="5829600"/>
              </a:tblGrid>
              <a:tr h="263425">
                <a:tc>
                  <a:txBody>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Method</a:t>
                      </a:r>
                      <a:endParaRPr/>
                    </a:p>
                  </a:txBody>
                  <a:tcPr marT="19325" marB="19325" marR="19325" marL="193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Description</a:t>
                      </a:r>
                      <a:endParaRPr/>
                    </a:p>
                  </a:txBody>
                  <a:tcPr marT="19325" marB="19325" marR="19325" marL="193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C000"/>
                    </a:solidFill>
                  </a:tcPr>
                </a:tc>
              </a:tr>
              <a:tr h="205600">
                <a:tc>
                  <a:txBody>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Object[] toArray()</a:t>
                      </a:r>
                      <a:endParaRPr/>
                    </a:p>
                  </a:txBody>
                  <a:tcPr marT="12875" marB="12875" marR="12875" marL="12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BE4D4"/>
                    </a:solidFill>
                  </a:tcPr>
                </a:tc>
                <a:tc>
                  <a:txBody>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It is used to return an array containing all of the elements in this list in the correct order.</a:t>
                      </a:r>
                      <a:endParaRPr/>
                    </a:p>
                  </a:txBody>
                  <a:tcPr marT="12875" marB="12875" marR="12875" marL="12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BE4D4"/>
                    </a:solidFill>
                  </a:tcPr>
                </a:tc>
              </a:tr>
              <a:tr h="205600">
                <a:tc>
                  <a:txBody>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boolean contains(Object o)</a:t>
                      </a:r>
                      <a:endParaRPr/>
                    </a:p>
                  </a:txBody>
                  <a:tcPr marT="12875" marB="12875" marR="12875" marL="12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It returns true if the list contains the specified element</a:t>
                      </a:r>
                      <a:endParaRPr/>
                    </a:p>
                  </a:txBody>
                  <a:tcPr marT="12875" marB="12875" marR="12875" marL="12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147775">
                <a:tc>
                  <a:txBody>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int indexOf(Object o)</a:t>
                      </a:r>
                      <a:endParaRPr/>
                    </a:p>
                  </a:txBody>
                  <a:tcPr marT="12875" marB="12875" marR="12875" marL="12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BE4D4"/>
                    </a:solidFill>
                  </a:tcPr>
                </a:tc>
                <a:tc>
                  <a:txBody>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It is used to return the index in this list of the first occurrence of the specified element, or -1 if the List does not contain this element.</a:t>
                      </a:r>
                      <a:endParaRPr/>
                    </a:p>
                  </a:txBody>
                  <a:tcPr marT="12875" marB="12875" marR="12875" marL="12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BE4D4"/>
                    </a:solidFill>
                  </a:tcPr>
                </a:tc>
              </a:tr>
              <a:tr h="205600">
                <a:tc>
                  <a:txBody>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E remove(int index)</a:t>
                      </a:r>
                      <a:endParaRPr/>
                    </a:p>
                  </a:txBody>
                  <a:tcPr marT="12875" marB="12875" marR="12875" marL="12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It is used to remove the element present at the specified position in the list.</a:t>
                      </a:r>
                      <a:endParaRPr/>
                    </a:p>
                  </a:txBody>
                  <a:tcPr marT="12875" marB="12875" marR="12875" marL="12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205600">
                <a:tc>
                  <a:txBody>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boolean remove(Object o)</a:t>
                      </a:r>
                      <a:endParaRPr/>
                    </a:p>
                  </a:txBody>
                  <a:tcPr marT="12875" marB="12875" marR="12875" marL="12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BE4D4"/>
                    </a:solidFill>
                  </a:tcPr>
                </a:tc>
                <a:tc>
                  <a:txBody>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It is used to remove the first occurrence of the specified element.</a:t>
                      </a:r>
                      <a:endParaRPr/>
                    </a:p>
                  </a:txBody>
                  <a:tcPr marT="12875" marB="12875" marR="12875" marL="12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BE4D4"/>
                    </a:solidFill>
                  </a:tcPr>
                </a:tc>
              </a:tr>
              <a:tr h="147775">
                <a:tc>
                  <a:txBody>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boolean removeAll(Collection&lt;?&gt; c)</a:t>
                      </a:r>
                      <a:endParaRPr/>
                    </a:p>
                  </a:txBody>
                  <a:tcPr marT="12875" marB="12875" marR="12875" marL="12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It is used to remove all the elements from the list.</a:t>
                      </a:r>
                      <a:endParaRPr/>
                    </a:p>
                  </a:txBody>
                  <a:tcPr marT="12875" marB="12875" marR="12875" marL="12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205600">
                <a:tc>
                  <a:txBody>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protected void removeRange(int fromIndex, int toIndex)</a:t>
                      </a:r>
                      <a:endParaRPr/>
                    </a:p>
                  </a:txBody>
                  <a:tcPr marT="12875" marB="12875" marR="12875" marL="12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BE4D4"/>
                    </a:solidFill>
                  </a:tcPr>
                </a:tc>
                <a:tc>
                  <a:txBody>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It is used to remove all the elements lies within the given range.</a:t>
                      </a:r>
                      <a:endParaRPr/>
                    </a:p>
                  </a:txBody>
                  <a:tcPr marT="12875" marB="12875" marR="12875" marL="12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BE4D4"/>
                    </a:solidFill>
                  </a:tcPr>
                </a:tc>
              </a:tr>
              <a:tr h="205600">
                <a:tc>
                  <a:txBody>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void replaceAll(UnaryOperator&lt;E&gt; operator)</a:t>
                      </a:r>
                      <a:endParaRPr/>
                    </a:p>
                  </a:txBody>
                  <a:tcPr marT="12875" marB="12875" marR="12875" marL="12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It is used to replace all the elements from the list with the specified element.</a:t>
                      </a:r>
                      <a:endParaRPr/>
                    </a:p>
                  </a:txBody>
                  <a:tcPr marT="12875" marB="12875" marR="12875" marL="12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205600">
                <a:tc>
                  <a:txBody>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void retainAll(Collection&lt;?&gt; c)</a:t>
                      </a:r>
                      <a:endParaRPr/>
                    </a:p>
                  </a:txBody>
                  <a:tcPr marT="12875" marB="12875" marR="12875" marL="12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BE4D4"/>
                    </a:solidFill>
                  </a:tcPr>
                </a:tc>
                <a:tc>
                  <a:txBody>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It is used to retain all the elements in the list that are present in the specified collection.</a:t>
                      </a:r>
                      <a:endParaRPr/>
                    </a:p>
                  </a:txBody>
                  <a:tcPr marT="12875" marB="12875" marR="12875" marL="12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BE4D4"/>
                    </a:solidFill>
                  </a:tcPr>
                </a:tc>
              </a:tr>
            </a:tbl>
          </a:graphicData>
        </a:graphic>
      </p:graphicFrame>
    </p:spTree>
  </p:cSld>
  <p:clrMapOvr>
    <a:masterClrMapping/>
  </p:clrMapOvr>
  <mc:AlternateContent>
    <mc:Choice Requires="p14">
      <p:transition spd="slow" p14:dur="2000">
        <p14:prism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
          <p:cNvSpPr/>
          <p:nvPr/>
        </p:nvSpPr>
        <p:spPr>
          <a:xfrm>
            <a:off x="1" y="0"/>
            <a:ext cx="3897442" cy="6858000"/>
          </a:xfrm>
          <a:prstGeom prst="rect">
            <a:avLst/>
          </a:prstGeom>
          <a:solidFill>
            <a:srgbClr val="2616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4" name="Google Shape;234;p2"/>
          <p:cNvSpPr txBox="1"/>
          <p:nvPr/>
        </p:nvSpPr>
        <p:spPr>
          <a:xfrm>
            <a:off x="1151292" y="237372"/>
            <a:ext cx="1594860"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4400" u="none" cap="none" strike="noStrike">
                <a:solidFill>
                  <a:schemeClr val="lt1"/>
                </a:solidFill>
                <a:latin typeface="Calibri"/>
                <a:ea typeface="Calibri"/>
                <a:cs typeface="Calibri"/>
                <a:sym typeface="Calibri"/>
              </a:rPr>
              <a:t>Topics</a:t>
            </a:r>
            <a:endParaRPr/>
          </a:p>
        </p:txBody>
      </p:sp>
      <p:sp>
        <p:nvSpPr>
          <p:cNvPr id="235" name="Google Shape;235;p2"/>
          <p:cNvSpPr txBox="1"/>
          <p:nvPr/>
        </p:nvSpPr>
        <p:spPr>
          <a:xfrm>
            <a:off x="5115608" y="2927762"/>
            <a:ext cx="4844211"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rgbClr val="261628"/>
                </a:solidFill>
                <a:latin typeface="Calibri"/>
                <a:ea typeface="Calibri"/>
                <a:cs typeface="Calibri"/>
                <a:sym typeface="Calibri"/>
              </a:rPr>
              <a:t>Collection Framework</a:t>
            </a:r>
            <a:endParaRPr/>
          </a:p>
        </p:txBody>
      </p:sp>
      <p:pic>
        <p:nvPicPr>
          <p:cNvPr id="236" name="Google Shape;236;p2"/>
          <p:cNvPicPr preferRelativeResize="0"/>
          <p:nvPr/>
        </p:nvPicPr>
        <p:blipFill rotWithShape="1">
          <a:blip r:embed="rId3">
            <a:alphaModFix/>
          </a:blip>
          <a:srcRect b="6958" l="25290" r="23678" t="6287"/>
          <a:stretch/>
        </p:blipFill>
        <p:spPr>
          <a:xfrm>
            <a:off x="957407" y="1890227"/>
            <a:ext cx="1637034" cy="2782957"/>
          </a:xfrm>
          <a:prstGeom prst="rect">
            <a:avLst/>
          </a:prstGeom>
          <a:noFill/>
          <a:ln>
            <a:noFill/>
          </a:ln>
        </p:spPr>
      </p:pic>
      <p:sp>
        <p:nvSpPr>
          <p:cNvPr id="237" name="Google Shape;237;p2"/>
          <p:cNvSpPr txBox="1"/>
          <p:nvPr/>
        </p:nvSpPr>
        <p:spPr>
          <a:xfrm>
            <a:off x="4964917" y="40206"/>
            <a:ext cx="5360652"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800">
                <a:solidFill>
                  <a:srgbClr val="261628"/>
                </a:solidFill>
                <a:latin typeface="Calibri"/>
                <a:ea typeface="Calibri"/>
                <a:cs typeface="Calibri"/>
                <a:sym typeface="Calibri"/>
              </a:rPr>
              <a:t>Core Java</a:t>
            </a:r>
            <a:endParaRPr/>
          </a:p>
        </p:txBody>
      </p:sp>
    </p:spTree>
  </p:cSld>
  <p:clrMapOvr>
    <a:masterClrMapping/>
  </p:clrMapOvr>
  <mc:AlternateContent>
    <mc:Choice Requires="p14">
      <p:transition spd="slow" p14:dur="2000">
        <p14:prism dir="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pic>
        <p:nvPicPr>
          <p:cNvPr id="479" name="Google Shape;479;p20"/>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480" name="Google Shape;480;p20"/>
          <p:cNvGrpSpPr/>
          <p:nvPr/>
        </p:nvGrpSpPr>
        <p:grpSpPr>
          <a:xfrm>
            <a:off x="118191" y="106018"/>
            <a:ext cx="1498574" cy="904328"/>
            <a:chOff x="862157" y="4413681"/>
            <a:chExt cx="2570156" cy="1560001"/>
          </a:xfrm>
        </p:grpSpPr>
        <p:pic>
          <p:nvPicPr>
            <p:cNvPr descr="Image result for collections icon" id="481" name="Google Shape;481;p20"/>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482" name="Google Shape;482;p20"/>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483" name="Google Shape;483;p20"/>
          <p:cNvSpPr txBox="1"/>
          <p:nvPr/>
        </p:nvSpPr>
        <p:spPr>
          <a:xfrm>
            <a:off x="3272224" y="38499"/>
            <a:ext cx="564755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261628"/>
                </a:solidFill>
                <a:latin typeface="Calibri"/>
                <a:ea typeface="Calibri"/>
                <a:cs typeface="Calibri"/>
                <a:sym typeface="Calibri"/>
              </a:rPr>
              <a:t>Array List</a:t>
            </a:r>
            <a:endParaRPr/>
          </a:p>
        </p:txBody>
      </p:sp>
      <p:graphicFrame>
        <p:nvGraphicFramePr>
          <p:cNvPr id="484" name="Google Shape;484;p20"/>
          <p:cNvGraphicFramePr/>
          <p:nvPr/>
        </p:nvGraphicFramePr>
        <p:xfrm>
          <a:off x="479500" y="1010346"/>
          <a:ext cx="3000000" cy="3000000"/>
        </p:xfrm>
        <a:graphic>
          <a:graphicData uri="http://schemas.openxmlformats.org/drawingml/2006/table">
            <a:tbl>
              <a:tblPr>
                <a:noFill/>
                <a:tableStyleId>{A564AED5-2C7A-4046-9A58-7D9B8091932A}</a:tableStyleId>
              </a:tblPr>
              <a:tblGrid>
                <a:gridCol w="5854800"/>
                <a:gridCol w="5717100"/>
              </a:tblGrid>
              <a:tr h="263425">
                <a:tc>
                  <a:txBody>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Method</a:t>
                      </a:r>
                      <a:endParaRPr/>
                    </a:p>
                  </a:txBody>
                  <a:tcPr marT="19325" marB="19325" marR="19325" marL="193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Description</a:t>
                      </a:r>
                      <a:endParaRPr/>
                    </a:p>
                  </a:txBody>
                  <a:tcPr marT="19325" marB="19325" marR="19325" marL="193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C000"/>
                    </a:solidFill>
                  </a:tcPr>
                </a:tc>
              </a:tr>
              <a:tr h="205600">
                <a:tc>
                  <a:txBody>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E set(int index, E element)</a:t>
                      </a:r>
                      <a:endParaRPr/>
                    </a:p>
                  </a:txBody>
                  <a:tcPr marT="12875" marB="12875" marR="12875" marL="12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BE4D4"/>
                    </a:solidFill>
                  </a:tcPr>
                </a:tc>
                <a:tc>
                  <a:txBody>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It is used to replace the specified element in the list, present at the specified position.</a:t>
                      </a:r>
                      <a:endParaRPr/>
                    </a:p>
                  </a:txBody>
                  <a:tcPr marT="12875" marB="12875" marR="12875" marL="12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BE4D4"/>
                    </a:solidFill>
                  </a:tcPr>
                </a:tc>
              </a:tr>
              <a:tr h="205600">
                <a:tc>
                  <a:txBody>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int size()</a:t>
                      </a:r>
                      <a:endParaRPr/>
                    </a:p>
                  </a:txBody>
                  <a:tcPr marT="12875" marB="12875" marR="12875" marL="12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2000">
                          <a:solidFill>
                            <a:srgbClr val="000000"/>
                          </a:solidFill>
                          <a:latin typeface="Calibri"/>
                          <a:ea typeface="Calibri"/>
                          <a:cs typeface="Calibri"/>
                          <a:sym typeface="Calibri"/>
                        </a:rPr>
                        <a:t>It is used to return the number of elements present in the list.</a:t>
                      </a:r>
                      <a:endParaRPr/>
                    </a:p>
                  </a:txBody>
                  <a:tcPr marT="12875" marB="12875" marR="12875" marL="128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bl>
          </a:graphicData>
        </a:graphic>
      </p:graphicFrame>
    </p:spTree>
  </p:cSld>
  <p:clrMapOvr>
    <a:masterClrMapping/>
  </p:clrMapOvr>
  <mc:AlternateContent>
    <mc:Choice Requires="p14">
      <p:transition spd="slow" p14:dur="2000">
        <p14:prism dir="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pic>
        <p:nvPicPr>
          <p:cNvPr id="489" name="Google Shape;489;p21"/>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490" name="Google Shape;490;p21"/>
          <p:cNvGrpSpPr/>
          <p:nvPr/>
        </p:nvGrpSpPr>
        <p:grpSpPr>
          <a:xfrm>
            <a:off x="118191" y="106018"/>
            <a:ext cx="1498574" cy="904328"/>
            <a:chOff x="862157" y="4413681"/>
            <a:chExt cx="2570156" cy="1560001"/>
          </a:xfrm>
        </p:grpSpPr>
        <p:pic>
          <p:nvPicPr>
            <p:cNvPr descr="Image result for collections icon" id="491" name="Google Shape;491;p21"/>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492" name="Google Shape;492;p21"/>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493" name="Google Shape;493;p21"/>
          <p:cNvSpPr txBox="1"/>
          <p:nvPr/>
        </p:nvSpPr>
        <p:spPr>
          <a:xfrm>
            <a:off x="3272224" y="38499"/>
            <a:ext cx="564755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261628"/>
                </a:solidFill>
                <a:latin typeface="Calibri"/>
                <a:ea typeface="Calibri"/>
                <a:cs typeface="Calibri"/>
                <a:sym typeface="Calibri"/>
              </a:rPr>
              <a:t>Array vs Array List</a:t>
            </a:r>
            <a:endParaRPr/>
          </a:p>
        </p:txBody>
      </p:sp>
      <p:graphicFrame>
        <p:nvGraphicFramePr>
          <p:cNvPr id="494" name="Google Shape;494;p21"/>
          <p:cNvGraphicFramePr/>
          <p:nvPr/>
        </p:nvGraphicFramePr>
        <p:xfrm>
          <a:off x="479501" y="1223272"/>
          <a:ext cx="3000000" cy="3000000"/>
        </p:xfrm>
        <a:graphic>
          <a:graphicData uri="http://schemas.openxmlformats.org/drawingml/2006/table">
            <a:tbl>
              <a:tblPr>
                <a:noFill/>
                <a:tableStyleId>{B9160D5A-F4D8-4355-9011-09AB1966FD5C}</a:tableStyleId>
              </a:tblPr>
              <a:tblGrid>
                <a:gridCol w="2109275"/>
                <a:gridCol w="4123925"/>
                <a:gridCol w="4861050"/>
              </a:tblGrid>
              <a:tr h="238125">
                <a:tc>
                  <a:txBody>
                    <a:bodyPr/>
                    <a:lstStyle/>
                    <a:p>
                      <a:pPr indent="0" lvl="0" marL="0" marR="0" rtl="0" algn="ctr">
                        <a:spcBef>
                          <a:spcPts val="0"/>
                        </a:spcBef>
                        <a:spcAft>
                          <a:spcPts val="0"/>
                        </a:spcAft>
                        <a:buNone/>
                      </a:pPr>
                      <a:r>
                        <a:rPr b="1" lang="en-US" sz="2000" u="none" strike="noStrike"/>
                        <a:t>Basis</a:t>
                      </a:r>
                      <a:endParaRPr b="1" i="0" sz="2000" u="none" strike="noStrike">
                        <a:solidFill>
                          <a:srgbClr val="555555"/>
                        </a:solidFill>
                        <a:latin typeface="Calibri"/>
                        <a:ea typeface="Calibri"/>
                        <a:cs typeface="Calibri"/>
                        <a:sym typeface="Calibri"/>
                      </a:endParaRPr>
                    </a:p>
                  </a:txBody>
                  <a:tcPr marT="47625" marB="47625" marR="9525" marL="9525" anchor="ctr">
                    <a:solidFill>
                      <a:srgbClr val="FFC000"/>
                    </a:solidFill>
                  </a:tcPr>
                </a:tc>
                <a:tc>
                  <a:txBody>
                    <a:bodyPr/>
                    <a:lstStyle/>
                    <a:p>
                      <a:pPr indent="0" lvl="0" marL="0" marR="0" rtl="0" algn="ctr">
                        <a:spcBef>
                          <a:spcPts val="0"/>
                        </a:spcBef>
                        <a:spcAft>
                          <a:spcPts val="0"/>
                        </a:spcAft>
                        <a:buNone/>
                      </a:pPr>
                      <a:r>
                        <a:rPr b="1" lang="en-US" sz="2000" u="none" strike="noStrike"/>
                        <a:t>Array</a:t>
                      </a:r>
                      <a:endParaRPr b="1" i="0" sz="2000" u="none" strike="noStrike">
                        <a:solidFill>
                          <a:srgbClr val="555555"/>
                        </a:solidFill>
                        <a:latin typeface="Calibri"/>
                        <a:ea typeface="Calibri"/>
                        <a:cs typeface="Calibri"/>
                        <a:sym typeface="Calibri"/>
                      </a:endParaRPr>
                    </a:p>
                  </a:txBody>
                  <a:tcPr marT="47625" marB="47625" marR="9525" marL="9525" anchor="ctr">
                    <a:solidFill>
                      <a:srgbClr val="FFC000"/>
                    </a:solidFill>
                  </a:tcPr>
                </a:tc>
                <a:tc>
                  <a:txBody>
                    <a:bodyPr/>
                    <a:lstStyle/>
                    <a:p>
                      <a:pPr indent="0" lvl="0" marL="0" marR="0" rtl="0" algn="ctr">
                        <a:spcBef>
                          <a:spcPts val="0"/>
                        </a:spcBef>
                        <a:spcAft>
                          <a:spcPts val="0"/>
                        </a:spcAft>
                        <a:buNone/>
                      </a:pPr>
                      <a:r>
                        <a:rPr b="1" lang="en-US" sz="2000" u="none" strike="noStrike"/>
                        <a:t>ArrayList   </a:t>
                      </a:r>
                      <a:endParaRPr b="1" i="0" sz="2000" u="none" strike="noStrike">
                        <a:solidFill>
                          <a:srgbClr val="555555"/>
                        </a:solidFill>
                        <a:latin typeface="Calibri"/>
                        <a:ea typeface="Calibri"/>
                        <a:cs typeface="Calibri"/>
                        <a:sym typeface="Calibri"/>
                      </a:endParaRPr>
                    </a:p>
                  </a:txBody>
                  <a:tcPr marT="47625" marB="47625" marR="9525" marL="9525" anchor="ctr">
                    <a:solidFill>
                      <a:srgbClr val="FFC000"/>
                    </a:solidFill>
                  </a:tcPr>
                </a:tc>
              </a:tr>
              <a:tr h="238125">
                <a:tc>
                  <a:txBody>
                    <a:bodyPr/>
                    <a:lstStyle/>
                    <a:p>
                      <a:pPr indent="0" lvl="0" marL="0" marR="0" rtl="0" algn="l">
                        <a:spcBef>
                          <a:spcPts val="0"/>
                        </a:spcBef>
                        <a:spcAft>
                          <a:spcPts val="0"/>
                        </a:spcAft>
                        <a:buNone/>
                      </a:pPr>
                      <a:r>
                        <a:rPr b="1" lang="en-US" sz="2000" u="none" strike="noStrike"/>
                        <a:t>Resizable</a:t>
                      </a:r>
                      <a:endParaRPr b="1" i="0" sz="2000" u="none" strike="noStrike">
                        <a:solidFill>
                          <a:srgbClr val="555555"/>
                        </a:solidFill>
                        <a:latin typeface="Calibri"/>
                        <a:ea typeface="Calibri"/>
                        <a:cs typeface="Calibri"/>
                        <a:sym typeface="Calibri"/>
                      </a:endParaRPr>
                    </a:p>
                  </a:txBody>
                  <a:tcPr marT="47625" marB="47625" marR="9525" marL="9525" anchor="ctr">
                    <a:solidFill>
                      <a:srgbClr val="FBE4D4"/>
                    </a:solidFill>
                  </a:tcPr>
                </a:tc>
                <a:tc>
                  <a:txBody>
                    <a:bodyPr/>
                    <a:lstStyle/>
                    <a:p>
                      <a:pPr indent="0" lvl="0" marL="0" marR="0" rtl="0" algn="l">
                        <a:spcBef>
                          <a:spcPts val="0"/>
                        </a:spcBef>
                        <a:spcAft>
                          <a:spcPts val="0"/>
                        </a:spcAft>
                        <a:buNone/>
                      </a:pPr>
                      <a:r>
                        <a:rPr b="1" lang="en-US" sz="2000" u="none" strike="noStrike"/>
                        <a:t>Fixed in size</a:t>
                      </a:r>
                      <a:endParaRPr b="1" i="0" sz="2000" u="none" strike="noStrike">
                        <a:solidFill>
                          <a:srgbClr val="555555"/>
                        </a:solidFill>
                        <a:latin typeface="Calibri"/>
                        <a:ea typeface="Calibri"/>
                        <a:cs typeface="Calibri"/>
                        <a:sym typeface="Calibri"/>
                      </a:endParaRPr>
                    </a:p>
                  </a:txBody>
                  <a:tcPr marT="47625" marB="47625" marR="9525" marL="9525" anchor="ctr">
                    <a:solidFill>
                      <a:srgbClr val="FBE4D4"/>
                    </a:solidFill>
                  </a:tcPr>
                </a:tc>
                <a:tc>
                  <a:txBody>
                    <a:bodyPr/>
                    <a:lstStyle/>
                    <a:p>
                      <a:pPr indent="0" lvl="0" marL="0" marR="0" rtl="0" algn="l">
                        <a:spcBef>
                          <a:spcPts val="0"/>
                        </a:spcBef>
                        <a:spcAft>
                          <a:spcPts val="0"/>
                        </a:spcAft>
                        <a:buNone/>
                      </a:pPr>
                      <a:r>
                        <a:rPr b="1" lang="en-US" sz="2000" u="none" strike="noStrike"/>
                        <a:t>Resizable</a:t>
                      </a:r>
                      <a:endParaRPr b="1" i="0" sz="2000" u="none" strike="noStrike">
                        <a:solidFill>
                          <a:srgbClr val="555555"/>
                        </a:solidFill>
                        <a:latin typeface="Calibri"/>
                        <a:ea typeface="Calibri"/>
                        <a:cs typeface="Calibri"/>
                        <a:sym typeface="Calibri"/>
                      </a:endParaRPr>
                    </a:p>
                  </a:txBody>
                  <a:tcPr marT="47625" marB="47625" marR="9525" marL="9525" anchor="ctr">
                    <a:solidFill>
                      <a:srgbClr val="FBE4D4"/>
                    </a:solidFill>
                  </a:tcPr>
                </a:tc>
              </a:tr>
              <a:tr h="238125">
                <a:tc>
                  <a:txBody>
                    <a:bodyPr/>
                    <a:lstStyle/>
                    <a:p>
                      <a:pPr indent="0" lvl="0" marL="0" marR="0" rtl="0" algn="l">
                        <a:spcBef>
                          <a:spcPts val="0"/>
                        </a:spcBef>
                        <a:spcAft>
                          <a:spcPts val="0"/>
                        </a:spcAft>
                        <a:buNone/>
                      </a:pPr>
                      <a:r>
                        <a:rPr b="1" lang="en-US" sz="2000" u="none" strike="noStrike"/>
                        <a:t>Performance</a:t>
                      </a:r>
                      <a:endParaRPr b="1" i="0" sz="2000" u="none" strike="noStrike">
                        <a:solidFill>
                          <a:srgbClr val="555555"/>
                        </a:solidFill>
                        <a:latin typeface="Calibri"/>
                        <a:ea typeface="Calibri"/>
                        <a:cs typeface="Calibri"/>
                        <a:sym typeface="Calibri"/>
                      </a:endParaRPr>
                    </a:p>
                  </a:txBody>
                  <a:tcPr marT="47625" marB="47625" marR="9525" marL="9525" anchor="ctr"/>
                </a:tc>
                <a:tc>
                  <a:txBody>
                    <a:bodyPr/>
                    <a:lstStyle/>
                    <a:p>
                      <a:pPr indent="0" lvl="0" marL="0" marR="0" rtl="0" algn="l">
                        <a:spcBef>
                          <a:spcPts val="0"/>
                        </a:spcBef>
                        <a:spcAft>
                          <a:spcPts val="0"/>
                        </a:spcAft>
                        <a:buNone/>
                      </a:pPr>
                      <a:r>
                        <a:rPr b="1" lang="en-US" sz="2000" u="none" strike="noStrike"/>
                        <a:t>Fast</a:t>
                      </a:r>
                      <a:endParaRPr b="1" i="0" sz="2000" u="none" strike="noStrike">
                        <a:solidFill>
                          <a:srgbClr val="555555"/>
                        </a:solidFill>
                        <a:latin typeface="Calibri"/>
                        <a:ea typeface="Calibri"/>
                        <a:cs typeface="Calibri"/>
                        <a:sym typeface="Calibri"/>
                      </a:endParaRPr>
                    </a:p>
                  </a:txBody>
                  <a:tcPr marT="47625" marB="47625" marR="9525" marL="9525" anchor="ctr"/>
                </a:tc>
                <a:tc>
                  <a:txBody>
                    <a:bodyPr/>
                    <a:lstStyle/>
                    <a:p>
                      <a:pPr indent="0" lvl="0" marL="0" marR="0" rtl="0" algn="l">
                        <a:spcBef>
                          <a:spcPts val="0"/>
                        </a:spcBef>
                        <a:spcAft>
                          <a:spcPts val="0"/>
                        </a:spcAft>
                        <a:buNone/>
                      </a:pPr>
                      <a:r>
                        <a:rPr b="1" lang="en-US" sz="2000" u="none" strike="noStrike"/>
                        <a:t>Slow</a:t>
                      </a:r>
                      <a:endParaRPr b="1" i="0" sz="2000" u="none" strike="noStrike">
                        <a:solidFill>
                          <a:srgbClr val="555555"/>
                        </a:solidFill>
                        <a:latin typeface="Calibri"/>
                        <a:ea typeface="Calibri"/>
                        <a:cs typeface="Calibri"/>
                        <a:sym typeface="Calibri"/>
                      </a:endParaRPr>
                    </a:p>
                  </a:txBody>
                  <a:tcPr marT="47625" marB="47625" marR="9525" marL="9525" anchor="ctr"/>
                </a:tc>
              </a:tr>
              <a:tr h="238125">
                <a:tc>
                  <a:txBody>
                    <a:bodyPr/>
                    <a:lstStyle/>
                    <a:p>
                      <a:pPr indent="0" lvl="0" marL="0" marR="0" rtl="0" algn="l">
                        <a:spcBef>
                          <a:spcPts val="0"/>
                        </a:spcBef>
                        <a:spcAft>
                          <a:spcPts val="0"/>
                        </a:spcAft>
                        <a:buNone/>
                      </a:pPr>
                      <a:r>
                        <a:rPr b="1" lang="en-US" sz="2000" u="none" strike="noStrike"/>
                        <a:t>Primitives</a:t>
                      </a:r>
                      <a:endParaRPr b="1" i="0" sz="2000" u="none" strike="noStrike">
                        <a:solidFill>
                          <a:srgbClr val="555555"/>
                        </a:solidFill>
                        <a:latin typeface="Calibri"/>
                        <a:ea typeface="Calibri"/>
                        <a:cs typeface="Calibri"/>
                        <a:sym typeface="Calibri"/>
                      </a:endParaRPr>
                    </a:p>
                  </a:txBody>
                  <a:tcPr marT="47625" marB="47625" marR="9525" marL="9525" anchor="ctr">
                    <a:solidFill>
                      <a:srgbClr val="FBE4D4"/>
                    </a:solidFill>
                  </a:tcPr>
                </a:tc>
                <a:tc>
                  <a:txBody>
                    <a:bodyPr/>
                    <a:lstStyle/>
                    <a:p>
                      <a:pPr indent="0" lvl="0" marL="0" marR="0" rtl="0" algn="l">
                        <a:spcBef>
                          <a:spcPts val="0"/>
                        </a:spcBef>
                        <a:spcAft>
                          <a:spcPts val="0"/>
                        </a:spcAft>
                        <a:buNone/>
                      </a:pPr>
                      <a:r>
                        <a:rPr b="1" lang="en-US" sz="2000" u="none" strike="noStrike"/>
                        <a:t>Possible to store primitive data types</a:t>
                      </a:r>
                      <a:endParaRPr b="1" i="0" sz="2000" u="none" strike="noStrike">
                        <a:solidFill>
                          <a:srgbClr val="555555"/>
                        </a:solidFill>
                        <a:latin typeface="Calibri"/>
                        <a:ea typeface="Calibri"/>
                        <a:cs typeface="Calibri"/>
                        <a:sym typeface="Calibri"/>
                      </a:endParaRPr>
                    </a:p>
                  </a:txBody>
                  <a:tcPr marT="47625" marB="47625" marR="9525" marL="9525" anchor="ctr">
                    <a:solidFill>
                      <a:srgbClr val="FBE4D4"/>
                    </a:solidFill>
                  </a:tcPr>
                </a:tc>
                <a:tc>
                  <a:txBody>
                    <a:bodyPr/>
                    <a:lstStyle/>
                    <a:p>
                      <a:pPr indent="0" lvl="0" marL="0" marR="0" rtl="0" algn="l">
                        <a:spcBef>
                          <a:spcPts val="0"/>
                        </a:spcBef>
                        <a:spcAft>
                          <a:spcPts val="0"/>
                        </a:spcAft>
                        <a:buNone/>
                      </a:pPr>
                      <a:r>
                        <a:rPr b="1" lang="en-US" sz="2000" u="none" strike="noStrike"/>
                        <a:t>Not possible to store primitive data types</a:t>
                      </a:r>
                      <a:endParaRPr b="1" i="0" sz="2000" u="none" strike="noStrike">
                        <a:solidFill>
                          <a:srgbClr val="555555"/>
                        </a:solidFill>
                        <a:latin typeface="Calibri"/>
                        <a:ea typeface="Calibri"/>
                        <a:cs typeface="Calibri"/>
                        <a:sym typeface="Calibri"/>
                      </a:endParaRPr>
                    </a:p>
                  </a:txBody>
                  <a:tcPr marT="47625" marB="47625" marR="9525" marL="9525" anchor="ctr">
                    <a:solidFill>
                      <a:srgbClr val="FBE4D4"/>
                    </a:solidFill>
                  </a:tcPr>
                </a:tc>
              </a:tr>
              <a:tr h="476250">
                <a:tc>
                  <a:txBody>
                    <a:bodyPr/>
                    <a:lstStyle/>
                    <a:p>
                      <a:pPr indent="0" lvl="0" marL="0" marR="0" rtl="0" algn="l">
                        <a:spcBef>
                          <a:spcPts val="0"/>
                        </a:spcBef>
                        <a:spcAft>
                          <a:spcPts val="0"/>
                        </a:spcAft>
                        <a:buNone/>
                      </a:pPr>
                      <a:r>
                        <a:rPr b="1" lang="en-US" sz="2000" u="none" strike="noStrike"/>
                        <a:t>Iterating the values</a:t>
                      </a:r>
                      <a:endParaRPr b="1" i="0" sz="2000" u="none" strike="noStrike">
                        <a:solidFill>
                          <a:srgbClr val="555555"/>
                        </a:solidFill>
                        <a:latin typeface="Calibri"/>
                        <a:ea typeface="Calibri"/>
                        <a:cs typeface="Calibri"/>
                        <a:sym typeface="Calibri"/>
                      </a:endParaRPr>
                    </a:p>
                  </a:txBody>
                  <a:tcPr marT="47625" marB="47625" marR="9525" marL="9525" anchor="ctr"/>
                </a:tc>
                <a:tc>
                  <a:txBody>
                    <a:bodyPr/>
                    <a:lstStyle/>
                    <a:p>
                      <a:pPr indent="0" lvl="0" marL="0" marR="0" rtl="0" algn="l">
                        <a:spcBef>
                          <a:spcPts val="0"/>
                        </a:spcBef>
                        <a:spcAft>
                          <a:spcPts val="0"/>
                        </a:spcAft>
                        <a:buNone/>
                      </a:pPr>
                      <a:r>
                        <a:rPr b="1" lang="en-US" sz="2000" u="none" strike="noStrike"/>
                        <a:t>Can use for loop, for each loop</a:t>
                      </a:r>
                      <a:endParaRPr b="1" i="0" sz="2000" u="none" strike="noStrike">
                        <a:solidFill>
                          <a:srgbClr val="555555"/>
                        </a:solidFill>
                        <a:latin typeface="Calibri"/>
                        <a:ea typeface="Calibri"/>
                        <a:cs typeface="Calibri"/>
                        <a:sym typeface="Calibri"/>
                      </a:endParaRPr>
                    </a:p>
                  </a:txBody>
                  <a:tcPr marT="47625" marB="47625" marR="9525" marL="9525" anchor="ctr"/>
                </a:tc>
                <a:tc>
                  <a:txBody>
                    <a:bodyPr/>
                    <a:lstStyle/>
                    <a:p>
                      <a:pPr indent="0" lvl="0" marL="0" marR="0" rtl="0" algn="l">
                        <a:spcBef>
                          <a:spcPts val="0"/>
                        </a:spcBef>
                        <a:spcAft>
                          <a:spcPts val="0"/>
                        </a:spcAft>
                        <a:buNone/>
                      </a:pPr>
                      <a:r>
                        <a:rPr b="1" lang="en-US" sz="2000" u="none" strike="noStrike"/>
                        <a:t>Can use iterator, for loop and for each loop</a:t>
                      </a:r>
                      <a:endParaRPr b="1" i="0" sz="2000" u="none" strike="noStrike">
                        <a:solidFill>
                          <a:srgbClr val="555555"/>
                        </a:solidFill>
                        <a:latin typeface="Calibri"/>
                        <a:ea typeface="Calibri"/>
                        <a:cs typeface="Calibri"/>
                        <a:sym typeface="Calibri"/>
                      </a:endParaRPr>
                    </a:p>
                  </a:txBody>
                  <a:tcPr marT="47625" marB="47625" marR="9525" marL="9525" anchor="ctr"/>
                </a:tc>
              </a:tr>
              <a:tr h="238125">
                <a:tc>
                  <a:txBody>
                    <a:bodyPr/>
                    <a:lstStyle/>
                    <a:p>
                      <a:pPr indent="0" lvl="0" marL="0" marR="0" rtl="0" algn="l">
                        <a:spcBef>
                          <a:spcPts val="0"/>
                        </a:spcBef>
                        <a:spcAft>
                          <a:spcPts val="0"/>
                        </a:spcAft>
                        <a:buNone/>
                      </a:pPr>
                      <a:r>
                        <a:rPr b="1" lang="en-US" sz="2000" u="none" strike="noStrike"/>
                        <a:t>Length</a:t>
                      </a:r>
                      <a:endParaRPr b="1" i="0" sz="2000" u="none" strike="noStrike">
                        <a:solidFill>
                          <a:srgbClr val="555555"/>
                        </a:solidFill>
                        <a:latin typeface="Calibri"/>
                        <a:ea typeface="Calibri"/>
                        <a:cs typeface="Calibri"/>
                        <a:sym typeface="Calibri"/>
                      </a:endParaRPr>
                    </a:p>
                  </a:txBody>
                  <a:tcPr marT="47625" marB="47625" marR="9525" marL="9525" anchor="ctr">
                    <a:solidFill>
                      <a:srgbClr val="FBE4D4"/>
                    </a:solidFill>
                  </a:tcPr>
                </a:tc>
                <a:tc>
                  <a:txBody>
                    <a:bodyPr/>
                    <a:lstStyle/>
                    <a:p>
                      <a:pPr indent="0" lvl="0" marL="0" marR="0" rtl="0" algn="l">
                        <a:spcBef>
                          <a:spcPts val="0"/>
                        </a:spcBef>
                        <a:spcAft>
                          <a:spcPts val="0"/>
                        </a:spcAft>
                        <a:buNone/>
                      </a:pPr>
                      <a:r>
                        <a:rPr b="1" lang="en-US" sz="2000" u="none" strike="noStrike"/>
                        <a:t>length variable provides the length of the array.</a:t>
                      </a:r>
                      <a:endParaRPr b="1" i="0" sz="2000" u="none" strike="noStrike">
                        <a:solidFill>
                          <a:srgbClr val="555555"/>
                        </a:solidFill>
                        <a:latin typeface="Calibri"/>
                        <a:ea typeface="Calibri"/>
                        <a:cs typeface="Calibri"/>
                        <a:sym typeface="Calibri"/>
                      </a:endParaRPr>
                    </a:p>
                  </a:txBody>
                  <a:tcPr marT="47625" marB="47625" marR="9525" marL="9525" anchor="ctr">
                    <a:solidFill>
                      <a:srgbClr val="FBE4D4"/>
                    </a:solidFill>
                  </a:tcPr>
                </a:tc>
                <a:tc>
                  <a:txBody>
                    <a:bodyPr/>
                    <a:lstStyle/>
                    <a:p>
                      <a:pPr indent="0" lvl="0" marL="0" marR="0" rtl="0" algn="l">
                        <a:spcBef>
                          <a:spcPts val="0"/>
                        </a:spcBef>
                        <a:spcAft>
                          <a:spcPts val="0"/>
                        </a:spcAft>
                        <a:buNone/>
                      </a:pPr>
                      <a:r>
                        <a:rPr b="1" lang="en-US" sz="2000" u="none" strike="noStrike"/>
                        <a:t>The size method provides the length of the ArrayList.</a:t>
                      </a:r>
                      <a:endParaRPr b="1" i="0" sz="2000" u="none" strike="noStrike">
                        <a:solidFill>
                          <a:srgbClr val="555555"/>
                        </a:solidFill>
                        <a:latin typeface="Calibri"/>
                        <a:ea typeface="Calibri"/>
                        <a:cs typeface="Calibri"/>
                        <a:sym typeface="Calibri"/>
                      </a:endParaRPr>
                    </a:p>
                  </a:txBody>
                  <a:tcPr marT="47625" marB="47625" marR="9525" marL="9525" anchor="ctr">
                    <a:solidFill>
                      <a:srgbClr val="FBE4D4"/>
                    </a:solidFill>
                  </a:tcPr>
                </a:tc>
              </a:tr>
              <a:tr h="476250">
                <a:tc>
                  <a:txBody>
                    <a:bodyPr/>
                    <a:lstStyle/>
                    <a:p>
                      <a:pPr indent="0" lvl="0" marL="0" marR="0" rtl="0" algn="l">
                        <a:spcBef>
                          <a:spcPts val="0"/>
                        </a:spcBef>
                        <a:spcAft>
                          <a:spcPts val="0"/>
                        </a:spcAft>
                        <a:buNone/>
                      </a:pPr>
                      <a:r>
                        <a:rPr b="1" lang="en-US" sz="2000" u="none" strike="noStrike"/>
                        <a:t>Adding elements</a:t>
                      </a:r>
                      <a:endParaRPr b="1" i="0" sz="2000" u="none" strike="noStrike">
                        <a:solidFill>
                          <a:srgbClr val="555555"/>
                        </a:solidFill>
                        <a:latin typeface="Calibri"/>
                        <a:ea typeface="Calibri"/>
                        <a:cs typeface="Calibri"/>
                        <a:sym typeface="Calibri"/>
                      </a:endParaRPr>
                    </a:p>
                  </a:txBody>
                  <a:tcPr marT="47625" marB="47625" marR="9525" marL="9525" anchor="ctr"/>
                </a:tc>
                <a:tc>
                  <a:txBody>
                    <a:bodyPr/>
                    <a:lstStyle/>
                    <a:p>
                      <a:pPr indent="0" lvl="0" marL="0" marR="0" rtl="0" algn="l">
                        <a:spcBef>
                          <a:spcPts val="0"/>
                        </a:spcBef>
                        <a:spcAft>
                          <a:spcPts val="0"/>
                        </a:spcAft>
                        <a:buNone/>
                      </a:pPr>
                      <a:r>
                        <a:rPr b="1" lang="en-US" sz="2000" u="none" strike="noStrike"/>
                        <a:t>The assignment operator is used in an array in order to add elements.</a:t>
                      </a:r>
                      <a:endParaRPr b="1" i="0" sz="2000" u="none" strike="noStrike">
                        <a:solidFill>
                          <a:srgbClr val="555555"/>
                        </a:solidFill>
                        <a:latin typeface="Calibri"/>
                        <a:ea typeface="Calibri"/>
                        <a:cs typeface="Calibri"/>
                        <a:sym typeface="Calibri"/>
                      </a:endParaRPr>
                    </a:p>
                  </a:txBody>
                  <a:tcPr marT="47625" marB="47625" marR="9525" marL="9525" anchor="ctr"/>
                </a:tc>
                <a:tc>
                  <a:txBody>
                    <a:bodyPr/>
                    <a:lstStyle/>
                    <a:p>
                      <a:pPr indent="0" lvl="0" marL="0" marR="0" rtl="0" algn="l">
                        <a:spcBef>
                          <a:spcPts val="0"/>
                        </a:spcBef>
                        <a:spcAft>
                          <a:spcPts val="0"/>
                        </a:spcAft>
                        <a:buNone/>
                      </a:pPr>
                      <a:r>
                        <a:rPr b="1" lang="en-US" sz="2000" u="none" strike="noStrike"/>
                        <a:t>The add method is used in an ArrayList object in order to add elements.</a:t>
                      </a:r>
                      <a:endParaRPr b="1" i="0" sz="2000" u="none" strike="noStrike">
                        <a:solidFill>
                          <a:srgbClr val="555555"/>
                        </a:solidFill>
                        <a:latin typeface="Calibri"/>
                        <a:ea typeface="Calibri"/>
                        <a:cs typeface="Calibri"/>
                        <a:sym typeface="Calibri"/>
                      </a:endParaRPr>
                    </a:p>
                  </a:txBody>
                  <a:tcPr marT="47625" marB="47625" marR="9525" marL="9525" anchor="ctr"/>
                </a:tc>
              </a:tr>
              <a:tr h="476250">
                <a:tc>
                  <a:txBody>
                    <a:bodyPr/>
                    <a:lstStyle/>
                    <a:p>
                      <a:pPr indent="0" lvl="0" marL="0" marR="0" rtl="0" algn="l">
                        <a:spcBef>
                          <a:spcPts val="0"/>
                        </a:spcBef>
                        <a:spcAft>
                          <a:spcPts val="0"/>
                        </a:spcAft>
                        <a:buNone/>
                      </a:pPr>
                      <a:r>
                        <a:rPr b="1" lang="en-US" sz="2000" u="none" strike="noStrike"/>
                        <a:t>Multi-dimensional</a:t>
                      </a:r>
                      <a:endParaRPr b="1" i="0" sz="2000" u="none" strike="noStrike">
                        <a:solidFill>
                          <a:srgbClr val="555555"/>
                        </a:solidFill>
                        <a:latin typeface="Calibri"/>
                        <a:ea typeface="Calibri"/>
                        <a:cs typeface="Calibri"/>
                        <a:sym typeface="Calibri"/>
                      </a:endParaRPr>
                    </a:p>
                  </a:txBody>
                  <a:tcPr marT="47625" marB="47625" marR="9525" marL="9525" anchor="ctr">
                    <a:solidFill>
                      <a:srgbClr val="FBE4D4"/>
                    </a:solidFill>
                  </a:tcPr>
                </a:tc>
                <a:tc>
                  <a:txBody>
                    <a:bodyPr/>
                    <a:lstStyle/>
                    <a:p>
                      <a:pPr indent="0" lvl="0" marL="0" marR="0" rtl="0" algn="l">
                        <a:spcBef>
                          <a:spcPts val="0"/>
                        </a:spcBef>
                        <a:spcAft>
                          <a:spcPts val="0"/>
                        </a:spcAft>
                        <a:buNone/>
                      </a:pPr>
                      <a:r>
                        <a:rPr b="1" lang="en-US" sz="2000" u="none" strike="noStrike"/>
                        <a:t>An array can be either a single dimensional array or a multidimensional array.</a:t>
                      </a:r>
                      <a:endParaRPr b="1" i="0" sz="2000" u="none" strike="noStrike">
                        <a:solidFill>
                          <a:srgbClr val="555555"/>
                        </a:solidFill>
                        <a:latin typeface="Calibri"/>
                        <a:ea typeface="Calibri"/>
                        <a:cs typeface="Calibri"/>
                        <a:sym typeface="Calibri"/>
                      </a:endParaRPr>
                    </a:p>
                  </a:txBody>
                  <a:tcPr marT="47625" marB="47625" marR="9525" marL="9525" anchor="ctr">
                    <a:solidFill>
                      <a:srgbClr val="FBE4D4"/>
                    </a:solidFill>
                  </a:tcPr>
                </a:tc>
                <a:tc>
                  <a:txBody>
                    <a:bodyPr/>
                    <a:lstStyle/>
                    <a:p>
                      <a:pPr indent="0" lvl="0" marL="0" marR="0" rtl="0" algn="l">
                        <a:spcBef>
                          <a:spcPts val="0"/>
                        </a:spcBef>
                        <a:spcAft>
                          <a:spcPts val="0"/>
                        </a:spcAft>
                        <a:buNone/>
                      </a:pPr>
                      <a:r>
                        <a:rPr b="1" lang="en-US" sz="2000" u="none" strike="noStrike"/>
                        <a:t>But an ArrayList is only single dimensional.</a:t>
                      </a:r>
                      <a:endParaRPr b="1" i="0" sz="2000" u="none" strike="noStrike">
                        <a:solidFill>
                          <a:srgbClr val="555555"/>
                        </a:solidFill>
                        <a:latin typeface="Calibri"/>
                        <a:ea typeface="Calibri"/>
                        <a:cs typeface="Calibri"/>
                        <a:sym typeface="Calibri"/>
                      </a:endParaRPr>
                    </a:p>
                  </a:txBody>
                  <a:tcPr marT="47625" marB="47625" marR="9525" marL="9525" anchor="ctr">
                    <a:solidFill>
                      <a:srgbClr val="FBE4D4"/>
                    </a:solidFill>
                  </a:tcPr>
                </a:tc>
              </a:tr>
            </a:tbl>
          </a:graphicData>
        </a:graphic>
      </p:graphicFrame>
    </p:spTree>
  </p:cSld>
  <p:clrMapOvr>
    <a:masterClrMapping/>
  </p:clrMapOvr>
  <mc:AlternateContent>
    <mc:Choice Requires="p14">
      <p:transition spd="slow" p14:dur="2000">
        <p14:prism dir="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pic>
        <p:nvPicPr>
          <p:cNvPr id="499" name="Google Shape;499;p22"/>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500" name="Google Shape;500;p22"/>
          <p:cNvGrpSpPr/>
          <p:nvPr/>
        </p:nvGrpSpPr>
        <p:grpSpPr>
          <a:xfrm>
            <a:off x="118191" y="106018"/>
            <a:ext cx="1498574" cy="904328"/>
            <a:chOff x="862157" y="4413681"/>
            <a:chExt cx="2570156" cy="1560001"/>
          </a:xfrm>
        </p:grpSpPr>
        <p:pic>
          <p:nvPicPr>
            <p:cNvPr descr="Image result for collections icon" id="501" name="Google Shape;501;p22"/>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502" name="Google Shape;502;p22"/>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503" name="Google Shape;503;p22"/>
          <p:cNvSpPr txBox="1"/>
          <p:nvPr/>
        </p:nvSpPr>
        <p:spPr>
          <a:xfrm>
            <a:off x="3272224" y="38499"/>
            <a:ext cx="564755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261628"/>
                </a:solidFill>
                <a:latin typeface="Calibri"/>
                <a:ea typeface="Calibri"/>
                <a:cs typeface="Calibri"/>
                <a:sym typeface="Calibri"/>
              </a:rPr>
              <a:t>Array List</a:t>
            </a:r>
            <a:endParaRPr/>
          </a:p>
        </p:txBody>
      </p:sp>
      <p:sp>
        <p:nvSpPr>
          <p:cNvPr id="504" name="Google Shape;504;p22"/>
          <p:cNvSpPr txBox="1"/>
          <p:nvPr/>
        </p:nvSpPr>
        <p:spPr>
          <a:xfrm>
            <a:off x="438533" y="2084363"/>
            <a:ext cx="11314934"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Write a java program that contains an Employee class with the following properties. eid (type is int), ename (type is String), Department (type is Department). </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Now create another class named Department which contains the properties did(type is int), dname(type is String) and designation (type is String). </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Now create another class named EmployeeApp which contains the main method.</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Now write code that prompts the user to enter the Employee details like id, name, and prompt Department details like department id, name and designation details in ArrayList&lt;Employee&gt; object. </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Enter at least 3 employees and department info print those details to the output.</a:t>
            </a:r>
            <a:endParaRPr/>
          </a:p>
        </p:txBody>
      </p:sp>
      <p:sp>
        <p:nvSpPr>
          <p:cNvPr id="505" name="Google Shape;505;p22"/>
          <p:cNvSpPr txBox="1"/>
          <p:nvPr/>
        </p:nvSpPr>
        <p:spPr>
          <a:xfrm>
            <a:off x="5299500" y="1061431"/>
            <a:ext cx="183095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Scenario</a:t>
            </a:r>
            <a:endParaRPr sz="3600">
              <a:solidFill>
                <a:schemeClr val="dk1"/>
              </a:solidFill>
              <a:latin typeface="Calibri"/>
              <a:ea typeface="Calibri"/>
              <a:cs typeface="Calibri"/>
              <a:sym typeface="Calibri"/>
            </a:endParaRPr>
          </a:p>
        </p:txBody>
      </p:sp>
    </p:spTree>
  </p:cSld>
  <p:clrMapOvr>
    <a:masterClrMapping/>
  </p:clrMapOvr>
  <mc:AlternateContent>
    <mc:Choice Requires="p14">
      <p:transition spd="slow" p14:dur="2000">
        <p14:prism dir="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23"/>
          <p:cNvSpPr/>
          <p:nvPr/>
        </p:nvSpPr>
        <p:spPr>
          <a:xfrm>
            <a:off x="1" y="0"/>
            <a:ext cx="3897442" cy="6858000"/>
          </a:xfrm>
          <a:prstGeom prst="rect">
            <a:avLst/>
          </a:prstGeom>
          <a:solidFill>
            <a:srgbClr val="2616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1" name="Google Shape;511;p23"/>
          <p:cNvSpPr txBox="1"/>
          <p:nvPr/>
        </p:nvSpPr>
        <p:spPr>
          <a:xfrm>
            <a:off x="1151292" y="237372"/>
            <a:ext cx="1594860"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lt1"/>
                </a:solidFill>
                <a:latin typeface="Calibri"/>
                <a:ea typeface="Calibri"/>
                <a:cs typeface="Calibri"/>
                <a:sym typeface="Calibri"/>
              </a:rPr>
              <a:t>Topics</a:t>
            </a:r>
            <a:endParaRPr/>
          </a:p>
        </p:txBody>
      </p:sp>
      <p:sp>
        <p:nvSpPr>
          <p:cNvPr id="512" name="Google Shape;512;p23"/>
          <p:cNvSpPr txBox="1"/>
          <p:nvPr/>
        </p:nvSpPr>
        <p:spPr>
          <a:xfrm>
            <a:off x="5989419" y="2721114"/>
            <a:ext cx="321376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rgbClr val="261628"/>
                </a:solidFill>
                <a:latin typeface="Calibri"/>
                <a:ea typeface="Calibri"/>
                <a:cs typeface="Calibri"/>
                <a:sym typeface="Calibri"/>
              </a:rPr>
              <a:t>03	LinkedList</a:t>
            </a:r>
            <a:endParaRPr/>
          </a:p>
        </p:txBody>
      </p:sp>
      <p:pic>
        <p:nvPicPr>
          <p:cNvPr id="513" name="Google Shape;513;p23"/>
          <p:cNvPicPr preferRelativeResize="0"/>
          <p:nvPr/>
        </p:nvPicPr>
        <p:blipFill rotWithShape="1">
          <a:blip r:embed="rId3">
            <a:alphaModFix/>
          </a:blip>
          <a:srcRect b="6958" l="25290" r="23678" t="6287"/>
          <a:stretch/>
        </p:blipFill>
        <p:spPr>
          <a:xfrm>
            <a:off x="957407" y="1890227"/>
            <a:ext cx="1637034" cy="2782957"/>
          </a:xfrm>
          <a:prstGeom prst="rect">
            <a:avLst/>
          </a:prstGeom>
          <a:noFill/>
          <a:ln>
            <a:noFill/>
          </a:ln>
        </p:spPr>
      </p:pic>
      <p:sp>
        <p:nvSpPr>
          <p:cNvPr id="514" name="Google Shape;514;p23"/>
          <p:cNvSpPr txBox="1"/>
          <p:nvPr/>
        </p:nvSpPr>
        <p:spPr>
          <a:xfrm>
            <a:off x="4784035" y="0"/>
            <a:ext cx="5647552"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800">
                <a:solidFill>
                  <a:srgbClr val="261628"/>
                </a:solidFill>
                <a:latin typeface="Calibri"/>
                <a:ea typeface="Calibri"/>
                <a:cs typeface="Calibri"/>
                <a:sym typeface="Calibri"/>
              </a:rPr>
              <a:t>Collection Framework</a:t>
            </a:r>
            <a:endParaRPr/>
          </a:p>
        </p:txBody>
      </p:sp>
      <p:grpSp>
        <p:nvGrpSpPr>
          <p:cNvPr id="515" name="Google Shape;515;p23"/>
          <p:cNvGrpSpPr/>
          <p:nvPr/>
        </p:nvGrpSpPr>
        <p:grpSpPr>
          <a:xfrm>
            <a:off x="485505" y="4776597"/>
            <a:ext cx="2570156" cy="1560001"/>
            <a:chOff x="862157" y="4413681"/>
            <a:chExt cx="2570156" cy="1560001"/>
          </a:xfrm>
        </p:grpSpPr>
        <p:pic>
          <p:nvPicPr>
            <p:cNvPr descr="Image result for collections icon" id="516" name="Google Shape;516;p23"/>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517" name="Google Shape;517;p23"/>
            <p:cNvSpPr/>
            <p:nvPr/>
          </p:nvSpPr>
          <p:spPr>
            <a:xfrm>
              <a:off x="862157" y="4413681"/>
              <a:ext cx="2570156" cy="372346"/>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800">
                  <a:solidFill>
                    <a:schemeClr val="lt1"/>
                  </a:solidFill>
                  <a:latin typeface="Roboto"/>
                  <a:ea typeface="Roboto"/>
                  <a:cs typeface="Roboto"/>
                  <a:sym typeface="Roboto"/>
                </a:rPr>
                <a:t>Collection Framework</a:t>
              </a:r>
              <a:endParaRPr/>
            </a:p>
          </p:txBody>
        </p:sp>
      </p:grpSp>
    </p:spTree>
  </p:cSld>
  <p:clrMapOvr>
    <a:masterClrMapping/>
  </p:clrMapOvr>
  <mc:AlternateContent>
    <mc:Choice Requires="p14">
      <p:transition spd="slow" p14:dur="2000">
        <p14:prism dir="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pic>
        <p:nvPicPr>
          <p:cNvPr id="522" name="Google Shape;522;p24"/>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523" name="Google Shape;523;p24"/>
          <p:cNvGrpSpPr/>
          <p:nvPr/>
        </p:nvGrpSpPr>
        <p:grpSpPr>
          <a:xfrm>
            <a:off x="118191" y="106018"/>
            <a:ext cx="1498574" cy="904328"/>
            <a:chOff x="862157" y="4413681"/>
            <a:chExt cx="2570156" cy="1560001"/>
          </a:xfrm>
        </p:grpSpPr>
        <p:pic>
          <p:nvPicPr>
            <p:cNvPr descr="Image result for collections icon" id="524" name="Google Shape;524;p24"/>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525" name="Google Shape;525;p24"/>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526" name="Google Shape;526;p24"/>
          <p:cNvSpPr/>
          <p:nvPr/>
        </p:nvSpPr>
        <p:spPr>
          <a:xfrm>
            <a:off x="5105959" y="562846"/>
            <a:ext cx="1868557" cy="543446"/>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&lt;&lt;interface&gt;&gt;</a:t>
            </a:r>
            <a:endParaRPr/>
          </a:p>
          <a:p>
            <a:pPr indent="0" lvl="0" marL="0" marR="0" rtl="0" algn="ctr">
              <a:spcBef>
                <a:spcPts val="0"/>
              </a:spcBef>
              <a:spcAft>
                <a:spcPts val="0"/>
              </a:spcAft>
              <a:buNone/>
            </a:pPr>
            <a:r>
              <a:rPr b="1" lang="en-US" sz="1800">
                <a:solidFill>
                  <a:schemeClr val="dk1"/>
                </a:solidFill>
                <a:latin typeface="Calibri"/>
                <a:ea typeface="Calibri"/>
                <a:cs typeface="Calibri"/>
                <a:sym typeface="Calibri"/>
              </a:rPr>
              <a:t>Collection</a:t>
            </a:r>
            <a:endParaRPr/>
          </a:p>
        </p:txBody>
      </p:sp>
      <p:sp>
        <p:nvSpPr>
          <p:cNvPr id="527" name="Google Shape;527;p24"/>
          <p:cNvSpPr/>
          <p:nvPr/>
        </p:nvSpPr>
        <p:spPr>
          <a:xfrm>
            <a:off x="5105961" y="2247892"/>
            <a:ext cx="1868557" cy="614578"/>
          </a:xfrm>
          <a:prstGeom prst="rect">
            <a:avLst/>
          </a:prstGeom>
          <a:solidFill>
            <a:schemeClr val="accent1">
              <a:alpha val="49803"/>
            </a:schemeClr>
          </a:solid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&lt;&lt;interface&gt;&gt;</a:t>
            </a:r>
            <a:endParaRPr/>
          </a:p>
          <a:p>
            <a:pPr indent="0" lvl="0" marL="0" marR="0" rtl="0" algn="ctr">
              <a:spcBef>
                <a:spcPts val="0"/>
              </a:spcBef>
              <a:spcAft>
                <a:spcPts val="0"/>
              </a:spcAft>
              <a:buNone/>
            </a:pPr>
            <a:r>
              <a:rPr b="1" lang="en-US" sz="1800">
                <a:solidFill>
                  <a:schemeClr val="dk1"/>
                </a:solidFill>
                <a:latin typeface="Calibri"/>
                <a:ea typeface="Calibri"/>
                <a:cs typeface="Calibri"/>
                <a:sym typeface="Calibri"/>
              </a:rPr>
              <a:t>List (1.2)</a:t>
            </a:r>
            <a:endParaRPr/>
          </a:p>
        </p:txBody>
      </p:sp>
      <p:sp>
        <p:nvSpPr>
          <p:cNvPr id="528" name="Google Shape;528;p24"/>
          <p:cNvSpPr/>
          <p:nvPr/>
        </p:nvSpPr>
        <p:spPr>
          <a:xfrm>
            <a:off x="1536233" y="3434917"/>
            <a:ext cx="1124132" cy="490330"/>
          </a:xfrm>
          <a:prstGeom prst="rect">
            <a:avLst/>
          </a:prstGeom>
          <a:solidFill>
            <a:schemeClr val="accent1">
              <a:alpha val="49803"/>
            </a:schemeClr>
          </a:solidFill>
          <a:ln cap="flat" cmpd="sng" w="38100">
            <a:solidFill>
              <a:srgbClr val="95A5A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ArrayList (1.2)</a:t>
            </a:r>
            <a:endParaRPr/>
          </a:p>
        </p:txBody>
      </p:sp>
      <p:sp>
        <p:nvSpPr>
          <p:cNvPr id="529" name="Google Shape;529;p24"/>
          <p:cNvSpPr/>
          <p:nvPr/>
        </p:nvSpPr>
        <p:spPr>
          <a:xfrm>
            <a:off x="5478172" y="3434917"/>
            <a:ext cx="1124133" cy="490330"/>
          </a:xfrm>
          <a:prstGeom prst="rect">
            <a:avLst/>
          </a:prstGeom>
          <a:solidFill>
            <a:schemeClr val="accent1">
              <a:alpha val="49803"/>
            </a:schemeClr>
          </a:solid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LinkedList(1.2)</a:t>
            </a:r>
            <a:endParaRPr/>
          </a:p>
        </p:txBody>
      </p:sp>
      <p:sp>
        <p:nvSpPr>
          <p:cNvPr id="530" name="Google Shape;530;p24"/>
          <p:cNvSpPr/>
          <p:nvPr/>
        </p:nvSpPr>
        <p:spPr>
          <a:xfrm>
            <a:off x="8636126" y="3537764"/>
            <a:ext cx="1124133" cy="490330"/>
          </a:xfrm>
          <a:prstGeom prst="rect">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Vector (1.0)</a:t>
            </a:r>
            <a:endParaRPr/>
          </a:p>
        </p:txBody>
      </p:sp>
      <p:sp>
        <p:nvSpPr>
          <p:cNvPr id="531" name="Google Shape;531;p24"/>
          <p:cNvSpPr/>
          <p:nvPr/>
        </p:nvSpPr>
        <p:spPr>
          <a:xfrm>
            <a:off x="8636127" y="5522375"/>
            <a:ext cx="1124133" cy="490330"/>
          </a:xfrm>
          <a:prstGeom prst="rect">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Stack (1.0)</a:t>
            </a:r>
            <a:endParaRPr/>
          </a:p>
        </p:txBody>
      </p:sp>
      <p:cxnSp>
        <p:nvCxnSpPr>
          <p:cNvPr id="532" name="Google Shape;532;p24"/>
          <p:cNvCxnSpPr>
            <a:stCxn id="531" idx="0"/>
            <a:endCxn id="530" idx="2"/>
          </p:cNvCxnSpPr>
          <p:nvPr/>
        </p:nvCxnSpPr>
        <p:spPr>
          <a:xfrm rot="10800000">
            <a:off x="9198194" y="4028075"/>
            <a:ext cx="0" cy="1494300"/>
          </a:xfrm>
          <a:prstGeom prst="straightConnector1">
            <a:avLst/>
          </a:prstGeom>
          <a:noFill/>
          <a:ln cap="flat" cmpd="sng" w="28575">
            <a:solidFill>
              <a:schemeClr val="dk1"/>
            </a:solidFill>
            <a:prstDash val="solid"/>
            <a:miter lim="800000"/>
            <a:headEnd len="sm" w="sm" type="none"/>
            <a:tailEnd len="med" w="med" type="triangle"/>
          </a:ln>
        </p:spPr>
      </p:cxnSp>
      <p:cxnSp>
        <p:nvCxnSpPr>
          <p:cNvPr id="533" name="Google Shape;533;p24"/>
          <p:cNvCxnSpPr>
            <a:stCxn id="528" idx="0"/>
            <a:endCxn id="527" idx="2"/>
          </p:cNvCxnSpPr>
          <p:nvPr/>
        </p:nvCxnSpPr>
        <p:spPr>
          <a:xfrm flipH="1" rot="10800000">
            <a:off x="2098299" y="2862517"/>
            <a:ext cx="3942000" cy="572400"/>
          </a:xfrm>
          <a:prstGeom prst="straightConnector1">
            <a:avLst/>
          </a:prstGeom>
          <a:noFill/>
          <a:ln cap="flat" cmpd="sng" w="28575">
            <a:solidFill>
              <a:schemeClr val="dk1"/>
            </a:solidFill>
            <a:prstDash val="dash"/>
            <a:miter lim="800000"/>
            <a:headEnd len="sm" w="sm" type="none"/>
            <a:tailEnd len="med" w="med" type="triangle"/>
          </a:ln>
        </p:spPr>
      </p:cxnSp>
      <p:cxnSp>
        <p:nvCxnSpPr>
          <p:cNvPr id="534" name="Google Shape;534;p24"/>
          <p:cNvCxnSpPr>
            <a:stCxn id="529" idx="0"/>
            <a:endCxn id="527" idx="2"/>
          </p:cNvCxnSpPr>
          <p:nvPr/>
        </p:nvCxnSpPr>
        <p:spPr>
          <a:xfrm rot="10800000">
            <a:off x="6040238" y="2862517"/>
            <a:ext cx="0" cy="572400"/>
          </a:xfrm>
          <a:prstGeom prst="straightConnector1">
            <a:avLst/>
          </a:prstGeom>
          <a:noFill/>
          <a:ln cap="flat" cmpd="sng" w="28575">
            <a:solidFill>
              <a:schemeClr val="dk1"/>
            </a:solidFill>
            <a:prstDash val="dash"/>
            <a:miter lim="800000"/>
            <a:headEnd len="sm" w="sm" type="none"/>
            <a:tailEnd len="med" w="med" type="triangle"/>
          </a:ln>
        </p:spPr>
      </p:cxnSp>
      <p:cxnSp>
        <p:nvCxnSpPr>
          <p:cNvPr id="535" name="Google Shape;535;p24"/>
          <p:cNvCxnSpPr>
            <a:stCxn id="530" idx="0"/>
            <a:endCxn id="527" idx="2"/>
          </p:cNvCxnSpPr>
          <p:nvPr/>
        </p:nvCxnSpPr>
        <p:spPr>
          <a:xfrm rot="10800000">
            <a:off x="6040092" y="2862464"/>
            <a:ext cx="3158100" cy="675300"/>
          </a:xfrm>
          <a:prstGeom prst="straightConnector1">
            <a:avLst/>
          </a:prstGeom>
          <a:noFill/>
          <a:ln cap="flat" cmpd="sng" w="28575">
            <a:solidFill>
              <a:schemeClr val="dk1"/>
            </a:solidFill>
            <a:prstDash val="dash"/>
            <a:miter lim="800000"/>
            <a:headEnd len="sm" w="sm" type="none"/>
            <a:tailEnd len="med" w="med" type="triangle"/>
          </a:ln>
        </p:spPr>
      </p:cxnSp>
      <p:cxnSp>
        <p:nvCxnSpPr>
          <p:cNvPr id="536" name="Google Shape;536;p24"/>
          <p:cNvCxnSpPr>
            <a:stCxn id="527" idx="0"/>
            <a:endCxn id="526" idx="2"/>
          </p:cNvCxnSpPr>
          <p:nvPr/>
        </p:nvCxnSpPr>
        <p:spPr>
          <a:xfrm rot="10800000">
            <a:off x="6040239" y="1106392"/>
            <a:ext cx="0" cy="1141500"/>
          </a:xfrm>
          <a:prstGeom prst="straightConnector1">
            <a:avLst/>
          </a:prstGeom>
          <a:noFill/>
          <a:ln cap="flat" cmpd="sng" w="28575">
            <a:solidFill>
              <a:schemeClr val="dk1"/>
            </a:solidFill>
            <a:prstDash val="solid"/>
            <a:miter lim="800000"/>
            <a:headEnd len="sm" w="sm" type="none"/>
            <a:tailEnd len="med" w="med" type="triangle"/>
          </a:ln>
        </p:spPr>
      </p:cxnSp>
    </p:spTree>
  </p:cSld>
  <p:clrMapOvr>
    <a:masterClrMapping/>
  </p:clrMapOvr>
  <mc:AlternateContent>
    <mc:Choice Requires="p14">
      <p:transition spd="slow" p14:dur="2000">
        <p14:prism dir="l"/>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pic>
        <p:nvPicPr>
          <p:cNvPr id="541" name="Google Shape;541;p25"/>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542" name="Google Shape;542;p25"/>
          <p:cNvGrpSpPr/>
          <p:nvPr/>
        </p:nvGrpSpPr>
        <p:grpSpPr>
          <a:xfrm>
            <a:off x="118191" y="106018"/>
            <a:ext cx="1498574" cy="904328"/>
            <a:chOff x="862157" y="4413681"/>
            <a:chExt cx="2570156" cy="1560001"/>
          </a:xfrm>
        </p:grpSpPr>
        <p:pic>
          <p:nvPicPr>
            <p:cNvPr descr="Image result for collections icon" id="543" name="Google Shape;543;p25"/>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544" name="Google Shape;544;p25"/>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545" name="Google Shape;545;p25"/>
          <p:cNvSpPr txBox="1"/>
          <p:nvPr/>
        </p:nvSpPr>
        <p:spPr>
          <a:xfrm>
            <a:off x="3272224" y="38499"/>
            <a:ext cx="564755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261628"/>
                </a:solidFill>
                <a:latin typeface="Calibri"/>
                <a:ea typeface="Calibri"/>
                <a:cs typeface="Calibri"/>
                <a:sym typeface="Calibri"/>
              </a:rPr>
              <a:t>Linked List</a:t>
            </a:r>
            <a:endParaRPr/>
          </a:p>
        </p:txBody>
      </p:sp>
      <p:sp>
        <p:nvSpPr>
          <p:cNvPr id="546" name="Google Shape;546;p25"/>
          <p:cNvSpPr/>
          <p:nvPr/>
        </p:nvSpPr>
        <p:spPr>
          <a:xfrm>
            <a:off x="3810773" y="2169612"/>
            <a:ext cx="7480079" cy="2677656"/>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0000"/>
              </a:buClr>
              <a:buSzPts val="2400"/>
              <a:buFont typeface="Noto Sans Symbols"/>
              <a:buChar char="▪"/>
            </a:pPr>
            <a:r>
              <a:rPr b="1" lang="en-US" sz="2400">
                <a:solidFill>
                  <a:srgbClr val="000000"/>
                </a:solidFill>
                <a:latin typeface="Calibri"/>
                <a:ea typeface="Calibri"/>
                <a:cs typeface="Calibri"/>
                <a:sym typeface="Calibri"/>
              </a:rPr>
              <a:t>LinkedList class uses a doubly linked list to store the elements. </a:t>
            </a:r>
            <a:endParaRPr/>
          </a:p>
          <a:p>
            <a:pPr indent="-190500" lvl="0" marL="342900" marR="0" rtl="0" algn="l">
              <a:spcBef>
                <a:spcPts val="0"/>
              </a:spcBef>
              <a:spcAft>
                <a:spcPts val="0"/>
              </a:spcAft>
              <a:buClr>
                <a:schemeClr val="dk1"/>
              </a:buClr>
              <a:buSzPts val="2400"/>
              <a:buFont typeface="Noto Sans Symbols"/>
              <a:buNone/>
            </a:pPr>
            <a:r>
              <a:t/>
            </a:r>
            <a:endParaRPr b="1" sz="2400">
              <a:solidFill>
                <a:srgbClr val="000000"/>
              </a:solidFill>
              <a:latin typeface="Calibri"/>
              <a:ea typeface="Calibri"/>
              <a:cs typeface="Calibri"/>
              <a:sym typeface="Calibri"/>
            </a:endParaRPr>
          </a:p>
          <a:p>
            <a:pPr indent="-342900" lvl="0" marL="342900" marR="0" rtl="0" algn="l">
              <a:spcBef>
                <a:spcPts val="0"/>
              </a:spcBef>
              <a:spcAft>
                <a:spcPts val="0"/>
              </a:spcAft>
              <a:buClr>
                <a:srgbClr val="000000"/>
              </a:buClr>
              <a:buSzPts val="2400"/>
              <a:buFont typeface="Noto Sans Symbols"/>
              <a:buChar char="▪"/>
            </a:pPr>
            <a:r>
              <a:rPr b="1" lang="en-US" sz="2400">
                <a:solidFill>
                  <a:srgbClr val="000000"/>
                </a:solidFill>
                <a:latin typeface="Calibri"/>
                <a:ea typeface="Calibri"/>
                <a:cs typeface="Calibri"/>
                <a:sym typeface="Calibri"/>
              </a:rPr>
              <a:t>It provides a linked-list data structure. </a:t>
            </a:r>
            <a:endParaRPr/>
          </a:p>
          <a:p>
            <a:pPr indent="-190500" lvl="0" marL="342900" marR="0" rtl="0" algn="l">
              <a:spcBef>
                <a:spcPts val="0"/>
              </a:spcBef>
              <a:spcAft>
                <a:spcPts val="0"/>
              </a:spcAft>
              <a:buClr>
                <a:schemeClr val="dk1"/>
              </a:buClr>
              <a:buSzPts val="2400"/>
              <a:buFont typeface="Noto Sans Symbols"/>
              <a:buNone/>
            </a:pPr>
            <a:r>
              <a:t/>
            </a:r>
            <a:endParaRPr b="1" sz="2400">
              <a:solidFill>
                <a:srgbClr val="000000"/>
              </a:solidFill>
              <a:latin typeface="Calibri"/>
              <a:ea typeface="Calibri"/>
              <a:cs typeface="Calibri"/>
              <a:sym typeface="Calibri"/>
            </a:endParaRPr>
          </a:p>
          <a:p>
            <a:pPr indent="-342900" lvl="0" marL="342900" marR="0" rtl="0" algn="l">
              <a:spcBef>
                <a:spcPts val="0"/>
              </a:spcBef>
              <a:spcAft>
                <a:spcPts val="0"/>
              </a:spcAft>
              <a:buClr>
                <a:srgbClr val="000000"/>
              </a:buClr>
              <a:buSzPts val="2400"/>
              <a:buFont typeface="Noto Sans Symbols"/>
              <a:buChar char="▪"/>
            </a:pPr>
            <a:r>
              <a:rPr b="1" lang="en-US" sz="2400">
                <a:solidFill>
                  <a:srgbClr val="000000"/>
                </a:solidFill>
                <a:latin typeface="Calibri"/>
                <a:ea typeface="Calibri"/>
                <a:cs typeface="Calibri"/>
                <a:sym typeface="Calibri"/>
              </a:rPr>
              <a:t>It inherits the AbstractList class and implements List and Deque (Deque - Double Ended Queue) interfaces.</a:t>
            </a:r>
            <a:endParaRPr b="1" sz="2400">
              <a:solidFill>
                <a:schemeClr val="dk1"/>
              </a:solidFill>
              <a:latin typeface="Calibri"/>
              <a:ea typeface="Calibri"/>
              <a:cs typeface="Calibri"/>
              <a:sym typeface="Calibri"/>
            </a:endParaRPr>
          </a:p>
        </p:txBody>
      </p:sp>
      <p:pic>
        <p:nvPicPr>
          <p:cNvPr descr="Java LinkedList class hierarchy" id="547" name="Google Shape;547;p25"/>
          <p:cNvPicPr preferRelativeResize="0"/>
          <p:nvPr/>
        </p:nvPicPr>
        <p:blipFill rotWithShape="1">
          <a:blip r:embed="rId5">
            <a:alphaModFix/>
          </a:blip>
          <a:srcRect b="0" l="0" r="0" t="0"/>
          <a:stretch/>
        </p:blipFill>
        <p:spPr>
          <a:xfrm>
            <a:off x="295219" y="1321775"/>
            <a:ext cx="3515554" cy="4813982"/>
          </a:xfrm>
          <a:prstGeom prst="rect">
            <a:avLst/>
          </a:prstGeom>
          <a:noFill/>
          <a:ln>
            <a:noFill/>
          </a:ln>
        </p:spPr>
      </p:pic>
    </p:spTree>
  </p:cSld>
  <p:clrMapOvr>
    <a:masterClrMapping/>
  </p:clrMapOvr>
  <mc:AlternateContent>
    <mc:Choice Requires="p14">
      <p:transition spd="slow" p14:dur="2000">
        <p14:prism dir="l"/>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pic>
        <p:nvPicPr>
          <p:cNvPr id="552" name="Google Shape;552;p26"/>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553" name="Google Shape;553;p26"/>
          <p:cNvGrpSpPr/>
          <p:nvPr/>
        </p:nvGrpSpPr>
        <p:grpSpPr>
          <a:xfrm>
            <a:off x="118191" y="106018"/>
            <a:ext cx="1498574" cy="904328"/>
            <a:chOff x="862157" y="4413681"/>
            <a:chExt cx="2570156" cy="1560001"/>
          </a:xfrm>
        </p:grpSpPr>
        <p:pic>
          <p:nvPicPr>
            <p:cNvPr descr="Image result for collections icon" id="554" name="Google Shape;554;p26"/>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555" name="Google Shape;555;p26"/>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556" name="Google Shape;556;p26"/>
          <p:cNvSpPr txBox="1"/>
          <p:nvPr/>
        </p:nvSpPr>
        <p:spPr>
          <a:xfrm>
            <a:off x="3272224" y="38499"/>
            <a:ext cx="564755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261628"/>
                </a:solidFill>
                <a:latin typeface="Calibri"/>
                <a:ea typeface="Calibri"/>
                <a:cs typeface="Calibri"/>
                <a:sym typeface="Calibri"/>
              </a:rPr>
              <a:t>Linked List</a:t>
            </a:r>
            <a:endParaRPr/>
          </a:p>
        </p:txBody>
      </p:sp>
      <p:sp>
        <p:nvSpPr>
          <p:cNvPr id="557" name="Google Shape;557;p26"/>
          <p:cNvSpPr/>
          <p:nvPr/>
        </p:nvSpPr>
        <p:spPr>
          <a:xfrm>
            <a:off x="1117548" y="1161833"/>
            <a:ext cx="9956903" cy="489364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0000"/>
              </a:buClr>
              <a:buSzPts val="2400"/>
              <a:buFont typeface="Noto Sans Symbols"/>
              <a:buChar char="▪"/>
            </a:pPr>
            <a:r>
              <a:rPr b="1" lang="en-US" sz="2400">
                <a:solidFill>
                  <a:srgbClr val="000000"/>
                </a:solidFill>
                <a:latin typeface="Calibri"/>
                <a:ea typeface="Calibri"/>
                <a:cs typeface="Calibri"/>
                <a:sym typeface="Calibri"/>
              </a:rPr>
              <a:t>LinkedList can contain duplicate elements.</a:t>
            </a:r>
            <a:endParaRPr/>
          </a:p>
          <a:p>
            <a:pPr indent="-190500" lvl="0" marL="342900" marR="0" rtl="0" algn="l">
              <a:spcBef>
                <a:spcPts val="0"/>
              </a:spcBef>
              <a:spcAft>
                <a:spcPts val="0"/>
              </a:spcAft>
              <a:buClr>
                <a:schemeClr val="dk1"/>
              </a:buClr>
              <a:buSzPts val="2400"/>
              <a:buFont typeface="Noto Sans Symbols"/>
              <a:buNone/>
            </a:pPr>
            <a:r>
              <a:t/>
            </a:r>
            <a:endParaRPr b="1" sz="2400">
              <a:solidFill>
                <a:srgbClr val="000000"/>
              </a:solidFill>
              <a:latin typeface="Calibri"/>
              <a:ea typeface="Calibri"/>
              <a:cs typeface="Calibri"/>
              <a:sym typeface="Calibri"/>
            </a:endParaRPr>
          </a:p>
          <a:p>
            <a:pPr indent="-342900" lvl="0" marL="342900" marR="0" rtl="0" algn="l">
              <a:spcBef>
                <a:spcPts val="0"/>
              </a:spcBef>
              <a:spcAft>
                <a:spcPts val="0"/>
              </a:spcAft>
              <a:buClr>
                <a:srgbClr val="000000"/>
              </a:buClr>
              <a:buSzPts val="2400"/>
              <a:buFont typeface="Noto Sans Symbols"/>
              <a:buChar char="▪"/>
            </a:pPr>
            <a:r>
              <a:rPr b="1" lang="en-US" sz="2400">
                <a:solidFill>
                  <a:srgbClr val="000000"/>
                </a:solidFill>
                <a:latin typeface="Calibri"/>
                <a:ea typeface="Calibri"/>
                <a:cs typeface="Calibri"/>
                <a:sym typeface="Calibri"/>
              </a:rPr>
              <a:t>LinkedList maintains insertion order.</a:t>
            </a:r>
            <a:endParaRPr/>
          </a:p>
          <a:p>
            <a:pPr indent="-190500" lvl="0" marL="342900" marR="0" rtl="0" algn="l">
              <a:spcBef>
                <a:spcPts val="0"/>
              </a:spcBef>
              <a:spcAft>
                <a:spcPts val="0"/>
              </a:spcAft>
              <a:buClr>
                <a:schemeClr val="dk1"/>
              </a:buClr>
              <a:buSzPts val="2400"/>
              <a:buFont typeface="Noto Sans Symbols"/>
              <a:buNone/>
            </a:pPr>
            <a:r>
              <a:t/>
            </a:r>
            <a:endParaRPr b="1" sz="2400">
              <a:solidFill>
                <a:srgbClr val="000000"/>
              </a:solidFill>
              <a:latin typeface="Calibri"/>
              <a:ea typeface="Calibri"/>
              <a:cs typeface="Calibri"/>
              <a:sym typeface="Calibri"/>
            </a:endParaRPr>
          </a:p>
          <a:p>
            <a:pPr indent="-342900" lvl="0" marL="342900" marR="0" rtl="0" algn="l">
              <a:spcBef>
                <a:spcPts val="0"/>
              </a:spcBef>
              <a:spcAft>
                <a:spcPts val="0"/>
              </a:spcAft>
              <a:buClr>
                <a:srgbClr val="000000"/>
              </a:buClr>
              <a:buSzPts val="2400"/>
              <a:buFont typeface="Noto Sans Symbols"/>
              <a:buChar char="▪"/>
            </a:pPr>
            <a:r>
              <a:rPr b="1" lang="en-US" sz="2400">
                <a:solidFill>
                  <a:srgbClr val="000000"/>
                </a:solidFill>
                <a:latin typeface="Calibri"/>
                <a:ea typeface="Calibri"/>
                <a:cs typeface="Calibri"/>
                <a:sym typeface="Calibri"/>
              </a:rPr>
              <a:t>LinkedList is non synchronized.</a:t>
            </a:r>
            <a:endParaRPr/>
          </a:p>
          <a:p>
            <a:pPr indent="-190500" lvl="0" marL="342900" marR="0" rtl="0" algn="l">
              <a:spcBef>
                <a:spcPts val="0"/>
              </a:spcBef>
              <a:spcAft>
                <a:spcPts val="0"/>
              </a:spcAft>
              <a:buClr>
                <a:schemeClr val="dk1"/>
              </a:buClr>
              <a:buSzPts val="2400"/>
              <a:buFont typeface="Noto Sans Symbols"/>
              <a:buNone/>
            </a:pPr>
            <a:r>
              <a:t/>
            </a:r>
            <a:endParaRPr b="1" sz="2400">
              <a:solidFill>
                <a:srgbClr val="000000"/>
              </a:solidFill>
              <a:latin typeface="Calibri"/>
              <a:ea typeface="Calibri"/>
              <a:cs typeface="Calibri"/>
              <a:sym typeface="Calibri"/>
            </a:endParaRPr>
          </a:p>
          <a:p>
            <a:pPr indent="-342900" lvl="0" marL="342900" marR="0" rtl="0" algn="l">
              <a:spcBef>
                <a:spcPts val="0"/>
              </a:spcBef>
              <a:spcAft>
                <a:spcPts val="0"/>
              </a:spcAft>
              <a:buClr>
                <a:srgbClr val="000000"/>
              </a:buClr>
              <a:buSzPts val="2400"/>
              <a:buFont typeface="Noto Sans Symbols"/>
              <a:buChar char="▪"/>
            </a:pPr>
            <a:r>
              <a:rPr b="1" lang="en-US" sz="2400">
                <a:solidFill>
                  <a:srgbClr val="000000"/>
                </a:solidFill>
                <a:latin typeface="Calibri"/>
                <a:ea typeface="Calibri"/>
                <a:cs typeface="Calibri"/>
                <a:sym typeface="Calibri"/>
              </a:rPr>
              <a:t>In LinkedList, manipulation is fast because no shifting needs to occur.</a:t>
            </a:r>
            <a:endParaRPr/>
          </a:p>
          <a:p>
            <a:pPr indent="-190500" lvl="0" marL="342900" marR="0" rtl="0" algn="l">
              <a:spcBef>
                <a:spcPts val="0"/>
              </a:spcBef>
              <a:spcAft>
                <a:spcPts val="0"/>
              </a:spcAft>
              <a:buClr>
                <a:schemeClr val="dk1"/>
              </a:buClr>
              <a:buSzPts val="2400"/>
              <a:buFont typeface="Noto Sans Symbols"/>
              <a:buNone/>
            </a:pPr>
            <a:r>
              <a:t/>
            </a:r>
            <a:endParaRPr b="1" sz="2400">
              <a:solidFill>
                <a:srgbClr val="000000"/>
              </a:solidFill>
              <a:latin typeface="Calibri"/>
              <a:ea typeface="Calibri"/>
              <a:cs typeface="Calibri"/>
              <a:sym typeface="Calibri"/>
            </a:endParaRPr>
          </a:p>
          <a:p>
            <a:pPr indent="-342900" lvl="0" marL="342900" marR="0" rtl="0" algn="l">
              <a:spcBef>
                <a:spcPts val="0"/>
              </a:spcBef>
              <a:spcAft>
                <a:spcPts val="0"/>
              </a:spcAft>
              <a:buClr>
                <a:srgbClr val="000000"/>
              </a:buClr>
              <a:buSzPts val="2400"/>
              <a:buFont typeface="Noto Sans Symbols"/>
              <a:buChar char="▪"/>
            </a:pPr>
            <a:r>
              <a:rPr b="1" lang="en-US" sz="2400">
                <a:solidFill>
                  <a:srgbClr val="000000"/>
                </a:solidFill>
                <a:latin typeface="Calibri"/>
                <a:ea typeface="Calibri"/>
                <a:cs typeface="Calibri"/>
                <a:sym typeface="Calibri"/>
              </a:rPr>
              <a:t>LinkedList can be used as a list, stack or queue.</a:t>
            </a:r>
            <a:endParaRPr/>
          </a:p>
          <a:p>
            <a:pPr indent="-190500" lvl="0" marL="342900" marR="0" rtl="0" algn="l">
              <a:spcBef>
                <a:spcPts val="0"/>
              </a:spcBef>
              <a:spcAft>
                <a:spcPts val="0"/>
              </a:spcAft>
              <a:buClr>
                <a:schemeClr val="dk1"/>
              </a:buClr>
              <a:buSzPts val="2400"/>
              <a:buFont typeface="Noto Sans Symbols"/>
              <a:buNone/>
            </a:pPr>
            <a:r>
              <a:t/>
            </a:r>
            <a:endParaRPr b="1" sz="2400">
              <a:solidFill>
                <a:srgbClr val="000000"/>
              </a:solidFill>
              <a:latin typeface="Calibri"/>
              <a:ea typeface="Calibri"/>
              <a:cs typeface="Calibri"/>
              <a:sym typeface="Calibri"/>
            </a:endParaRPr>
          </a:p>
          <a:p>
            <a:pPr indent="-342900" lvl="0" marL="342900" marR="0" rtl="0" algn="l">
              <a:spcBef>
                <a:spcPts val="0"/>
              </a:spcBef>
              <a:spcAft>
                <a:spcPts val="0"/>
              </a:spcAft>
              <a:buClr>
                <a:srgbClr val="000000"/>
              </a:buClr>
              <a:buSzPts val="2400"/>
              <a:buFont typeface="Noto Sans Symbols"/>
              <a:buChar char="▪"/>
            </a:pPr>
            <a:r>
              <a:rPr b="1" lang="en-US" sz="2400">
                <a:solidFill>
                  <a:srgbClr val="000000"/>
                </a:solidFill>
                <a:latin typeface="Calibri"/>
                <a:ea typeface="Calibri"/>
                <a:cs typeface="Calibri"/>
                <a:sym typeface="Calibri"/>
              </a:rPr>
              <a:t>Has two Constructors:</a:t>
            </a:r>
            <a:endParaRPr/>
          </a:p>
          <a:p>
            <a:pPr indent="-342900" lvl="2" marL="1257300" marR="0" rtl="0" algn="l">
              <a:spcBef>
                <a:spcPts val="0"/>
              </a:spcBef>
              <a:spcAft>
                <a:spcPts val="0"/>
              </a:spcAft>
              <a:buClr>
                <a:srgbClr val="000000"/>
              </a:buClr>
              <a:buSzPts val="2400"/>
              <a:buFont typeface="Noto Sans Symbols"/>
              <a:buChar char="▪"/>
            </a:pPr>
            <a:r>
              <a:rPr b="1" i="0" lang="en-US" sz="2400" u="none" cap="none" strike="noStrike">
                <a:solidFill>
                  <a:srgbClr val="000000"/>
                </a:solidFill>
                <a:latin typeface="Calibri"/>
                <a:ea typeface="Calibri"/>
                <a:cs typeface="Calibri"/>
                <a:sym typeface="Calibri"/>
              </a:rPr>
              <a:t>LinkedList()</a:t>
            </a:r>
            <a:endParaRPr/>
          </a:p>
          <a:p>
            <a:pPr indent="-342900" lvl="2" marL="1257300" marR="0" rtl="0" algn="l">
              <a:spcBef>
                <a:spcPts val="0"/>
              </a:spcBef>
              <a:spcAft>
                <a:spcPts val="0"/>
              </a:spcAft>
              <a:buClr>
                <a:schemeClr val="dk1"/>
              </a:buClr>
              <a:buSzPts val="2400"/>
              <a:buFont typeface="Noto Sans Symbols"/>
              <a:buChar char="▪"/>
            </a:pPr>
            <a:r>
              <a:rPr b="1" i="0" lang="en-US" sz="2400" u="none" cap="none" strike="noStrike">
                <a:solidFill>
                  <a:schemeClr val="dk1"/>
                </a:solidFill>
                <a:latin typeface="Calibri"/>
                <a:ea typeface="Calibri"/>
                <a:cs typeface="Calibri"/>
                <a:sym typeface="Calibri"/>
              </a:rPr>
              <a:t>LinkedList(Collection&lt;? extends E&gt; c)</a:t>
            </a:r>
            <a:endParaRPr/>
          </a:p>
        </p:txBody>
      </p:sp>
    </p:spTree>
  </p:cSld>
  <p:clrMapOvr>
    <a:masterClrMapping/>
  </p:clrMapOvr>
  <mc:AlternateContent>
    <mc:Choice Requires="p14">
      <p:transition spd="slow" p14:dur="2000">
        <p14:prism dir="l"/>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pic>
        <p:nvPicPr>
          <p:cNvPr id="562" name="Google Shape;562;p27"/>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563" name="Google Shape;563;p27"/>
          <p:cNvGrpSpPr/>
          <p:nvPr/>
        </p:nvGrpSpPr>
        <p:grpSpPr>
          <a:xfrm>
            <a:off x="118191" y="106018"/>
            <a:ext cx="1498574" cy="904328"/>
            <a:chOff x="862157" y="4413681"/>
            <a:chExt cx="2570156" cy="1560001"/>
          </a:xfrm>
        </p:grpSpPr>
        <p:pic>
          <p:nvPicPr>
            <p:cNvPr descr="Image result for collections icon" id="564" name="Google Shape;564;p27"/>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565" name="Google Shape;565;p27"/>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566" name="Google Shape;566;p27"/>
          <p:cNvSpPr txBox="1"/>
          <p:nvPr/>
        </p:nvSpPr>
        <p:spPr>
          <a:xfrm>
            <a:off x="3272224" y="38499"/>
            <a:ext cx="564755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261628"/>
                </a:solidFill>
                <a:latin typeface="Calibri"/>
                <a:ea typeface="Calibri"/>
                <a:cs typeface="Calibri"/>
                <a:sym typeface="Calibri"/>
              </a:rPr>
              <a:t>Linked List</a:t>
            </a:r>
            <a:endParaRPr/>
          </a:p>
        </p:txBody>
      </p:sp>
      <p:graphicFrame>
        <p:nvGraphicFramePr>
          <p:cNvPr id="567" name="Google Shape;567;p27"/>
          <p:cNvGraphicFramePr/>
          <p:nvPr/>
        </p:nvGraphicFramePr>
        <p:xfrm>
          <a:off x="984443" y="1223272"/>
          <a:ext cx="3000000" cy="3000000"/>
        </p:xfrm>
        <a:graphic>
          <a:graphicData uri="http://schemas.openxmlformats.org/drawingml/2006/table">
            <a:tbl>
              <a:tblPr>
                <a:noFill/>
                <a:tableStyleId>{B9160D5A-F4D8-4355-9011-09AB1966FD5C}</a:tableStyleId>
              </a:tblPr>
              <a:tblGrid>
                <a:gridCol w="3051450"/>
                <a:gridCol w="7520475"/>
              </a:tblGrid>
              <a:tr h="368025">
                <a:tc>
                  <a:txBody>
                    <a:bodyPr/>
                    <a:lstStyle/>
                    <a:p>
                      <a:pPr indent="0" lvl="0" marL="0" marR="0" rtl="0" algn="l">
                        <a:spcBef>
                          <a:spcPts val="0"/>
                        </a:spcBef>
                        <a:spcAft>
                          <a:spcPts val="0"/>
                        </a:spcAft>
                        <a:buNone/>
                      </a:pPr>
                      <a:r>
                        <a:rPr b="1" lang="en-US" sz="2000" u="none" strike="noStrike"/>
                        <a:t>Method</a:t>
                      </a:r>
                      <a:endParaRPr b="1" i="0" sz="2000" u="none" strike="noStrike">
                        <a:solidFill>
                          <a:srgbClr val="000000"/>
                        </a:solidFill>
                        <a:latin typeface="Calibri"/>
                        <a:ea typeface="Calibri"/>
                        <a:cs typeface="Calibri"/>
                        <a:sym typeface="Calibri"/>
                      </a:endParaRPr>
                    </a:p>
                  </a:txBody>
                  <a:tcPr marT="8950" marB="0" marR="8950" marL="8950" anchor="b">
                    <a:solidFill>
                      <a:schemeClr val="accent2"/>
                    </a:solidFill>
                  </a:tcPr>
                </a:tc>
                <a:tc>
                  <a:txBody>
                    <a:bodyPr/>
                    <a:lstStyle/>
                    <a:p>
                      <a:pPr indent="0" lvl="0" marL="0" marR="0" rtl="0" algn="l">
                        <a:spcBef>
                          <a:spcPts val="0"/>
                        </a:spcBef>
                        <a:spcAft>
                          <a:spcPts val="0"/>
                        </a:spcAft>
                        <a:buNone/>
                      </a:pPr>
                      <a:r>
                        <a:rPr b="1" lang="en-US" sz="2000" u="none" strike="noStrike"/>
                        <a:t>Description</a:t>
                      </a:r>
                      <a:endParaRPr b="1" i="0" sz="2000" u="none" strike="noStrike">
                        <a:solidFill>
                          <a:srgbClr val="000000"/>
                        </a:solidFill>
                        <a:latin typeface="Calibri"/>
                        <a:ea typeface="Calibri"/>
                        <a:cs typeface="Calibri"/>
                        <a:sym typeface="Calibri"/>
                      </a:endParaRPr>
                    </a:p>
                  </a:txBody>
                  <a:tcPr marT="8950" marB="0" marR="8950" marL="8950" anchor="b">
                    <a:solidFill>
                      <a:schemeClr val="accent2"/>
                    </a:solidFill>
                  </a:tcPr>
                </a:tc>
              </a:tr>
              <a:tr h="368025">
                <a:tc>
                  <a:txBody>
                    <a:bodyPr/>
                    <a:lstStyle/>
                    <a:p>
                      <a:pPr indent="0" lvl="0" marL="0" marR="0" rtl="0" algn="l">
                        <a:spcBef>
                          <a:spcPts val="0"/>
                        </a:spcBef>
                        <a:spcAft>
                          <a:spcPts val="0"/>
                        </a:spcAft>
                        <a:buNone/>
                      </a:pPr>
                      <a:r>
                        <a:rPr b="1" lang="en-US" sz="2000" u="none" strike="noStrike"/>
                        <a:t>boolean add(E e)</a:t>
                      </a:r>
                      <a:endParaRPr b="1" i="0" sz="2000" u="none" strike="noStrike">
                        <a:solidFill>
                          <a:srgbClr val="000000"/>
                        </a:solidFill>
                        <a:latin typeface="Calibri"/>
                        <a:ea typeface="Calibri"/>
                        <a:cs typeface="Calibri"/>
                        <a:sym typeface="Calibri"/>
                      </a:endParaRPr>
                    </a:p>
                  </a:txBody>
                  <a:tcPr marT="8950" marB="0" marR="8950" marL="8950" anchor="b">
                    <a:solidFill>
                      <a:srgbClr val="FBE4D4"/>
                    </a:solidFill>
                  </a:tcPr>
                </a:tc>
                <a:tc>
                  <a:txBody>
                    <a:bodyPr/>
                    <a:lstStyle/>
                    <a:p>
                      <a:pPr indent="0" lvl="0" marL="0" marR="0" rtl="0" algn="l">
                        <a:spcBef>
                          <a:spcPts val="0"/>
                        </a:spcBef>
                        <a:spcAft>
                          <a:spcPts val="0"/>
                        </a:spcAft>
                        <a:buNone/>
                      </a:pPr>
                      <a:r>
                        <a:rPr b="1" lang="en-US" sz="2000" u="none" strike="noStrike"/>
                        <a:t>It is used to append the specified element to the end of a list.</a:t>
                      </a:r>
                      <a:endParaRPr b="1" i="0" sz="2000" u="none" strike="noStrike">
                        <a:solidFill>
                          <a:srgbClr val="000000"/>
                        </a:solidFill>
                        <a:latin typeface="Calibri"/>
                        <a:ea typeface="Calibri"/>
                        <a:cs typeface="Calibri"/>
                        <a:sym typeface="Calibri"/>
                      </a:endParaRPr>
                    </a:p>
                  </a:txBody>
                  <a:tcPr marT="8950" marB="0" marR="8950" marL="8950" anchor="b">
                    <a:solidFill>
                      <a:srgbClr val="FBE4D4"/>
                    </a:solidFill>
                  </a:tcPr>
                </a:tc>
              </a:tr>
              <a:tr h="725550">
                <a:tc>
                  <a:txBody>
                    <a:bodyPr/>
                    <a:lstStyle/>
                    <a:p>
                      <a:pPr indent="0" lvl="0" marL="0" marR="0" rtl="0" algn="l">
                        <a:spcBef>
                          <a:spcPts val="0"/>
                        </a:spcBef>
                        <a:spcAft>
                          <a:spcPts val="0"/>
                        </a:spcAft>
                        <a:buNone/>
                      </a:pPr>
                      <a:r>
                        <a:rPr b="1" lang="en-US" sz="2000" u="none" strike="noStrike"/>
                        <a:t>void add(int index, E element)</a:t>
                      </a:r>
                      <a:endParaRPr b="1" i="0" sz="2000" u="none" strike="noStrike">
                        <a:solidFill>
                          <a:srgbClr val="000000"/>
                        </a:solidFill>
                        <a:latin typeface="Calibri"/>
                        <a:ea typeface="Calibri"/>
                        <a:cs typeface="Calibri"/>
                        <a:sym typeface="Calibri"/>
                      </a:endParaRPr>
                    </a:p>
                  </a:txBody>
                  <a:tcPr marT="8950" marB="0" marR="8950" marL="8950" anchor="b"/>
                </a:tc>
                <a:tc>
                  <a:txBody>
                    <a:bodyPr/>
                    <a:lstStyle/>
                    <a:p>
                      <a:pPr indent="0" lvl="0" marL="0" marR="0" rtl="0" algn="l">
                        <a:spcBef>
                          <a:spcPts val="0"/>
                        </a:spcBef>
                        <a:spcAft>
                          <a:spcPts val="0"/>
                        </a:spcAft>
                        <a:buNone/>
                      </a:pPr>
                      <a:r>
                        <a:rPr b="1" lang="en-US" sz="2000" u="none" strike="noStrike"/>
                        <a:t>It is used to insert the specified element at the specified position index in a list.</a:t>
                      </a:r>
                      <a:endParaRPr b="1" i="0" sz="2000" u="none" strike="noStrike">
                        <a:solidFill>
                          <a:srgbClr val="000000"/>
                        </a:solidFill>
                        <a:latin typeface="Calibri"/>
                        <a:ea typeface="Calibri"/>
                        <a:cs typeface="Calibri"/>
                        <a:sym typeface="Calibri"/>
                      </a:endParaRPr>
                    </a:p>
                  </a:txBody>
                  <a:tcPr marT="8950" marB="0" marR="8950" marL="8950" anchor="b"/>
                </a:tc>
              </a:tr>
              <a:tr h="1083075">
                <a:tc>
                  <a:txBody>
                    <a:bodyPr/>
                    <a:lstStyle/>
                    <a:p>
                      <a:pPr indent="0" lvl="0" marL="0" marR="0" rtl="0" algn="l">
                        <a:spcBef>
                          <a:spcPts val="0"/>
                        </a:spcBef>
                        <a:spcAft>
                          <a:spcPts val="0"/>
                        </a:spcAft>
                        <a:buNone/>
                      </a:pPr>
                      <a:r>
                        <a:rPr b="1" lang="en-US" sz="2000" u="none" strike="noStrike"/>
                        <a:t>boolean addAll(Collection&lt;? extends E&gt; c)</a:t>
                      </a:r>
                      <a:endParaRPr b="1" i="0" sz="2000" u="none" strike="noStrike">
                        <a:solidFill>
                          <a:srgbClr val="000000"/>
                        </a:solidFill>
                        <a:latin typeface="Calibri"/>
                        <a:ea typeface="Calibri"/>
                        <a:cs typeface="Calibri"/>
                        <a:sym typeface="Calibri"/>
                      </a:endParaRPr>
                    </a:p>
                  </a:txBody>
                  <a:tcPr marT="8950" marB="0" marR="8950" marL="8950" anchor="b">
                    <a:solidFill>
                      <a:srgbClr val="FBE4D4"/>
                    </a:solidFill>
                  </a:tcPr>
                </a:tc>
                <a:tc>
                  <a:txBody>
                    <a:bodyPr/>
                    <a:lstStyle/>
                    <a:p>
                      <a:pPr indent="0" lvl="0" marL="0" marR="0" rtl="0" algn="l">
                        <a:spcBef>
                          <a:spcPts val="0"/>
                        </a:spcBef>
                        <a:spcAft>
                          <a:spcPts val="0"/>
                        </a:spcAft>
                        <a:buNone/>
                      </a:pPr>
                      <a:r>
                        <a:rPr b="1" lang="en-US" sz="2000" u="none" strike="noStrike"/>
                        <a:t>It is used to append all of the elements in the specified collection to the end of this list, in the order that they are returned by the specified collection's iterator.</a:t>
                      </a:r>
                      <a:endParaRPr b="1" i="0" sz="2000" u="none" strike="noStrike">
                        <a:solidFill>
                          <a:srgbClr val="000000"/>
                        </a:solidFill>
                        <a:latin typeface="Calibri"/>
                        <a:ea typeface="Calibri"/>
                        <a:cs typeface="Calibri"/>
                        <a:sym typeface="Calibri"/>
                      </a:endParaRPr>
                    </a:p>
                  </a:txBody>
                  <a:tcPr marT="8950" marB="0" marR="8950" marL="8950" anchor="b">
                    <a:solidFill>
                      <a:srgbClr val="FBE4D4"/>
                    </a:solidFill>
                  </a:tcPr>
                </a:tc>
              </a:tr>
              <a:tr h="725550">
                <a:tc>
                  <a:txBody>
                    <a:bodyPr/>
                    <a:lstStyle/>
                    <a:p>
                      <a:pPr indent="0" lvl="0" marL="0" marR="0" rtl="0" algn="l">
                        <a:spcBef>
                          <a:spcPts val="0"/>
                        </a:spcBef>
                        <a:spcAft>
                          <a:spcPts val="0"/>
                        </a:spcAft>
                        <a:buNone/>
                      </a:pPr>
                      <a:r>
                        <a:rPr b="1" lang="en-US" sz="2000" u="none" strike="noStrike"/>
                        <a:t>boolean addAll(int index, Collection&lt;? extends E&gt; c)</a:t>
                      </a:r>
                      <a:endParaRPr b="1" i="0" sz="2000" u="none" strike="noStrike">
                        <a:solidFill>
                          <a:srgbClr val="000000"/>
                        </a:solidFill>
                        <a:latin typeface="Calibri"/>
                        <a:ea typeface="Calibri"/>
                        <a:cs typeface="Calibri"/>
                        <a:sym typeface="Calibri"/>
                      </a:endParaRPr>
                    </a:p>
                  </a:txBody>
                  <a:tcPr marT="8950" marB="0" marR="8950" marL="8950" anchor="b"/>
                </a:tc>
                <a:tc>
                  <a:txBody>
                    <a:bodyPr/>
                    <a:lstStyle/>
                    <a:p>
                      <a:pPr indent="0" lvl="0" marL="0" marR="0" rtl="0" algn="l">
                        <a:spcBef>
                          <a:spcPts val="0"/>
                        </a:spcBef>
                        <a:spcAft>
                          <a:spcPts val="0"/>
                        </a:spcAft>
                        <a:buNone/>
                      </a:pPr>
                      <a:r>
                        <a:rPr b="1" lang="en-US" sz="2000" u="none" strike="noStrike"/>
                        <a:t>It is used to append all the elements in the specified collection, starting at the specified position of the list.</a:t>
                      </a:r>
                      <a:endParaRPr b="1" i="0" sz="2000" u="none" strike="noStrike">
                        <a:solidFill>
                          <a:srgbClr val="000000"/>
                        </a:solidFill>
                        <a:latin typeface="Calibri"/>
                        <a:ea typeface="Calibri"/>
                        <a:cs typeface="Calibri"/>
                        <a:sym typeface="Calibri"/>
                      </a:endParaRPr>
                    </a:p>
                  </a:txBody>
                  <a:tcPr marT="8950" marB="0" marR="8950" marL="8950" anchor="b"/>
                </a:tc>
              </a:tr>
              <a:tr h="368025">
                <a:tc>
                  <a:txBody>
                    <a:bodyPr/>
                    <a:lstStyle/>
                    <a:p>
                      <a:pPr indent="0" lvl="0" marL="0" marR="0" rtl="0" algn="l">
                        <a:spcBef>
                          <a:spcPts val="0"/>
                        </a:spcBef>
                        <a:spcAft>
                          <a:spcPts val="0"/>
                        </a:spcAft>
                        <a:buNone/>
                      </a:pPr>
                      <a:r>
                        <a:rPr b="1" lang="en-US" sz="2000" u="none" strike="noStrike"/>
                        <a:t>void addFirst(E e)</a:t>
                      </a:r>
                      <a:endParaRPr b="1" i="0" sz="2000" u="none" strike="noStrike">
                        <a:solidFill>
                          <a:srgbClr val="000000"/>
                        </a:solidFill>
                        <a:latin typeface="Calibri"/>
                        <a:ea typeface="Calibri"/>
                        <a:cs typeface="Calibri"/>
                        <a:sym typeface="Calibri"/>
                      </a:endParaRPr>
                    </a:p>
                  </a:txBody>
                  <a:tcPr marT="8950" marB="0" marR="8950" marL="8950" anchor="b">
                    <a:solidFill>
                      <a:srgbClr val="FBE4D4"/>
                    </a:solidFill>
                  </a:tcPr>
                </a:tc>
                <a:tc>
                  <a:txBody>
                    <a:bodyPr/>
                    <a:lstStyle/>
                    <a:p>
                      <a:pPr indent="0" lvl="0" marL="0" marR="0" rtl="0" algn="l">
                        <a:spcBef>
                          <a:spcPts val="0"/>
                        </a:spcBef>
                        <a:spcAft>
                          <a:spcPts val="0"/>
                        </a:spcAft>
                        <a:buNone/>
                      </a:pPr>
                      <a:r>
                        <a:rPr b="1" lang="en-US" sz="2000" u="none" strike="noStrike"/>
                        <a:t>It is used to insert the given element at the beginning of a list.</a:t>
                      </a:r>
                      <a:endParaRPr b="1" i="0" sz="2000" u="none" strike="noStrike">
                        <a:solidFill>
                          <a:srgbClr val="000000"/>
                        </a:solidFill>
                        <a:latin typeface="Calibri"/>
                        <a:ea typeface="Calibri"/>
                        <a:cs typeface="Calibri"/>
                        <a:sym typeface="Calibri"/>
                      </a:endParaRPr>
                    </a:p>
                  </a:txBody>
                  <a:tcPr marT="8950" marB="0" marR="8950" marL="8950" anchor="b">
                    <a:solidFill>
                      <a:srgbClr val="FBE4D4"/>
                    </a:solidFill>
                  </a:tcPr>
                </a:tc>
              </a:tr>
              <a:tr h="368025">
                <a:tc>
                  <a:txBody>
                    <a:bodyPr/>
                    <a:lstStyle/>
                    <a:p>
                      <a:pPr indent="0" lvl="0" marL="0" marR="0" rtl="0" algn="l">
                        <a:spcBef>
                          <a:spcPts val="0"/>
                        </a:spcBef>
                        <a:spcAft>
                          <a:spcPts val="0"/>
                        </a:spcAft>
                        <a:buNone/>
                      </a:pPr>
                      <a:r>
                        <a:rPr b="1" lang="en-US" sz="2000" u="none" strike="noStrike"/>
                        <a:t>void addLast(E e)</a:t>
                      </a:r>
                      <a:endParaRPr b="1" i="0" sz="2000" u="none" strike="noStrike">
                        <a:solidFill>
                          <a:srgbClr val="000000"/>
                        </a:solidFill>
                        <a:latin typeface="Calibri"/>
                        <a:ea typeface="Calibri"/>
                        <a:cs typeface="Calibri"/>
                        <a:sym typeface="Calibri"/>
                      </a:endParaRPr>
                    </a:p>
                  </a:txBody>
                  <a:tcPr marT="8950" marB="0" marR="8950" marL="8950" anchor="b"/>
                </a:tc>
                <a:tc>
                  <a:txBody>
                    <a:bodyPr/>
                    <a:lstStyle/>
                    <a:p>
                      <a:pPr indent="0" lvl="0" marL="0" marR="0" rtl="0" algn="l">
                        <a:spcBef>
                          <a:spcPts val="0"/>
                        </a:spcBef>
                        <a:spcAft>
                          <a:spcPts val="0"/>
                        </a:spcAft>
                        <a:buNone/>
                      </a:pPr>
                      <a:r>
                        <a:rPr b="1" lang="en-US" sz="2000" u="none" strike="noStrike"/>
                        <a:t>It is used to append the given element to the end of a list.</a:t>
                      </a:r>
                      <a:endParaRPr b="1" i="0" sz="2000" u="none" strike="noStrike">
                        <a:solidFill>
                          <a:srgbClr val="000000"/>
                        </a:solidFill>
                        <a:latin typeface="Calibri"/>
                        <a:ea typeface="Calibri"/>
                        <a:cs typeface="Calibri"/>
                        <a:sym typeface="Calibri"/>
                      </a:endParaRPr>
                    </a:p>
                  </a:txBody>
                  <a:tcPr marT="8950" marB="0" marR="8950" marL="8950" anchor="b"/>
                </a:tc>
              </a:tr>
              <a:tr h="368025">
                <a:tc>
                  <a:txBody>
                    <a:bodyPr/>
                    <a:lstStyle/>
                    <a:p>
                      <a:pPr indent="0" lvl="0" marL="0" marR="0" rtl="0" algn="l">
                        <a:spcBef>
                          <a:spcPts val="0"/>
                        </a:spcBef>
                        <a:spcAft>
                          <a:spcPts val="0"/>
                        </a:spcAft>
                        <a:buNone/>
                      </a:pPr>
                      <a:r>
                        <a:rPr b="1" lang="en-US" sz="2000" u="none" strike="noStrike"/>
                        <a:t>void clear()</a:t>
                      </a:r>
                      <a:endParaRPr b="1" i="0" sz="2000" u="none" strike="noStrike">
                        <a:solidFill>
                          <a:srgbClr val="000000"/>
                        </a:solidFill>
                        <a:latin typeface="Calibri"/>
                        <a:ea typeface="Calibri"/>
                        <a:cs typeface="Calibri"/>
                        <a:sym typeface="Calibri"/>
                      </a:endParaRPr>
                    </a:p>
                  </a:txBody>
                  <a:tcPr marT="8950" marB="0" marR="8950" marL="8950" anchor="b">
                    <a:solidFill>
                      <a:srgbClr val="FBE4D4"/>
                    </a:solidFill>
                  </a:tcPr>
                </a:tc>
                <a:tc>
                  <a:txBody>
                    <a:bodyPr/>
                    <a:lstStyle/>
                    <a:p>
                      <a:pPr indent="0" lvl="0" marL="0" marR="0" rtl="0" algn="l">
                        <a:spcBef>
                          <a:spcPts val="0"/>
                        </a:spcBef>
                        <a:spcAft>
                          <a:spcPts val="0"/>
                        </a:spcAft>
                        <a:buNone/>
                      </a:pPr>
                      <a:r>
                        <a:rPr b="1" lang="en-US" sz="2000" u="none" strike="noStrike"/>
                        <a:t>It is used to remove all the elements from a list.</a:t>
                      </a:r>
                      <a:endParaRPr b="1" i="0" sz="2000" u="none" strike="noStrike">
                        <a:solidFill>
                          <a:srgbClr val="000000"/>
                        </a:solidFill>
                        <a:latin typeface="Calibri"/>
                        <a:ea typeface="Calibri"/>
                        <a:cs typeface="Calibri"/>
                        <a:sym typeface="Calibri"/>
                      </a:endParaRPr>
                    </a:p>
                  </a:txBody>
                  <a:tcPr marT="8950" marB="0" marR="8950" marL="8950" anchor="b">
                    <a:solidFill>
                      <a:srgbClr val="FBE4D4"/>
                    </a:solidFill>
                  </a:tcPr>
                </a:tc>
              </a:tr>
              <a:tr h="368025">
                <a:tc>
                  <a:txBody>
                    <a:bodyPr/>
                    <a:lstStyle/>
                    <a:p>
                      <a:pPr indent="0" lvl="0" marL="0" marR="0" rtl="0" algn="l">
                        <a:spcBef>
                          <a:spcPts val="0"/>
                        </a:spcBef>
                        <a:spcAft>
                          <a:spcPts val="0"/>
                        </a:spcAft>
                        <a:buNone/>
                      </a:pPr>
                      <a:r>
                        <a:rPr b="1" lang="en-US" sz="2000" u="none" strike="noStrike"/>
                        <a:t>boolean contains(Object o)</a:t>
                      </a:r>
                      <a:endParaRPr b="1" i="0" sz="2000" u="none" strike="noStrike">
                        <a:solidFill>
                          <a:srgbClr val="000000"/>
                        </a:solidFill>
                        <a:latin typeface="Calibri"/>
                        <a:ea typeface="Calibri"/>
                        <a:cs typeface="Calibri"/>
                        <a:sym typeface="Calibri"/>
                      </a:endParaRPr>
                    </a:p>
                  </a:txBody>
                  <a:tcPr marT="8950" marB="0" marR="8950" marL="8950" anchor="b"/>
                </a:tc>
                <a:tc>
                  <a:txBody>
                    <a:bodyPr/>
                    <a:lstStyle/>
                    <a:p>
                      <a:pPr indent="0" lvl="0" marL="0" marR="0" rtl="0" algn="l">
                        <a:spcBef>
                          <a:spcPts val="0"/>
                        </a:spcBef>
                        <a:spcAft>
                          <a:spcPts val="0"/>
                        </a:spcAft>
                        <a:buNone/>
                      </a:pPr>
                      <a:r>
                        <a:rPr b="1" lang="en-US" sz="2000" u="none" strike="noStrike"/>
                        <a:t>It is used to return true if a list contains a specified element.</a:t>
                      </a:r>
                      <a:endParaRPr b="1" i="0" sz="2000" u="none" strike="noStrike">
                        <a:solidFill>
                          <a:srgbClr val="000000"/>
                        </a:solidFill>
                        <a:latin typeface="Calibri"/>
                        <a:ea typeface="Calibri"/>
                        <a:cs typeface="Calibri"/>
                        <a:sym typeface="Calibri"/>
                      </a:endParaRPr>
                    </a:p>
                  </a:txBody>
                  <a:tcPr marT="8950" marB="0" marR="8950" marL="8950" anchor="b"/>
                </a:tc>
              </a:tr>
              <a:tr h="368025">
                <a:tc>
                  <a:txBody>
                    <a:bodyPr/>
                    <a:lstStyle/>
                    <a:p>
                      <a:pPr indent="0" lvl="0" marL="0" marR="0" rtl="0" algn="l">
                        <a:spcBef>
                          <a:spcPts val="0"/>
                        </a:spcBef>
                        <a:spcAft>
                          <a:spcPts val="0"/>
                        </a:spcAft>
                        <a:buNone/>
                      </a:pPr>
                      <a:r>
                        <a:rPr b="1" lang="en-US" sz="2000" u="none" strike="noStrike"/>
                        <a:t>E get(int index)</a:t>
                      </a:r>
                      <a:endParaRPr b="1" i="0" sz="2000" u="none" strike="noStrike">
                        <a:solidFill>
                          <a:srgbClr val="000000"/>
                        </a:solidFill>
                        <a:latin typeface="Calibri"/>
                        <a:ea typeface="Calibri"/>
                        <a:cs typeface="Calibri"/>
                        <a:sym typeface="Calibri"/>
                      </a:endParaRPr>
                    </a:p>
                  </a:txBody>
                  <a:tcPr marT="8950" marB="0" marR="8950" marL="8950" anchor="b">
                    <a:solidFill>
                      <a:srgbClr val="FBE4D4"/>
                    </a:solidFill>
                  </a:tcPr>
                </a:tc>
                <a:tc>
                  <a:txBody>
                    <a:bodyPr/>
                    <a:lstStyle/>
                    <a:p>
                      <a:pPr indent="0" lvl="0" marL="0" marR="0" rtl="0" algn="l">
                        <a:spcBef>
                          <a:spcPts val="0"/>
                        </a:spcBef>
                        <a:spcAft>
                          <a:spcPts val="0"/>
                        </a:spcAft>
                        <a:buNone/>
                      </a:pPr>
                      <a:r>
                        <a:rPr b="1" lang="en-US" sz="2000" u="none" strike="noStrike"/>
                        <a:t>It is used to return the element at the specified position in a list.</a:t>
                      </a:r>
                      <a:endParaRPr b="1" i="0" sz="2000" u="none" strike="noStrike">
                        <a:solidFill>
                          <a:srgbClr val="000000"/>
                        </a:solidFill>
                        <a:latin typeface="Calibri"/>
                        <a:ea typeface="Calibri"/>
                        <a:cs typeface="Calibri"/>
                        <a:sym typeface="Calibri"/>
                      </a:endParaRPr>
                    </a:p>
                  </a:txBody>
                  <a:tcPr marT="8950" marB="0" marR="8950" marL="8950" anchor="b">
                    <a:solidFill>
                      <a:srgbClr val="FBE4D4"/>
                    </a:solidFill>
                  </a:tcPr>
                </a:tc>
              </a:tr>
            </a:tbl>
          </a:graphicData>
        </a:graphic>
      </p:graphicFrame>
    </p:spTree>
  </p:cSld>
  <p:clrMapOvr>
    <a:masterClrMapping/>
  </p:clrMapOvr>
  <mc:AlternateContent>
    <mc:Choice Requires="p14">
      <p:transition spd="slow" p14:dur="2000">
        <p14:prism dir="l"/>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pic>
        <p:nvPicPr>
          <p:cNvPr id="572" name="Google Shape;572;p28"/>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573" name="Google Shape;573;p28"/>
          <p:cNvGrpSpPr/>
          <p:nvPr/>
        </p:nvGrpSpPr>
        <p:grpSpPr>
          <a:xfrm>
            <a:off x="118191" y="106018"/>
            <a:ext cx="1498574" cy="904328"/>
            <a:chOff x="862157" y="4413681"/>
            <a:chExt cx="2570156" cy="1560001"/>
          </a:xfrm>
        </p:grpSpPr>
        <p:pic>
          <p:nvPicPr>
            <p:cNvPr descr="Image result for collections icon" id="574" name="Google Shape;574;p28"/>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575" name="Google Shape;575;p28"/>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576" name="Google Shape;576;p28"/>
          <p:cNvSpPr txBox="1"/>
          <p:nvPr/>
        </p:nvSpPr>
        <p:spPr>
          <a:xfrm>
            <a:off x="3272224" y="38499"/>
            <a:ext cx="564755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261628"/>
                </a:solidFill>
                <a:latin typeface="Calibri"/>
                <a:ea typeface="Calibri"/>
                <a:cs typeface="Calibri"/>
                <a:sym typeface="Calibri"/>
              </a:rPr>
              <a:t>Linked List</a:t>
            </a:r>
            <a:endParaRPr/>
          </a:p>
        </p:txBody>
      </p:sp>
      <p:graphicFrame>
        <p:nvGraphicFramePr>
          <p:cNvPr id="577" name="Google Shape;577;p28"/>
          <p:cNvGraphicFramePr/>
          <p:nvPr/>
        </p:nvGraphicFramePr>
        <p:xfrm>
          <a:off x="984443" y="1223272"/>
          <a:ext cx="3000000" cy="3000000"/>
        </p:xfrm>
        <a:graphic>
          <a:graphicData uri="http://schemas.openxmlformats.org/drawingml/2006/table">
            <a:tbl>
              <a:tblPr>
                <a:noFill/>
                <a:tableStyleId>{B9160D5A-F4D8-4355-9011-09AB1966FD5C}</a:tableStyleId>
              </a:tblPr>
              <a:tblGrid>
                <a:gridCol w="3051450"/>
                <a:gridCol w="7520475"/>
              </a:tblGrid>
              <a:tr h="368025">
                <a:tc>
                  <a:txBody>
                    <a:bodyPr/>
                    <a:lstStyle/>
                    <a:p>
                      <a:pPr indent="0" lvl="0" marL="0" marR="0" rtl="0" algn="l">
                        <a:spcBef>
                          <a:spcPts val="0"/>
                        </a:spcBef>
                        <a:spcAft>
                          <a:spcPts val="0"/>
                        </a:spcAft>
                        <a:buNone/>
                      </a:pPr>
                      <a:r>
                        <a:rPr b="1" lang="en-US" sz="2000" u="none" strike="noStrike"/>
                        <a:t>Method</a:t>
                      </a:r>
                      <a:endParaRPr b="1" i="0" sz="2000" u="none" strike="noStrike">
                        <a:solidFill>
                          <a:srgbClr val="000000"/>
                        </a:solidFill>
                        <a:latin typeface="Calibri"/>
                        <a:ea typeface="Calibri"/>
                        <a:cs typeface="Calibri"/>
                        <a:sym typeface="Calibri"/>
                      </a:endParaRPr>
                    </a:p>
                  </a:txBody>
                  <a:tcPr marT="8950" marB="0" marR="8950" marL="8950" anchor="b">
                    <a:solidFill>
                      <a:schemeClr val="accent2"/>
                    </a:solidFill>
                  </a:tcPr>
                </a:tc>
                <a:tc>
                  <a:txBody>
                    <a:bodyPr/>
                    <a:lstStyle/>
                    <a:p>
                      <a:pPr indent="0" lvl="0" marL="0" marR="0" rtl="0" algn="l">
                        <a:spcBef>
                          <a:spcPts val="0"/>
                        </a:spcBef>
                        <a:spcAft>
                          <a:spcPts val="0"/>
                        </a:spcAft>
                        <a:buNone/>
                      </a:pPr>
                      <a:r>
                        <a:rPr b="1" lang="en-US" sz="2000" u="none" strike="noStrike"/>
                        <a:t>Description</a:t>
                      </a:r>
                      <a:endParaRPr b="1" i="0" sz="2000" u="none" strike="noStrike">
                        <a:solidFill>
                          <a:srgbClr val="000000"/>
                        </a:solidFill>
                        <a:latin typeface="Calibri"/>
                        <a:ea typeface="Calibri"/>
                        <a:cs typeface="Calibri"/>
                        <a:sym typeface="Calibri"/>
                      </a:endParaRPr>
                    </a:p>
                  </a:txBody>
                  <a:tcPr marT="8950" marB="0" marR="8950" marL="8950" anchor="b">
                    <a:solidFill>
                      <a:schemeClr val="accent2"/>
                    </a:solidFill>
                  </a:tcPr>
                </a:tc>
              </a:tr>
              <a:tr h="368025">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E getFirst()</a:t>
                      </a:r>
                      <a:endParaRPr/>
                    </a:p>
                  </a:txBody>
                  <a:tcPr marT="9525" marB="0" marR="9525" marL="9525" anchor="b">
                    <a:solidFill>
                      <a:srgbClr val="FBE4D4"/>
                    </a:solidFill>
                  </a:tcPr>
                </a:tc>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It is used to return the first element in a list.</a:t>
                      </a:r>
                      <a:endParaRPr/>
                    </a:p>
                  </a:txBody>
                  <a:tcPr marT="9525" marB="0" marR="9525" marL="9525" anchor="b">
                    <a:solidFill>
                      <a:srgbClr val="FBE4D4"/>
                    </a:solidFill>
                  </a:tcPr>
                </a:tc>
              </a:tr>
              <a:tr h="725550">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E getLast()</a:t>
                      </a:r>
                      <a:endParaRPr/>
                    </a:p>
                  </a:txBody>
                  <a:tcPr marT="9525" marB="0" marR="9525" marL="9525" anchor="b"/>
                </a:tc>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It is used to return the last element in a list.</a:t>
                      </a:r>
                      <a:endParaRPr/>
                    </a:p>
                  </a:txBody>
                  <a:tcPr marT="9525" marB="0" marR="9525" marL="9525" anchor="b"/>
                </a:tc>
              </a:tr>
              <a:tr h="681150">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int indexOf(Object o)</a:t>
                      </a:r>
                      <a:endParaRPr/>
                    </a:p>
                  </a:txBody>
                  <a:tcPr marT="9525" marB="0" marR="9525" marL="9525" anchor="b">
                    <a:solidFill>
                      <a:srgbClr val="FBE4D4"/>
                    </a:solidFill>
                  </a:tcPr>
                </a:tc>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It is used to return the index in a list of the first occurrence of the specified element, or -1 if the list does not contain any element.</a:t>
                      </a:r>
                      <a:endParaRPr/>
                    </a:p>
                  </a:txBody>
                  <a:tcPr marT="9525" marB="0" marR="9525" marL="9525" anchor="b">
                    <a:solidFill>
                      <a:srgbClr val="FBE4D4"/>
                    </a:solidFill>
                  </a:tcPr>
                </a:tc>
              </a:tr>
              <a:tr h="725550">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int lastIndexOf(Object o)</a:t>
                      </a:r>
                      <a:endParaRPr/>
                    </a:p>
                  </a:txBody>
                  <a:tcPr marT="9525" marB="0" marR="9525" marL="9525" anchor="b"/>
                </a:tc>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It is used to return the index in a list of the last occurrence of the specified element, or -1 if the list does not contain any element.</a:t>
                      </a:r>
                      <a:endParaRPr/>
                    </a:p>
                  </a:txBody>
                  <a:tcPr marT="9525" marB="0" marR="9525" marL="9525" anchor="b"/>
                </a:tc>
              </a:tr>
              <a:tr h="368025">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boolean offer(E e)</a:t>
                      </a:r>
                      <a:endParaRPr/>
                    </a:p>
                  </a:txBody>
                  <a:tcPr marT="9525" marB="0" marR="9525" marL="9525" anchor="b">
                    <a:solidFill>
                      <a:srgbClr val="FBE4D4"/>
                    </a:solidFill>
                  </a:tcPr>
                </a:tc>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It adds the specified element as the last element of a list.</a:t>
                      </a:r>
                      <a:endParaRPr/>
                    </a:p>
                  </a:txBody>
                  <a:tcPr marT="9525" marB="0" marR="9525" marL="9525" anchor="b">
                    <a:solidFill>
                      <a:srgbClr val="FBE4D4"/>
                    </a:solidFill>
                  </a:tcPr>
                </a:tc>
              </a:tr>
              <a:tr h="368025">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boolean offerFirst(E e)</a:t>
                      </a:r>
                      <a:endParaRPr/>
                    </a:p>
                  </a:txBody>
                  <a:tcPr marT="9525" marB="0" marR="9525" marL="9525" anchor="b"/>
                </a:tc>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It inserts the specified element at the front of a list.</a:t>
                      </a:r>
                      <a:endParaRPr/>
                    </a:p>
                  </a:txBody>
                  <a:tcPr marT="9525" marB="0" marR="9525" marL="9525" anchor="b"/>
                </a:tc>
              </a:tr>
              <a:tr h="368025">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boolean offerLast(E e)</a:t>
                      </a:r>
                      <a:endParaRPr/>
                    </a:p>
                  </a:txBody>
                  <a:tcPr marT="9525" marB="0" marR="9525" marL="9525" anchor="b">
                    <a:solidFill>
                      <a:srgbClr val="FBE4D4"/>
                    </a:solidFill>
                  </a:tcPr>
                </a:tc>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It inserts the specified element at the end of a list.</a:t>
                      </a:r>
                      <a:endParaRPr/>
                    </a:p>
                  </a:txBody>
                  <a:tcPr marT="9525" marB="0" marR="9525" marL="9525" anchor="b">
                    <a:solidFill>
                      <a:srgbClr val="FBE4D4"/>
                    </a:solidFill>
                  </a:tcPr>
                </a:tc>
              </a:tr>
              <a:tr h="368025">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E peek()</a:t>
                      </a:r>
                      <a:endParaRPr/>
                    </a:p>
                  </a:txBody>
                  <a:tcPr marT="9525" marB="0" marR="9525" marL="9525" anchor="b"/>
                </a:tc>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It retrieves the first element of a list</a:t>
                      </a:r>
                      <a:endParaRPr/>
                    </a:p>
                  </a:txBody>
                  <a:tcPr marT="9525" marB="0" marR="9525" marL="9525" anchor="b"/>
                </a:tc>
              </a:tr>
              <a:tr h="368025">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E peekFirst()</a:t>
                      </a:r>
                      <a:endParaRPr/>
                    </a:p>
                  </a:txBody>
                  <a:tcPr marT="9525" marB="0" marR="9525" marL="9525" anchor="b">
                    <a:solidFill>
                      <a:srgbClr val="FBE4D4"/>
                    </a:solidFill>
                  </a:tcPr>
                </a:tc>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It retrieves the first element of a list or returns null if a list is empty.</a:t>
                      </a:r>
                      <a:endParaRPr/>
                    </a:p>
                  </a:txBody>
                  <a:tcPr marT="9525" marB="0" marR="9525" marL="9525" anchor="b">
                    <a:solidFill>
                      <a:srgbClr val="FBE4D4"/>
                    </a:solidFill>
                  </a:tcPr>
                </a:tc>
              </a:tr>
            </a:tbl>
          </a:graphicData>
        </a:graphic>
      </p:graphicFrame>
    </p:spTree>
  </p:cSld>
  <p:clrMapOvr>
    <a:masterClrMapping/>
  </p:clrMapOvr>
  <mc:AlternateContent>
    <mc:Choice Requires="p14">
      <p:transition spd="slow" p14:dur="2000">
        <p14:prism dir="l"/>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pic>
        <p:nvPicPr>
          <p:cNvPr id="582" name="Google Shape;582;p29"/>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583" name="Google Shape;583;p29"/>
          <p:cNvGrpSpPr/>
          <p:nvPr/>
        </p:nvGrpSpPr>
        <p:grpSpPr>
          <a:xfrm>
            <a:off x="118191" y="106018"/>
            <a:ext cx="1498574" cy="904328"/>
            <a:chOff x="862157" y="4413681"/>
            <a:chExt cx="2570156" cy="1560001"/>
          </a:xfrm>
        </p:grpSpPr>
        <p:pic>
          <p:nvPicPr>
            <p:cNvPr descr="Image result for collections icon" id="584" name="Google Shape;584;p29"/>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585" name="Google Shape;585;p29"/>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586" name="Google Shape;586;p29"/>
          <p:cNvSpPr txBox="1"/>
          <p:nvPr/>
        </p:nvSpPr>
        <p:spPr>
          <a:xfrm>
            <a:off x="3272224" y="38499"/>
            <a:ext cx="564755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261628"/>
                </a:solidFill>
                <a:latin typeface="Calibri"/>
                <a:ea typeface="Calibri"/>
                <a:cs typeface="Calibri"/>
                <a:sym typeface="Calibri"/>
              </a:rPr>
              <a:t>Linked List</a:t>
            </a:r>
            <a:endParaRPr/>
          </a:p>
        </p:txBody>
      </p:sp>
      <p:graphicFrame>
        <p:nvGraphicFramePr>
          <p:cNvPr id="587" name="Google Shape;587;p29"/>
          <p:cNvGraphicFramePr/>
          <p:nvPr/>
        </p:nvGraphicFramePr>
        <p:xfrm>
          <a:off x="984443" y="1223272"/>
          <a:ext cx="3000000" cy="3000000"/>
        </p:xfrm>
        <a:graphic>
          <a:graphicData uri="http://schemas.openxmlformats.org/drawingml/2006/table">
            <a:tbl>
              <a:tblPr>
                <a:noFill/>
                <a:tableStyleId>{B9160D5A-F4D8-4355-9011-09AB1966FD5C}</a:tableStyleId>
              </a:tblPr>
              <a:tblGrid>
                <a:gridCol w="3051450"/>
                <a:gridCol w="7520475"/>
              </a:tblGrid>
              <a:tr h="368025">
                <a:tc>
                  <a:txBody>
                    <a:bodyPr/>
                    <a:lstStyle/>
                    <a:p>
                      <a:pPr indent="0" lvl="0" marL="0" marR="0" rtl="0" algn="l">
                        <a:spcBef>
                          <a:spcPts val="0"/>
                        </a:spcBef>
                        <a:spcAft>
                          <a:spcPts val="0"/>
                        </a:spcAft>
                        <a:buNone/>
                      </a:pPr>
                      <a:r>
                        <a:rPr b="1" lang="en-US" sz="2000" u="none" strike="noStrike"/>
                        <a:t>Method</a:t>
                      </a:r>
                      <a:endParaRPr b="1" i="0" sz="2000" u="none" strike="noStrike">
                        <a:solidFill>
                          <a:srgbClr val="000000"/>
                        </a:solidFill>
                        <a:latin typeface="Calibri"/>
                        <a:ea typeface="Calibri"/>
                        <a:cs typeface="Calibri"/>
                        <a:sym typeface="Calibri"/>
                      </a:endParaRPr>
                    </a:p>
                  </a:txBody>
                  <a:tcPr marT="8950" marB="0" marR="8950" marL="8950" anchor="b">
                    <a:solidFill>
                      <a:schemeClr val="accent2"/>
                    </a:solidFill>
                  </a:tcPr>
                </a:tc>
                <a:tc>
                  <a:txBody>
                    <a:bodyPr/>
                    <a:lstStyle/>
                    <a:p>
                      <a:pPr indent="0" lvl="0" marL="0" marR="0" rtl="0" algn="l">
                        <a:spcBef>
                          <a:spcPts val="0"/>
                        </a:spcBef>
                        <a:spcAft>
                          <a:spcPts val="0"/>
                        </a:spcAft>
                        <a:buNone/>
                      </a:pPr>
                      <a:r>
                        <a:rPr b="1" lang="en-US" sz="2000" u="none" strike="noStrike"/>
                        <a:t>Description</a:t>
                      </a:r>
                      <a:endParaRPr b="1" i="0" sz="2000" u="none" strike="noStrike">
                        <a:solidFill>
                          <a:srgbClr val="000000"/>
                        </a:solidFill>
                        <a:latin typeface="Calibri"/>
                        <a:ea typeface="Calibri"/>
                        <a:cs typeface="Calibri"/>
                        <a:sym typeface="Calibri"/>
                      </a:endParaRPr>
                    </a:p>
                  </a:txBody>
                  <a:tcPr marT="8950" marB="0" marR="8950" marL="8950" anchor="b">
                    <a:solidFill>
                      <a:schemeClr val="accent2"/>
                    </a:solidFill>
                  </a:tcPr>
                </a:tc>
              </a:tr>
              <a:tr h="368025">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E poll()</a:t>
                      </a:r>
                      <a:endParaRPr/>
                    </a:p>
                  </a:txBody>
                  <a:tcPr marT="9525" marB="0" marR="9525" marL="9525" anchor="b">
                    <a:solidFill>
                      <a:srgbClr val="FBE4D4"/>
                    </a:solidFill>
                  </a:tcPr>
                </a:tc>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It retrieves and removes the first element of a list.</a:t>
                      </a:r>
                      <a:endParaRPr/>
                    </a:p>
                  </a:txBody>
                  <a:tcPr marT="9525" marB="0" marR="9525" marL="9525" anchor="b">
                    <a:solidFill>
                      <a:srgbClr val="FBE4D4"/>
                    </a:solidFill>
                  </a:tcPr>
                </a:tc>
              </a:tr>
              <a:tr h="368025">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E pollFirst()</a:t>
                      </a:r>
                      <a:endParaRPr/>
                    </a:p>
                  </a:txBody>
                  <a:tcPr marT="9525" marB="0" marR="9525" marL="9525" anchor="b"/>
                </a:tc>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It retrieves and removes the first element of a list, or returns null if a list is empty.</a:t>
                      </a:r>
                      <a:endParaRPr/>
                    </a:p>
                  </a:txBody>
                  <a:tcPr marT="9525" marB="0" marR="9525" marL="9525" anchor="b"/>
                </a:tc>
              </a:tr>
              <a:tr h="368025">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E pollLast()</a:t>
                      </a:r>
                      <a:endParaRPr/>
                    </a:p>
                  </a:txBody>
                  <a:tcPr marT="9525" marB="0" marR="9525" marL="9525" anchor="b">
                    <a:solidFill>
                      <a:srgbClr val="FBE4D4"/>
                    </a:solidFill>
                  </a:tcPr>
                </a:tc>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It retrieves and removes the last element of a list, or returns null if a list is empty.</a:t>
                      </a:r>
                      <a:endParaRPr/>
                    </a:p>
                  </a:txBody>
                  <a:tcPr marT="9525" marB="0" marR="9525" marL="9525" anchor="b">
                    <a:solidFill>
                      <a:srgbClr val="FBE4D4"/>
                    </a:solidFill>
                  </a:tcPr>
                </a:tc>
              </a:tr>
              <a:tr h="368025">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E pop()</a:t>
                      </a:r>
                      <a:endParaRPr/>
                    </a:p>
                  </a:txBody>
                  <a:tcPr marT="9525" marB="0" marR="9525" marL="9525" anchor="b"/>
                </a:tc>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It pops an element from the stack represented by a list.</a:t>
                      </a:r>
                      <a:endParaRPr/>
                    </a:p>
                  </a:txBody>
                  <a:tcPr marT="9525" marB="0" marR="9525" marL="9525" anchor="b"/>
                </a:tc>
              </a:tr>
              <a:tr h="368025">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void push(E e)</a:t>
                      </a:r>
                      <a:endParaRPr/>
                    </a:p>
                  </a:txBody>
                  <a:tcPr marT="9525" marB="0" marR="9525" marL="9525" anchor="b">
                    <a:solidFill>
                      <a:srgbClr val="FBE4D4"/>
                    </a:solidFill>
                  </a:tcPr>
                </a:tc>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It pushes an element onto the stack represented by a list.</a:t>
                      </a:r>
                      <a:endParaRPr/>
                    </a:p>
                  </a:txBody>
                  <a:tcPr marT="9525" marB="0" marR="9525" marL="9525" anchor="b">
                    <a:solidFill>
                      <a:srgbClr val="FBE4D4"/>
                    </a:solidFill>
                  </a:tcPr>
                </a:tc>
              </a:tr>
              <a:tr h="368025">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E remove()</a:t>
                      </a:r>
                      <a:endParaRPr/>
                    </a:p>
                  </a:txBody>
                  <a:tcPr marT="9525" marB="0" marR="9525" marL="9525" anchor="b"/>
                </a:tc>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It is used to retrieve and removes the first element of a list.</a:t>
                      </a:r>
                      <a:endParaRPr/>
                    </a:p>
                  </a:txBody>
                  <a:tcPr marT="9525" marB="0" marR="9525" marL="9525" anchor="b"/>
                </a:tc>
              </a:tr>
              <a:tr h="389575">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E remove(int index)</a:t>
                      </a:r>
                      <a:endParaRPr/>
                    </a:p>
                  </a:txBody>
                  <a:tcPr marT="9525" marB="0" marR="9525" marL="9525" anchor="b">
                    <a:solidFill>
                      <a:srgbClr val="FBE4D4"/>
                    </a:solidFill>
                  </a:tcPr>
                </a:tc>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It is used to remove the element at the specified position in a list.</a:t>
                      </a:r>
                      <a:endParaRPr/>
                    </a:p>
                  </a:txBody>
                  <a:tcPr marT="9525" marB="0" marR="9525" marL="9525" anchor="b">
                    <a:solidFill>
                      <a:srgbClr val="FBE4D4"/>
                    </a:solidFill>
                  </a:tcPr>
                </a:tc>
              </a:tr>
              <a:tr h="681150">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boolean remove(Object o)</a:t>
                      </a:r>
                      <a:endParaRPr/>
                    </a:p>
                  </a:txBody>
                  <a:tcPr marT="9525" marB="0" marR="9525" marL="9525" anchor="b"/>
                </a:tc>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It is used to remove the first occurrence of the specified element in a list.</a:t>
                      </a:r>
                      <a:endParaRPr/>
                    </a:p>
                  </a:txBody>
                  <a:tcPr marT="9525" marB="0" marR="9525" marL="9525" anchor="b"/>
                </a:tc>
              </a:tr>
              <a:tr h="326025">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E removeFirst()</a:t>
                      </a:r>
                      <a:endParaRPr/>
                    </a:p>
                  </a:txBody>
                  <a:tcPr marT="9525" marB="0" marR="9525" marL="9525" anchor="b">
                    <a:solidFill>
                      <a:srgbClr val="FBE4D4"/>
                    </a:solidFill>
                  </a:tcPr>
                </a:tc>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It removes and returns the first element from a list.</a:t>
                      </a:r>
                      <a:endParaRPr/>
                    </a:p>
                  </a:txBody>
                  <a:tcPr marT="9525" marB="0" marR="9525" marL="9525" anchor="b">
                    <a:solidFill>
                      <a:srgbClr val="FBE4D4"/>
                    </a:solidFill>
                  </a:tcPr>
                </a:tc>
              </a:tr>
            </a:tbl>
          </a:graphicData>
        </a:graphic>
      </p:graphicFrame>
    </p:spTree>
  </p:cSld>
  <p:clrMapOvr>
    <a:masterClrMapping/>
  </p:clrMapOvr>
  <mc:AlternateContent>
    <mc:Choice Requires="p14">
      <p:transition spd="slow" p14:dur="2000">
        <p14:prism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43" name="Google Shape;243;p3"/>
          <p:cNvSpPr/>
          <p:nvPr/>
        </p:nvSpPr>
        <p:spPr>
          <a:xfrm>
            <a:off x="0" y="5658678"/>
            <a:ext cx="12192000" cy="1070734"/>
          </a:xfrm>
          <a:custGeom>
            <a:rect b="b" l="l" r="r" t="t"/>
            <a:pathLst>
              <a:path extrusionOk="0" h="725" w="3283">
                <a:moveTo>
                  <a:pt x="0" y="348"/>
                </a:moveTo>
                <a:cubicBezTo>
                  <a:pt x="1059" y="58"/>
                  <a:pt x="1059" y="58"/>
                  <a:pt x="1059" y="58"/>
                </a:cubicBezTo>
                <a:cubicBezTo>
                  <a:pt x="1268" y="1"/>
                  <a:pt x="1489" y="0"/>
                  <a:pt x="1698" y="56"/>
                </a:cubicBezTo>
                <a:cubicBezTo>
                  <a:pt x="2268" y="209"/>
                  <a:pt x="2268" y="209"/>
                  <a:pt x="2268" y="209"/>
                </a:cubicBezTo>
                <a:cubicBezTo>
                  <a:pt x="2490" y="268"/>
                  <a:pt x="2724" y="259"/>
                  <a:pt x="2940" y="182"/>
                </a:cubicBezTo>
                <a:cubicBezTo>
                  <a:pt x="3283" y="60"/>
                  <a:pt x="3283" y="60"/>
                  <a:pt x="3283" y="60"/>
                </a:cubicBezTo>
                <a:cubicBezTo>
                  <a:pt x="3283" y="725"/>
                  <a:pt x="3283" y="725"/>
                  <a:pt x="3283" y="725"/>
                </a:cubicBezTo>
                <a:cubicBezTo>
                  <a:pt x="0" y="725"/>
                  <a:pt x="0" y="725"/>
                  <a:pt x="0" y="725"/>
                </a:cubicBezTo>
                <a:lnTo>
                  <a:pt x="0" y="34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 name="Google Shape;244;p3"/>
          <p:cNvSpPr/>
          <p:nvPr/>
        </p:nvSpPr>
        <p:spPr>
          <a:xfrm>
            <a:off x="0" y="5658678"/>
            <a:ext cx="12192000" cy="1199322"/>
          </a:xfrm>
          <a:custGeom>
            <a:rect b="b" l="l" r="r" t="t"/>
            <a:pathLst>
              <a:path extrusionOk="0" h="725" w="3283">
                <a:moveTo>
                  <a:pt x="0" y="348"/>
                </a:moveTo>
                <a:cubicBezTo>
                  <a:pt x="1059" y="58"/>
                  <a:pt x="1059" y="58"/>
                  <a:pt x="1059" y="58"/>
                </a:cubicBezTo>
                <a:cubicBezTo>
                  <a:pt x="1268" y="1"/>
                  <a:pt x="1489" y="0"/>
                  <a:pt x="1698" y="56"/>
                </a:cubicBezTo>
                <a:cubicBezTo>
                  <a:pt x="2268" y="209"/>
                  <a:pt x="2268" y="209"/>
                  <a:pt x="2268" y="209"/>
                </a:cubicBezTo>
                <a:cubicBezTo>
                  <a:pt x="2490" y="268"/>
                  <a:pt x="2724" y="259"/>
                  <a:pt x="2940" y="182"/>
                </a:cubicBezTo>
                <a:cubicBezTo>
                  <a:pt x="3283" y="60"/>
                  <a:pt x="3283" y="60"/>
                  <a:pt x="3283" y="60"/>
                </a:cubicBezTo>
                <a:cubicBezTo>
                  <a:pt x="3283" y="725"/>
                  <a:pt x="3283" y="725"/>
                  <a:pt x="3283" y="725"/>
                </a:cubicBezTo>
                <a:cubicBezTo>
                  <a:pt x="0" y="725"/>
                  <a:pt x="0" y="725"/>
                  <a:pt x="0" y="725"/>
                </a:cubicBezTo>
                <a:lnTo>
                  <a:pt x="0" y="348"/>
                </a:lnTo>
                <a:close/>
              </a:path>
            </a:pathLst>
          </a:custGeom>
          <a:solidFill>
            <a:srgbClr val="747F8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 name="Google Shape;245;p3"/>
          <p:cNvSpPr/>
          <p:nvPr/>
        </p:nvSpPr>
        <p:spPr>
          <a:xfrm>
            <a:off x="4545496" y="237587"/>
            <a:ext cx="3101008" cy="847604"/>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1" lang="en-US" sz="4800">
                <a:solidFill>
                  <a:srgbClr val="261628"/>
                </a:solidFill>
                <a:latin typeface="Calibri"/>
                <a:ea typeface="Calibri"/>
                <a:cs typeface="Calibri"/>
                <a:sym typeface="Calibri"/>
              </a:rPr>
              <a:t>Framework</a:t>
            </a:r>
            <a:endParaRPr/>
          </a:p>
        </p:txBody>
      </p:sp>
      <p:sp>
        <p:nvSpPr>
          <p:cNvPr id="246" name="Google Shape;246;p3"/>
          <p:cNvSpPr/>
          <p:nvPr/>
        </p:nvSpPr>
        <p:spPr>
          <a:xfrm>
            <a:off x="2674524" y="1132259"/>
            <a:ext cx="8673812" cy="2666692"/>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7000"/>
              </a:lnSpc>
              <a:spcBef>
                <a:spcPts val="0"/>
              </a:spcBef>
              <a:spcAft>
                <a:spcPts val="0"/>
              </a:spcAft>
              <a:buClr>
                <a:srgbClr val="261628"/>
              </a:buClr>
              <a:buSzPts val="1800"/>
              <a:buFont typeface="Noto Sans Symbols"/>
              <a:buChar char="▪"/>
            </a:pPr>
            <a:r>
              <a:rPr b="1" lang="en-US" sz="1800">
                <a:solidFill>
                  <a:srgbClr val="261628"/>
                </a:solidFill>
                <a:latin typeface="Calibri"/>
                <a:ea typeface="Calibri"/>
                <a:cs typeface="Calibri"/>
                <a:sym typeface="Calibri"/>
              </a:rPr>
              <a:t>It is an abstraction which defines generic or common functionalities or utilities.</a:t>
            </a:r>
            <a:endParaRPr/>
          </a:p>
          <a:p>
            <a:pPr indent="-285750" lvl="0" marL="285750" marR="0" rtl="0" algn="just">
              <a:lnSpc>
                <a:spcPct val="107000"/>
              </a:lnSpc>
              <a:spcBef>
                <a:spcPts val="800"/>
              </a:spcBef>
              <a:spcAft>
                <a:spcPts val="0"/>
              </a:spcAft>
              <a:buClr>
                <a:srgbClr val="261628"/>
              </a:buClr>
              <a:buSzPts val="1800"/>
              <a:buFont typeface="Noto Sans Symbols"/>
              <a:buChar char="▪"/>
            </a:pPr>
            <a:r>
              <a:rPr b="1" lang="en-US" sz="1800">
                <a:solidFill>
                  <a:srgbClr val="261628"/>
                </a:solidFill>
                <a:latin typeface="Calibri"/>
                <a:ea typeface="Calibri"/>
                <a:cs typeface="Calibri"/>
                <a:sym typeface="Calibri"/>
              </a:rPr>
              <a:t>This generic functionalities can be extended and used or can be modified by additional user-written code.</a:t>
            </a:r>
            <a:endParaRPr/>
          </a:p>
          <a:p>
            <a:pPr indent="-285750" lvl="0" marL="285750" marR="0" rtl="0" algn="just">
              <a:lnSpc>
                <a:spcPct val="107000"/>
              </a:lnSpc>
              <a:spcBef>
                <a:spcPts val="800"/>
              </a:spcBef>
              <a:spcAft>
                <a:spcPts val="0"/>
              </a:spcAft>
              <a:buClr>
                <a:srgbClr val="261628"/>
              </a:buClr>
              <a:buSzPts val="1800"/>
              <a:buFont typeface="Noto Sans Symbols"/>
              <a:buChar char="▪"/>
            </a:pPr>
            <a:r>
              <a:rPr b="1" lang="en-US" sz="1800">
                <a:solidFill>
                  <a:srgbClr val="261628"/>
                </a:solidFill>
                <a:latin typeface="Calibri"/>
                <a:ea typeface="Calibri"/>
                <a:cs typeface="Calibri"/>
                <a:sym typeface="Calibri"/>
              </a:rPr>
              <a:t>Mainly used for application development.</a:t>
            </a:r>
            <a:endParaRPr/>
          </a:p>
          <a:p>
            <a:pPr indent="-285750" lvl="0" marL="285750" marR="0" rtl="0" algn="just">
              <a:lnSpc>
                <a:spcPct val="107000"/>
              </a:lnSpc>
              <a:spcBef>
                <a:spcPts val="800"/>
              </a:spcBef>
              <a:spcAft>
                <a:spcPts val="0"/>
              </a:spcAft>
              <a:buClr>
                <a:srgbClr val="261628"/>
              </a:buClr>
              <a:buSzPts val="1800"/>
              <a:buFont typeface="Noto Sans Symbols"/>
              <a:buChar char="▪"/>
            </a:pPr>
            <a:r>
              <a:rPr b="1" lang="en-US" sz="1800">
                <a:solidFill>
                  <a:srgbClr val="261628"/>
                </a:solidFill>
                <a:latin typeface="Calibri"/>
                <a:ea typeface="Calibri"/>
                <a:cs typeface="Calibri"/>
                <a:sym typeface="Calibri"/>
              </a:rPr>
              <a:t>They are tested.</a:t>
            </a:r>
            <a:endParaRPr/>
          </a:p>
          <a:p>
            <a:pPr indent="-285750" lvl="0" marL="285750" marR="0" rtl="0" algn="just">
              <a:lnSpc>
                <a:spcPct val="107000"/>
              </a:lnSpc>
              <a:spcBef>
                <a:spcPts val="800"/>
              </a:spcBef>
              <a:spcAft>
                <a:spcPts val="0"/>
              </a:spcAft>
              <a:buClr>
                <a:srgbClr val="261628"/>
              </a:buClr>
              <a:buSzPts val="1800"/>
              <a:buFont typeface="Noto Sans Symbols"/>
              <a:buChar char="▪"/>
            </a:pPr>
            <a:r>
              <a:rPr b="1" lang="en-US" sz="1800">
                <a:solidFill>
                  <a:srgbClr val="261628"/>
                </a:solidFill>
                <a:latin typeface="Calibri"/>
                <a:ea typeface="Calibri"/>
                <a:cs typeface="Calibri"/>
                <a:sym typeface="Calibri"/>
              </a:rPr>
              <a:t>Uses best practices and necessary design patterns.</a:t>
            </a:r>
            <a:endParaRPr/>
          </a:p>
          <a:p>
            <a:pPr indent="-285750" lvl="0" marL="285750" marR="0" rtl="0" algn="just">
              <a:lnSpc>
                <a:spcPct val="107000"/>
              </a:lnSpc>
              <a:spcBef>
                <a:spcPts val="800"/>
              </a:spcBef>
              <a:spcAft>
                <a:spcPts val="0"/>
              </a:spcAft>
              <a:buClr>
                <a:srgbClr val="261628"/>
              </a:buClr>
              <a:buSzPts val="1800"/>
              <a:buFont typeface="Noto Sans Symbols"/>
              <a:buChar char="▪"/>
            </a:pPr>
            <a:r>
              <a:rPr b="1" lang="en-US" sz="1800">
                <a:solidFill>
                  <a:srgbClr val="261628"/>
                </a:solidFill>
                <a:latin typeface="Calibri"/>
                <a:ea typeface="Calibri"/>
                <a:cs typeface="Calibri"/>
                <a:sym typeface="Calibri"/>
              </a:rPr>
              <a:t>Different frameworks are available for different kinds of application development.</a:t>
            </a:r>
            <a:endParaRPr/>
          </a:p>
        </p:txBody>
      </p:sp>
      <p:pic>
        <p:nvPicPr>
          <p:cNvPr id="247" name="Google Shape;247;p3"/>
          <p:cNvPicPr preferRelativeResize="0"/>
          <p:nvPr/>
        </p:nvPicPr>
        <p:blipFill rotWithShape="1">
          <a:blip r:embed="rId4">
            <a:alphaModFix/>
          </a:blip>
          <a:srcRect b="6958" l="25290" r="23678" t="6287"/>
          <a:stretch/>
        </p:blipFill>
        <p:spPr>
          <a:xfrm>
            <a:off x="430431" y="202012"/>
            <a:ext cx="704119" cy="1033969"/>
          </a:xfrm>
          <a:prstGeom prst="rect">
            <a:avLst/>
          </a:prstGeom>
          <a:noFill/>
          <a:ln>
            <a:noFill/>
          </a:ln>
        </p:spPr>
      </p:pic>
      <p:pic>
        <p:nvPicPr>
          <p:cNvPr descr="Image result for framework icon" id="248" name="Google Shape;248;p3"/>
          <p:cNvPicPr preferRelativeResize="0"/>
          <p:nvPr/>
        </p:nvPicPr>
        <p:blipFill rotWithShape="1">
          <a:blip r:embed="rId5">
            <a:alphaModFix/>
          </a:blip>
          <a:srcRect b="0" l="0" r="0" t="0"/>
          <a:stretch/>
        </p:blipFill>
        <p:spPr>
          <a:xfrm>
            <a:off x="529328" y="1437993"/>
            <a:ext cx="1905000" cy="1905000"/>
          </a:xfrm>
          <a:prstGeom prst="rect">
            <a:avLst/>
          </a:prstGeom>
          <a:noFill/>
          <a:ln>
            <a:noFill/>
          </a:ln>
        </p:spPr>
      </p:pic>
      <p:grpSp>
        <p:nvGrpSpPr>
          <p:cNvPr id="249" name="Google Shape;249;p3"/>
          <p:cNvGrpSpPr/>
          <p:nvPr/>
        </p:nvGrpSpPr>
        <p:grpSpPr>
          <a:xfrm>
            <a:off x="356730" y="4645197"/>
            <a:ext cx="2570156" cy="1560001"/>
            <a:chOff x="862157" y="4413681"/>
            <a:chExt cx="2570156" cy="1560001"/>
          </a:xfrm>
        </p:grpSpPr>
        <p:pic>
          <p:nvPicPr>
            <p:cNvPr descr="Image result for collections icon" id="250" name="Google Shape;250;p3"/>
            <p:cNvPicPr preferRelativeResize="0"/>
            <p:nvPr/>
          </p:nvPicPr>
          <p:blipFill rotWithShape="1">
            <a:blip r:embed="rId6">
              <a:alphaModFix/>
            </a:blip>
            <a:srcRect b="0" l="0" r="0" t="0"/>
            <a:stretch/>
          </p:blipFill>
          <p:spPr>
            <a:xfrm>
              <a:off x="1481828" y="4780986"/>
              <a:ext cx="1192696" cy="1192696"/>
            </a:xfrm>
            <a:prstGeom prst="rect">
              <a:avLst/>
            </a:prstGeom>
            <a:noFill/>
            <a:ln>
              <a:noFill/>
            </a:ln>
          </p:spPr>
        </p:pic>
        <p:sp>
          <p:nvSpPr>
            <p:cNvPr id="251" name="Google Shape;251;p3"/>
            <p:cNvSpPr/>
            <p:nvPr/>
          </p:nvSpPr>
          <p:spPr>
            <a:xfrm>
              <a:off x="862157" y="4413681"/>
              <a:ext cx="2570156" cy="372346"/>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800">
                  <a:solidFill>
                    <a:srgbClr val="261628"/>
                  </a:solidFill>
                  <a:latin typeface="Roboto"/>
                  <a:ea typeface="Roboto"/>
                  <a:cs typeface="Roboto"/>
                  <a:sym typeface="Roboto"/>
                </a:rPr>
                <a:t>Collection Framework</a:t>
              </a:r>
              <a:endParaRPr/>
            </a:p>
          </p:txBody>
        </p:sp>
      </p:grpSp>
      <p:pic>
        <p:nvPicPr>
          <p:cNvPr id="252" name="Google Shape;252;p3"/>
          <p:cNvPicPr preferRelativeResize="0"/>
          <p:nvPr/>
        </p:nvPicPr>
        <p:blipFill rotWithShape="1">
          <a:blip r:embed="rId7">
            <a:alphaModFix/>
          </a:blip>
          <a:srcRect b="0" l="0" r="0" t="0"/>
          <a:stretch/>
        </p:blipFill>
        <p:spPr>
          <a:xfrm>
            <a:off x="2788768" y="4773412"/>
            <a:ext cx="3590574" cy="956976"/>
          </a:xfrm>
          <a:prstGeom prst="rect">
            <a:avLst/>
          </a:prstGeom>
          <a:noFill/>
          <a:ln>
            <a:noFill/>
          </a:ln>
        </p:spPr>
      </p:pic>
      <p:pic>
        <p:nvPicPr>
          <p:cNvPr id="253" name="Google Shape;253;p3"/>
          <p:cNvPicPr preferRelativeResize="0"/>
          <p:nvPr/>
        </p:nvPicPr>
        <p:blipFill rotWithShape="1">
          <a:blip r:embed="rId8">
            <a:alphaModFix/>
          </a:blip>
          <a:srcRect b="0" l="0" r="0" t="0"/>
          <a:stretch/>
        </p:blipFill>
        <p:spPr>
          <a:xfrm>
            <a:off x="6769519" y="4707953"/>
            <a:ext cx="2516151" cy="956976"/>
          </a:xfrm>
          <a:prstGeom prst="rect">
            <a:avLst/>
          </a:prstGeom>
          <a:noFill/>
          <a:ln>
            <a:noFill/>
          </a:ln>
        </p:spPr>
      </p:pic>
      <p:pic>
        <p:nvPicPr>
          <p:cNvPr descr="Image result for junit logo" id="254" name="Google Shape;254;p3"/>
          <p:cNvPicPr preferRelativeResize="0"/>
          <p:nvPr/>
        </p:nvPicPr>
        <p:blipFill rotWithShape="1">
          <a:blip r:embed="rId9">
            <a:alphaModFix/>
          </a:blip>
          <a:srcRect b="0" l="0" r="0" t="0"/>
          <a:stretch/>
        </p:blipFill>
        <p:spPr>
          <a:xfrm>
            <a:off x="9547446" y="4784144"/>
            <a:ext cx="2352132" cy="718574"/>
          </a:xfrm>
          <a:prstGeom prst="rect">
            <a:avLst/>
          </a:prstGeom>
          <a:noFill/>
          <a:ln>
            <a:noFill/>
          </a:ln>
        </p:spPr>
      </p:pic>
    </p:spTree>
  </p:cSld>
  <p:clrMapOvr>
    <a:masterClrMapping/>
  </p:clrMapOvr>
  <mc:AlternateContent>
    <mc:Choice Requires="p14">
      <p:transition spd="slow" p14:dur="20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46"/>
                                        </p:tgtEl>
                                        <p:attrNameLst>
                                          <p:attrName>style.visibility</p:attrName>
                                        </p:attrNameLst>
                                      </p:cBhvr>
                                      <p:to>
                                        <p:strVal val="visible"/>
                                      </p:to>
                                    </p:set>
                                    <p:anim calcmode="lin" valueType="num">
                                      <p:cBhvr additive="base">
                                        <p:cTn dur="500"/>
                                        <p:tgtEl>
                                          <p:spTgt spid="246"/>
                                        </p:tgtEl>
                                        <p:attrNameLst>
                                          <p:attrName>ppt_w</p:attrName>
                                        </p:attrNameLst>
                                      </p:cBhvr>
                                      <p:tavLst>
                                        <p:tav fmla="" tm="0">
                                          <p:val>
                                            <p:strVal val="0"/>
                                          </p:val>
                                        </p:tav>
                                        <p:tav fmla="" tm="100000">
                                          <p:val>
                                            <p:strVal val="#ppt_w"/>
                                          </p:val>
                                        </p:tav>
                                      </p:tavLst>
                                    </p:anim>
                                    <p:anim calcmode="lin" valueType="num">
                                      <p:cBhvr additive="base">
                                        <p:cTn dur="500"/>
                                        <p:tgtEl>
                                          <p:spTgt spid="24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pic>
        <p:nvPicPr>
          <p:cNvPr id="592" name="Google Shape;592;p30"/>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593" name="Google Shape;593;p30"/>
          <p:cNvGrpSpPr/>
          <p:nvPr/>
        </p:nvGrpSpPr>
        <p:grpSpPr>
          <a:xfrm>
            <a:off x="118191" y="106018"/>
            <a:ext cx="1498574" cy="904328"/>
            <a:chOff x="862157" y="4413681"/>
            <a:chExt cx="2570156" cy="1560001"/>
          </a:xfrm>
        </p:grpSpPr>
        <p:pic>
          <p:nvPicPr>
            <p:cNvPr descr="Image result for collections icon" id="594" name="Google Shape;594;p30"/>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595" name="Google Shape;595;p30"/>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596" name="Google Shape;596;p30"/>
          <p:cNvSpPr txBox="1"/>
          <p:nvPr/>
        </p:nvSpPr>
        <p:spPr>
          <a:xfrm>
            <a:off x="3272224" y="38499"/>
            <a:ext cx="564755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261628"/>
                </a:solidFill>
                <a:latin typeface="Calibri"/>
                <a:ea typeface="Calibri"/>
                <a:cs typeface="Calibri"/>
                <a:sym typeface="Calibri"/>
              </a:rPr>
              <a:t>Linked List</a:t>
            </a:r>
            <a:endParaRPr/>
          </a:p>
        </p:txBody>
      </p:sp>
      <p:graphicFrame>
        <p:nvGraphicFramePr>
          <p:cNvPr id="597" name="Google Shape;597;p30"/>
          <p:cNvGraphicFramePr/>
          <p:nvPr/>
        </p:nvGraphicFramePr>
        <p:xfrm>
          <a:off x="715382" y="1804750"/>
          <a:ext cx="3000000" cy="3000000"/>
        </p:xfrm>
        <a:graphic>
          <a:graphicData uri="http://schemas.openxmlformats.org/drawingml/2006/table">
            <a:tbl>
              <a:tblPr>
                <a:noFill/>
                <a:tableStyleId>{B9160D5A-F4D8-4355-9011-09AB1966FD5C}</a:tableStyleId>
              </a:tblPr>
              <a:tblGrid>
                <a:gridCol w="3723850"/>
                <a:gridCol w="7037375"/>
              </a:tblGrid>
              <a:tr h="368025">
                <a:tc>
                  <a:txBody>
                    <a:bodyPr/>
                    <a:lstStyle/>
                    <a:p>
                      <a:pPr indent="0" lvl="0" marL="0" marR="0" rtl="0" algn="l">
                        <a:spcBef>
                          <a:spcPts val="0"/>
                        </a:spcBef>
                        <a:spcAft>
                          <a:spcPts val="0"/>
                        </a:spcAft>
                        <a:buNone/>
                      </a:pPr>
                      <a:r>
                        <a:rPr b="1" lang="en-US" sz="2000" u="none" strike="noStrike"/>
                        <a:t>Method</a:t>
                      </a:r>
                      <a:endParaRPr b="1" i="0" sz="2000" u="none" strike="noStrike">
                        <a:solidFill>
                          <a:srgbClr val="000000"/>
                        </a:solidFill>
                        <a:latin typeface="Calibri"/>
                        <a:ea typeface="Calibri"/>
                        <a:cs typeface="Calibri"/>
                        <a:sym typeface="Calibri"/>
                      </a:endParaRPr>
                    </a:p>
                  </a:txBody>
                  <a:tcPr marT="8950" marB="0" marR="8950" marL="8950" anchor="b">
                    <a:solidFill>
                      <a:schemeClr val="accent2"/>
                    </a:solidFill>
                  </a:tcPr>
                </a:tc>
                <a:tc>
                  <a:txBody>
                    <a:bodyPr/>
                    <a:lstStyle/>
                    <a:p>
                      <a:pPr indent="0" lvl="0" marL="0" marR="0" rtl="0" algn="l">
                        <a:spcBef>
                          <a:spcPts val="0"/>
                        </a:spcBef>
                        <a:spcAft>
                          <a:spcPts val="0"/>
                        </a:spcAft>
                        <a:buNone/>
                      </a:pPr>
                      <a:r>
                        <a:rPr b="1" lang="en-US" sz="2000" u="none" strike="noStrike"/>
                        <a:t>Description</a:t>
                      </a:r>
                      <a:endParaRPr b="1" i="0" sz="2000" u="none" strike="noStrike">
                        <a:solidFill>
                          <a:srgbClr val="000000"/>
                        </a:solidFill>
                        <a:latin typeface="Calibri"/>
                        <a:ea typeface="Calibri"/>
                        <a:cs typeface="Calibri"/>
                        <a:sym typeface="Calibri"/>
                      </a:endParaRPr>
                    </a:p>
                  </a:txBody>
                  <a:tcPr marT="8950" marB="0" marR="8950" marL="8950" anchor="b">
                    <a:solidFill>
                      <a:schemeClr val="accent2"/>
                    </a:solidFill>
                  </a:tcPr>
                </a:tc>
              </a:tr>
              <a:tr h="368025">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boolean removeFirstOccurrence(Object o)</a:t>
                      </a:r>
                      <a:endParaRPr/>
                    </a:p>
                  </a:txBody>
                  <a:tcPr marT="9525" marB="0" marR="9525" marL="9525" anchor="b">
                    <a:solidFill>
                      <a:srgbClr val="FBE4D4"/>
                    </a:solidFill>
                  </a:tcPr>
                </a:tc>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It is used to remove the first occurrence of the specified element in a list (when traversing the list from head to tail).</a:t>
                      </a:r>
                      <a:endParaRPr/>
                    </a:p>
                  </a:txBody>
                  <a:tcPr marT="9525" marB="0" marR="9525" marL="9525" anchor="b">
                    <a:solidFill>
                      <a:srgbClr val="FBE4D4"/>
                    </a:solidFill>
                  </a:tcPr>
                </a:tc>
              </a:tr>
              <a:tr h="368025">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E removeLast()</a:t>
                      </a:r>
                      <a:endParaRPr/>
                    </a:p>
                  </a:txBody>
                  <a:tcPr marT="9525" marB="0" marR="9525" marL="9525" anchor="b"/>
                </a:tc>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It removes and returns the last element from a list.</a:t>
                      </a:r>
                      <a:endParaRPr/>
                    </a:p>
                  </a:txBody>
                  <a:tcPr marT="9525" marB="0" marR="9525" marL="9525" anchor="b"/>
                </a:tc>
              </a:tr>
              <a:tr h="368025">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boolean removeLastOccurrence(Object o)</a:t>
                      </a:r>
                      <a:endParaRPr/>
                    </a:p>
                  </a:txBody>
                  <a:tcPr marT="9525" marB="0" marR="9525" marL="9525" anchor="b">
                    <a:solidFill>
                      <a:srgbClr val="FBE4D4"/>
                    </a:solidFill>
                  </a:tcPr>
                </a:tc>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It removes the last occurrence of the specified element in a list (when traversing the list from head to tail).</a:t>
                      </a:r>
                      <a:endParaRPr/>
                    </a:p>
                  </a:txBody>
                  <a:tcPr marT="9525" marB="0" marR="9525" marL="9525" anchor="b">
                    <a:solidFill>
                      <a:srgbClr val="FBE4D4"/>
                    </a:solidFill>
                  </a:tcPr>
                </a:tc>
              </a:tr>
              <a:tr h="368025">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E set(int index, E element)</a:t>
                      </a:r>
                      <a:endParaRPr/>
                    </a:p>
                  </a:txBody>
                  <a:tcPr marT="9525" marB="0" marR="9525" marL="9525" anchor="b"/>
                </a:tc>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It replaces the element at the specified position in a list with the specified element.</a:t>
                      </a:r>
                      <a:endParaRPr/>
                    </a:p>
                  </a:txBody>
                  <a:tcPr marT="9525" marB="0" marR="9525" marL="9525" anchor="b"/>
                </a:tc>
              </a:tr>
              <a:tr h="368025">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int size()</a:t>
                      </a:r>
                      <a:endParaRPr/>
                    </a:p>
                  </a:txBody>
                  <a:tcPr marT="9525" marB="0" marR="9525" marL="9525" anchor="b">
                    <a:solidFill>
                      <a:srgbClr val="FBE4D4"/>
                    </a:solidFill>
                  </a:tcPr>
                </a:tc>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It is used to return the number of elements in a list.</a:t>
                      </a:r>
                      <a:endParaRPr/>
                    </a:p>
                  </a:txBody>
                  <a:tcPr marT="9525" marB="0" marR="9525" marL="9525" anchor="b">
                    <a:solidFill>
                      <a:srgbClr val="FBE4D4"/>
                    </a:solidFill>
                  </a:tcPr>
                </a:tc>
              </a:tr>
            </a:tbl>
          </a:graphicData>
        </a:graphic>
      </p:graphicFrame>
    </p:spTree>
  </p:cSld>
  <p:clrMapOvr>
    <a:masterClrMapping/>
  </p:clrMapOvr>
  <mc:AlternateContent>
    <mc:Choice Requires="p14">
      <p:transition spd="slow" p14:dur="2000">
        <p14:prism dir="l"/>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pic>
        <p:nvPicPr>
          <p:cNvPr id="602" name="Google Shape;602;p31"/>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603" name="Google Shape;603;p31"/>
          <p:cNvGrpSpPr/>
          <p:nvPr/>
        </p:nvGrpSpPr>
        <p:grpSpPr>
          <a:xfrm>
            <a:off x="118191" y="106018"/>
            <a:ext cx="1498574" cy="904328"/>
            <a:chOff x="862157" y="4413681"/>
            <a:chExt cx="2570156" cy="1560001"/>
          </a:xfrm>
        </p:grpSpPr>
        <p:pic>
          <p:nvPicPr>
            <p:cNvPr descr="Image result for collections icon" id="604" name="Google Shape;604;p31"/>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605" name="Google Shape;605;p31"/>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606" name="Google Shape;606;p31"/>
          <p:cNvSpPr txBox="1"/>
          <p:nvPr/>
        </p:nvSpPr>
        <p:spPr>
          <a:xfrm>
            <a:off x="3272224" y="38499"/>
            <a:ext cx="564755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261628"/>
                </a:solidFill>
                <a:latin typeface="Calibri"/>
                <a:ea typeface="Calibri"/>
                <a:cs typeface="Calibri"/>
                <a:sym typeface="Calibri"/>
              </a:rPr>
              <a:t>Array List vs Linked List</a:t>
            </a:r>
            <a:endParaRPr/>
          </a:p>
        </p:txBody>
      </p:sp>
      <p:graphicFrame>
        <p:nvGraphicFramePr>
          <p:cNvPr id="607" name="Google Shape;607;p31"/>
          <p:cNvGraphicFramePr/>
          <p:nvPr/>
        </p:nvGraphicFramePr>
        <p:xfrm>
          <a:off x="867478" y="1126437"/>
          <a:ext cx="3000000" cy="3000000"/>
        </p:xfrm>
        <a:graphic>
          <a:graphicData uri="http://schemas.openxmlformats.org/drawingml/2006/table">
            <a:tbl>
              <a:tblPr bandRow="1" firstCol="1" firstRow="1">
                <a:noFill/>
                <a:tableStyleId>{B9160D5A-F4D8-4355-9011-09AB1966FD5C}</a:tableStyleId>
              </a:tblPr>
              <a:tblGrid>
                <a:gridCol w="5406000"/>
                <a:gridCol w="5513775"/>
              </a:tblGrid>
              <a:tr h="318400">
                <a:tc>
                  <a:txBody>
                    <a:bodyPr/>
                    <a:lstStyle/>
                    <a:p>
                      <a:pPr indent="0" lvl="0" marL="0" marR="0" rtl="0" algn="ctr">
                        <a:spcBef>
                          <a:spcPts val="0"/>
                        </a:spcBef>
                        <a:spcAft>
                          <a:spcPts val="0"/>
                        </a:spcAft>
                        <a:buNone/>
                      </a:pPr>
                      <a:r>
                        <a:rPr b="1" lang="en-US" sz="1800"/>
                        <a:t>ArrayList</a:t>
                      </a:r>
                      <a:endParaRPr b="1" sz="1800">
                        <a:latin typeface="Calibri"/>
                        <a:ea typeface="Calibri"/>
                        <a:cs typeface="Calibri"/>
                        <a:sym typeface="Calibri"/>
                      </a:endParaRPr>
                    </a:p>
                  </a:txBody>
                  <a:tcPr marT="0" marB="0" marR="68575" marL="68575">
                    <a:solidFill>
                      <a:schemeClr val="accent6"/>
                    </a:solidFill>
                  </a:tcPr>
                </a:tc>
                <a:tc>
                  <a:txBody>
                    <a:bodyPr/>
                    <a:lstStyle/>
                    <a:p>
                      <a:pPr indent="0" lvl="0" marL="0" marR="0" rtl="0" algn="ctr">
                        <a:spcBef>
                          <a:spcPts val="0"/>
                        </a:spcBef>
                        <a:spcAft>
                          <a:spcPts val="0"/>
                        </a:spcAft>
                        <a:buNone/>
                      </a:pPr>
                      <a:r>
                        <a:rPr b="1" lang="en-US" sz="1800"/>
                        <a:t>LinkedList</a:t>
                      </a:r>
                      <a:endParaRPr b="1" sz="1800">
                        <a:latin typeface="Calibri"/>
                        <a:ea typeface="Calibri"/>
                        <a:cs typeface="Calibri"/>
                        <a:sym typeface="Calibri"/>
                      </a:endParaRPr>
                    </a:p>
                  </a:txBody>
                  <a:tcPr marT="0" marB="0" marR="68575" marL="68575">
                    <a:solidFill>
                      <a:schemeClr val="accent6"/>
                    </a:solidFill>
                  </a:tcPr>
                </a:tc>
              </a:tr>
              <a:tr h="636775">
                <a:tc>
                  <a:txBody>
                    <a:bodyPr/>
                    <a:lstStyle/>
                    <a:p>
                      <a:pPr indent="0" lvl="0" marL="0" marR="0" rtl="0" algn="l">
                        <a:spcBef>
                          <a:spcPts val="0"/>
                        </a:spcBef>
                        <a:spcAft>
                          <a:spcPts val="0"/>
                        </a:spcAft>
                        <a:buNone/>
                      </a:pPr>
                      <a:r>
                        <a:rPr b="1" lang="en-US" sz="1800">
                          <a:solidFill>
                            <a:schemeClr val="dk1"/>
                          </a:solidFill>
                        </a:rPr>
                        <a:t>ArrayList internally uses a dynamic array (growable/resizable) to store the elements.</a:t>
                      </a:r>
                      <a:endParaRPr b="1" sz="1800">
                        <a:solidFill>
                          <a:schemeClr val="dk1"/>
                        </a:solidFill>
                        <a:latin typeface="Calibri"/>
                        <a:ea typeface="Calibri"/>
                        <a:cs typeface="Calibri"/>
                        <a:sym typeface="Calibri"/>
                      </a:endParaRPr>
                    </a:p>
                  </a:txBody>
                  <a:tcPr marT="0" marB="0" marR="68575" marL="68575">
                    <a:solidFill>
                      <a:srgbClr val="8DA9DB"/>
                    </a:solidFill>
                  </a:tcPr>
                </a:tc>
                <a:tc>
                  <a:txBody>
                    <a:bodyPr/>
                    <a:lstStyle/>
                    <a:p>
                      <a:pPr indent="0" lvl="0" marL="0" marR="0" rtl="0" algn="l">
                        <a:spcBef>
                          <a:spcPts val="0"/>
                        </a:spcBef>
                        <a:spcAft>
                          <a:spcPts val="0"/>
                        </a:spcAft>
                        <a:buNone/>
                      </a:pPr>
                      <a:r>
                        <a:rPr b="1" lang="en-US" sz="1800"/>
                        <a:t>LinkedList internally uses a doubly linked list to store the elements.</a:t>
                      </a:r>
                      <a:endParaRPr b="1" sz="1800">
                        <a:latin typeface="Calibri"/>
                        <a:ea typeface="Calibri"/>
                        <a:cs typeface="Calibri"/>
                        <a:sym typeface="Calibri"/>
                      </a:endParaRPr>
                    </a:p>
                  </a:txBody>
                  <a:tcPr marT="0" marB="0" marR="68575" marL="68575">
                    <a:solidFill>
                      <a:srgbClr val="F7CAAC"/>
                    </a:solidFill>
                  </a:tcPr>
                </a:tc>
              </a:tr>
              <a:tr h="318400">
                <a:tc>
                  <a:txBody>
                    <a:bodyPr/>
                    <a:lstStyle/>
                    <a:p>
                      <a:pPr indent="0" lvl="0" marL="0" marR="0" rtl="0" algn="l">
                        <a:spcBef>
                          <a:spcPts val="0"/>
                        </a:spcBef>
                        <a:spcAft>
                          <a:spcPts val="0"/>
                        </a:spcAft>
                        <a:buNone/>
                      </a:pPr>
                      <a:r>
                        <a:rPr b="1" lang="en-US" sz="1800">
                          <a:solidFill>
                            <a:schemeClr val="dk1"/>
                          </a:solidFill>
                        </a:rPr>
                        <a:t>Data is stored in the form of array.</a:t>
                      </a:r>
                      <a:endParaRPr b="1" sz="1800">
                        <a:solidFill>
                          <a:schemeClr val="dk1"/>
                        </a:solidFill>
                        <a:latin typeface="Calibri"/>
                        <a:ea typeface="Calibri"/>
                        <a:cs typeface="Calibri"/>
                        <a:sym typeface="Calibri"/>
                      </a:endParaRPr>
                    </a:p>
                  </a:txBody>
                  <a:tcPr marT="0" marB="0" marR="68575" marL="68575">
                    <a:solidFill>
                      <a:srgbClr val="8DA9DB"/>
                    </a:solidFill>
                  </a:tcPr>
                </a:tc>
                <a:tc>
                  <a:txBody>
                    <a:bodyPr/>
                    <a:lstStyle/>
                    <a:p>
                      <a:pPr indent="0" lvl="0" marL="0" marR="0" rtl="0" algn="l">
                        <a:spcBef>
                          <a:spcPts val="0"/>
                        </a:spcBef>
                        <a:spcAft>
                          <a:spcPts val="0"/>
                        </a:spcAft>
                        <a:buNone/>
                      </a:pPr>
                      <a:r>
                        <a:rPr b="1" lang="en-US" sz="1800"/>
                        <a:t>Data is stored in the form of node.</a:t>
                      </a:r>
                      <a:endParaRPr b="1" sz="1800">
                        <a:latin typeface="Calibri"/>
                        <a:ea typeface="Calibri"/>
                        <a:cs typeface="Calibri"/>
                        <a:sym typeface="Calibri"/>
                      </a:endParaRPr>
                    </a:p>
                  </a:txBody>
                  <a:tcPr marT="0" marB="0" marR="68575" marL="68575">
                    <a:solidFill>
                      <a:srgbClr val="F7CAAC"/>
                    </a:solidFill>
                  </a:tcPr>
                </a:tc>
              </a:tr>
              <a:tr h="636775">
                <a:tc>
                  <a:txBody>
                    <a:bodyPr/>
                    <a:lstStyle/>
                    <a:p>
                      <a:pPr indent="0" lvl="0" marL="0" marR="0" rtl="0" algn="l">
                        <a:spcBef>
                          <a:spcPts val="0"/>
                        </a:spcBef>
                        <a:spcAft>
                          <a:spcPts val="0"/>
                        </a:spcAft>
                        <a:buNone/>
                      </a:pPr>
                      <a:r>
                        <a:rPr b="1" lang="en-US" sz="1800">
                          <a:solidFill>
                            <a:schemeClr val="dk1"/>
                          </a:solidFill>
                        </a:rPr>
                        <a:t>Initial Capacity and Incremental Capacity is applicable.</a:t>
                      </a:r>
                      <a:endParaRPr b="1" sz="1800">
                        <a:solidFill>
                          <a:schemeClr val="dk1"/>
                        </a:solidFill>
                        <a:latin typeface="Calibri"/>
                        <a:ea typeface="Calibri"/>
                        <a:cs typeface="Calibri"/>
                        <a:sym typeface="Calibri"/>
                      </a:endParaRPr>
                    </a:p>
                  </a:txBody>
                  <a:tcPr marT="0" marB="0" marR="68575" marL="68575">
                    <a:solidFill>
                      <a:srgbClr val="8DA9DB"/>
                    </a:solidFill>
                  </a:tcPr>
                </a:tc>
                <a:tc>
                  <a:txBody>
                    <a:bodyPr/>
                    <a:lstStyle/>
                    <a:p>
                      <a:pPr indent="0" lvl="0" marL="0" marR="0" rtl="0" algn="l">
                        <a:spcBef>
                          <a:spcPts val="0"/>
                        </a:spcBef>
                        <a:spcAft>
                          <a:spcPts val="0"/>
                        </a:spcAft>
                        <a:buNone/>
                      </a:pPr>
                      <a:r>
                        <a:rPr b="1" lang="en-US" sz="1800"/>
                        <a:t>Initial Capacity and Incremental Capacity is not applicable.</a:t>
                      </a:r>
                      <a:endParaRPr b="1" sz="1800">
                        <a:latin typeface="Calibri"/>
                        <a:ea typeface="Calibri"/>
                        <a:cs typeface="Calibri"/>
                        <a:sym typeface="Calibri"/>
                      </a:endParaRPr>
                    </a:p>
                  </a:txBody>
                  <a:tcPr marT="0" marB="0" marR="68575" marL="68575">
                    <a:solidFill>
                      <a:srgbClr val="F7CAAC"/>
                    </a:solidFill>
                  </a:tcPr>
                </a:tc>
              </a:tr>
              <a:tr h="1273550">
                <a:tc>
                  <a:txBody>
                    <a:bodyPr/>
                    <a:lstStyle/>
                    <a:p>
                      <a:pPr indent="0" lvl="0" marL="0" marR="0" rtl="0" algn="l">
                        <a:spcBef>
                          <a:spcPts val="0"/>
                        </a:spcBef>
                        <a:spcAft>
                          <a:spcPts val="0"/>
                        </a:spcAft>
                        <a:buNone/>
                      </a:pPr>
                      <a:r>
                        <a:rPr b="1" lang="en-US" sz="1800">
                          <a:solidFill>
                            <a:schemeClr val="dk1"/>
                          </a:solidFill>
                        </a:rPr>
                        <a:t>Involves shift operations. That is manipulation with ArrayList is slow because it internally uses an array and If any element is removed from the array, all the bits are shifted in memory.</a:t>
                      </a:r>
                      <a:endParaRPr b="1" sz="1800">
                        <a:solidFill>
                          <a:schemeClr val="dk1"/>
                        </a:solidFill>
                        <a:latin typeface="Calibri"/>
                        <a:ea typeface="Calibri"/>
                        <a:cs typeface="Calibri"/>
                        <a:sym typeface="Calibri"/>
                      </a:endParaRPr>
                    </a:p>
                  </a:txBody>
                  <a:tcPr marT="0" marB="0" marR="68575" marL="68575">
                    <a:solidFill>
                      <a:srgbClr val="8DA9DB"/>
                    </a:solidFill>
                  </a:tcPr>
                </a:tc>
                <a:tc>
                  <a:txBody>
                    <a:bodyPr/>
                    <a:lstStyle/>
                    <a:p>
                      <a:pPr indent="0" lvl="0" marL="0" marR="0" rtl="0" algn="l">
                        <a:spcBef>
                          <a:spcPts val="0"/>
                        </a:spcBef>
                        <a:spcAft>
                          <a:spcPts val="0"/>
                        </a:spcAft>
                        <a:buNone/>
                      </a:pPr>
                      <a:r>
                        <a:rPr b="1" lang="en-US" sz="1800"/>
                        <a:t>Does not involves any shift operations. That is manipulation with LinkedList is faster than ArrayList because it uses a doubly linked list, so no bit shifting is required in memory.</a:t>
                      </a:r>
                      <a:endParaRPr b="1" sz="1800">
                        <a:latin typeface="Calibri"/>
                        <a:ea typeface="Calibri"/>
                        <a:cs typeface="Calibri"/>
                        <a:sym typeface="Calibri"/>
                      </a:endParaRPr>
                    </a:p>
                  </a:txBody>
                  <a:tcPr marT="0" marB="0" marR="68575" marL="68575">
                    <a:solidFill>
                      <a:srgbClr val="F7CAAC"/>
                    </a:solidFill>
                  </a:tcPr>
                </a:tc>
              </a:tr>
              <a:tr h="318400">
                <a:tc>
                  <a:txBody>
                    <a:bodyPr/>
                    <a:lstStyle/>
                    <a:p>
                      <a:pPr indent="0" lvl="0" marL="0" marR="0" rtl="0" algn="l">
                        <a:spcBef>
                          <a:spcPts val="0"/>
                        </a:spcBef>
                        <a:spcAft>
                          <a:spcPts val="0"/>
                        </a:spcAft>
                        <a:buNone/>
                      </a:pPr>
                      <a:r>
                        <a:rPr b="1" lang="en-US" sz="1800">
                          <a:solidFill>
                            <a:schemeClr val="dk1"/>
                          </a:solidFill>
                        </a:rPr>
                        <a:t>Has three overloaded constructors.</a:t>
                      </a:r>
                      <a:endParaRPr b="1" sz="1800">
                        <a:solidFill>
                          <a:schemeClr val="dk1"/>
                        </a:solidFill>
                        <a:latin typeface="Calibri"/>
                        <a:ea typeface="Calibri"/>
                        <a:cs typeface="Calibri"/>
                        <a:sym typeface="Calibri"/>
                      </a:endParaRPr>
                    </a:p>
                  </a:txBody>
                  <a:tcPr marT="0" marB="0" marR="68575" marL="68575">
                    <a:solidFill>
                      <a:srgbClr val="8DA9DB"/>
                    </a:solidFill>
                  </a:tcPr>
                </a:tc>
                <a:tc>
                  <a:txBody>
                    <a:bodyPr/>
                    <a:lstStyle/>
                    <a:p>
                      <a:pPr indent="0" lvl="0" marL="0" marR="0" rtl="0" algn="l">
                        <a:spcBef>
                          <a:spcPts val="0"/>
                        </a:spcBef>
                        <a:spcAft>
                          <a:spcPts val="0"/>
                        </a:spcAft>
                        <a:buNone/>
                      </a:pPr>
                      <a:r>
                        <a:rPr b="1" lang="en-US" sz="1800"/>
                        <a:t>Has two overloaded constructors.</a:t>
                      </a:r>
                      <a:endParaRPr b="1" sz="1800">
                        <a:latin typeface="Calibri"/>
                        <a:ea typeface="Calibri"/>
                        <a:cs typeface="Calibri"/>
                        <a:sym typeface="Calibri"/>
                      </a:endParaRPr>
                    </a:p>
                  </a:txBody>
                  <a:tcPr marT="0" marB="0" marR="68575" marL="68575">
                    <a:solidFill>
                      <a:srgbClr val="F7CAAC"/>
                    </a:solidFill>
                  </a:tcPr>
                </a:tc>
              </a:tr>
              <a:tr h="318400">
                <a:tc>
                  <a:txBody>
                    <a:bodyPr/>
                    <a:lstStyle/>
                    <a:p>
                      <a:pPr indent="0" lvl="0" marL="0" marR="0" rtl="0" algn="l">
                        <a:spcBef>
                          <a:spcPts val="0"/>
                        </a:spcBef>
                        <a:spcAft>
                          <a:spcPts val="0"/>
                        </a:spcAft>
                        <a:buNone/>
                      </a:pPr>
                      <a:r>
                        <a:rPr b="1" lang="en-US" sz="1800">
                          <a:solidFill>
                            <a:schemeClr val="dk1"/>
                          </a:solidFill>
                        </a:rPr>
                        <a:t>Memory is continuous.</a:t>
                      </a:r>
                      <a:endParaRPr b="1" sz="1800">
                        <a:solidFill>
                          <a:schemeClr val="dk1"/>
                        </a:solidFill>
                        <a:latin typeface="Calibri"/>
                        <a:ea typeface="Calibri"/>
                        <a:cs typeface="Calibri"/>
                        <a:sym typeface="Calibri"/>
                      </a:endParaRPr>
                    </a:p>
                  </a:txBody>
                  <a:tcPr marT="0" marB="0" marR="68575" marL="68575">
                    <a:solidFill>
                      <a:srgbClr val="8DA9DB"/>
                    </a:solidFill>
                  </a:tcPr>
                </a:tc>
                <a:tc>
                  <a:txBody>
                    <a:bodyPr/>
                    <a:lstStyle/>
                    <a:p>
                      <a:pPr indent="0" lvl="0" marL="0" marR="0" rtl="0" algn="l">
                        <a:spcBef>
                          <a:spcPts val="0"/>
                        </a:spcBef>
                        <a:spcAft>
                          <a:spcPts val="0"/>
                        </a:spcAft>
                        <a:buNone/>
                      </a:pPr>
                      <a:r>
                        <a:rPr b="1" lang="en-US" sz="1800"/>
                        <a:t>Memory may not be continuous.</a:t>
                      </a:r>
                      <a:endParaRPr b="1" sz="1800">
                        <a:latin typeface="Calibri"/>
                        <a:ea typeface="Calibri"/>
                        <a:cs typeface="Calibri"/>
                        <a:sym typeface="Calibri"/>
                      </a:endParaRPr>
                    </a:p>
                  </a:txBody>
                  <a:tcPr marT="0" marB="0" marR="68575" marL="68575">
                    <a:solidFill>
                      <a:srgbClr val="F7CAAC"/>
                    </a:solidFill>
                  </a:tcPr>
                </a:tc>
              </a:tr>
              <a:tr h="636775">
                <a:tc>
                  <a:txBody>
                    <a:bodyPr/>
                    <a:lstStyle/>
                    <a:p>
                      <a:pPr indent="0" lvl="0" marL="0" marR="0" rtl="0" algn="l">
                        <a:spcBef>
                          <a:spcPts val="0"/>
                        </a:spcBef>
                        <a:spcAft>
                          <a:spcPts val="0"/>
                        </a:spcAft>
                        <a:buNone/>
                      </a:pPr>
                      <a:r>
                        <a:rPr b="1" lang="en-US" sz="1800">
                          <a:solidFill>
                            <a:schemeClr val="dk1"/>
                          </a:solidFill>
                        </a:rPr>
                        <a:t>An ArrayList class can act as a list only because it implements List only.</a:t>
                      </a:r>
                      <a:endParaRPr b="1" sz="1800">
                        <a:solidFill>
                          <a:schemeClr val="dk1"/>
                        </a:solidFill>
                        <a:latin typeface="Calibri"/>
                        <a:ea typeface="Calibri"/>
                        <a:cs typeface="Calibri"/>
                        <a:sym typeface="Calibri"/>
                      </a:endParaRPr>
                    </a:p>
                  </a:txBody>
                  <a:tcPr marT="0" marB="0" marR="68575" marL="68575">
                    <a:solidFill>
                      <a:srgbClr val="8DA9DB"/>
                    </a:solidFill>
                  </a:tcPr>
                </a:tc>
                <a:tc>
                  <a:txBody>
                    <a:bodyPr/>
                    <a:lstStyle/>
                    <a:p>
                      <a:pPr indent="0" lvl="0" marL="0" marR="0" rtl="0" algn="l">
                        <a:spcBef>
                          <a:spcPts val="0"/>
                        </a:spcBef>
                        <a:spcAft>
                          <a:spcPts val="0"/>
                        </a:spcAft>
                        <a:buNone/>
                      </a:pPr>
                      <a:r>
                        <a:rPr b="1" lang="en-US" sz="1800"/>
                        <a:t>LinkedList class can act as a list and queue both because it implements List and Deque interfaces.</a:t>
                      </a:r>
                      <a:endParaRPr b="1" sz="1800">
                        <a:latin typeface="Calibri"/>
                        <a:ea typeface="Calibri"/>
                        <a:cs typeface="Calibri"/>
                        <a:sym typeface="Calibri"/>
                      </a:endParaRPr>
                    </a:p>
                  </a:txBody>
                  <a:tcPr marT="0" marB="0" marR="68575" marL="68575">
                    <a:solidFill>
                      <a:srgbClr val="F7CAAC"/>
                    </a:solidFill>
                  </a:tcPr>
                </a:tc>
              </a:tr>
              <a:tr h="636775">
                <a:tc>
                  <a:txBody>
                    <a:bodyPr/>
                    <a:lstStyle/>
                    <a:p>
                      <a:pPr indent="0" lvl="0" marL="0" marR="0" rtl="0" algn="l">
                        <a:spcBef>
                          <a:spcPts val="0"/>
                        </a:spcBef>
                        <a:spcAft>
                          <a:spcPts val="0"/>
                        </a:spcAft>
                        <a:buNone/>
                      </a:pPr>
                      <a:r>
                        <a:rPr b="1" lang="en-US" sz="1800">
                          <a:solidFill>
                            <a:schemeClr val="dk1"/>
                          </a:solidFill>
                        </a:rPr>
                        <a:t>ArrayList is better for storing and accessing data.</a:t>
                      </a:r>
                      <a:endParaRPr b="1" sz="1800">
                        <a:solidFill>
                          <a:schemeClr val="dk1"/>
                        </a:solidFill>
                        <a:latin typeface="Calibri"/>
                        <a:ea typeface="Calibri"/>
                        <a:cs typeface="Calibri"/>
                        <a:sym typeface="Calibri"/>
                      </a:endParaRPr>
                    </a:p>
                  </a:txBody>
                  <a:tcPr marT="0" marB="0" marR="68575" marL="68575">
                    <a:solidFill>
                      <a:srgbClr val="8DA9DB"/>
                    </a:solidFill>
                  </a:tcPr>
                </a:tc>
                <a:tc>
                  <a:txBody>
                    <a:bodyPr/>
                    <a:lstStyle/>
                    <a:p>
                      <a:pPr indent="0" lvl="0" marL="0" marR="0" rtl="0" algn="l">
                        <a:spcBef>
                          <a:spcPts val="0"/>
                        </a:spcBef>
                        <a:spcAft>
                          <a:spcPts val="0"/>
                        </a:spcAft>
                        <a:buNone/>
                      </a:pPr>
                      <a:r>
                        <a:rPr b="1" lang="en-US" sz="1800"/>
                        <a:t>LinkedList is better for manipulating data. (Insertion or removal of data in between)</a:t>
                      </a:r>
                      <a:endParaRPr b="1" sz="1800">
                        <a:latin typeface="Calibri"/>
                        <a:ea typeface="Calibri"/>
                        <a:cs typeface="Calibri"/>
                        <a:sym typeface="Calibri"/>
                      </a:endParaRPr>
                    </a:p>
                  </a:txBody>
                  <a:tcPr marT="0" marB="0" marR="68575" marL="68575">
                    <a:solidFill>
                      <a:srgbClr val="F7CAAC"/>
                    </a:solidFill>
                  </a:tcPr>
                </a:tc>
              </a:tr>
              <a:tr h="318400">
                <a:tc>
                  <a:txBody>
                    <a:bodyPr/>
                    <a:lstStyle/>
                    <a:p>
                      <a:pPr indent="0" lvl="0" marL="0" marR="0" rtl="0" algn="l">
                        <a:spcBef>
                          <a:spcPts val="0"/>
                        </a:spcBef>
                        <a:spcAft>
                          <a:spcPts val="0"/>
                        </a:spcAft>
                        <a:buNone/>
                      </a:pPr>
                      <a:r>
                        <a:rPr b="1" lang="en-US" sz="1800">
                          <a:solidFill>
                            <a:schemeClr val="dk1"/>
                          </a:solidFill>
                        </a:rPr>
                        <a:t>Consumes less memory.</a:t>
                      </a:r>
                      <a:endParaRPr b="1" sz="1800">
                        <a:solidFill>
                          <a:schemeClr val="dk1"/>
                        </a:solidFill>
                        <a:latin typeface="Calibri"/>
                        <a:ea typeface="Calibri"/>
                        <a:cs typeface="Calibri"/>
                        <a:sym typeface="Calibri"/>
                      </a:endParaRPr>
                    </a:p>
                  </a:txBody>
                  <a:tcPr marT="0" marB="0" marR="68575" marL="68575">
                    <a:solidFill>
                      <a:srgbClr val="8DA9DB"/>
                    </a:solidFill>
                  </a:tcPr>
                </a:tc>
                <a:tc>
                  <a:txBody>
                    <a:bodyPr/>
                    <a:lstStyle/>
                    <a:p>
                      <a:pPr indent="0" lvl="0" marL="0" marR="0" rtl="0" algn="l">
                        <a:spcBef>
                          <a:spcPts val="0"/>
                        </a:spcBef>
                        <a:spcAft>
                          <a:spcPts val="0"/>
                        </a:spcAft>
                        <a:buNone/>
                      </a:pPr>
                      <a:r>
                        <a:rPr b="1" lang="en-US" sz="1800"/>
                        <a:t>Consumes more memory.</a:t>
                      </a:r>
                      <a:endParaRPr b="1" sz="1800">
                        <a:latin typeface="Calibri"/>
                        <a:ea typeface="Calibri"/>
                        <a:cs typeface="Calibri"/>
                        <a:sym typeface="Calibri"/>
                      </a:endParaRPr>
                    </a:p>
                  </a:txBody>
                  <a:tcPr marT="0" marB="0" marR="68575" marL="68575">
                    <a:solidFill>
                      <a:srgbClr val="F7CAAC"/>
                    </a:solidFill>
                  </a:tcPr>
                </a:tc>
              </a:tr>
            </a:tbl>
          </a:graphicData>
        </a:graphic>
      </p:graphicFrame>
    </p:spTree>
  </p:cSld>
  <p:clrMapOvr>
    <a:masterClrMapping/>
  </p:clrMapOvr>
  <mc:AlternateContent>
    <mc:Choice Requires="p14">
      <p:transition spd="slow" p14:dur="2000">
        <p14:prism dir="l"/>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pic>
        <p:nvPicPr>
          <p:cNvPr id="612" name="Google Shape;612;p32"/>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613" name="Google Shape;613;p32"/>
          <p:cNvGrpSpPr/>
          <p:nvPr/>
        </p:nvGrpSpPr>
        <p:grpSpPr>
          <a:xfrm>
            <a:off x="118191" y="106018"/>
            <a:ext cx="1498574" cy="904328"/>
            <a:chOff x="862157" y="4413681"/>
            <a:chExt cx="2570156" cy="1560001"/>
          </a:xfrm>
        </p:grpSpPr>
        <p:pic>
          <p:nvPicPr>
            <p:cNvPr descr="Image result for collections icon" id="614" name="Google Shape;614;p32"/>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615" name="Google Shape;615;p32"/>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616" name="Google Shape;616;p32"/>
          <p:cNvSpPr txBox="1"/>
          <p:nvPr/>
        </p:nvSpPr>
        <p:spPr>
          <a:xfrm>
            <a:off x="3272224" y="38499"/>
            <a:ext cx="564755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261628"/>
                </a:solidFill>
                <a:latin typeface="Calibri"/>
                <a:ea typeface="Calibri"/>
                <a:cs typeface="Calibri"/>
                <a:sym typeface="Calibri"/>
              </a:rPr>
              <a:t>Linked List</a:t>
            </a:r>
            <a:endParaRPr/>
          </a:p>
        </p:txBody>
      </p:sp>
      <p:sp>
        <p:nvSpPr>
          <p:cNvPr id="617" name="Google Shape;617;p32"/>
          <p:cNvSpPr txBox="1"/>
          <p:nvPr/>
        </p:nvSpPr>
        <p:spPr>
          <a:xfrm>
            <a:off x="438533" y="2084363"/>
            <a:ext cx="11314934"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Write a java program to implement Linked List to Make A Playlist.</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Write a java program to implement Linked List to navigate to Previous and next page in web browser.</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Write a java program to implement Linked List to navigate within the Lift of a given building</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618" name="Google Shape;618;p32"/>
          <p:cNvSpPr txBox="1"/>
          <p:nvPr/>
        </p:nvSpPr>
        <p:spPr>
          <a:xfrm>
            <a:off x="5299500" y="1061431"/>
            <a:ext cx="183095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Calibri"/>
                <a:ea typeface="Calibri"/>
                <a:cs typeface="Calibri"/>
                <a:sym typeface="Calibri"/>
              </a:rPr>
              <a:t>Scenario</a:t>
            </a:r>
            <a:endParaRPr sz="3600">
              <a:solidFill>
                <a:schemeClr val="dk1"/>
              </a:solidFill>
              <a:latin typeface="Calibri"/>
              <a:ea typeface="Calibri"/>
              <a:cs typeface="Calibri"/>
              <a:sym typeface="Calibri"/>
            </a:endParaRPr>
          </a:p>
        </p:txBody>
      </p:sp>
    </p:spTree>
  </p:cSld>
  <p:clrMapOvr>
    <a:masterClrMapping/>
  </p:clrMapOvr>
  <mc:AlternateContent>
    <mc:Choice Requires="p14">
      <p:transition spd="slow" p14:dur="2000">
        <p14:prism dir="l"/>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33"/>
          <p:cNvSpPr/>
          <p:nvPr/>
        </p:nvSpPr>
        <p:spPr>
          <a:xfrm>
            <a:off x="1" y="0"/>
            <a:ext cx="3897442" cy="6858000"/>
          </a:xfrm>
          <a:prstGeom prst="rect">
            <a:avLst/>
          </a:prstGeom>
          <a:solidFill>
            <a:srgbClr val="2616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4" name="Google Shape;624;p33"/>
          <p:cNvSpPr txBox="1"/>
          <p:nvPr/>
        </p:nvSpPr>
        <p:spPr>
          <a:xfrm>
            <a:off x="1151292" y="237372"/>
            <a:ext cx="1594860"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lt1"/>
                </a:solidFill>
                <a:latin typeface="Calibri"/>
                <a:ea typeface="Calibri"/>
                <a:cs typeface="Calibri"/>
                <a:sym typeface="Calibri"/>
              </a:rPr>
              <a:t>Topics</a:t>
            </a:r>
            <a:endParaRPr/>
          </a:p>
        </p:txBody>
      </p:sp>
      <p:sp>
        <p:nvSpPr>
          <p:cNvPr id="625" name="Google Shape;625;p33"/>
          <p:cNvSpPr txBox="1"/>
          <p:nvPr/>
        </p:nvSpPr>
        <p:spPr>
          <a:xfrm>
            <a:off x="5989419" y="2721114"/>
            <a:ext cx="2488951"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rgbClr val="261628"/>
                </a:solidFill>
                <a:latin typeface="Calibri"/>
                <a:ea typeface="Calibri"/>
                <a:cs typeface="Calibri"/>
                <a:sym typeface="Calibri"/>
              </a:rPr>
              <a:t>04	Vector</a:t>
            </a:r>
            <a:endParaRPr/>
          </a:p>
        </p:txBody>
      </p:sp>
      <p:pic>
        <p:nvPicPr>
          <p:cNvPr id="626" name="Google Shape;626;p33"/>
          <p:cNvPicPr preferRelativeResize="0"/>
          <p:nvPr/>
        </p:nvPicPr>
        <p:blipFill rotWithShape="1">
          <a:blip r:embed="rId3">
            <a:alphaModFix/>
          </a:blip>
          <a:srcRect b="6958" l="25290" r="23678" t="6287"/>
          <a:stretch/>
        </p:blipFill>
        <p:spPr>
          <a:xfrm>
            <a:off x="957407" y="1890227"/>
            <a:ext cx="1637034" cy="2782957"/>
          </a:xfrm>
          <a:prstGeom prst="rect">
            <a:avLst/>
          </a:prstGeom>
          <a:noFill/>
          <a:ln>
            <a:noFill/>
          </a:ln>
        </p:spPr>
      </p:pic>
      <p:sp>
        <p:nvSpPr>
          <p:cNvPr id="627" name="Google Shape;627;p33"/>
          <p:cNvSpPr txBox="1"/>
          <p:nvPr/>
        </p:nvSpPr>
        <p:spPr>
          <a:xfrm>
            <a:off x="4784035" y="0"/>
            <a:ext cx="5647552"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800">
                <a:solidFill>
                  <a:srgbClr val="261628"/>
                </a:solidFill>
                <a:latin typeface="Calibri"/>
                <a:ea typeface="Calibri"/>
                <a:cs typeface="Calibri"/>
                <a:sym typeface="Calibri"/>
              </a:rPr>
              <a:t>Collection Framework</a:t>
            </a:r>
            <a:endParaRPr/>
          </a:p>
        </p:txBody>
      </p:sp>
      <p:grpSp>
        <p:nvGrpSpPr>
          <p:cNvPr id="628" name="Google Shape;628;p33"/>
          <p:cNvGrpSpPr/>
          <p:nvPr/>
        </p:nvGrpSpPr>
        <p:grpSpPr>
          <a:xfrm>
            <a:off x="485505" y="4776597"/>
            <a:ext cx="2570156" cy="1560001"/>
            <a:chOff x="862157" y="4413681"/>
            <a:chExt cx="2570156" cy="1560001"/>
          </a:xfrm>
        </p:grpSpPr>
        <p:pic>
          <p:nvPicPr>
            <p:cNvPr descr="Image result for collections icon" id="629" name="Google Shape;629;p33"/>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630" name="Google Shape;630;p33"/>
            <p:cNvSpPr/>
            <p:nvPr/>
          </p:nvSpPr>
          <p:spPr>
            <a:xfrm>
              <a:off x="862157" y="4413681"/>
              <a:ext cx="2570156" cy="372346"/>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800">
                  <a:solidFill>
                    <a:schemeClr val="lt1"/>
                  </a:solidFill>
                  <a:latin typeface="Roboto"/>
                  <a:ea typeface="Roboto"/>
                  <a:cs typeface="Roboto"/>
                  <a:sym typeface="Roboto"/>
                </a:rPr>
                <a:t>Collection Framework</a:t>
              </a:r>
              <a:endParaRPr/>
            </a:p>
          </p:txBody>
        </p:sp>
      </p:grpSp>
    </p:spTree>
  </p:cSld>
  <p:clrMapOvr>
    <a:masterClrMapping/>
  </p:clrMapOvr>
  <mc:AlternateContent>
    <mc:Choice Requires="p14">
      <p:transition spd="slow" p14:dur="2000">
        <p14:prism dir="l"/>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pic>
        <p:nvPicPr>
          <p:cNvPr id="635" name="Google Shape;635;p34"/>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636" name="Google Shape;636;p34"/>
          <p:cNvGrpSpPr/>
          <p:nvPr/>
        </p:nvGrpSpPr>
        <p:grpSpPr>
          <a:xfrm>
            <a:off x="118191" y="106018"/>
            <a:ext cx="1498574" cy="904328"/>
            <a:chOff x="862157" y="4413681"/>
            <a:chExt cx="2570156" cy="1560001"/>
          </a:xfrm>
        </p:grpSpPr>
        <p:pic>
          <p:nvPicPr>
            <p:cNvPr descr="Image result for collections icon" id="637" name="Google Shape;637;p34"/>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638" name="Google Shape;638;p34"/>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639" name="Google Shape;639;p34"/>
          <p:cNvSpPr/>
          <p:nvPr/>
        </p:nvSpPr>
        <p:spPr>
          <a:xfrm>
            <a:off x="5105959" y="562846"/>
            <a:ext cx="1868557" cy="543446"/>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&lt;&lt;interface&gt;&gt;</a:t>
            </a:r>
            <a:endParaRPr/>
          </a:p>
          <a:p>
            <a:pPr indent="0" lvl="0" marL="0" marR="0" rtl="0" algn="ctr">
              <a:spcBef>
                <a:spcPts val="0"/>
              </a:spcBef>
              <a:spcAft>
                <a:spcPts val="0"/>
              </a:spcAft>
              <a:buNone/>
            </a:pPr>
            <a:r>
              <a:rPr b="1" lang="en-US" sz="1800">
                <a:solidFill>
                  <a:schemeClr val="dk1"/>
                </a:solidFill>
                <a:latin typeface="Calibri"/>
                <a:ea typeface="Calibri"/>
                <a:cs typeface="Calibri"/>
                <a:sym typeface="Calibri"/>
              </a:rPr>
              <a:t>Collection</a:t>
            </a:r>
            <a:endParaRPr/>
          </a:p>
        </p:txBody>
      </p:sp>
      <p:sp>
        <p:nvSpPr>
          <p:cNvPr id="640" name="Google Shape;640;p34"/>
          <p:cNvSpPr/>
          <p:nvPr/>
        </p:nvSpPr>
        <p:spPr>
          <a:xfrm>
            <a:off x="5105961" y="2247892"/>
            <a:ext cx="1868557" cy="614578"/>
          </a:xfrm>
          <a:prstGeom prst="rect">
            <a:avLst/>
          </a:prstGeom>
          <a:solidFill>
            <a:schemeClr val="accent1">
              <a:alpha val="49803"/>
            </a:schemeClr>
          </a:solid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&lt;&lt;interface&gt;&gt;</a:t>
            </a:r>
            <a:endParaRPr/>
          </a:p>
          <a:p>
            <a:pPr indent="0" lvl="0" marL="0" marR="0" rtl="0" algn="ctr">
              <a:spcBef>
                <a:spcPts val="0"/>
              </a:spcBef>
              <a:spcAft>
                <a:spcPts val="0"/>
              </a:spcAft>
              <a:buNone/>
            </a:pPr>
            <a:r>
              <a:rPr b="1" lang="en-US" sz="1800">
                <a:solidFill>
                  <a:schemeClr val="dk1"/>
                </a:solidFill>
                <a:latin typeface="Calibri"/>
                <a:ea typeface="Calibri"/>
                <a:cs typeface="Calibri"/>
                <a:sym typeface="Calibri"/>
              </a:rPr>
              <a:t>List (1.2)</a:t>
            </a:r>
            <a:endParaRPr/>
          </a:p>
        </p:txBody>
      </p:sp>
      <p:sp>
        <p:nvSpPr>
          <p:cNvPr id="641" name="Google Shape;641;p34"/>
          <p:cNvSpPr/>
          <p:nvPr/>
        </p:nvSpPr>
        <p:spPr>
          <a:xfrm>
            <a:off x="1536233" y="3434917"/>
            <a:ext cx="1124132" cy="490330"/>
          </a:xfrm>
          <a:prstGeom prst="rect">
            <a:avLst/>
          </a:prstGeom>
          <a:solidFill>
            <a:schemeClr val="accent1">
              <a:alpha val="49803"/>
            </a:schemeClr>
          </a:solidFill>
          <a:ln cap="flat" cmpd="sng" w="38100">
            <a:solidFill>
              <a:srgbClr val="95A5A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ArrayList (1.2)</a:t>
            </a:r>
            <a:endParaRPr/>
          </a:p>
        </p:txBody>
      </p:sp>
      <p:sp>
        <p:nvSpPr>
          <p:cNvPr id="642" name="Google Shape;642;p34"/>
          <p:cNvSpPr/>
          <p:nvPr/>
        </p:nvSpPr>
        <p:spPr>
          <a:xfrm>
            <a:off x="5478172" y="3434917"/>
            <a:ext cx="1124133" cy="490330"/>
          </a:xfrm>
          <a:prstGeom prst="rect">
            <a:avLst/>
          </a:prstGeom>
          <a:solidFill>
            <a:schemeClr val="accent1">
              <a:alpha val="49803"/>
            </a:schemeClr>
          </a:solidFill>
          <a:ln cap="flat" cmpd="sng" w="38100">
            <a:solidFill>
              <a:srgbClr val="A1B8E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LinkedList(1.2)</a:t>
            </a:r>
            <a:endParaRPr/>
          </a:p>
        </p:txBody>
      </p:sp>
      <p:sp>
        <p:nvSpPr>
          <p:cNvPr id="643" name="Google Shape;643;p34"/>
          <p:cNvSpPr/>
          <p:nvPr/>
        </p:nvSpPr>
        <p:spPr>
          <a:xfrm>
            <a:off x="8636126" y="3537764"/>
            <a:ext cx="1124133" cy="490330"/>
          </a:xfrm>
          <a:prstGeom prst="rect">
            <a:avLst/>
          </a:prstGeom>
          <a:solidFill>
            <a:schemeClr val="accent1">
              <a:alpha val="49803"/>
            </a:schemeClr>
          </a:solid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Vector (1.0)</a:t>
            </a:r>
            <a:endParaRPr/>
          </a:p>
        </p:txBody>
      </p:sp>
      <p:sp>
        <p:nvSpPr>
          <p:cNvPr id="644" name="Google Shape;644;p34"/>
          <p:cNvSpPr/>
          <p:nvPr/>
        </p:nvSpPr>
        <p:spPr>
          <a:xfrm>
            <a:off x="8636127" y="5522375"/>
            <a:ext cx="1124133" cy="490330"/>
          </a:xfrm>
          <a:prstGeom prst="rect">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Stack (1.0)</a:t>
            </a:r>
            <a:endParaRPr/>
          </a:p>
        </p:txBody>
      </p:sp>
      <p:cxnSp>
        <p:nvCxnSpPr>
          <p:cNvPr id="645" name="Google Shape;645;p34"/>
          <p:cNvCxnSpPr>
            <a:stCxn id="644" idx="0"/>
            <a:endCxn id="643" idx="2"/>
          </p:cNvCxnSpPr>
          <p:nvPr/>
        </p:nvCxnSpPr>
        <p:spPr>
          <a:xfrm rot="10800000">
            <a:off x="9198194" y="4028075"/>
            <a:ext cx="0" cy="1494300"/>
          </a:xfrm>
          <a:prstGeom prst="straightConnector1">
            <a:avLst/>
          </a:prstGeom>
          <a:noFill/>
          <a:ln cap="flat" cmpd="sng" w="28575">
            <a:solidFill>
              <a:schemeClr val="dk1"/>
            </a:solidFill>
            <a:prstDash val="solid"/>
            <a:miter lim="800000"/>
            <a:headEnd len="sm" w="sm" type="none"/>
            <a:tailEnd len="med" w="med" type="triangle"/>
          </a:ln>
        </p:spPr>
      </p:cxnSp>
      <p:cxnSp>
        <p:nvCxnSpPr>
          <p:cNvPr id="646" name="Google Shape;646;p34"/>
          <p:cNvCxnSpPr>
            <a:stCxn id="641" idx="0"/>
            <a:endCxn id="640" idx="2"/>
          </p:cNvCxnSpPr>
          <p:nvPr/>
        </p:nvCxnSpPr>
        <p:spPr>
          <a:xfrm flipH="1" rot="10800000">
            <a:off x="2098299" y="2862517"/>
            <a:ext cx="3942000" cy="572400"/>
          </a:xfrm>
          <a:prstGeom prst="straightConnector1">
            <a:avLst/>
          </a:prstGeom>
          <a:noFill/>
          <a:ln cap="flat" cmpd="sng" w="28575">
            <a:solidFill>
              <a:schemeClr val="dk1"/>
            </a:solidFill>
            <a:prstDash val="dash"/>
            <a:miter lim="800000"/>
            <a:headEnd len="sm" w="sm" type="none"/>
            <a:tailEnd len="med" w="med" type="triangle"/>
          </a:ln>
        </p:spPr>
      </p:cxnSp>
      <p:cxnSp>
        <p:nvCxnSpPr>
          <p:cNvPr id="647" name="Google Shape;647;p34"/>
          <p:cNvCxnSpPr>
            <a:stCxn id="642" idx="0"/>
            <a:endCxn id="640" idx="2"/>
          </p:cNvCxnSpPr>
          <p:nvPr/>
        </p:nvCxnSpPr>
        <p:spPr>
          <a:xfrm rot="10800000">
            <a:off x="6040238" y="2862517"/>
            <a:ext cx="0" cy="572400"/>
          </a:xfrm>
          <a:prstGeom prst="straightConnector1">
            <a:avLst/>
          </a:prstGeom>
          <a:noFill/>
          <a:ln cap="flat" cmpd="sng" w="28575">
            <a:solidFill>
              <a:schemeClr val="dk1"/>
            </a:solidFill>
            <a:prstDash val="dash"/>
            <a:miter lim="800000"/>
            <a:headEnd len="sm" w="sm" type="none"/>
            <a:tailEnd len="med" w="med" type="triangle"/>
          </a:ln>
        </p:spPr>
      </p:cxnSp>
      <p:cxnSp>
        <p:nvCxnSpPr>
          <p:cNvPr id="648" name="Google Shape;648;p34"/>
          <p:cNvCxnSpPr>
            <a:stCxn id="643" idx="0"/>
            <a:endCxn id="640" idx="2"/>
          </p:cNvCxnSpPr>
          <p:nvPr/>
        </p:nvCxnSpPr>
        <p:spPr>
          <a:xfrm rot="10800000">
            <a:off x="6040092" y="2862464"/>
            <a:ext cx="3158100" cy="675300"/>
          </a:xfrm>
          <a:prstGeom prst="straightConnector1">
            <a:avLst/>
          </a:prstGeom>
          <a:noFill/>
          <a:ln cap="flat" cmpd="sng" w="28575">
            <a:solidFill>
              <a:schemeClr val="dk1"/>
            </a:solidFill>
            <a:prstDash val="dash"/>
            <a:miter lim="800000"/>
            <a:headEnd len="sm" w="sm" type="none"/>
            <a:tailEnd len="med" w="med" type="triangle"/>
          </a:ln>
        </p:spPr>
      </p:cxnSp>
      <p:cxnSp>
        <p:nvCxnSpPr>
          <p:cNvPr id="649" name="Google Shape;649;p34"/>
          <p:cNvCxnSpPr>
            <a:stCxn id="640" idx="0"/>
            <a:endCxn id="639" idx="2"/>
          </p:cNvCxnSpPr>
          <p:nvPr/>
        </p:nvCxnSpPr>
        <p:spPr>
          <a:xfrm rot="10800000">
            <a:off x="6040239" y="1106392"/>
            <a:ext cx="0" cy="1141500"/>
          </a:xfrm>
          <a:prstGeom prst="straightConnector1">
            <a:avLst/>
          </a:prstGeom>
          <a:noFill/>
          <a:ln cap="flat" cmpd="sng" w="28575">
            <a:solidFill>
              <a:schemeClr val="dk1"/>
            </a:solidFill>
            <a:prstDash val="solid"/>
            <a:miter lim="800000"/>
            <a:headEnd len="sm" w="sm" type="none"/>
            <a:tailEnd len="med" w="med" type="triangle"/>
          </a:ln>
        </p:spPr>
      </p:cxnSp>
    </p:spTree>
  </p:cSld>
  <p:clrMapOvr>
    <a:masterClrMapping/>
  </p:clrMapOvr>
  <mc:AlternateContent>
    <mc:Choice Requires="p14">
      <p:transition spd="slow" p14:dur="2000">
        <p14:prism dir="l"/>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pic>
        <p:nvPicPr>
          <p:cNvPr id="654" name="Google Shape;654;p35"/>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655" name="Google Shape;655;p35"/>
          <p:cNvGrpSpPr/>
          <p:nvPr/>
        </p:nvGrpSpPr>
        <p:grpSpPr>
          <a:xfrm>
            <a:off x="118191" y="106018"/>
            <a:ext cx="1498574" cy="904328"/>
            <a:chOff x="862157" y="4413681"/>
            <a:chExt cx="2570156" cy="1560001"/>
          </a:xfrm>
        </p:grpSpPr>
        <p:pic>
          <p:nvPicPr>
            <p:cNvPr descr="Image result for collections icon" id="656" name="Google Shape;656;p35"/>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657" name="Google Shape;657;p35"/>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658" name="Google Shape;658;p35"/>
          <p:cNvSpPr txBox="1"/>
          <p:nvPr/>
        </p:nvSpPr>
        <p:spPr>
          <a:xfrm>
            <a:off x="3272224" y="38499"/>
            <a:ext cx="564755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261628"/>
                </a:solidFill>
                <a:latin typeface="Calibri"/>
                <a:ea typeface="Calibri"/>
                <a:cs typeface="Calibri"/>
                <a:sym typeface="Calibri"/>
              </a:rPr>
              <a:t>Vector</a:t>
            </a:r>
            <a:endParaRPr/>
          </a:p>
        </p:txBody>
      </p:sp>
      <p:sp>
        <p:nvSpPr>
          <p:cNvPr id="659" name="Google Shape;659;p35"/>
          <p:cNvSpPr txBox="1"/>
          <p:nvPr/>
        </p:nvSpPr>
        <p:spPr>
          <a:xfrm>
            <a:off x="479501" y="1010346"/>
            <a:ext cx="11407699" cy="575542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300"/>
              <a:buFont typeface="Noto Sans Symbols"/>
              <a:buChar char="▪"/>
            </a:pPr>
            <a:r>
              <a:rPr b="1" lang="en-US" sz="2300">
                <a:solidFill>
                  <a:schemeClr val="dk1"/>
                </a:solidFill>
                <a:latin typeface="Calibri"/>
                <a:ea typeface="Calibri"/>
                <a:cs typeface="Calibri"/>
                <a:sym typeface="Calibri"/>
              </a:rPr>
              <a:t>Vector class comes under the java.util package. </a:t>
            </a:r>
            <a:endParaRPr/>
          </a:p>
          <a:p>
            <a:pPr indent="-196850" lvl="0" marL="342900" marR="0" rtl="0" algn="l">
              <a:spcBef>
                <a:spcPts val="0"/>
              </a:spcBef>
              <a:spcAft>
                <a:spcPts val="0"/>
              </a:spcAft>
              <a:buClr>
                <a:schemeClr val="dk1"/>
              </a:buClr>
              <a:buSzPts val="2300"/>
              <a:buFont typeface="Noto Sans Symbols"/>
              <a:buNone/>
            </a:pPr>
            <a:r>
              <a:t/>
            </a:r>
            <a:endParaRPr b="1" sz="23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300"/>
              <a:buFont typeface="Noto Sans Symbols"/>
              <a:buChar char="▪"/>
            </a:pPr>
            <a:r>
              <a:rPr b="1" lang="en-US" sz="2300">
                <a:solidFill>
                  <a:schemeClr val="dk1"/>
                </a:solidFill>
                <a:latin typeface="Calibri"/>
                <a:ea typeface="Calibri"/>
                <a:cs typeface="Calibri"/>
                <a:sym typeface="Calibri"/>
              </a:rPr>
              <a:t>Vector implements a growable array of objects. </a:t>
            </a:r>
            <a:endParaRPr/>
          </a:p>
          <a:p>
            <a:pPr indent="-196850" lvl="0" marL="342900" marR="0" rtl="0" algn="l">
              <a:spcBef>
                <a:spcPts val="0"/>
              </a:spcBef>
              <a:spcAft>
                <a:spcPts val="0"/>
              </a:spcAft>
              <a:buClr>
                <a:schemeClr val="dk1"/>
              </a:buClr>
              <a:buSzPts val="2300"/>
              <a:buFont typeface="Noto Sans Symbols"/>
              <a:buNone/>
            </a:pPr>
            <a:r>
              <a:t/>
            </a:r>
            <a:endParaRPr b="1" sz="23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300"/>
              <a:buFont typeface="Noto Sans Symbols"/>
              <a:buChar char="▪"/>
            </a:pPr>
            <a:r>
              <a:rPr b="1" lang="en-US" sz="2300">
                <a:solidFill>
                  <a:schemeClr val="dk1"/>
                </a:solidFill>
                <a:latin typeface="Calibri"/>
                <a:ea typeface="Calibri"/>
                <a:cs typeface="Calibri"/>
                <a:sym typeface="Calibri"/>
              </a:rPr>
              <a:t>Like an array, it contains the component that can be accessed using an integer index.</a:t>
            </a:r>
            <a:endParaRPr/>
          </a:p>
          <a:p>
            <a:pPr indent="-196850" lvl="0" marL="342900" marR="0" rtl="0" algn="l">
              <a:spcBef>
                <a:spcPts val="0"/>
              </a:spcBef>
              <a:spcAft>
                <a:spcPts val="0"/>
              </a:spcAft>
              <a:buClr>
                <a:schemeClr val="dk1"/>
              </a:buClr>
              <a:buSzPts val="2300"/>
              <a:buFont typeface="Noto Sans Symbols"/>
              <a:buNone/>
            </a:pPr>
            <a:r>
              <a:t/>
            </a:r>
            <a:endParaRPr b="1" sz="23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300"/>
              <a:buFont typeface="Noto Sans Symbols"/>
              <a:buChar char="▪"/>
            </a:pPr>
            <a:r>
              <a:rPr b="1" lang="en-US" sz="2300">
                <a:solidFill>
                  <a:schemeClr val="dk1"/>
                </a:solidFill>
                <a:latin typeface="Calibri"/>
                <a:ea typeface="Calibri"/>
                <a:cs typeface="Calibri"/>
                <a:sym typeface="Calibri"/>
              </a:rPr>
              <a:t>Vector is very useful if we don't know the size of an array in advance or we need one that can change the size over the lifetime of a program.</a:t>
            </a:r>
            <a:endParaRPr/>
          </a:p>
          <a:p>
            <a:pPr indent="-196850" lvl="0" marL="342900" marR="0" rtl="0" algn="l">
              <a:spcBef>
                <a:spcPts val="0"/>
              </a:spcBef>
              <a:spcAft>
                <a:spcPts val="0"/>
              </a:spcAft>
              <a:buClr>
                <a:schemeClr val="dk1"/>
              </a:buClr>
              <a:buSzPts val="2300"/>
              <a:buFont typeface="Noto Sans Symbols"/>
              <a:buNone/>
            </a:pPr>
            <a:r>
              <a:t/>
            </a:r>
            <a:endParaRPr b="1" sz="23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300"/>
              <a:buFont typeface="Noto Sans Symbols"/>
              <a:buChar char="▪"/>
            </a:pPr>
            <a:r>
              <a:rPr b="1" lang="en-US" sz="2300">
                <a:solidFill>
                  <a:schemeClr val="dk1"/>
                </a:solidFill>
                <a:latin typeface="Calibri"/>
                <a:ea typeface="Calibri"/>
                <a:cs typeface="Calibri"/>
                <a:sym typeface="Calibri"/>
              </a:rPr>
              <a:t>Vector implements a dynamic array that means it can grow or shrink as required. </a:t>
            </a:r>
            <a:endParaRPr/>
          </a:p>
          <a:p>
            <a:pPr indent="-196850" lvl="0" marL="342900" marR="0" rtl="0" algn="l">
              <a:spcBef>
                <a:spcPts val="0"/>
              </a:spcBef>
              <a:spcAft>
                <a:spcPts val="0"/>
              </a:spcAft>
              <a:buClr>
                <a:schemeClr val="dk1"/>
              </a:buClr>
              <a:buSzPts val="2300"/>
              <a:buFont typeface="Noto Sans Symbols"/>
              <a:buNone/>
            </a:pPr>
            <a:r>
              <a:t/>
            </a:r>
            <a:endParaRPr b="1" sz="23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300"/>
              <a:buFont typeface="Noto Sans Symbols"/>
              <a:buChar char="▪"/>
            </a:pPr>
            <a:r>
              <a:rPr b="1" lang="en-US" sz="2300">
                <a:solidFill>
                  <a:schemeClr val="dk1"/>
                </a:solidFill>
                <a:latin typeface="Calibri"/>
                <a:ea typeface="Calibri"/>
                <a:cs typeface="Calibri"/>
                <a:sym typeface="Calibri"/>
              </a:rPr>
              <a:t>It is similar to the ArrayList, but with two differences-</a:t>
            </a:r>
            <a:endParaRPr/>
          </a:p>
          <a:p>
            <a:pPr indent="-196850" lvl="0" marL="342900" marR="0" rtl="0" algn="l">
              <a:spcBef>
                <a:spcPts val="0"/>
              </a:spcBef>
              <a:spcAft>
                <a:spcPts val="0"/>
              </a:spcAft>
              <a:buClr>
                <a:schemeClr val="dk1"/>
              </a:buClr>
              <a:buSzPts val="2300"/>
              <a:buFont typeface="Noto Sans Symbols"/>
              <a:buNone/>
            </a:pPr>
            <a:r>
              <a:t/>
            </a:r>
            <a:endParaRPr b="1" sz="2300">
              <a:solidFill>
                <a:schemeClr val="dk1"/>
              </a:solidFill>
              <a:latin typeface="Calibri"/>
              <a:ea typeface="Calibri"/>
              <a:cs typeface="Calibri"/>
              <a:sym typeface="Calibri"/>
            </a:endParaRPr>
          </a:p>
          <a:p>
            <a:pPr indent="-342900" lvl="2" marL="1257300" marR="0" rtl="0" algn="l">
              <a:spcBef>
                <a:spcPts val="0"/>
              </a:spcBef>
              <a:spcAft>
                <a:spcPts val="0"/>
              </a:spcAft>
              <a:buClr>
                <a:schemeClr val="dk1"/>
              </a:buClr>
              <a:buSzPts val="2300"/>
              <a:buFont typeface="Noto Sans Symbols"/>
              <a:buChar char="▪"/>
            </a:pPr>
            <a:r>
              <a:rPr b="1" i="0" lang="en-US" sz="2300" u="none" cap="none" strike="noStrike">
                <a:solidFill>
                  <a:schemeClr val="dk1"/>
                </a:solidFill>
                <a:latin typeface="Calibri"/>
                <a:ea typeface="Calibri"/>
                <a:cs typeface="Calibri"/>
                <a:sym typeface="Calibri"/>
              </a:rPr>
              <a:t>Vector is synchronized.</a:t>
            </a:r>
            <a:endParaRPr/>
          </a:p>
          <a:p>
            <a:pPr indent="-342900" lvl="2" marL="1257300" marR="0" rtl="0" algn="l">
              <a:spcBef>
                <a:spcPts val="0"/>
              </a:spcBef>
              <a:spcAft>
                <a:spcPts val="0"/>
              </a:spcAft>
              <a:buClr>
                <a:schemeClr val="dk1"/>
              </a:buClr>
              <a:buSzPts val="2300"/>
              <a:buFont typeface="Noto Sans Symbols"/>
              <a:buChar char="▪"/>
            </a:pPr>
            <a:r>
              <a:rPr b="1" i="0" lang="en-US" sz="2300" u="none" cap="none" strike="noStrike">
                <a:solidFill>
                  <a:schemeClr val="dk1"/>
                </a:solidFill>
                <a:latin typeface="Calibri"/>
                <a:ea typeface="Calibri"/>
                <a:cs typeface="Calibri"/>
                <a:sym typeface="Calibri"/>
              </a:rPr>
              <a:t>The vector contains many legacy methods that are not the part of a collections framework</a:t>
            </a:r>
            <a:endParaRPr/>
          </a:p>
        </p:txBody>
      </p:sp>
    </p:spTree>
  </p:cSld>
  <p:clrMapOvr>
    <a:masterClrMapping/>
  </p:clrMapOvr>
  <mc:AlternateContent>
    <mc:Choice Requires="p14">
      <p:transition spd="slow" p14:dur="2000">
        <p14:prism dir="l"/>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pic>
        <p:nvPicPr>
          <p:cNvPr id="664" name="Google Shape;664;p36"/>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665" name="Google Shape;665;p36"/>
          <p:cNvGrpSpPr/>
          <p:nvPr/>
        </p:nvGrpSpPr>
        <p:grpSpPr>
          <a:xfrm>
            <a:off x="118191" y="106018"/>
            <a:ext cx="1498574" cy="904328"/>
            <a:chOff x="862157" y="4413681"/>
            <a:chExt cx="2570156" cy="1560001"/>
          </a:xfrm>
        </p:grpSpPr>
        <p:pic>
          <p:nvPicPr>
            <p:cNvPr descr="Image result for collections icon" id="666" name="Google Shape;666;p36"/>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667" name="Google Shape;667;p36"/>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668" name="Google Shape;668;p36"/>
          <p:cNvSpPr txBox="1"/>
          <p:nvPr/>
        </p:nvSpPr>
        <p:spPr>
          <a:xfrm>
            <a:off x="3272224" y="38499"/>
            <a:ext cx="564755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261628"/>
                </a:solidFill>
                <a:latin typeface="Calibri"/>
                <a:ea typeface="Calibri"/>
                <a:cs typeface="Calibri"/>
                <a:sym typeface="Calibri"/>
              </a:rPr>
              <a:t>Vector</a:t>
            </a:r>
            <a:endParaRPr/>
          </a:p>
        </p:txBody>
      </p:sp>
      <p:sp>
        <p:nvSpPr>
          <p:cNvPr id="669" name="Google Shape;669;p36"/>
          <p:cNvSpPr txBox="1"/>
          <p:nvPr/>
        </p:nvSpPr>
        <p:spPr>
          <a:xfrm>
            <a:off x="479501" y="1010346"/>
            <a:ext cx="11407699" cy="433965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300"/>
              <a:buFont typeface="Noto Sans Symbols"/>
              <a:buChar char="▪"/>
            </a:pPr>
            <a:r>
              <a:rPr b="1" lang="en-US" sz="2300">
                <a:solidFill>
                  <a:schemeClr val="dk1"/>
                </a:solidFill>
                <a:latin typeface="Calibri"/>
                <a:ea typeface="Calibri"/>
                <a:cs typeface="Calibri"/>
                <a:sym typeface="Calibri"/>
              </a:rPr>
              <a:t>Vector class supports four types of constructors.</a:t>
            </a:r>
            <a:endParaRPr/>
          </a:p>
          <a:p>
            <a:pPr indent="-196850" lvl="0" marL="342900" marR="0" rtl="0" algn="l">
              <a:spcBef>
                <a:spcPts val="0"/>
              </a:spcBef>
              <a:spcAft>
                <a:spcPts val="0"/>
              </a:spcAft>
              <a:buClr>
                <a:schemeClr val="dk1"/>
              </a:buClr>
              <a:buSzPts val="2300"/>
              <a:buFont typeface="Noto Sans Symbols"/>
              <a:buNone/>
            </a:pPr>
            <a:r>
              <a:t/>
            </a:r>
            <a:endParaRPr b="1" sz="2300">
              <a:solidFill>
                <a:schemeClr val="dk1"/>
              </a:solidFill>
              <a:latin typeface="Calibri"/>
              <a:ea typeface="Calibri"/>
              <a:cs typeface="Calibri"/>
              <a:sym typeface="Calibri"/>
            </a:endParaRPr>
          </a:p>
          <a:p>
            <a:pPr indent="-196850" lvl="0" marL="342900" marR="0" rtl="0" algn="l">
              <a:spcBef>
                <a:spcPts val="0"/>
              </a:spcBef>
              <a:spcAft>
                <a:spcPts val="0"/>
              </a:spcAft>
              <a:buClr>
                <a:schemeClr val="dk1"/>
              </a:buClr>
              <a:buSzPts val="2300"/>
              <a:buFont typeface="Noto Sans Symbols"/>
              <a:buNone/>
            </a:pPr>
            <a:r>
              <a:t/>
            </a:r>
            <a:endParaRPr b="1" sz="23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300"/>
              <a:buFont typeface="Noto Sans Symbols"/>
              <a:buChar char="▪"/>
            </a:pPr>
            <a:r>
              <a:rPr b="1" lang="en-US" sz="2300">
                <a:solidFill>
                  <a:schemeClr val="dk1"/>
                </a:solidFill>
                <a:latin typeface="Calibri"/>
                <a:ea typeface="Calibri"/>
                <a:cs typeface="Calibri"/>
                <a:sym typeface="Calibri"/>
              </a:rPr>
              <a:t>vector() </a:t>
            </a:r>
            <a:endParaRPr/>
          </a:p>
          <a:p>
            <a:pPr indent="-342900" lvl="4" marL="2171700" marR="0" rtl="0" algn="l">
              <a:spcBef>
                <a:spcPts val="0"/>
              </a:spcBef>
              <a:spcAft>
                <a:spcPts val="0"/>
              </a:spcAft>
              <a:buClr>
                <a:schemeClr val="dk1"/>
              </a:buClr>
              <a:buSzPts val="2300"/>
              <a:buFont typeface="Noto Sans Symbols"/>
              <a:buChar char="▪"/>
            </a:pPr>
            <a:r>
              <a:rPr b="1" i="0" lang="en-US" sz="2300" u="none" cap="none" strike="noStrike">
                <a:solidFill>
                  <a:schemeClr val="dk1"/>
                </a:solidFill>
                <a:latin typeface="Calibri"/>
                <a:ea typeface="Calibri"/>
                <a:cs typeface="Calibri"/>
                <a:sym typeface="Calibri"/>
              </a:rPr>
              <a:t>– default size will be 10 if this is used.</a:t>
            </a:r>
            <a:endParaRPr/>
          </a:p>
          <a:p>
            <a:pPr indent="-342900" lvl="0" marL="342900" marR="0" rtl="0" algn="l">
              <a:spcBef>
                <a:spcPts val="0"/>
              </a:spcBef>
              <a:spcAft>
                <a:spcPts val="0"/>
              </a:spcAft>
              <a:buClr>
                <a:schemeClr val="dk1"/>
              </a:buClr>
              <a:buSzPts val="2300"/>
              <a:buFont typeface="Noto Sans Symbols"/>
              <a:buChar char="▪"/>
            </a:pPr>
            <a:r>
              <a:rPr b="1" lang="en-US" sz="2300">
                <a:solidFill>
                  <a:schemeClr val="dk1"/>
                </a:solidFill>
                <a:latin typeface="Calibri"/>
                <a:ea typeface="Calibri"/>
                <a:cs typeface="Calibri"/>
                <a:sym typeface="Calibri"/>
              </a:rPr>
              <a:t>vector(int initialCapacity) </a:t>
            </a:r>
            <a:endParaRPr/>
          </a:p>
          <a:p>
            <a:pPr indent="-342900" lvl="4" marL="2171700" marR="0" rtl="0" algn="l">
              <a:spcBef>
                <a:spcPts val="0"/>
              </a:spcBef>
              <a:spcAft>
                <a:spcPts val="0"/>
              </a:spcAft>
              <a:buClr>
                <a:schemeClr val="dk1"/>
              </a:buClr>
              <a:buSzPts val="2300"/>
              <a:buFont typeface="Noto Sans Symbols"/>
              <a:buChar char="▪"/>
            </a:pPr>
            <a:r>
              <a:rPr b="1" i="0" lang="en-US" sz="2300" u="none" cap="none" strike="noStrike">
                <a:solidFill>
                  <a:schemeClr val="dk1"/>
                </a:solidFill>
                <a:latin typeface="Calibri"/>
                <a:ea typeface="Calibri"/>
                <a:cs typeface="Calibri"/>
                <a:sym typeface="Calibri"/>
              </a:rPr>
              <a:t>– initial size is defined by the user, incremental size is 0.</a:t>
            </a:r>
            <a:endParaRPr/>
          </a:p>
          <a:p>
            <a:pPr indent="-342900" lvl="0" marL="342900" marR="0" rtl="0" algn="l">
              <a:spcBef>
                <a:spcPts val="0"/>
              </a:spcBef>
              <a:spcAft>
                <a:spcPts val="0"/>
              </a:spcAft>
              <a:buClr>
                <a:schemeClr val="dk1"/>
              </a:buClr>
              <a:buSzPts val="2300"/>
              <a:buFont typeface="Noto Sans Symbols"/>
              <a:buChar char="▪"/>
            </a:pPr>
            <a:r>
              <a:rPr b="1" lang="en-US" sz="2300">
                <a:solidFill>
                  <a:schemeClr val="dk1"/>
                </a:solidFill>
                <a:latin typeface="Calibri"/>
                <a:ea typeface="Calibri"/>
                <a:cs typeface="Calibri"/>
                <a:sym typeface="Calibri"/>
              </a:rPr>
              <a:t>vector(int initialCapacity, int capacityIncrement)</a:t>
            </a:r>
            <a:endParaRPr/>
          </a:p>
          <a:p>
            <a:pPr indent="-342900" lvl="4" marL="2171700" marR="0" rtl="0" algn="l">
              <a:spcBef>
                <a:spcPts val="0"/>
              </a:spcBef>
              <a:spcAft>
                <a:spcPts val="0"/>
              </a:spcAft>
              <a:buClr>
                <a:schemeClr val="dk1"/>
              </a:buClr>
              <a:buSzPts val="2300"/>
              <a:buFont typeface="Noto Sans Symbols"/>
              <a:buChar char="▪"/>
            </a:pPr>
            <a:r>
              <a:rPr b="1" i="0" lang="en-US" sz="2300" u="none" cap="none" strike="noStrike">
                <a:solidFill>
                  <a:schemeClr val="dk1"/>
                </a:solidFill>
                <a:latin typeface="Calibri"/>
                <a:ea typeface="Calibri"/>
                <a:cs typeface="Calibri"/>
                <a:sym typeface="Calibri"/>
              </a:rPr>
              <a:t>– both initial size &amp; incremental size is defined by the user.</a:t>
            </a:r>
            <a:endParaRPr/>
          </a:p>
          <a:p>
            <a:pPr indent="-342900" lvl="0" marL="342900" marR="0" rtl="0" algn="l">
              <a:spcBef>
                <a:spcPts val="0"/>
              </a:spcBef>
              <a:spcAft>
                <a:spcPts val="0"/>
              </a:spcAft>
              <a:buClr>
                <a:srgbClr val="000000"/>
              </a:buClr>
              <a:buSzPts val="2300"/>
              <a:buFont typeface="Noto Sans Symbols"/>
              <a:buChar char="▪"/>
            </a:pPr>
            <a:r>
              <a:rPr b="1" lang="en-US" sz="2300">
                <a:solidFill>
                  <a:srgbClr val="000000"/>
                </a:solidFill>
                <a:latin typeface="Calibri"/>
                <a:ea typeface="Calibri"/>
                <a:cs typeface="Calibri"/>
                <a:sym typeface="Calibri"/>
              </a:rPr>
              <a:t>Vector( Collection&lt;? extends E&gt; c)</a:t>
            </a:r>
            <a:endParaRPr/>
          </a:p>
          <a:p>
            <a:pPr indent="-342900" lvl="4" marL="2171700" marR="0" rtl="0" algn="l">
              <a:spcBef>
                <a:spcPts val="0"/>
              </a:spcBef>
              <a:spcAft>
                <a:spcPts val="0"/>
              </a:spcAft>
              <a:buClr>
                <a:srgbClr val="000000"/>
              </a:buClr>
              <a:buSzPts val="2300"/>
              <a:buFont typeface="Noto Sans Symbols"/>
              <a:buChar char="▪"/>
            </a:pPr>
            <a:r>
              <a:rPr b="1" i="0" lang="en-US" sz="2300" u="none" cap="none" strike="noStrike">
                <a:solidFill>
                  <a:srgbClr val="000000"/>
                </a:solidFill>
                <a:latin typeface="Calibri"/>
                <a:ea typeface="Calibri"/>
                <a:cs typeface="Calibri"/>
                <a:sym typeface="Calibri"/>
              </a:rPr>
              <a:t>– creates vector that contains elements of a collection.</a:t>
            </a:r>
            <a:endParaRPr/>
          </a:p>
          <a:p>
            <a:pPr indent="-196850" lvl="0" marL="342900" marR="0" rtl="0" algn="l">
              <a:spcBef>
                <a:spcPts val="0"/>
              </a:spcBef>
              <a:spcAft>
                <a:spcPts val="0"/>
              </a:spcAft>
              <a:buClr>
                <a:schemeClr val="dk1"/>
              </a:buClr>
              <a:buSzPts val="2300"/>
              <a:buFont typeface="Noto Sans Symbols"/>
              <a:buNone/>
            </a:pPr>
            <a:r>
              <a:t/>
            </a:r>
            <a:endParaRPr b="1" sz="2300">
              <a:solidFill>
                <a:schemeClr val="dk1"/>
              </a:solidFill>
              <a:latin typeface="Calibri"/>
              <a:ea typeface="Calibri"/>
              <a:cs typeface="Calibri"/>
              <a:sym typeface="Calibri"/>
            </a:endParaRPr>
          </a:p>
        </p:txBody>
      </p:sp>
    </p:spTree>
  </p:cSld>
  <p:clrMapOvr>
    <a:masterClrMapping/>
  </p:clrMapOvr>
  <mc:AlternateContent>
    <mc:Choice Requires="p14">
      <p:transition spd="slow" p14:dur="2000">
        <p14:prism dir="l"/>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pic>
        <p:nvPicPr>
          <p:cNvPr id="674" name="Google Shape;674;p37"/>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675" name="Google Shape;675;p37"/>
          <p:cNvGrpSpPr/>
          <p:nvPr/>
        </p:nvGrpSpPr>
        <p:grpSpPr>
          <a:xfrm>
            <a:off x="118191" y="106018"/>
            <a:ext cx="1498574" cy="904328"/>
            <a:chOff x="862157" y="4413681"/>
            <a:chExt cx="2570156" cy="1560001"/>
          </a:xfrm>
        </p:grpSpPr>
        <p:pic>
          <p:nvPicPr>
            <p:cNvPr descr="Image result for collections icon" id="676" name="Google Shape;676;p37"/>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677" name="Google Shape;677;p37"/>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678" name="Google Shape;678;p37"/>
          <p:cNvSpPr txBox="1"/>
          <p:nvPr/>
        </p:nvSpPr>
        <p:spPr>
          <a:xfrm>
            <a:off x="3272224" y="38499"/>
            <a:ext cx="564755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261628"/>
                </a:solidFill>
                <a:latin typeface="Calibri"/>
                <a:ea typeface="Calibri"/>
                <a:cs typeface="Calibri"/>
                <a:sym typeface="Calibri"/>
              </a:rPr>
              <a:t>Vector</a:t>
            </a:r>
            <a:endParaRPr/>
          </a:p>
        </p:txBody>
      </p:sp>
      <p:graphicFrame>
        <p:nvGraphicFramePr>
          <p:cNvPr id="679" name="Google Shape;679;p37"/>
          <p:cNvGraphicFramePr/>
          <p:nvPr/>
        </p:nvGraphicFramePr>
        <p:xfrm>
          <a:off x="479501" y="1275865"/>
          <a:ext cx="3000000" cy="3000000"/>
        </p:xfrm>
        <a:graphic>
          <a:graphicData uri="http://schemas.openxmlformats.org/drawingml/2006/table">
            <a:tbl>
              <a:tblPr>
                <a:noFill/>
                <a:tableStyleId>{B9160D5A-F4D8-4355-9011-09AB1966FD5C}</a:tableStyleId>
              </a:tblPr>
              <a:tblGrid>
                <a:gridCol w="2217700"/>
                <a:gridCol w="8938200"/>
              </a:tblGrid>
              <a:tr h="190500">
                <a:tc>
                  <a:txBody>
                    <a:bodyPr/>
                    <a:lstStyle/>
                    <a:p>
                      <a:pPr indent="0" lvl="0" marL="0" marR="0" rtl="0" algn="ctr">
                        <a:spcBef>
                          <a:spcPts val="0"/>
                        </a:spcBef>
                        <a:spcAft>
                          <a:spcPts val="0"/>
                        </a:spcAft>
                        <a:buNone/>
                      </a:pPr>
                      <a:r>
                        <a:rPr b="1" lang="en-US" sz="2200" u="none" strike="noStrike"/>
                        <a:t>Method</a:t>
                      </a:r>
                      <a:endParaRPr b="1" i="0" sz="2200" u="none" strike="noStrike">
                        <a:solidFill>
                          <a:srgbClr val="000000"/>
                        </a:solidFill>
                        <a:latin typeface="Calibri"/>
                        <a:ea typeface="Calibri"/>
                        <a:cs typeface="Calibri"/>
                        <a:sym typeface="Calibri"/>
                      </a:endParaRPr>
                    </a:p>
                  </a:txBody>
                  <a:tcPr marT="9525" marB="0" marR="9525" marL="9525" anchor="ctr">
                    <a:solidFill>
                      <a:srgbClr val="FFC000"/>
                    </a:solidFill>
                  </a:tcPr>
                </a:tc>
                <a:tc>
                  <a:txBody>
                    <a:bodyPr/>
                    <a:lstStyle/>
                    <a:p>
                      <a:pPr indent="0" lvl="0" marL="0" marR="0" rtl="0" algn="ctr">
                        <a:spcBef>
                          <a:spcPts val="0"/>
                        </a:spcBef>
                        <a:spcAft>
                          <a:spcPts val="0"/>
                        </a:spcAft>
                        <a:buNone/>
                      </a:pPr>
                      <a:r>
                        <a:rPr b="1" lang="en-US" sz="2200" u="none" strike="noStrike"/>
                        <a:t>Description</a:t>
                      </a:r>
                      <a:endParaRPr b="1" i="0" sz="2200" u="none" strike="noStrike">
                        <a:solidFill>
                          <a:srgbClr val="000000"/>
                        </a:solidFill>
                        <a:latin typeface="Calibri"/>
                        <a:ea typeface="Calibri"/>
                        <a:cs typeface="Calibri"/>
                        <a:sym typeface="Calibri"/>
                      </a:endParaRPr>
                    </a:p>
                  </a:txBody>
                  <a:tcPr marT="9525" marB="0" marR="9525" marL="9525" anchor="ctr">
                    <a:solidFill>
                      <a:srgbClr val="FFC000"/>
                    </a:solidFill>
                  </a:tcPr>
                </a:tc>
              </a:tr>
              <a:tr h="190500">
                <a:tc>
                  <a:txBody>
                    <a:bodyPr/>
                    <a:lstStyle/>
                    <a:p>
                      <a:pPr indent="0" lvl="0" marL="0" marR="0" rtl="0" algn="l">
                        <a:spcBef>
                          <a:spcPts val="0"/>
                        </a:spcBef>
                        <a:spcAft>
                          <a:spcPts val="0"/>
                        </a:spcAft>
                        <a:buNone/>
                      </a:pPr>
                      <a:r>
                        <a:rPr b="1" lang="en-US" sz="2200" u="none" strike="noStrike"/>
                        <a:t>add()</a:t>
                      </a:r>
                      <a:endParaRPr b="1" i="0" sz="2200" u="none" strike="noStrike">
                        <a:solidFill>
                          <a:srgbClr val="000000"/>
                        </a:solidFill>
                        <a:latin typeface="Calibri"/>
                        <a:ea typeface="Calibri"/>
                        <a:cs typeface="Calibri"/>
                        <a:sym typeface="Calibri"/>
                      </a:endParaRPr>
                    </a:p>
                  </a:txBody>
                  <a:tcPr marT="9525" marB="0" marR="9525" marL="9525" anchor="ctr">
                    <a:solidFill>
                      <a:srgbClr val="FBE4D4"/>
                    </a:solidFill>
                  </a:tcPr>
                </a:tc>
                <a:tc>
                  <a:txBody>
                    <a:bodyPr/>
                    <a:lstStyle/>
                    <a:p>
                      <a:pPr indent="0" lvl="0" marL="0" marR="0" rtl="0" algn="l">
                        <a:spcBef>
                          <a:spcPts val="0"/>
                        </a:spcBef>
                        <a:spcAft>
                          <a:spcPts val="0"/>
                        </a:spcAft>
                        <a:buNone/>
                      </a:pPr>
                      <a:r>
                        <a:rPr b="1" lang="en-US" sz="2200" u="none" strike="noStrike"/>
                        <a:t>It is used to append the specified element in the given vector.</a:t>
                      </a:r>
                      <a:endParaRPr b="1" i="0" sz="2200" u="none" strike="noStrike">
                        <a:solidFill>
                          <a:srgbClr val="000000"/>
                        </a:solidFill>
                        <a:latin typeface="Calibri"/>
                        <a:ea typeface="Calibri"/>
                        <a:cs typeface="Calibri"/>
                        <a:sym typeface="Calibri"/>
                      </a:endParaRPr>
                    </a:p>
                  </a:txBody>
                  <a:tcPr marT="9525" marB="0" marR="9525" marL="9525" anchor="ctr">
                    <a:solidFill>
                      <a:srgbClr val="FBE4D4"/>
                    </a:solidFill>
                  </a:tcPr>
                </a:tc>
              </a:tr>
              <a:tr h="381000">
                <a:tc>
                  <a:txBody>
                    <a:bodyPr/>
                    <a:lstStyle/>
                    <a:p>
                      <a:pPr indent="0" lvl="0" marL="0" marR="0" rtl="0" algn="l">
                        <a:spcBef>
                          <a:spcPts val="0"/>
                        </a:spcBef>
                        <a:spcAft>
                          <a:spcPts val="0"/>
                        </a:spcAft>
                        <a:buNone/>
                      </a:pPr>
                      <a:r>
                        <a:rPr b="1" lang="en-US" sz="2200" u="none" strike="noStrike"/>
                        <a:t>addAll()</a:t>
                      </a:r>
                      <a:endParaRPr b="1" i="0" sz="2200" u="none" strike="noStrike">
                        <a:solidFill>
                          <a:srgbClr val="000000"/>
                        </a:solidFill>
                        <a:latin typeface="Calibri"/>
                        <a:ea typeface="Calibri"/>
                        <a:cs typeface="Calibri"/>
                        <a:sym typeface="Calibri"/>
                      </a:endParaRPr>
                    </a:p>
                  </a:txBody>
                  <a:tcPr marT="9525" marB="0" marR="9525" marL="9525" anchor="ctr">
                    <a:solidFill>
                      <a:schemeClr val="lt1"/>
                    </a:solidFill>
                  </a:tcPr>
                </a:tc>
                <a:tc>
                  <a:txBody>
                    <a:bodyPr/>
                    <a:lstStyle/>
                    <a:p>
                      <a:pPr indent="0" lvl="0" marL="0" marR="0" rtl="0" algn="l">
                        <a:spcBef>
                          <a:spcPts val="0"/>
                        </a:spcBef>
                        <a:spcAft>
                          <a:spcPts val="0"/>
                        </a:spcAft>
                        <a:buNone/>
                      </a:pPr>
                      <a:r>
                        <a:rPr b="1" lang="en-US" sz="2200" u="none" strike="noStrike"/>
                        <a:t>It is used to append all of the elements in the specified collection to the end of this Vector.</a:t>
                      </a:r>
                      <a:endParaRPr b="1" i="0" sz="2200" u="none" strike="noStrike">
                        <a:solidFill>
                          <a:srgbClr val="000000"/>
                        </a:solidFill>
                        <a:latin typeface="Calibri"/>
                        <a:ea typeface="Calibri"/>
                        <a:cs typeface="Calibri"/>
                        <a:sym typeface="Calibri"/>
                      </a:endParaRPr>
                    </a:p>
                  </a:txBody>
                  <a:tcPr marT="9525" marB="0" marR="9525" marL="9525" anchor="ctr">
                    <a:solidFill>
                      <a:schemeClr val="lt1"/>
                    </a:solidFill>
                  </a:tcPr>
                </a:tc>
              </a:tr>
              <a:tr h="381000">
                <a:tc>
                  <a:txBody>
                    <a:bodyPr/>
                    <a:lstStyle/>
                    <a:p>
                      <a:pPr indent="0" lvl="0" marL="0" marR="0" rtl="0" algn="l">
                        <a:spcBef>
                          <a:spcPts val="0"/>
                        </a:spcBef>
                        <a:spcAft>
                          <a:spcPts val="0"/>
                        </a:spcAft>
                        <a:buNone/>
                      </a:pPr>
                      <a:r>
                        <a:rPr b="1" lang="en-US" sz="2200" u="none" strike="noStrike"/>
                        <a:t>addElement()</a:t>
                      </a:r>
                      <a:endParaRPr b="1" i="0" sz="2200" u="none" strike="noStrike">
                        <a:solidFill>
                          <a:srgbClr val="000000"/>
                        </a:solidFill>
                        <a:latin typeface="Calibri"/>
                        <a:ea typeface="Calibri"/>
                        <a:cs typeface="Calibri"/>
                        <a:sym typeface="Calibri"/>
                      </a:endParaRPr>
                    </a:p>
                  </a:txBody>
                  <a:tcPr marT="9525" marB="0" marR="9525" marL="9525" anchor="ctr">
                    <a:solidFill>
                      <a:srgbClr val="FBE4D4"/>
                    </a:solidFill>
                  </a:tcPr>
                </a:tc>
                <a:tc>
                  <a:txBody>
                    <a:bodyPr/>
                    <a:lstStyle/>
                    <a:p>
                      <a:pPr indent="0" lvl="0" marL="0" marR="0" rtl="0" algn="l">
                        <a:spcBef>
                          <a:spcPts val="0"/>
                        </a:spcBef>
                        <a:spcAft>
                          <a:spcPts val="0"/>
                        </a:spcAft>
                        <a:buNone/>
                      </a:pPr>
                      <a:r>
                        <a:rPr b="1" lang="en-US" sz="2200" u="none" strike="noStrike"/>
                        <a:t>It is used to append the specified component to the end of this vector. It increases the vector size by one.</a:t>
                      </a:r>
                      <a:endParaRPr b="1" i="0" sz="2200" u="none" strike="noStrike">
                        <a:solidFill>
                          <a:srgbClr val="000000"/>
                        </a:solidFill>
                        <a:latin typeface="Calibri"/>
                        <a:ea typeface="Calibri"/>
                        <a:cs typeface="Calibri"/>
                        <a:sym typeface="Calibri"/>
                      </a:endParaRPr>
                    </a:p>
                  </a:txBody>
                  <a:tcPr marT="9525" marB="0" marR="9525" marL="9525" anchor="ctr">
                    <a:solidFill>
                      <a:srgbClr val="FBE4D4"/>
                    </a:solidFill>
                  </a:tcPr>
                </a:tc>
              </a:tr>
              <a:tr h="190500">
                <a:tc>
                  <a:txBody>
                    <a:bodyPr/>
                    <a:lstStyle/>
                    <a:p>
                      <a:pPr indent="0" lvl="0" marL="0" marR="0" rtl="0" algn="l">
                        <a:spcBef>
                          <a:spcPts val="0"/>
                        </a:spcBef>
                        <a:spcAft>
                          <a:spcPts val="0"/>
                        </a:spcAft>
                        <a:buNone/>
                      </a:pPr>
                      <a:r>
                        <a:rPr b="1" lang="en-US" sz="2200" u="none" strike="noStrike"/>
                        <a:t>capacity()</a:t>
                      </a:r>
                      <a:endParaRPr b="1" i="0" sz="2200" u="none" strike="noStrike">
                        <a:solidFill>
                          <a:srgbClr val="000000"/>
                        </a:solidFill>
                        <a:latin typeface="Calibri"/>
                        <a:ea typeface="Calibri"/>
                        <a:cs typeface="Calibri"/>
                        <a:sym typeface="Calibri"/>
                      </a:endParaRPr>
                    </a:p>
                  </a:txBody>
                  <a:tcPr marT="9525" marB="0" marR="9525" marL="9525" anchor="ctr">
                    <a:solidFill>
                      <a:schemeClr val="lt1"/>
                    </a:solidFill>
                  </a:tcPr>
                </a:tc>
                <a:tc>
                  <a:txBody>
                    <a:bodyPr/>
                    <a:lstStyle/>
                    <a:p>
                      <a:pPr indent="0" lvl="0" marL="0" marR="0" rtl="0" algn="l">
                        <a:spcBef>
                          <a:spcPts val="0"/>
                        </a:spcBef>
                        <a:spcAft>
                          <a:spcPts val="0"/>
                        </a:spcAft>
                        <a:buNone/>
                      </a:pPr>
                      <a:r>
                        <a:rPr b="1" lang="en-US" sz="2200" u="none" strike="noStrike"/>
                        <a:t>It is used to get the current capacity of this vector.</a:t>
                      </a:r>
                      <a:endParaRPr b="1" i="0" sz="2200" u="none" strike="noStrike">
                        <a:solidFill>
                          <a:srgbClr val="000000"/>
                        </a:solidFill>
                        <a:latin typeface="Calibri"/>
                        <a:ea typeface="Calibri"/>
                        <a:cs typeface="Calibri"/>
                        <a:sym typeface="Calibri"/>
                      </a:endParaRPr>
                    </a:p>
                  </a:txBody>
                  <a:tcPr marT="9525" marB="0" marR="9525" marL="9525" anchor="ctr">
                    <a:solidFill>
                      <a:schemeClr val="lt1"/>
                    </a:solidFill>
                  </a:tcPr>
                </a:tc>
              </a:tr>
              <a:tr h="190500">
                <a:tc>
                  <a:txBody>
                    <a:bodyPr/>
                    <a:lstStyle/>
                    <a:p>
                      <a:pPr indent="0" lvl="0" marL="0" marR="0" rtl="0" algn="l">
                        <a:spcBef>
                          <a:spcPts val="0"/>
                        </a:spcBef>
                        <a:spcAft>
                          <a:spcPts val="0"/>
                        </a:spcAft>
                        <a:buNone/>
                      </a:pPr>
                      <a:r>
                        <a:rPr b="1" lang="en-US" sz="2200" u="none" strike="noStrike"/>
                        <a:t>clear()</a:t>
                      </a:r>
                      <a:endParaRPr b="1" i="0" sz="2200" u="none" strike="noStrike">
                        <a:solidFill>
                          <a:srgbClr val="000000"/>
                        </a:solidFill>
                        <a:latin typeface="Calibri"/>
                        <a:ea typeface="Calibri"/>
                        <a:cs typeface="Calibri"/>
                        <a:sym typeface="Calibri"/>
                      </a:endParaRPr>
                    </a:p>
                  </a:txBody>
                  <a:tcPr marT="9525" marB="0" marR="9525" marL="9525" anchor="ctr">
                    <a:solidFill>
                      <a:srgbClr val="FBE4D4"/>
                    </a:solidFill>
                  </a:tcPr>
                </a:tc>
                <a:tc>
                  <a:txBody>
                    <a:bodyPr/>
                    <a:lstStyle/>
                    <a:p>
                      <a:pPr indent="0" lvl="0" marL="0" marR="0" rtl="0" algn="l">
                        <a:spcBef>
                          <a:spcPts val="0"/>
                        </a:spcBef>
                        <a:spcAft>
                          <a:spcPts val="0"/>
                        </a:spcAft>
                        <a:buNone/>
                      </a:pPr>
                      <a:r>
                        <a:rPr b="1" lang="en-US" sz="2200" u="none" strike="noStrike"/>
                        <a:t>It is used to delete all of the elements from this vector.</a:t>
                      </a:r>
                      <a:endParaRPr b="1" i="0" sz="2200" u="none" strike="noStrike">
                        <a:solidFill>
                          <a:srgbClr val="000000"/>
                        </a:solidFill>
                        <a:latin typeface="Calibri"/>
                        <a:ea typeface="Calibri"/>
                        <a:cs typeface="Calibri"/>
                        <a:sym typeface="Calibri"/>
                      </a:endParaRPr>
                    </a:p>
                  </a:txBody>
                  <a:tcPr marT="9525" marB="0" marR="9525" marL="9525" anchor="ctr">
                    <a:solidFill>
                      <a:srgbClr val="FBE4D4"/>
                    </a:solidFill>
                  </a:tcPr>
                </a:tc>
              </a:tr>
              <a:tr h="190500">
                <a:tc>
                  <a:txBody>
                    <a:bodyPr/>
                    <a:lstStyle/>
                    <a:p>
                      <a:pPr indent="0" lvl="0" marL="0" marR="0" rtl="0" algn="l">
                        <a:spcBef>
                          <a:spcPts val="0"/>
                        </a:spcBef>
                        <a:spcAft>
                          <a:spcPts val="0"/>
                        </a:spcAft>
                        <a:buNone/>
                      </a:pPr>
                      <a:r>
                        <a:rPr b="1" lang="en-US" sz="2200" u="none" strike="noStrike"/>
                        <a:t>clone()</a:t>
                      </a:r>
                      <a:endParaRPr b="1" i="0" sz="2200" u="none" strike="noStrike">
                        <a:solidFill>
                          <a:srgbClr val="000000"/>
                        </a:solidFill>
                        <a:latin typeface="Calibri"/>
                        <a:ea typeface="Calibri"/>
                        <a:cs typeface="Calibri"/>
                        <a:sym typeface="Calibri"/>
                      </a:endParaRPr>
                    </a:p>
                  </a:txBody>
                  <a:tcPr marT="9525" marB="0" marR="9525" marL="9525" anchor="ctr">
                    <a:solidFill>
                      <a:schemeClr val="lt1"/>
                    </a:solidFill>
                  </a:tcPr>
                </a:tc>
                <a:tc>
                  <a:txBody>
                    <a:bodyPr/>
                    <a:lstStyle/>
                    <a:p>
                      <a:pPr indent="0" lvl="0" marL="0" marR="0" rtl="0" algn="l">
                        <a:spcBef>
                          <a:spcPts val="0"/>
                        </a:spcBef>
                        <a:spcAft>
                          <a:spcPts val="0"/>
                        </a:spcAft>
                        <a:buNone/>
                      </a:pPr>
                      <a:r>
                        <a:rPr b="1" lang="en-US" sz="2200" u="none" strike="noStrike"/>
                        <a:t>It returns a clone of this vector.</a:t>
                      </a:r>
                      <a:endParaRPr b="1" i="0" sz="2200" u="none" strike="noStrike">
                        <a:solidFill>
                          <a:srgbClr val="000000"/>
                        </a:solidFill>
                        <a:latin typeface="Calibri"/>
                        <a:ea typeface="Calibri"/>
                        <a:cs typeface="Calibri"/>
                        <a:sym typeface="Calibri"/>
                      </a:endParaRPr>
                    </a:p>
                  </a:txBody>
                  <a:tcPr marT="9525" marB="0" marR="9525" marL="9525" anchor="ctr">
                    <a:solidFill>
                      <a:schemeClr val="lt1"/>
                    </a:solidFill>
                  </a:tcPr>
                </a:tc>
              </a:tr>
              <a:tr h="190500">
                <a:tc>
                  <a:txBody>
                    <a:bodyPr/>
                    <a:lstStyle/>
                    <a:p>
                      <a:pPr indent="0" lvl="0" marL="0" marR="0" rtl="0" algn="l">
                        <a:spcBef>
                          <a:spcPts val="0"/>
                        </a:spcBef>
                        <a:spcAft>
                          <a:spcPts val="0"/>
                        </a:spcAft>
                        <a:buNone/>
                      </a:pPr>
                      <a:r>
                        <a:rPr b="1" lang="en-US" sz="2200" u="none" strike="noStrike"/>
                        <a:t>contains()</a:t>
                      </a:r>
                      <a:endParaRPr b="1" i="0" sz="2200" u="none" strike="noStrike">
                        <a:solidFill>
                          <a:srgbClr val="000000"/>
                        </a:solidFill>
                        <a:latin typeface="Calibri"/>
                        <a:ea typeface="Calibri"/>
                        <a:cs typeface="Calibri"/>
                        <a:sym typeface="Calibri"/>
                      </a:endParaRPr>
                    </a:p>
                  </a:txBody>
                  <a:tcPr marT="9525" marB="0" marR="9525" marL="9525" anchor="ctr">
                    <a:solidFill>
                      <a:srgbClr val="FBE4D4"/>
                    </a:solidFill>
                  </a:tcPr>
                </a:tc>
                <a:tc>
                  <a:txBody>
                    <a:bodyPr/>
                    <a:lstStyle/>
                    <a:p>
                      <a:pPr indent="0" lvl="0" marL="0" marR="0" rtl="0" algn="l">
                        <a:spcBef>
                          <a:spcPts val="0"/>
                        </a:spcBef>
                        <a:spcAft>
                          <a:spcPts val="0"/>
                        </a:spcAft>
                        <a:buNone/>
                      </a:pPr>
                      <a:r>
                        <a:rPr b="1" lang="en-US" sz="2200" u="none" strike="noStrike"/>
                        <a:t>It returns true if the vector contains the specified element.</a:t>
                      </a:r>
                      <a:endParaRPr b="1" i="0" sz="2200" u="none" strike="noStrike">
                        <a:solidFill>
                          <a:srgbClr val="000000"/>
                        </a:solidFill>
                        <a:latin typeface="Calibri"/>
                        <a:ea typeface="Calibri"/>
                        <a:cs typeface="Calibri"/>
                        <a:sym typeface="Calibri"/>
                      </a:endParaRPr>
                    </a:p>
                  </a:txBody>
                  <a:tcPr marT="9525" marB="0" marR="9525" marL="9525" anchor="ctr">
                    <a:solidFill>
                      <a:srgbClr val="FBE4D4"/>
                    </a:solidFill>
                  </a:tcPr>
                </a:tc>
              </a:tr>
              <a:tr h="190500">
                <a:tc>
                  <a:txBody>
                    <a:bodyPr/>
                    <a:lstStyle/>
                    <a:p>
                      <a:pPr indent="0" lvl="0" marL="0" marR="0" rtl="0" algn="l">
                        <a:spcBef>
                          <a:spcPts val="0"/>
                        </a:spcBef>
                        <a:spcAft>
                          <a:spcPts val="0"/>
                        </a:spcAft>
                        <a:buNone/>
                      </a:pPr>
                      <a:r>
                        <a:rPr b="1" lang="en-US" sz="2200" u="none" strike="noStrike"/>
                        <a:t>containsAll()</a:t>
                      </a:r>
                      <a:endParaRPr b="1" i="0" sz="2200" u="none" strike="noStrike">
                        <a:solidFill>
                          <a:srgbClr val="000000"/>
                        </a:solidFill>
                        <a:latin typeface="Calibri"/>
                        <a:ea typeface="Calibri"/>
                        <a:cs typeface="Calibri"/>
                        <a:sym typeface="Calibri"/>
                      </a:endParaRPr>
                    </a:p>
                  </a:txBody>
                  <a:tcPr marT="9525" marB="0" marR="9525" marL="9525" anchor="ctr">
                    <a:solidFill>
                      <a:schemeClr val="lt1"/>
                    </a:solidFill>
                  </a:tcPr>
                </a:tc>
                <a:tc>
                  <a:txBody>
                    <a:bodyPr/>
                    <a:lstStyle/>
                    <a:p>
                      <a:pPr indent="0" lvl="0" marL="0" marR="0" rtl="0" algn="l">
                        <a:spcBef>
                          <a:spcPts val="0"/>
                        </a:spcBef>
                        <a:spcAft>
                          <a:spcPts val="0"/>
                        </a:spcAft>
                        <a:buNone/>
                      </a:pPr>
                      <a:r>
                        <a:rPr b="1" lang="en-US" sz="2200" u="none" strike="noStrike"/>
                        <a:t>It returns true if the vector contains all of the elements in the specified collection.</a:t>
                      </a:r>
                      <a:endParaRPr b="1" i="0" sz="2200" u="none" strike="noStrike">
                        <a:solidFill>
                          <a:srgbClr val="000000"/>
                        </a:solidFill>
                        <a:latin typeface="Calibri"/>
                        <a:ea typeface="Calibri"/>
                        <a:cs typeface="Calibri"/>
                        <a:sym typeface="Calibri"/>
                      </a:endParaRPr>
                    </a:p>
                  </a:txBody>
                  <a:tcPr marT="9525" marB="0" marR="9525" marL="9525" anchor="ctr">
                    <a:solidFill>
                      <a:schemeClr val="lt1"/>
                    </a:solidFill>
                  </a:tcPr>
                </a:tc>
              </a:tr>
              <a:tr h="190500">
                <a:tc>
                  <a:txBody>
                    <a:bodyPr/>
                    <a:lstStyle/>
                    <a:p>
                      <a:pPr indent="0" lvl="0" marL="0" marR="0" rtl="0" algn="l">
                        <a:spcBef>
                          <a:spcPts val="0"/>
                        </a:spcBef>
                        <a:spcAft>
                          <a:spcPts val="0"/>
                        </a:spcAft>
                        <a:buNone/>
                      </a:pPr>
                      <a:r>
                        <a:rPr b="1" lang="en-US" sz="2200" u="none" strike="noStrike"/>
                        <a:t>copyInto()</a:t>
                      </a:r>
                      <a:endParaRPr b="1" i="0" sz="2200" u="none" strike="noStrike">
                        <a:solidFill>
                          <a:srgbClr val="000000"/>
                        </a:solidFill>
                        <a:latin typeface="Calibri"/>
                        <a:ea typeface="Calibri"/>
                        <a:cs typeface="Calibri"/>
                        <a:sym typeface="Calibri"/>
                      </a:endParaRPr>
                    </a:p>
                  </a:txBody>
                  <a:tcPr marT="9525" marB="0" marR="9525" marL="9525" anchor="ctr">
                    <a:solidFill>
                      <a:srgbClr val="FBE4D4"/>
                    </a:solidFill>
                  </a:tcPr>
                </a:tc>
                <a:tc>
                  <a:txBody>
                    <a:bodyPr/>
                    <a:lstStyle/>
                    <a:p>
                      <a:pPr indent="0" lvl="0" marL="0" marR="0" rtl="0" algn="l">
                        <a:spcBef>
                          <a:spcPts val="0"/>
                        </a:spcBef>
                        <a:spcAft>
                          <a:spcPts val="0"/>
                        </a:spcAft>
                        <a:buNone/>
                      </a:pPr>
                      <a:r>
                        <a:rPr b="1" lang="en-US" sz="2200" u="none" strike="noStrike"/>
                        <a:t>It is used to copy the components of the vector into the specified array.</a:t>
                      </a:r>
                      <a:endParaRPr b="1" i="0" sz="2200" u="none" strike="noStrike">
                        <a:solidFill>
                          <a:srgbClr val="000000"/>
                        </a:solidFill>
                        <a:latin typeface="Calibri"/>
                        <a:ea typeface="Calibri"/>
                        <a:cs typeface="Calibri"/>
                        <a:sym typeface="Calibri"/>
                      </a:endParaRPr>
                    </a:p>
                  </a:txBody>
                  <a:tcPr marT="9525" marB="0" marR="9525" marL="9525" anchor="ctr">
                    <a:solidFill>
                      <a:srgbClr val="FBE4D4"/>
                    </a:solidFill>
                  </a:tcPr>
                </a:tc>
              </a:tr>
              <a:tr h="190500">
                <a:tc>
                  <a:txBody>
                    <a:bodyPr/>
                    <a:lstStyle/>
                    <a:p>
                      <a:pPr indent="0" lvl="0" marL="0" marR="0" rtl="0" algn="l">
                        <a:spcBef>
                          <a:spcPts val="0"/>
                        </a:spcBef>
                        <a:spcAft>
                          <a:spcPts val="0"/>
                        </a:spcAft>
                        <a:buNone/>
                      </a:pPr>
                      <a:r>
                        <a:rPr b="1" lang="en-US" sz="2200" u="none" strike="noStrike"/>
                        <a:t>elementAt()</a:t>
                      </a:r>
                      <a:endParaRPr b="1" i="0" sz="2200" u="none" strike="noStrike">
                        <a:solidFill>
                          <a:srgbClr val="000000"/>
                        </a:solidFill>
                        <a:latin typeface="Calibri"/>
                        <a:ea typeface="Calibri"/>
                        <a:cs typeface="Calibri"/>
                        <a:sym typeface="Calibri"/>
                      </a:endParaRPr>
                    </a:p>
                  </a:txBody>
                  <a:tcPr marT="9525" marB="0" marR="9525" marL="9525" anchor="ctr">
                    <a:solidFill>
                      <a:schemeClr val="lt1"/>
                    </a:solidFill>
                  </a:tcPr>
                </a:tc>
                <a:tc>
                  <a:txBody>
                    <a:bodyPr/>
                    <a:lstStyle/>
                    <a:p>
                      <a:pPr indent="0" lvl="0" marL="0" marR="0" rtl="0" algn="l">
                        <a:spcBef>
                          <a:spcPts val="0"/>
                        </a:spcBef>
                        <a:spcAft>
                          <a:spcPts val="0"/>
                        </a:spcAft>
                        <a:buNone/>
                      </a:pPr>
                      <a:r>
                        <a:rPr b="1" lang="en-US" sz="2200" u="none" strike="noStrike"/>
                        <a:t>It is used to get the component at the specified index.</a:t>
                      </a:r>
                      <a:endParaRPr b="1" i="0" sz="2200" u="none" strike="noStrike">
                        <a:solidFill>
                          <a:srgbClr val="000000"/>
                        </a:solidFill>
                        <a:latin typeface="Calibri"/>
                        <a:ea typeface="Calibri"/>
                        <a:cs typeface="Calibri"/>
                        <a:sym typeface="Calibri"/>
                      </a:endParaRPr>
                    </a:p>
                  </a:txBody>
                  <a:tcPr marT="9525" marB="0" marR="9525" marL="9525" anchor="ctr">
                    <a:solidFill>
                      <a:schemeClr val="lt1"/>
                    </a:solidFill>
                  </a:tcPr>
                </a:tc>
              </a:tr>
              <a:tr h="190500">
                <a:tc>
                  <a:txBody>
                    <a:bodyPr/>
                    <a:lstStyle/>
                    <a:p>
                      <a:pPr indent="0" lvl="0" marL="0" marR="0" rtl="0" algn="l">
                        <a:spcBef>
                          <a:spcPts val="0"/>
                        </a:spcBef>
                        <a:spcAft>
                          <a:spcPts val="0"/>
                        </a:spcAft>
                        <a:buNone/>
                      </a:pPr>
                      <a:r>
                        <a:rPr b="1" lang="en-US" sz="2200" u="none" strike="noStrike"/>
                        <a:t>elements()</a:t>
                      </a:r>
                      <a:endParaRPr b="1" i="0" sz="2200" u="none" strike="noStrike">
                        <a:solidFill>
                          <a:srgbClr val="000000"/>
                        </a:solidFill>
                        <a:latin typeface="Calibri"/>
                        <a:ea typeface="Calibri"/>
                        <a:cs typeface="Calibri"/>
                        <a:sym typeface="Calibri"/>
                      </a:endParaRPr>
                    </a:p>
                  </a:txBody>
                  <a:tcPr marT="9525" marB="0" marR="9525" marL="9525" anchor="ctr">
                    <a:solidFill>
                      <a:srgbClr val="FBE4D4"/>
                    </a:solidFill>
                  </a:tcPr>
                </a:tc>
                <a:tc>
                  <a:txBody>
                    <a:bodyPr/>
                    <a:lstStyle/>
                    <a:p>
                      <a:pPr indent="0" lvl="0" marL="0" marR="0" rtl="0" algn="l">
                        <a:spcBef>
                          <a:spcPts val="0"/>
                        </a:spcBef>
                        <a:spcAft>
                          <a:spcPts val="0"/>
                        </a:spcAft>
                        <a:buNone/>
                      </a:pPr>
                      <a:r>
                        <a:rPr b="1" lang="en-US" sz="2200" u="none" strike="noStrike"/>
                        <a:t>It returns an enumeration of the components of a vector.</a:t>
                      </a:r>
                      <a:endParaRPr b="1" i="0" sz="2200" u="none" strike="noStrike">
                        <a:solidFill>
                          <a:srgbClr val="000000"/>
                        </a:solidFill>
                        <a:latin typeface="Calibri"/>
                        <a:ea typeface="Calibri"/>
                        <a:cs typeface="Calibri"/>
                        <a:sym typeface="Calibri"/>
                      </a:endParaRPr>
                    </a:p>
                  </a:txBody>
                  <a:tcPr marT="9525" marB="0" marR="9525" marL="9525" anchor="ctr">
                    <a:solidFill>
                      <a:srgbClr val="FBE4D4"/>
                    </a:solidFill>
                  </a:tcPr>
                </a:tc>
              </a:tr>
            </a:tbl>
          </a:graphicData>
        </a:graphic>
      </p:graphicFrame>
    </p:spTree>
  </p:cSld>
  <p:clrMapOvr>
    <a:masterClrMapping/>
  </p:clrMapOvr>
  <mc:AlternateContent>
    <mc:Choice Requires="p14">
      <p:transition spd="slow" p14:dur="2000">
        <p14:prism dir="l"/>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pic>
        <p:nvPicPr>
          <p:cNvPr id="684" name="Google Shape;684;p38"/>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685" name="Google Shape;685;p38"/>
          <p:cNvGrpSpPr/>
          <p:nvPr/>
        </p:nvGrpSpPr>
        <p:grpSpPr>
          <a:xfrm>
            <a:off x="118191" y="106018"/>
            <a:ext cx="1498574" cy="904328"/>
            <a:chOff x="862157" y="4413681"/>
            <a:chExt cx="2570156" cy="1560001"/>
          </a:xfrm>
        </p:grpSpPr>
        <p:pic>
          <p:nvPicPr>
            <p:cNvPr descr="Image result for collections icon" id="686" name="Google Shape;686;p38"/>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687" name="Google Shape;687;p38"/>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688" name="Google Shape;688;p38"/>
          <p:cNvSpPr txBox="1"/>
          <p:nvPr/>
        </p:nvSpPr>
        <p:spPr>
          <a:xfrm>
            <a:off x="3272224" y="38499"/>
            <a:ext cx="564755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261628"/>
                </a:solidFill>
                <a:latin typeface="Calibri"/>
                <a:ea typeface="Calibri"/>
                <a:cs typeface="Calibri"/>
                <a:sym typeface="Calibri"/>
              </a:rPr>
              <a:t>Vector</a:t>
            </a:r>
            <a:endParaRPr/>
          </a:p>
        </p:txBody>
      </p:sp>
      <p:graphicFrame>
        <p:nvGraphicFramePr>
          <p:cNvPr id="689" name="Google Shape;689;p38"/>
          <p:cNvGraphicFramePr/>
          <p:nvPr/>
        </p:nvGraphicFramePr>
        <p:xfrm>
          <a:off x="479501" y="1275865"/>
          <a:ext cx="3000000" cy="3000000"/>
        </p:xfrm>
        <a:graphic>
          <a:graphicData uri="http://schemas.openxmlformats.org/drawingml/2006/table">
            <a:tbl>
              <a:tblPr>
                <a:noFill/>
                <a:tableStyleId>{B9160D5A-F4D8-4355-9011-09AB1966FD5C}</a:tableStyleId>
              </a:tblPr>
              <a:tblGrid>
                <a:gridCol w="2217700"/>
                <a:gridCol w="8938200"/>
              </a:tblGrid>
              <a:tr h="190500">
                <a:tc>
                  <a:txBody>
                    <a:bodyPr/>
                    <a:lstStyle/>
                    <a:p>
                      <a:pPr indent="0" lvl="0" marL="0" marR="0" rtl="0" algn="ctr">
                        <a:spcBef>
                          <a:spcPts val="0"/>
                        </a:spcBef>
                        <a:spcAft>
                          <a:spcPts val="0"/>
                        </a:spcAft>
                        <a:buNone/>
                      </a:pPr>
                      <a:r>
                        <a:rPr b="1" lang="en-US" sz="2200" u="none" strike="noStrike"/>
                        <a:t>Method</a:t>
                      </a:r>
                      <a:endParaRPr b="1" i="0" sz="2200" u="none" strike="noStrike">
                        <a:solidFill>
                          <a:srgbClr val="000000"/>
                        </a:solidFill>
                        <a:latin typeface="Calibri"/>
                        <a:ea typeface="Calibri"/>
                        <a:cs typeface="Calibri"/>
                        <a:sym typeface="Calibri"/>
                      </a:endParaRPr>
                    </a:p>
                  </a:txBody>
                  <a:tcPr marT="9525" marB="0" marR="9525" marL="9525" anchor="ctr">
                    <a:solidFill>
                      <a:srgbClr val="FFC000"/>
                    </a:solidFill>
                  </a:tcPr>
                </a:tc>
                <a:tc>
                  <a:txBody>
                    <a:bodyPr/>
                    <a:lstStyle/>
                    <a:p>
                      <a:pPr indent="0" lvl="0" marL="0" marR="0" rtl="0" algn="ctr">
                        <a:spcBef>
                          <a:spcPts val="0"/>
                        </a:spcBef>
                        <a:spcAft>
                          <a:spcPts val="0"/>
                        </a:spcAft>
                        <a:buNone/>
                      </a:pPr>
                      <a:r>
                        <a:rPr b="1" lang="en-US" sz="2200" u="none" strike="noStrike"/>
                        <a:t>Description</a:t>
                      </a:r>
                      <a:endParaRPr b="1" i="0" sz="2200" u="none" strike="noStrike">
                        <a:solidFill>
                          <a:srgbClr val="000000"/>
                        </a:solidFill>
                        <a:latin typeface="Calibri"/>
                        <a:ea typeface="Calibri"/>
                        <a:cs typeface="Calibri"/>
                        <a:sym typeface="Calibri"/>
                      </a:endParaRPr>
                    </a:p>
                  </a:txBody>
                  <a:tcPr marT="9525" marB="0" marR="9525" marL="9525" anchor="ctr">
                    <a:solidFill>
                      <a:srgbClr val="FFC000"/>
                    </a:solidFill>
                  </a:tcPr>
                </a:tc>
              </a:tr>
              <a:tr h="190500">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ensureCapacity()</a:t>
                      </a:r>
                      <a:endParaRPr/>
                    </a:p>
                  </a:txBody>
                  <a:tcPr marT="9525" marB="0" marR="9525" marL="9525" anchor="ctr">
                    <a:solidFill>
                      <a:srgbClr val="FBE4D4"/>
                    </a:solidFill>
                  </a:tcPr>
                </a:tc>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It is used to increase the capacity of the vector which is in use, if necessary. It ensures that the vector can hold at least the number of components specified by the minimum capacity argument.</a:t>
                      </a:r>
                      <a:endParaRPr/>
                    </a:p>
                  </a:txBody>
                  <a:tcPr marT="9525" marB="0" marR="9525" marL="9525" anchor="ctr">
                    <a:solidFill>
                      <a:srgbClr val="FBE4D4"/>
                    </a:solidFill>
                  </a:tcPr>
                </a:tc>
              </a:tr>
              <a:tr h="381000">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equals()</a:t>
                      </a:r>
                      <a:endParaRPr/>
                    </a:p>
                  </a:txBody>
                  <a:tcPr marT="9525" marB="0" marR="9525" marL="9525" anchor="ctr">
                    <a:solidFill>
                      <a:schemeClr val="lt1"/>
                    </a:solidFill>
                  </a:tcPr>
                </a:tc>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It is used to compare the specified object with the vector for equality.</a:t>
                      </a:r>
                      <a:endParaRPr/>
                    </a:p>
                  </a:txBody>
                  <a:tcPr marT="9525" marB="0" marR="9525" marL="9525" anchor="ctr">
                    <a:solidFill>
                      <a:schemeClr val="lt1"/>
                    </a:solidFill>
                  </a:tcPr>
                </a:tc>
              </a:tr>
              <a:tr h="381000">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firstElement()</a:t>
                      </a:r>
                      <a:endParaRPr/>
                    </a:p>
                  </a:txBody>
                  <a:tcPr marT="9525" marB="0" marR="9525" marL="9525" anchor="ctr">
                    <a:solidFill>
                      <a:srgbClr val="FBE4D4"/>
                    </a:solidFill>
                  </a:tcPr>
                </a:tc>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It is used to get the first component of the vector.</a:t>
                      </a:r>
                      <a:endParaRPr/>
                    </a:p>
                  </a:txBody>
                  <a:tcPr marT="9525" marB="0" marR="9525" marL="9525" anchor="ctr">
                    <a:solidFill>
                      <a:srgbClr val="FBE4D4"/>
                    </a:solidFill>
                  </a:tcPr>
                </a:tc>
              </a:tr>
              <a:tr h="190500">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forEach()</a:t>
                      </a:r>
                      <a:endParaRPr/>
                    </a:p>
                  </a:txBody>
                  <a:tcPr marT="9525" marB="0" marR="9525" marL="9525" anchor="ctr">
                    <a:solidFill>
                      <a:schemeClr val="lt1"/>
                    </a:solidFill>
                  </a:tcPr>
                </a:tc>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It is used to perform the given action for each element of the Iterable until all elements have been processed or the action throws an exception.</a:t>
                      </a:r>
                      <a:endParaRPr/>
                    </a:p>
                  </a:txBody>
                  <a:tcPr marT="9525" marB="0" marR="9525" marL="9525" anchor="ctr">
                    <a:solidFill>
                      <a:schemeClr val="lt1"/>
                    </a:solidFill>
                  </a:tcPr>
                </a:tc>
              </a:tr>
              <a:tr h="190500">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get()</a:t>
                      </a:r>
                      <a:endParaRPr/>
                    </a:p>
                  </a:txBody>
                  <a:tcPr marT="9525" marB="0" marR="9525" marL="9525" anchor="ctr">
                    <a:solidFill>
                      <a:srgbClr val="FBE4D4"/>
                    </a:solidFill>
                  </a:tcPr>
                </a:tc>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It is used to get an element at the specified position in the vector.</a:t>
                      </a:r>
                      <a:endParaRPr/>
                    </a:p>
                  </a:txBody>
                  <a:tcPr marT="9525" marB="0" marR="9525" marL="9525" anchor="ctr">
                    <a:solidFill>
                      <a:srgbClr val="FBE4D4"/>
                    </a:solidFill>
                  </a:tcPr>
                </a:tc>
              </a:tr>
              <a:tr h="190500">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hashCode()</a:t>
                      </a:r>
                      <a:endParaRPr/>
                    </a:p>
                  </a:txBody>
                  <a:tcPr marT="9525" marB="0" marR="9525" marL="9525" anchor="ctr">
                    <a:solidFill>
                      <a:schemeClr val="lt1"/>
                    </a:solidFill>
                  </a:tcPr>
                </a:tc>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It is used to get the hash code value of a vector.</a:t>
                      </a:r>
                      <a:endParaRPr/>
                    </a:p>
                  </a:txBody>
                  <a:tcPr marT="9525" marB="0" marR="9525" marL="9525" anchor="ctr">
                    <a:solidFill>
                      <a:schemeClr val="lt1"/>
                    </a:solidFill>
                  </a:tcPr>
                </a:tc>
              </a:tr>
              <a:tr h="190500">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indexOf()</a:t>
                      </a:r>
                      <a:endParaRPr/>
                    </a:p>
                  </a:txBody>
                  <a:tcPr marT="9525" marB="0" marR="9525" marL="9525" anchor="ctr">
                    <a:solidFill>
                      <a:srgbClr val="FBE4D4"/>
                    </a:solidFill>
                  </a:tcPr>
                </a:tc>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It is used to get the index of the first occurrence of the specified element in the vector. It returns -1 if the vector does not contain the element.</a:t>
                      </a:r>
                      <a:endParaRPr/>
                    </a:p>
                  </a:txBody>
                  <a:tcPr marT="9525" marB="0" marR="9525" marL="9525" anchor="ctr">
                    <a:solidFill>
                      <a:srgbClr val="FBE4D4"/>
                    </a:solidFill>
                  </a:tcPr>
                </a:tc>
              </a:tr>
              <a:tr h="190500">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insertElementAt()</a:t>
                      </a:r>
                      <a:endParaRPr/>
                    </a:p>
                  </a:txBody>
                  <a:tcPr marT="9525" marB="0" marR="9525" marL="9525" anchor="ctr">
                    <a:solidFill>
                      <a:schemeClr val="lt1"/>
                    </a:solidFill>
                  </a:tcPr>
                </a:tc>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It is used to insert the specified object as a component in the given vector at the specified index.</a:t>
                      </a:r>
                      <a:endParaRPr/>
                    </a:p>
                  </a:txBody>
                  <a:tcPr marT="9525" marB="0" marR="9525" marL="9525" anchor="ctr">
                    <a:solidFill>
                      <a:schemeClr val="lt1"/>
                    </a:solidFill>
                  </a:tcPr>
                </a:tc>
              </a:tr>
              <a:tr h="190500">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isEmpty()</a:t>
                      </a:r>
                      <a:endParaRPr/>
                    </a:p>
                  </a:txBody>
                  <a:tcPr marT="9525" marB="0" marR="9525" marL="9525" anchor="ctr">
                    <a:solidFill>
                      <a:srgbClr val="FBE4D4"/>
                    </a:solidFill>
                  </a:tcPr>
                </a:tc>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It is used to check if this vector has no components.</a:t>
                      </a:r>
                      <a:endParaRPr/>
                    </a:p>
                  </a:txBody>
                  <a:tcPr marT="9525" marB="0" marR="9525" marL="9525" anchor="ctr">
                    <a:solidFill>
                      <a:srgbClr val="FBE4D4"/>
                    </a:solidFill>
                  </a:tcPr>
                </a:tc>
              </a:tr>
              <a:tr h="190500">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iterator()</a:t>
                      </a:r>
                      <a:endParaRPr/>
                    </a:p>
                  </a:txBody>
                  <a:tcPr marT="9525" marB="0" marR="9525" marL="9525" anchor="ctr">
                    <a:solidFill>
                      <a:schemeClr val="lt1"/>
                    </a:solidFill>
                  </a:tcPr>
                </a:tc>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It is used to get an iterator over the elements in the list in proper sequence.</a:t>
                      </a:r>
                      <a:endParaRPr/>
                    </a:p>
                  </a:txBody>
                  <a:tcPr marT="9525" marB="0" marR="9525" marL="9525" anchor="ctr">
                    <a:solidFill>
                      <a:schemeClr val="lt1"/>
                    </a:solidFill>
                  </a:tcPr>
                </a:tc>
              </a:tr>
              <a:tr h="190500">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lastElement()</a:t>
                      </a:r>
                      <a:endParaRPr/>
                    </a:p>
                  </a:txBody>
                  <a:tcPr marT="9525" marB="0" marR="9525" marL="9525" anchor="ctr">
                    <a:solidFill>
                      <a:srgbClr val="FBE4D4"/>
                    </a:solidFill>
                  </a:tcPr>
                </a:tc>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It is used to get the last component of the vector.</a:t>
                      </a:r>
                      <a:endParaRPr/>
                    </a:p>
                  </a:txBody>
                  <a:tcPr marT="9525" marB="0" marR="9525" marL="9525" anchor="ctr">
                    <a:solidFill>
                      <a:srgbClr val="FBE4D4"/>
                    </a:solidFill>
                  </a:tcPr>
                </a:tc>
              </a:tr>
            </a:tbl>
          </a:graphicData>
        </a:graphic>
      </p:graphicFrame>
    </p:spTree>
  </p:cSld>
  <p:clrMapOvr>
    <a:masterClrMapping/>
  </p:clrMapOvr>
  <mc:AlternateContent>
    <mc:Choice Requires="p14">
      <p:transition spd="slow" p14:dur="2000">
        <p14:prism dir="l"/>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pic>
        <p:nvPicPr>
          <p:cNvPr id="694" name="Google Shape;694;p39"/>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695" name="Google Shape;695;p39"/>
          <p:cNvGrpSpPr/>
          <p:nvPr/>
        </p:nvGrpSpPr>
        <p:grpSpPr>
          <a:xfrm>
            <a:off x="118191" y="106018"/>
            <a:ext cx="1498574" cy="904328"/>
            <a:chOff x="862157" y="4413681"/>
            <a:chExt cx="2570156" cy="1560001"/>
          </a:xfrm>
        </p:grpSpPr>
        <p:pic>
          <p:nvPicPr>
            <p:cNvPr descr="Image result for collections icon" id="696" name="Google Shape;696;p39"/>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697" name="Google Shape;697;p39"/>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698" name="Google Shape;698;p39"/>
          <p:cNvSpPr txBox="1"/>
          <p:nvPr/>
        </p:nvSpPr>
        <p:spPr>
          <a:xfrm>
            <a:off x="3272224" y="38499"/>
            <a:ext cx="564755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261628"/>
                </a:solidFill>
                <a:latin typeface="Calibri"/>
                <a:ea typeface="Calibri"/>
                <a:cs typeface="Calibri"/>
                <a:sym typeface="Calibri"/>
              </a:rPr>
              <a:t>Vector</a:t>
            </a:r>
            <a:endParaRPr/>
          </a:p>
        </p:txBody>
      </p:sp>
      <p:graphicFrame>
        <p:nvGraphicFramePr>
          <p:cNvPr id="699" name="Google Shape;699;p39"/>
          <p:cNvGraphicFramePr/>
          <p:nvPr/>
        </p:nvGraphicFramePr>
        <p:xfrm>
          <a:off x="357809" y="1010346"/>
          <a:ext cx="3000000" cy="3000000"/>
        </p:xfrm>
        <a:graphic>
          <a:graphicData uri="http://schemas.openxmlformats.org/drawingml/2006/table">
            <a:tbl>
              <a:tblPr>
                <a:noFill/>
                <a:tableStyleId>{B9160D5A-F4D8-4355-9011-09AB1966FD5C}</a:tableStyleId>
              </a:tblPr>
              <a:tblGrid>
                <a:gridCol w="2305125"/>
                <a:gridCol w="9290525"/>
              </a:tblGrid>
              <a:tr h="190500">
                <a:tc>
                  <a:txBody>
                    <a:bodyPr/>
                    <a:lstStyle/>
                    <a:p>
                      <a:pPr indent="0" lvl="0" marL="0" marR="0" rtl="0" algn="ctr">
                        <a:spcBef>
                          <a:spcPts val="0"/>
                        </a:spcBef>
                        <a:spcAft>
                          <a:spcPts val="0"/>
                        </a:spcAft>
                        <a:buNone/>
                      </a:pPr>
                      <a:r>
                        <a:rPr b="1" lang="en-US" sz="1829" u="none" strike="noStrike"/>
                        <a:t>Method</a:t>
                      </a:r>
                      <a:endParaRPr b="1" i="0" sz="1829" u="none" strike="noStrike">
                        <a:solidFill>
                          <a:srgbClr val="000000"/>
                        </a:solidFill>
                        <a:latin typeface="Calibri"/>
                        <a:ea typeface="Calibri"/>
                        <a:cs typeface="Calibri"/>
                        <a:sym typeface="Calibri"/>
                      </a:endParaRPr>
                    </a:p>
                  </a:txBody>
                  <a:tcPr marT="9525" marB="0" marR="9525" marL="9525" anchor="ctr">
                    <a:solidFill>
                      <a:srgbClr val="FFC000"/>
                    </a:solidFill>
                  </a:tcPr>
                </a:tc>
                <a:tc>
                  <a:txBody>
                    <a:bodyPr/>
                    <a:lstStyle/>
                    <a:p>
                      <a:pPr indent="0" lvl="0" marL="0" marR="0" rtl="0" algn="ctr">
                        <a:spcBef>
                          <a:spcPts val="0"/>
                        </a:spcBef>
                        <a:spcAft>
                          <a:spcPts val="0"/>
                        </a:spcAft>
                        <a:buNone/>
                      </a:pPr>
                      <a:r>
                        <a:rPr b="1" lang="en-US" sz="1829" u="none" strike="noStrike"/>
                        <a:t>Description</a:t>
                      </a:r>
                      <a:endParaRPr b="1" i="0" sz="1829" u="none" strike="noStrike">
                        <a:solidFill>
                          <a:srgbClr val="000000"/>
                        </a:solidFill>
                        <a:latin typeface="Calibri"/>
                        <a:ea typeface="Calibri"/>
                        <a:cs typeface="Calibri"/>
                        <a:sym typeface="Calibri"/>
                      </a:endParaRPr>
                    </a:p>
                  </a:txBody>
                  <a:tcPr marT="9525" marB="0" marR="9525" marL="9525" anchor="ctr">
                    <a:solidFill>
                      <a:srgbClr val="FFC000"/>
                    </a:solidFill>
                  </a:tcPr>
                </a:tc>
              </a:tr>
              <a:tr h="190500">
                <a:tc>
                  <a:txBody>
                    <a:bodyPr/>
                    <a:lstStyle/>
                    <a:p>
                      <a:pPr indent="0" lvl="0" marL="0" marR="0" rtl="0" algn="l">
                        <a:spcBef>
                          <a:spcPts val="0"/>
                        </a:spcBef>
                        <a:spcAft>
                          <a:spcPts val="0"/>
                        </a:spcAft>
                        <a:buNone/>
                      </a:pPr>
                      <a:r>
                        <a:rPr b="1" i="0" lang="en-US" sz="1829" u="none" strike="noStrike">
                          <a:solidFill>
                            <a:srgbClr val="000000"/>
                          </a:solidFill>
                          <a:latin typeface="Calibri"/>
                          <a:ea typeface="Calibri"/>
                          <a:cs typeface="Calibri"/>
                          <a:sym typeface="Calibri"/>
                        </a:rPr>
                        <a:t>lastIndexOf()</a:t>
                      </a:r>
                      <a:endParaRPr/>
                    </a:p>
                  </a:txBody>
                  <a:tcPr marT="9525" marB="0" marR="9525" marL="9525" anchor="ctr">
                    <a:solidFill>
                      <a:srgbClr val="FBE4D4"/>
                    </a:solidFill>
                  </a:tcPr>
                </a:tc>
                <a:tc>
                  <a:txBody>
                    <a:bodyPr/>
                    <a:lstStyle/>
                    <a:p>
                      <a:pPr indent="0" lvl="0" marL="0" marR="0" rtl="0" algn="l">
                        <a:spcBef>
                          <a:spcPts val="0"/>
                        </a:spcBef>
                        <a:spcAft>
                          <a:spcPts val="0"/>
                        </a:spcAft>
                        <a:buNone/>
                      </a:pPr>
                      <a:r>
                        <a:rPr b="1" i="0" lang="en-US" sz="1829" u="none" strike="noStrike">
                          <a:solidFill>
                            <a:srgbClr val="000000"/>
                          </a:solidFill>
                          <a:latin typeface="Calibri"/>
                          <a:ea typeface="Calibri"/>
                          <a:cs typeface="Calibri"/>
                          <a:sym typeface="Calibri"/>
                        </a:rPr>
                        <a:t>It is used to get the index of the last occurrence of the specified element in the vector. It returns -1 if the vector does not contain the element.</a:t>
                      </a:r>
                      <a:endParaRPr/>
                    </a:p>
                  </a:txBody>
                  <a:tcPr marT="9525" marB="0" marR="9525" marL="9525" anchor="ctr">
                    <a:solidFill>
                      <a:srgbClr val="FBE4D4"/>
                    </a:solidFill>
                  </a:tcPr>
                </a:tc>
              </a:tr>
              <a:tr h="190500">
                <a:tc>
                  <a:txBody>
                    <a:bodyPr/>
                    <a:lstStyle/>
                    <a:p>
                      <a:pPr indent="0" lvl="0" marL="0" marR="0" rtl="0" algn="l">
                        <a:spcBef>
                          <a:spcPts val="0"/>
                        </a:spcBef>
                        <a:spcAft>
                          <a:spcPts val="0"/>
                        </a:spcAft>
                        <a:buNone/>
                      </a:pPr>
                      <a:r>
                        <a:rPr b="1" i="0" lang="en-US" sz="1829" u="none" strike="noStrike">
                          <a:solidFill>
                            <a:srgbClr val="000000"/>
                          </a:solidFill>
                          <a:latin typeface="Calibri"/>
                          <a:ea typeface="Calibri"/>
                          <a:cs typeface="Calibri"/>
                          <a:sym typeface="Calibri"/>
                        </a:rPr>
                        <a:t>listIterator()</a:t>
                      </a:r>
                      <a:endParaRPr/>
                    </a:p>
                  </a:txBody>
                  <a:tcPr marT="9525" marB="0" marR="9525" marL="9525" anchor="ctr">
                    <a:solidFill>
                      <a:srgbClr val="FBE4D4"/>
                    </a:solidFill>
                  </a:tcPr>
                </a:tc>
                <a:tc>
                  <a:txBody>
                    <a:bodyPr/>
                    <a:lstStyle/>
                    <a:p>
                      <a:pPr indent="0" lvl="0" marL="0" marR="0" rtl="0" algn="l">
                        <a:spcBef>
                          <a:spcPts val="0"/>
                        </a:spcBef>
                        <a:spcAft>
                          <a:spcPts val="0"/>
                        </a:spcAft>
                        <a:buNone/>
                      </a:pPr>
                      <a:r>
                        <a:rPr b="1" i="0" lang="en-US" sz="1829" u="none" strike="noStrike">
                          <a:solidFill>
                            <a:srgbClr val="000000"/>
                          </a:solidFill>
                          <a:latin typeface="Calibri"/>
                          <a:ea typeface="Calibri"/>
                          <a:cs typeface="Calibri"/>
                          <a:sym typeface="Calibri"/>
                        </a:rPr>
                        <a:t>It is used to get a list iterator over the elements in the list in proper sequence.</a:t>
                      </a:r>
                      <a:endParaRPr/>
                    </a:p>
                  </a:txBody>
                  <a:tcPr marT="9525" marB="0" marR="9525" marL="9525" anchor="ctr">
                    <a:solidFill>
                      <a:srgbClr val="FBE4D4"/>
                    </a:solidFill>
                  </a:tcPr>
                </a:tc>
              </a:tr>
              <a:tr h="190500">
                <a:tc>
                  <a:txBody>
                    <a:bodyPr/>
                    <a:lstStyle/>
                    <a:p>
                      <a:pPr indent="0" lvl="0" marL="0" marR="0" rtl="0" algn="l">
                        <a:spcBef>
                          <a:spcPts val="0"/>
                        </a:spcBef>
                        <a:spcAft>
                          <a:spcPts val="0"/>
                        </a:spcAft>
                        <a:buNone/>
                      </a:pPr>
                      <a:r>
                        <a:rPr b="1" i="0" lang="en-US" sz="1829" u="none" strike="noStrike">
                          <a:solidFill>
                            <a:srgbClr val="000000"/>
                          </a:solidFill>
                          <a:latin typeface="Calibri"/>
                          <a:ea typeface="Calibri"/>
                          <a:cs typeface="Calibri"/>
                          <a:sym typeface="Calibri"/>
                        </a:rPr>
                        <a:t>remove()</a:t>
                      </a:r>
                      <a:endParaRPr/>
                    </a:p>
                  </a:txBody>
                  <a:tcPr marT="9525" marB="0" marR="9525" marL="9525" anchor="ctr">
                    <a:solidFill>
                      <a:srgbClr val="FBE4D4"/>
                    </a:solidFill>
                  </a:tcPr>
                </a:tc>
                <a:tc>
                  <a:txBody>
                    <a:bodyPr/>
                    <a:lstStyle/>
                    <a:p>
                      <a:pPr indent="0" lvl="0" marL="0" marR="0" rtl="0" algn="l">
                        <a:spcBef>
                          <a:spcPts val="0"/>
                        </a:spcBef>
                        <a:spcAft>
                          <a:spcPts val="0"/>
                        </a:spcAft>
                        <a:buNone/>
                      </a:pPr>
                      <a:r>
                        <a:rPr b="1" i="0" lang="en-US" sz="1829" u="none" strike="noStrike">
                          <a:solidFill>
                            <a:srgbClr val="000000"/>
                          </a:solidFill>
                          <a:latin typeface="Calibri"/>
                          <a:ea typeface="Calibri"/>
                          <a:cs typeface="Calibri"/>
                          <a:sym typeface="Calibri"/>
                        </a:rPr>
                        <a:t>It is used to remove the specified element from the vector. If the vector does not contain the element, it is unchanged.</a:t>
                      </a:r>
                      <a:endParaRPr/>
                    </a:p>
                  </a:txBody>
                  <a:tcPr marT="9525" marB="0" marR="9525" marL="9525" anchor="ctr">
                    <a:solidFill>
                      <a:srgbClr val="FBE4D4"/>
                    </a:solidFill>
                  </a:tcPr>
                </a:tc>
              </a:tr>
              <a:tr h="381000">
                <a:tc>
                  <a:txBody>
                    <a:bodyPr/>
                    <a:lstStyle/>
                    <a:p>
                      <a:pPr indent="0" lvl="0" marL="0" marR="0" rtl="0" algn="l">
                        <a:spcBef>
                          <a:spcPts val="0"/>
                        </a:spcBef>
                        <a:spcAft>
                          <a:spcPts val="0"/>
                        </a:spcAft>
                        <a:buNone/>
                      </a:pPr>
                      <a:r>
                        <a:rPr b="1" i="0" lang="en-US" sz="1829" u="none" strike="noStrike">
                          <a:solidFill>
                            <a:srgbClr val="000000"/>
                          </a:solidFill>
                          <a:latin typeface="Calibri"/>
                          <a:ea typeface="Calibri"/>
                          <a:cs typeface="Calibri"/>
                          <a:sym typeface="Calibri"/>
                        </a:rPr>
                        <a:t>removeAll()</a:t>
                      </a:r>
                      <a:endParaRPr/>
                    </a:p>
                  </a:txBody>
                  <a:tcPr marT="9525" marB="0" marR="9525" marL="9525" anchor="ctr">
                    <a:solidFill>
                      <a:schemeClr val="lt1"/>
                    </a:solidFill>
                  </a:tcPr>
                </a:tc>
                <a:tc>
                  <a:txBody>
                    <a:bodyPr/>
                    <a:lstStyle/>
                    <a:p>
                      <a:pPr indent="0" lvl="0" marL="0" marR="0" rtl="0" algn="l">
                        <a:spcBef>
                          <a:spcPts val="0"/>
                        </a:spcBef>
                        <a:spcAft>
                          <a:spcPts val="0"/>
                        </a:spcAft>
                        <a:buNone/>
                      </a:pPr>
                      <a:r>
                        <a:rPr b="1" i="0" lang="en-US" sz="1829" u="none" strike="noStrike">
                          <a:solidFill>
                            <a:srgbClr val="000000"/>
                          </a:solidFill>
                          <a:latin typeface="Calibri"/>
                          <a:ea typeface="Calibri"/>
                          <a:cs typeface="Calibri"/>
                          <a:sym typeface="Calibri"/>
                        </a:rPr>
                        <a:t>It is used to delete all the elements from the vector that are present in the specified collection.</a:t>
                      </a:r>
                      <a:endParaRPr/>
                    </a:p>
                  </a:txBody>
                  <a:tcPr marT="9525" marB="0" marR="9525" marL="9525" anchor="ctr">
                    <a:solidFill>
                      <a:schemeClr val="lt1"/>
                    </a:solidFill>
                  </a:tcPr>
                </a:tc>
              </a:tr>
              <a:tr h="381000">
                <a:tc>
                  <a:txBody>
                    <a:bodyPr/>
                    <a:lstStyle/>
                    <a:p>
                      <a:pPr indent="0" lvl="0" marL="0" marR="0" rtl="0" algn="l">
                        <a:spcBef>
                          <a:spcPts val="0"/>
                        </a:spcBef>
                        <a:spcAft>
                          <a:spcPts val="0"/>
                        </a:spcAft>
                        <a:buNone/>
                      </a:pPr>
                      <a:r>
                        <a:rPr b="1" i="0" lang="en-US" sz="1829" u="none" strike="noStrike">
                          <a:solidFill>
                            <a:srgbClr val="000000"/>
                          </a:solidFill>
                          <a:latin typeface="Calibri"/>
                          <a:ea typeface="Calibri"/>
                          <a:cs typeface="Calibri"/>
                          <a:sym typeface="Calibri"/>
                        </a:rPr>
                        <a:t>removeAllElements()</a:t>
                      </a:r>
                      <a:endParaRPr/>
                    </a:p>
                  </a:txBody>
                  <a:tcPr marT="9525" marB="0" marR="9525" marL="9525" anchor="ctr">
                    <a:solidFill>
                      <a:srgbClr val="FBE4D4"/>
                    </a:solidFill>
                  </a:tcPr>
                </a:tc>
                <a:tc>
                  <a:txBody>
                    <a:bodyPr/>
                    <a:lstStyle/>
                    <a:p>
                      <a:pPr indent="0" lvl="0" marL="0" marR="0" rtl="0" algn="l">
                        <a:spcBef>
                          <a:spcPts val="0"/>
                        </a:spcBef>
                        <a:spcAft>
                          <a:spcPts val="0"/>
                        </a:spcAft>
                        <a:buNone/>
                      </a:pPr>
                      <a:r>
                        <a:rPr b="1" i="0" lang="en-US" sz="1829" u="none" strike="noStrike">
                          <a:solidFill>
                            <a:srgbClr val="000000"/>
                          </a:solidFill>
                          <a:latin typeface="Calibri"/>
                          <a:ea typeface="Calibri"/>
                          <a:cs typeface="Calibri"/>
                          <a:sym typeface="Calibri"/>
                        </a:rPr>
                        <a:t>It is used to remove all elements from the vector and set the size of the vector to zero.</a:t>
                      </a:r>
                      <a:endParaRPr/>
                    </a:p>
                  </a:txBody>
                  <a:tcPr marT="9525" marB="0" marR="9525" marL="9525" anchor="ctr">
                    <a:solidFill>
                      <a:srgbClr val="FBE4D4"/>
                    </a:solidFill>
                  </a:tcPr>
                </a:tc>
              </a:tr>
              <a:tr h="190500">
                <a:tc>
                  <a:txBody>
                    <a:bodyPr/>
                    <a:lstStyle/>
                    <a:p>
                      <a:pPr indent="0" lvl="0" marL="0" marR="0" rtl="0" algn="l">
                        <a:spcBef>
                          <a:spcPts val="0"/>
                        </a:spcBef>
                        <a:spcAft>
                          <a:spcPts val="0"/>
                        </a:spcAft>
                        <a:buNone/>
                      </a:pPr>
                      <a:r>
                        <a:rPr b="1" i="0" lang="en-US" sz="1829" u="none" strike="noStrike">
                          <a:solidFill>
                            <a:srgbClr val="000000"/>
                          </a:solidFill>
                          <a:latin typeface="Calibri"/>
                          <a:ea typeface="Calibri"/>
                          <a:cs typeface="Calibri"/>
                          <a:sym typeface="Calibri"/>
                        </a:rPr>
                        <a:t>removeElement()</a:t>
                      </a:r>
                      <a:endParaRPr/>
                    </a:p>
                  </a:txBody>
                  <a:tcPr marT="9525" marB="0" marR="9525" marL="9525" anchor="ctr">
                    <a:solidFill>
                      <a:schemeClr val="lt1"/>
                    </a:solidFill>
                  </a:tcPr>
                </a:tc>
                <a:tc>
                  <a:txBody>
                    <a:bodyPr/>
                    <a:lstStyle/>
                    <a:p>
                      <a:pPr indent="0" lvl="0" marL="0" marR="0" rtl="0" algn="l">
                        <a:spcBef>
                          <a:spcPts val="0"/>
                        </a:spcBef>
                        <a:spcAft>
                          <a:spcPts val="0"/>
                        </a:spcAft>
                        <a:buNone/>
                      </a:pPr>
                      <a:r>
                        <a:rPr b="1" i="0" lang="en-US" sz="1829" u="none" strike="noStrike">
                          <a:solidFill>
                            <a:srgbClr val="000000"/>
                          </a:solidFill>
                          <a:latin typeface="Calibri"/>
                          <a:ea typeface="Calibri"/>
                          <a:cs typeface="Calibri"/>
                          <a:sym typeface="Calibri"/>
                        </a:rPr>
                        <a:t>It is used to remove the first (lowest-indexed) occurrence of the argument from the vector.</a:t>
                      </a:r>
                      <a:endParaRPr/>
                    </a:p>
                  </a:txBody>
                  <a:tcPr marT="9525" marB="0" marR="9525" marL="9525" anchor="ctr">
                    <a:solidFill>
                      <a:schemeClr val="lt1"/>
                    </a:solidFill>
                  </a:tcPr>
                </a:tc>
              </a:tr>
              <a:tr h="190500">
                <a:tc>
                  <a:txBody>
                    <a:bodyPr/>
                    <a:lstStyle/>
                    <a:p>
                      <a:pPr indent="0" lvl="0" marL="0" marR="0" rtl="0" algn="l">
                        <a:spcBef>
                          <a:spcPts val="0"/>
                        </a:spcBef>
                        <a:spcAft>
                          <a:spcPts val="0"/>
                        </a:spcAft>
                        <a:buNone/>
                      </a:pPr>
                      <a:r>
                        <a:rPr b="1" i="0" lang="en-US" sz="1829" u="none" strike="noStrike">
                          <a:solidFill>
                            <a:srgbClr val="000000"/>
                          </a:solidFill>
                          <a:latin typeface="Calibri"/>
                          <a:ea typeface="Calibri"/>
                          <a:cs typeface="Calibri"/>
                          <a:sym typeface="Calibri"/>
                        </a:rPr>
                        <a:t>removeElementAt()</a:t>
                      </a:r>
                      <a:endParaRPr/>
                    </a:p>
                  </a:txBody>
                  <a:tcPr marT="9525" marB="0" marR="9525" marL="9525" anchor="ctr">
                    <a:solidFill>
                      <a:srgbClr val="FBE4D4"/>
                    </a:solidFill>
                  </a:tcPr>
                </a:tc>
                <a:tc>
                  <a:txBody>
                    <a:bodyPr/>
                    <a:lstStyle/>
                    <a:p>
                      <a:pPr indent="0" lvl="0" marL="0" marR="0" rtl="0" algn="l">
                        <a:spcBef>
                          <a:spcPts val="0"/>
                        </a:spcBef>
                        <a:spcAft>
                          <a:spcPts val="0"/>
                        </a:spcAft>
                        <a:buNone/>
                      </a:pPr>
                      <a:r>
                        <a:rPr b="1" i="0" lang="en-US" sz="1829" u="none" strike="noStrike">
                          <a:solidFill>
                            <a:srgbClr val="000000"/>
                          </a:solidFill>
                          <a:latin typeface="Calibri"/>
                          <a:ea typeface="Calibri"/>
                          <a:cs typeface="Calibri"/>
                          <a:sym typeface="Calibri"/>
                        </a:rPr>
                        <a:t>It is used to delete the component at the specified index.</a:t>
                      </a:r>
                      <a:endParaRPr/>
                    </a:p>
                  </a:txBody>
                  <a:tcPr marT="9525" marB="0" marR="9525" marL="9525" anchor="ctr">
                    <a:solidFill>
                      <a:srgbClr val="FBE4D4"/>
                    </a:solidFill>
                  </a:tcPr>
                </a:tc>
              </a:tr>
              <a:tr h="190500">
                <a:tc>
                  <a:txBody>
                    <a:bodyPr/>
                    <a:lstStyle/>
                    <a:p>
                      <a:pPr indent="0" lvl="0" marL="0" marR="0" rtl="0" algn="l">
                        <a:spcBef>
                          <a:spcPts val="0"/>
                        </a:spcBef>
                        <a:spcAft>
                          <a:spcPts val="0"/>
                        </a:spcAft>
                        <a:buNone/>
                      </a:pPr>
                      <a:r>
                        <a:rPr b="1" i="0" lang="en-US" sz="1829" u="none" strike="noStrike">
                          <a:solidFill>
                            <a:srgbClr val="000000"/>
                          </a:solidFill>
                          <a:latin typeface="Calibri"/>
                          <a:ea typeface="Calibri"/>
                          <a:cs typeface="Calibri"/>
                          <a:sym typeface="Calibri"/>
                        </a:rPr>
                        <a:t>removeIf()</a:t>
                      </a:r>
                      <a:endParaRPr/>
                    </a:p>
                  </a:txBody>
                  <a:tcPr marT="9525" marB="0" marR="9525" marL="9525" anchor="ctr">
                    <a:solidFill>
                      <a:schemeClr val="lt1"/>
                    </a:solidFill>
                  </a:tcPr>
                </a:tc>
                <a:tc>
                  <a:txBody>
                    <a:bodyPr/>
                    <a:lstStyle/>
                    <a:p>
                      <a:pPr indent="0" lvl="0" marL="0" marR="0" rtl="0" algn="l">
                        <a:spcBef>
                          <a:spcPts val="0"/>
                        </a:spcBef>
                        <a:spcAft>
                          <a:spcPts val="0"/>
                        </a:spcAft>
                        <a:buNone/>
                      </a:pPr>
                      <a:r>
                        <a:rPr b="1" i="0" lang="en-US" sz="1829" u="none" strike="noStrike">
                          <a:solidFill>
                            <a:srgbClr val="000000"/>
                          </a:solidFill>
                          <a:latin typeface="Calibri"/>
                          <a:ea typeface="Calibri"/>
                          <a:cs typeface="Calibri"/>
                          <a:sym typeface="Calibri"/>
                        </a:rPr>
                        <a:t>It is used to remove all of the elements of the collection that satisfy the given predicate.</a:t>
                      </a:r>
                      <a:endParaRPr/>
                    </a:p>
                  </a:txBody>
                  <a:tcPr marT="9525" marB="0" marR="9525" marL="9525" anchor="ctr">
                    <a:solidFill>
                      <a:schemeClr val="lt1"/>
                    </a:solidFill>
                  </a:tcPr>
                </a:tc>
              </a:tr>
              <a:tr h="190500">
                <a:tc>
                  <a:txBody>
                    <a:bodyPr/>
                    <a:lstStyle/>
                    <a:p>
                      <a:pPr indent="0" lvl="0" marL="0" marR="0" rtl="0" algn="l">
                        <a:spcBef>
                          <a:spcPts val="0"/>
                        </a:spcBef>
                        <a:spcAft>
                          <a:spcPts val="0"/>
                        </a:spcAft>
                        <a:buNone/>
                      </a:pPr>
                      <a:r>
                        <a:rPr b="1" i="0" lang="en-US" sz="1829" u="none" strike="noStrike">
                          <a:solidFill>
                            <a:srgbClr val="000000"/>
                          </a:solidFill>
                          <a:latin typeface="Calibri"/>
                          <a:ea typeface="Calibri"/>
                          <a:cs typeface="Calibri"/>
                          <a:sym typeface="Calibri"/>
                        </a:rPr>
                        <a:t>removeRange()</a:t>
                      </a:r>
                      <a:endParaRPr/>
                    </a:p>
                  </a:txBody>
                  <a:tcPr marT="9525" marB="0" marR="9525" marL="9525" anchor="ctr">
                    <a:solidFill>
                      <a:srgbClr val="FBE4D4"/>
                    </a:solidFill>
                  </a:tcPr>
                </a:tc>
                <a:tc>
                  <a:txBody>
                    <a:bodyPr/>
                    <a:lstStyle/>
                    <a:p>
                      <a:pPr indent="0" lvl="0" marL="0" marR="0" rtl="0" algn="l">
                        <a:spcBef>
                          <a:spcPts val="0"/>
                        </a:spcBef>
                        <a:spcAft>
                          <a:spcPts val="0"/>
                        </a:spcAft>
                        <a:buNone/>
                      </a:pPr>
                      <a:r>
                        <a:rPr b="1" i="0" lang="en-US" sz="1829" u="none" strike="noStrike">
                          <a:solidFill>
                            <a:srgbClr val="000000"/>
                          </a:solidFill>
                          <a:latin typeface="Calibri"/>
                          <a:ea typeface="Calibri"/>
                          <a:cs typeface="Calibri"/>
                          <a:sym typeface="Calibri"/>
                        </a:rPr>
                        <a:t>It is used to delete all of the elements from the vector whose index is between fromIndex, inclusive and toIndex, exclusive.</a:t>
                      </a:r>
                      <a:endParaRPr/>
                    </a:p>
                  </a:txBody>
                  <a:tcPr marT="9525" marB="0" marR="9525" marL="9525" anchor="ctr">
                    <a:solidFill>
                      <a:srgbClr val="FBE4D4"/>
                    </a:solidFill>
                  </a:tcPr>
                </a:tc>
              </a:tr>
              <a:tr h="190500">
                <a:tc>
                  <a:txBody>
                    <a:bodyPr/>
                    <a:lstStyle/>
                    <a:p>
                      <a:pPr indent="0" lvl="0" marL="0" marR="0" rtl="0" algn="l">
                        <a:spcBef>
                          <a:spcPts val="0"/>
                        </a:spcBef>
                        <a:spcAft>
                          <a:spcPts val="0"/>
                        </a:spcAft>
                        <a:buNone/>
                      </a:pPr>
                      <a:r>
                        <a:rPr b="1" i="0" lang="en-US" sz="1829" u="none" strike="noStrike">
                          <a:solidFill>
                            <a:srgbClr val="000000"/>
                          </a:solidFill>
                          <a:latin typeface="Calibri"/>
                          <a:ea typeface="Calibri"/>
                          <a:cs typeface="Calibri"/>
                          <a:sym typeface="Calibri"/>
                        </a:rPr>
                        <a:t>replaceAll()</a:t>
                      </a:r>
                      <a:endParaRPr/>
                    </a:p>
                  </a:txBody>
                  <a:tcPr marT="9525" marB="0" marR="9525" marL="9525" anchor="ctr">
                    <a:solidFill>
                      <a:schemeClr val="lt1"/>
                    </a:solidFill>
                  </a:tcPr>
                </a:tc>
                <a:tc>
                  <a:txBody>
                    <a:bodyPr/>
                    <a:lstStyle/>
                    <a:p>
                      <a:pPr indent="0" lvl="0" marL="0" marR="0" rtl="0" algn="l">
                        <a:spcBef>
                          <a:spcPts val="0"/>
                        </a:spcBef>
                        <a:spcAft>
                          <a:spcPts val="0"/>
                        </a:spcAft>
                        <a:buNone/>
                      </a:pPr>
                      <a:r>
                        <a:rPr b="1" i="0" lang="en-US" sz="1829" u="none" strike="noStrike">
                          <a:solidFill>
                            <a:srgbClr val="000000"/>
                          </a:solidFill>
                          <a:latin typeface="Calibri"/>
                          <a:ea typeface="Calibri"/>
                          <a:cs typeface="Calibri"/>
                          <a:sym typeface="Calibri"/>
                        </a:rPr>
                        <a:t>It is used to replace each element of the list with the result of applying the operator to that element.</a:t>
                      </a:r>
                      <a:endParaRPr/>
                    </a:p>
                  </a:txBody>
                  <a:tcPr marT="9525" marB="0" marR="9525" marL="9525" anchor="ctr">
                    <a:solidFill>
                      <a:schemeClr val="lt1"/>
                    </a:solidFill>
                  </a:tcPr>
                </a:tc>
              </a:tr>
              <a:tr h="190500">
                <a:tc>
                  <a:txBody>
                    <a:bodyPr/>
                    <a:lstStyle/>
                    <a:p>
                      <a:pPr indent="0" lvl="0" marL="0" marR="0" rtl="0" algn="l">
                        <a:spcBef>
                          <a:spcPts val="0"/>
                        </a:spcBef>
                        <a:spcAft>
                          <a:spcPts val="0"/>
                        </a:spcAft>
                        <a:buNone/>
                      </a:pPr>
                      <a:r>
                        <a:rPr b="1" i="0" lang="en-US" sz="1829" u="none" strike="noStrike">
                          <a:solidFill>
                            <a:srgbClr val="000000"/>
                          </a:solidFill>
                          <a:latin typeface="Calibri"/>
                          <a:ea typeface="Calibri"/>
                          <a:cs typeface="Calibri"/>
                          <a:sym typeface="Calibri"/>
                        </a:rPr>
                        <a:t>retainAll()</a:t>
                      </a:r>
                      <a:endParaRPr/>
                    </a:p>
                  </a:txBody>
                  <a:tcPr marT="9525" marB="0" marR="9525" marL="9525" anchor="ctr">
                    <a:solidFill>
                      <a:srgbClr val="FBE4D4"/>
                    </a:solidFill>
                  </a:tcPr>
                </a:tc>
                <a:tc>
                  <a:txBody>
                    <a:bodyPr/>
                    <a:lstStyle/>
                    <a:p>
                      <a:pPr indent="0" lvl="0" marL="0" marR="0" rtl="0" algn="l">
                        <a:spcBef>
                          <a:spcPts val="0"/>
                        </a:spcBef>
                        <a:spcAft>
                          <a:spcPts val="0"/>
                        </a:spcAft>
                        <a:buNone/>
                      </a:pPr>
                      <a:r>
                        <a:rPr b="1" i="0" lang="en-US" sz="1829" u="none" strike="noStrike">
                          <a:solidFill>
                            <a:srgbClr val="000000"/>
                          </a:solidFill>
                          <a:latin typeface="Calibri"/>
                          <a:ea typeface="Calibri"/>
                          <a:cs typeface="Calibri"/>
                          <a:sym typeface="Calibri"/>
                        </a:rPr>
                        <a:t>It is used to retain only that element in the vector which is contained in the specified collection.</a:t>
                      </a:r>
                      <a:endParaRPr/>
                    </a:p>
                  </a:txBody>
                  <a:tcPr marT="9525" marB="0" marR="9525" marL="9525" anchor="ctr">
                    <a:solidFill>
                      <a:srgbClr val="FBE4D4"/>
                    </a:solidFill>
                  </a:tcPr>
                </a:tc>
              </a:tr>
              <a:tr h="190500">
                <a:tc>
                  <a:txBody>
                    <a:bodyPr/>
                    <a:lstStyle/>
                    <a:p>
                      <a:pPr indent="0" lvl="0" marL="0" marR="0" rtl="0" algn="l">
                        <a:spcBef>
                          <a:spcPts val="0"/>
                        </a:spcBef>
                        <a:spcAft>
                          <a:spcPts val="0"/>
                        </a:spcAft>
                        <a:buNone/>
                      </a:pPr>
                      <a:r>
                        <a:rPr b="1" i="0" lang="en-US" sz="1829" u="none" strike="noStrike">
                          <a:solidFill>
                            <a:srgbClr val="000000"/>
                          </a:solidFill>
                          <a:latin typeface="Calibri"/>
                          <a:ea typeface="Calibri"/>
                          <a:cs typeface="Calibri"/>
                          <a:sym typeface="Calibri"/>
                        </a:rPr>
                        <a:t>set()</a:t>
                      </a:r>
                      <a:endParaRPr/>
                    </a:p>
                  </a:txBody>
                  <a:tcPr marT="9525" marB="0" marR="9525" marL="9525" anchor="ctr">
                    <a:solidFill>
                      <a:schemeClr val="lt1"/>
                    </a:solidFill>
                  </a:tcPr>
                </a:tc>
                <a:tc>
                  <a:txBody>
                    <a:bodyPr/>
                    <a:lstStyle/>
                    <a:p>
                      <a:pPr indent="0" lvl="0" marL="0" marR="0" rtl="0" algn="l">
                        <a:spcBef>
                          <a:spcPts val="0"/>
                        </a:spcBef>
                        <a:spcAft>
                          <a:spcPts val="0"/>
                        </a:spcAft>
                        <a:buNone/>
                      </a:pPr>
                      <a:r>
                        <a:rPr b="1" i="0" lang="en-US" sz="1829" u="none" strike="noStrike">
                          <a:solidFill>
                            <a:srgbClr val="000000"/>
                          </a:solidFill>
                          <a:latin typeface="Calibri"/>
                          <a:ea typeface="Calibri"/>
                          <a:cs typeface="Calibri"/>
                          <a:sym typeface="Calibri"/>
                        </a:rPr>
                        <a:t>It is used to replace the element at the specified position in the vector with the specified element.</a:t>
                      </a:r>
                      <a:endParaRPr/>
                    </a:p>
                  </a:txBody>
                  <a:tcPr marT="9525" marB="0" marR="9525" marL="9525" anchor="ctr">
                    <a:solidFill>
                      <a:schemeClr val="lt1"/>
                    </a:solidFill>
                  </a:tcPr>
                </a:tc>
              </a:tr>
              <a:tr h="190500">
                <a:tc>
                  <a:txBody>
                    <a:bodyPr/>
                    <a:lstStyle/>
                    <a:p>
                      <a:pPr indent="0" lvl="0" marL="0" marR="0" rtl="0" algn="l">
                        <a:spcBef>
                          <a:spcPts val="0"/>
                        </a:spcBef>
                        <a:spcAft>
                          <a:spcPts val="0"/>
                        </a:spcAft>
                        <a:buNone/>
                      </a:pPr>
                      <a:r>
                        <a:rPr b="1" i="0" lang="en-US" sz="1829" u="none" strike="noStrike">
                          <a:solidFill>
                            <a:srgbClr val="000000"/>
                          </a:solidFill>
                          <a:latin typeface="Calibri"/>
                          <a:ea typeface="Calibri"/>
                          <a:cs typeface="Calibri"/>
                          <a:sym typeface="Calibri"/>
                        </a:rPr>
                        <a:t>setElementAt()</a:t>
                      </a:r>
                      <a:endParaRPr/>
                    </a:p>
                  </a:txBody>
                  <a:tcPr marT="9525" marB="0" marR="9525" marL="9525" anchor="ctr">
                    <a:solidFill>
                      <a:srgbClr val="FBE4D4"/>
                    </a:solidFill>
                  </a:tcPr>
                </a:tc>
                <a:tc>
                  <a:txBody>
                    <a:bodyPr/>
                    <a:lstStyle/>
                    <a:p>
                      <a:pPr indent="0" lvl="0" marL="0" marR="0" rtl="0" algn="l">
                        <a:spcBef>
                          <a:spcPts val="0"/>
                        </a:spcBef>
                        <a:spcAft>
                          <a:spcPts val="0"/>
                        </a:spcAft>
                        <a:buNone/>
                      </a:pPr>
                      <a:r>
                        <a:rPr b="1" i="0" lang="en-US" sz="1829" u="none" strike="noStrike">
                          <a:solidFill>
                            <a:srgbClr val="000000"/>
                          </a:solidFill>
                          <a:latin typeface="Calibri"/>
                          <a:ea typeface="Calibri"/>
                          <a:cs typeface="Calibri"/>
                          <a:sym typeface="Calibri"/>
                        </a:rPr>
                        <a:t>It is used to set the component at the specified index of the vector to the specified object.</a:t>
                      </a:r>
                      <a:endParaRPr/>
                    </a:p>
                  </a:txBody>
                  <a:tcPr marT="9525" marB="0" marR="9525" marL="9525" anchor="ctr">
                    <a:solidFill>
                      <a:srgbClr val="FBE4D4"/>
                    </a:solidFill>
                  </a:tcPr>
                </a:tc>
              </a:tr>
            </a:tbl>
          </a:graphicData>
        </a:graphic>
      </p:graphicFrame>
    </p:spTree>
  </p:cSld>
  <p:clrMapOvr>
    <a:masterClrMapping/>
  </p:clrMapOvr>
  <mc:AlternateContent>
    <mc:Choice Requires="p14">
      <p:transition spd="slow" p14:dur="2000">
        <p14:prism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60" name="Google Shape;260;p4"/>
          <p:cNvSpPr/>
          <p:nvPr/>
        </p:nvSpPr>
        <p:spPr>
          <a:xfrm flipH="1">
            <a:off x="-1" y="0"/>
            <a:ext cx="3458817" cy="6858000"/>
          </a:xfrm>
          <a:custGeom>
            <a:rect b="b" l="l" r="r" t="t"/>
            <a:pathLst>
              <a:path extrusionOk="0" h="6858000" w="4582884">
                <a:moveTo>
                  <a:pt x="1095236" y="0"/>
                </a:moveTo>
                <a:lnTo>
                  <a:pt x="4582884" y="0"/>
                </a:lnTo>
                <a:lnTo>
                  <a:pt x="4582884" y="6858000"/>
                </a:lnTo>
                <a:lnTo>
                  <a:pt x="1041049" y="6858000"/>
                </a:lnTo>
                <a:lnTo>
                  <a:pt x="1031804" y="6845000"/>
                </a:lnTo>
                <a:cubicBezTo>
                  <a:pt x="380376" y="5880759"/>
                  <a:pt x="0" y="4718351"/>
                  <a:pt x="0" y="3467100"/>
                </a:cubicBezTo>
                <a:cubicBezTo>
                  <a:pt x="0" y="2215850"/>
                  <a:pt x="380376" y="1053441"/>
                  <a:pt x="1031804" y="89200"/>
                </a:cubicBezTo>
                <a:close/>
              </a:path>
            </a:pathLst>
          </a:custGeom>
          <a:solidFill>
            <a:srgbClr val="2616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1" name="Google Shape;261;p4"/>
          <p:cNvSpPr/>
          <p:nvPr/>
        </p:nvSpPr>
        <p:spPr>
          <a:xfrm>
            <a:off x="3657598" y="419619"/>
            <a:ext cx="7977810" cy="1860702"/>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lang="en-US" sz="2400">
                <a:solidFill>
                  <a:schemeClr val="dk1"/>
                </a:solidFill>
                <a:latin typeface="Calibri"/>
                <a:ea typeface="Calibri"/>
                <a:cs typeface="Calibri"/>
                <a:sym typeface="Calibri"/>
              </a:rPr>
              <a:t>What is a Collection Framework?</a:t>
            </a:r>
            <a:endParaRPr/>
          </a:p>
          <a:p>
            <a:pPr indent="-342900" lvl="0" marL="342900" marR="0" rtl="0" algn="just">
              <a:lnSpc>
                <a:spcPct val="107000"/>
              </a:lnSpc>
              <a:spcBef>
                <a:spcPts val="80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Framework that deals with collection/group of data.</a:t>
            </a:r>
            <a:endParaRPr/>
          </a:p>
          <a:p>
            <a:pPr indent="-342900" lvl="0" marL="342900" marR="0" rtl="0" algn="just">
              <a:lnSpc>
                <a:spcPct val="107000"/>
              </a:lnSpc>
              <a:spcBef>
                <a:spcPts val="80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It has predefined interfaces, implementation classes, utility methods which are collectively present in </a:t>
            </a:r>
            <a:r>
              <a:rPr b="1" i="1" lang="en-US" sz="2400">
                <a:solidFill>
                  <a:schemeClr val="dk1"/>
                </a:solidFill>
                <a:latin typeface="Calibri"/>
                <a:ea typeface="Calibri"/>
                <a:cs typeface="Calibri"/>
                <a:sym typeface="Calibri"/>
              </a:rPr>
              <a:t>java.util </a:t>
            </a:r>
            <a:r>
              <a:rPr lang="en-US" sz="2400">
                <a:solidFill>
                  <a:schemeClr val="dk1"/>
                </a:solidFill>
                <a:latin typeface="Calibri"/>
                <a:ea typeface="Calibri"/>
                <a:cs typeface="Calibri"/>
                <a:sym typeface="Calibri"/>
              </a:rPr>
              <a:t>package.</a:t>
            </a:r>
            <a:endParaRPr/>
          </a:p>
        </p:txBody>
      </p:sp>
      <p:grpSp>
        <p:nvGrpSpPr>
          <p:cNvPr id="262" name="Google Shape;262;p4"/>
          <p:cNvGrpSpPr/>
          <p:nvPr/>
        </p:nvGrpSpPr>
        <p:grpSpPr>
          <a:xfrm>
            <a:off x="328892" y="2492304"/>
            <a:ext cx="2719107" cy="1873391"/>
            <a:chOff x="862157" y="4413681"/>
            <a:chExt cx="2570156" cy="1560001"/>
          </a:xfrm>
        </p:grpSpPr>
        <p:pic>
          <p:nvPicPr>
            <p:cNvPr descr="Image result for collections icon" id="263" name="Google Shape;263;p4"/>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264" name="Google Shape;264;p4"/>
            <p:cNvSpPr/>
            <p:nvPr/>
          </p:nvSpPr>
          <p:spPr>
            <a:xfrm>
              <a:off x="862157" y="4413681"/>
              <a:ext cx="2570156" cy="335954"/>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2000">
                  <a:solidFill>
                    <a:schemeClr val="lt1"/>
                  </a:solidFill>
                  <a:latin typeface="Roboto"/>
                  <a:ea typeface="Roboto"/>
                  <a:cs typeface="Roboto"/>
                  <a:sym typeface="Roboto"/>
                </a:rPr>
                <a:t>Collection Framework</a:t>
              </a:r>
              <a:endParaRPr/>
            </a:p>
          </p:txBody>
        </p:sp>
      </p:grpSp>
      <p:sp>
        <p:nvSpPr>
          <p:cNvPr id="265" name="Google Shape;265;p4"/>
          <p:cNvSpPr/>
          <p:nvPr/>
        </p:nvSpPr>
        <p:spPr>
          <a:xfrm>
            <a:off x="3657598" y="3239906"/>
            <a:ext cx="7977810" cy="2954527"/>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lang="en-US" sz="2400">
                <a:solidFill>
                  <a:schemeClr val="dk1"/>
                </a:solidFill>
                <a:latin typeface="Calibri"/>
                <a:ea typeface="Calibri"/>
                <a:cs typeface="Calibri"/>
                <a:sym typeface="Calibri"/>
              </a:rPr>
              <a:t>Why Collection Framework?</a:t>
            </a:r>
            <a:endParaRPr/>
          </a:p>
          <a:p>
            <a:pPr indent="-342900" lvl="0" marL="342900" marR="0" rtl="0" algn="just">
              <a:lnSpc>
                <a:spcPct val="107000"/>
              </a:lnSpc>
              <a:spcBef>
                <a:spcPts val="80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For scalability.</a:t>
            </a:r>
            <a:endParaRPr/>
          </a:p>
          <a:p>
            <a:pPr indent="-342900" lvl="0" marL="342900" marR="0" rtl="0" algn="just">
              <a:lnSpc>
                <a:spcPct val="107000"/>
              </a:lnSpc>
              <a:spcBef>
                <a:spcPts val="80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To store heterogeneous data.</a:t>
            </a:r>
            <a:endParaRPr/>
          </a:p>
          <a:p>
            <a:pPr indent="-342900" lvl="0" marL="342900" marR="0" rtl="0" algn="just">
              <a:lnSpc>
                <a:spcPct val="107000"/>
              </a:lnSpc>
              <a:spcBef>
                <a:spcPts val="80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Effective way for data handling.</a:t>
            </a:r>
            <a:endParaRPr/>
          </a:p>
          <a:p>
            <a:pPr indent="-342900" lvl="0" marL="342900" marR="0" rtl="0" algn="just">
              <a:lnSpc>
                <a:spcPct val="107000"/>
              </a:lnSpc>
              <a:spcBef>
                <a:spcPts val="80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Defined data structures and ready made methods.</a:t>
            </a:r>
            <a:endParaRPr/>
          </a:p>
          <a:p>
            <a:pPr indent="-190500" lvl="0" marL="342900" marR="0" rtl="0" algn="just">
              <a:lnSpc>
                <a:spcPct val="107000"/>
              </a:lnSpc>
              <a:spcBef>
                <a:spcPts val="800"/>
              </a:spcBef>
              <a:spcAft>
                <a:spcPts val="0"/>
              </a:spcAft>
              <a:buClr>
                <a:schemeClr val="dk1"/>
              </a:buClr>
              <a:buSzPts val="2400"/>
              <a:buFont typeface="Noto Sans Symbols"/>
              <a:buNone/>
            </a:pPr>
            <a:r>
              <a:t/>
            </a:r>
            <a:endParaRPr sz="2400">
              <a:solidFill>
                <a:schemeClr val="dk1"/>
              </a:solidFill>
              <a:latin typeface="Calibri"/>
              <a:ea typeface="Calibri"/>
              <a:cs typeface="Calibri"/>
              <a:sym typeface="Calibri"/>
            </a:endParaRPr>
          </a:p>
        </p:txBody>
      </p:sp>
    </p:spTree>
  </p:cSld>
  <p:clrMapOvr>
    <a:masterClrMapping/>
  </p:clrMapOvr>
  <mc:AlternateContent>
    <mc:Choice Requires="p14">
      <p:transition spd="slow" p14:dur="20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5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500"/>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pic>
        <p:nvPicPr>
          <p:cNvPr id="704" name="Google Shape;704;p40"/>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705" name="Google Shape;705;p40"/>
          <p:cNvGrpSpPr/>
          <p:nvPr/>
        </p:nvGrpSpPr>
        <p:grpSpPr>
          <a:xfrm>
            <a:off x="118191" y="106018"/>
            <a:ext cx="1498574" cy="904328"/>
            <a:chOff x="862157" y="4413681"/>
            <a:chExt cx="2570156" cy="1560001"/>
          </a:xfrm>
        </p:grpSpPr>
        <p:pic>
          <p:nvPicPr>
            <p:cNvPr descr="Image result for collections icon" id="706" name="Google Shape;706;p40"/>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707" name="Google Shape;707;p40"/>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708" name="Google Shape;708;p40"/>
          <p:cNvSpPr txBox="1"/>
          <p:nvPr/>
        </p:nvSpPr>
        <p:spPr>
          <a:xfrm>
            <a:off x="3272224" y="38499"/>
            <a:ext cx="564755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261628"/>
                </a:solidFill>
                <a:latin typeface="Calibri"/>
                <a:ea typeface="Calibri"/>
                <a:cs typeface="Calibri"/>
                <a:sym typeface="Calibri"/>
              </a:rPr>
              <a:t>Vector</a:t>
            </a:r>
            <a:endParaRPr/>
          </a:p>
        </p:txBody>
      </p:sp>
      <p:graphicFrame>
        <p:nvGraphicFramePr>
          <p:cNvPr id="709" name="Google Shape;709;p40"/>
          <p:cNvGraphicFramePr/>
          <p:nvPr/>
        </p:nvGraphicFramePr>
        <p:xfrm>
          <a:off x="357809" y="1010346"/>
          <a:ext cx="3000000" cy="3000000"/>
        </p:xfrm>
        <a:graphic>
          <a:graphicData uri="http://schemas.openxmlformats.org/drawingml/2006/table">
            <a:tbl>
              <a:tblPr>
                <a:noFill/>
                <a:tableStyleId>{B9160D5A-F4D8-4355-9011-09AB1966FD5C}</a:tableStyleId>
              </a:tblPr>
              <a:tblGrid>
                <a:gridCol w="2305125"/>
                <a:gridCol w="9290525"/>
              </a:tblGrid>
              <a:tr h="190500">
                <a:tc>
                  <a:txBody>
                    <a:bodyPr/>
                    <a:lstStyle/>
                    <a:p>
                      <a:pPr indent="0" lvl="0" marL="0" marR="0" rtl="0" algn="ctr">
                        <a:spcBef>
                          <a:spcPts val="0"/>
                        </a:spcBef>
                        <a:spcAft>
                          <a:spcPts val="0"/>
                        </a:spcAft>
                        <a:buNone/>
                      </a:pPr>
                      <a:r>
                        <a:rPr b="1" lang="en-US" sz="2200" u="none" strike="noStrike"/>
                        <a:t>Method</a:t>
                      </a:r>
                      <a:endParaRPr b="1" i="0" sz="2200" u="none" strike="noStrike">
                        <a:solidFill>
                          <a:srgbClr val="000000"/>
                        </a:solidFill>
                        <a:latin typeface="Calibri"/>
                        <a:ea typeface="Calibri"/>
                        <a:cs typeface="Calibri"/>
                        <a:sym typeface="Calibri"/>
                      </a:endParaRPr>
                    </a:p>
                  </a:txBody>
                  <a:tcPr marT="9525" marB="0" marR="9525" marL="9525" anchor="ctr">
                    <a:solidFill>
                      <a:srgbClr val="FFC000"/>
                    </a:solidFill>
                  </a:tcPr>
                </a:tc>
                <a:tc>
                  <a:txBody>
                    <a:bodyPr/>
                    <a:lstStyle/>
                    <a:p>
                      <a:pPr indent="0" lvl="0" marL="0" marR="0" rtl="0" algn="ctr">
                        <a:spcBef>
                          <a:spcPts val="0"/>
                        </a:spcBef>
                        <a:spcAft>
                          <a:spcPts val="0"/>
                        </a:spcAft>
                        <a:buNone/>
                      </a:pPr>
                      <a:r>
                        <a:rPr b="1" lang="en-US" sz="2200" u="none" strike="noStrike"/>
                        <a:t>Description</a:t>
                      </a:r>
                      <a:endParaRPr b="1" i="0" sz="2200" u="none" strike="noStrike">
                        <a:solidFill>
                          <a:srgbClr val="000000"/>
                        </a:solidFill>
                        <a:latin typeface="Calibri"/>
                        <a:ea typeface="Calibri"/>
                        <a:cs typeface="Calibri"/>
                        <a:sym typeface="Calibri"/>
                      </a:endParaRPr>
                    </a:p>
                  </a:txBody>
                  <a:tcPr marT="9525" marB="0" marR="9525" marL="9525" anchor="ctr">
                    <a:solidFill>
                      <a:srgbClr val="FFC000"/>
                    </a:solidFill>
                  </a:tcPr>
                </a:tc>
              </a:tr>
              <a:tr h="190500">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setSize()</a:t>
                      </a:r>
                      <a:endParaRPr/>
                    </a:p>
                  </a:txBody>
                  <a:tcPr marT="9525" marB="0" marR="9525" marL="9525" anchor="ctr">
                    <a:solidFill>
                      <a:srgbClr val="FBE4D4"/>
                    </a:solidFill>
                  </a:tcPr>
                </a:tc>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It is used to set the size of the given vector.</a:t>
                      </a:r>
                      <a:endParaRPr/>
                    </a:p>
                  </a:txBody>
                  <a:tcPr marT="9525" marB="0" marR="9525" marL="9525" anchor="ctr">
                    <a:solidFill>
                      <a:srgbClr val="FBE4D4"/>
                    </a:solidFill>
                  </a:tcPr>
                </a:tc>
              </a:tr>
              <a:tr h="190500">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size()</a:t>
                      </a:r>
                      <a:endParaRPr/>
                    </a:p>
                  </a:txBody>
                  <a:tcPr marT="9525" marB="0" marR="9525" marL="9525" anchor="ctr">
                    <a:solidFill>
                      <a:srgbClr val="FBE4D4"/>
                    </a:solidFill>
                  </a:tcPr>
                </a:tc>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It is used to get the number of components in the given vector.</a:t>
                      </a:r>
                      <a:endParaRPr/>
                    </a:p>
                  </a:txBody>
                  <a:tcPr marT="9525" marB="0" marR="9525" marL="9525" anchor="ctr">
                    <a:solidFill>
                      <a:srgbClr val="FBE4D4"/>
                    </a:solidFill>
                  </a:tcPr>
                </a:tc>
              </a:tr>
              <a:tr h="190500">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sort()</a:t>
                      </a:r>
                      <a:endParaRPr/>
                    </a:p>
                  </a:txBody>
                  <a:tcPr marT="9525" marB="0" marR="9525" marL="9525" anchor="ctr">
                    <a:solidFill>
                      <a:srgbClr val="FBE4D4"/>
                    </a:solidFill>
                  </a:tcPr>
                </a:tc>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It is used to sort the list according to the order induced by the specified Comparator.</a:t>
                      </a:r>
                      <a:endParaRPr/>
                    </a:p>
                  </a:txBody>
                  <a:tcPr marT="9525" marB="0" marR="9525" marL="9525" anchor="ctr">
                    <a:solidFill>
                      <a:srgbClr val="FBE4D4"/>
                    </a:solidFill>
                  </a:tcPr>
                </a:tc>
              </a:tr>
              <a:tr h="381000">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spliterator()</a:t>
                      </a:r>
                      <a:endParaRPr/>
                    </a:p>
                  </a:txBody>
                  <a:tcPr marT="9525" marB="0" marR="9525" marL="9525" anchor="ctr">
                    <a:solidFill>
                      <a:schemeClr val="lt1"/>
                    </a:solidFill>
                  </a:tcPr>
                </a:tc>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It is used to create a late-binding and fail-fast Spliterator over the elements in the list.</a:t>
                      </a:r>
                      <a:endParaRPr/>
                    </a:p>
                  </a:txBody>
                  <a:tcPr marT="9525" marB="0" marR="9525" marL="9525" anchor="ctr">
                    <a:solidFill>
                      <a:schemeClr val="lt1"/>
                    </a:solidFill>
                  </a:tcPr>
                </a:tc>
              </a:tr>
              <a:tr h="381000">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subList()</a:t>
                      </a:r>
                      <a:endParaRPr/>
                    </a:p>
                  </a:txBody>
                  <a:tcPr marT="9525" marB="0" marR="9525" marL="9525" anchor="ctr">
                    <a:solidFill>
                      <a:srgbClr val="FBE4D4"/>
                    </a:solidFill>
                  </a:tcPr>
                </a:tc>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It is used to get a view of the portion of the list between fromIndex, inclusive, and toIndex, exclusive.</a:t>
                      </a:r>
                      <a:endParaRPr/>
                    </a:p>
                  </a:txBody>
                  <a:tcPr marT="9525" marB="0" marR="9525" marL="9525" anchor="ctr">
                    <a:solidFill>
                      <a:srgbClr val="FBE4D4"/>
                    </a:solidFill>
                  </a:tcPr>
                </a:tc>
              </a:tr>
              <a:tr h="190500">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toArray()</a:t>
                      </a:r>
                      <a:endParaRPr/>
                    </a:p>
                  </a:txBody>
                  <a:tcPr marT="9525" marB="0" marR="9525" marL="9525" anchor="ctr">
                    <a:solidFill>
                      <a:schemeClr val="lt1"/>
                    </a:solidFill>
                  </a:tcPr>
                </a:tc>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It is used to get an array containing all of the elements in this vector in correct order.</a:t>
                      </a:r>
                      <a:endParaRPr/>
                    </a:p>
                  </a:txBody>
                  <a:tcPr marT="9525" marB="0" marR="9525" marL="9525" anchor="ctr">
                    <a:solidFill>
                      <a:schemeClr val="lt1"/>
                    </a:solidFill>
                  </a:tcPr>
                </a:tc>
              </a:tr>
              <a:tr h="190500">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toString()</a:t>
                      </a:r>
                      <a:endParaRPr/>
                    </a:p>
                  </a:txBody>
                  <a:tcPr marT="9525" marB="0" marR="9525" marL="9525" anchor="ctr">
                    <a:solidFill>
                      <a:srgbClr val="FBE4D4"/>
                    </a:solidFill>
                  </a:tcPr>
                </a:tc>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It is used to get a string representation of the vector.</a:t>
                      </a:r>
                      <a:endParaRPr/>
                    </a:p>
                  </a:txBody>
                  <a:tcPr marT="9525" marB="0" marR="9525" marL="9525" anchor="ctr">
                    <a:solidFill>
                      <a:srgbClr val="FBE4D4"/>
                    </a:solidFill>
                  </a:tcPr>
                </a:tc>
              </a:tr>
              <a:tr h="190500">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trimToSize()</a:t>
                      </a:r>
                      <a:endParaRPr/>
                    </a:p>
                  </a:txBody>
                  <a:tcPr marT="9525" marB="0" marR="9525" marL="9525" anchor="ctr">
                    <a:solidFill>
                      <a:schemeClr val="lt1"/>
                    </a:solidFill>
                  </a:tcPr>
                </a:tc>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It is used to trim the capacity of the vector to the vector's current size.</a:t>
                      </a:r>
                      <a:endParaRPr/>
                    </a:p>
                  </a:txBody>
                  <a:tcPr marT="9525" marB="0" marR="9525" marL="9525" anchor="ctr">
                    <a:solidFill>
                      <a:schemeClr val="lt1"/>
                    </a:solidFill>
                  </a:tcPr>
                </a:tc>
              </a:tr>
            </a:tbl>
          </a:graphicData>
        </a:graphic>
      </p:graphicFrame>
    </p:spTree>
  </p:cSld>
  <p:clrMapOvr>
    <a:masterClrMapping/>
  </p:clrMapOvr>
  <mc:AlternateContent>
    <mc:Choice Requires="p14">
      <p:transition spd="slow" p14:dur="2000">
        <p14:prism dir="l"/>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pic>
        <p:nvPicPr>
          <p:cNvPr id="714" name="Google Shape;714;p41"/>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715" name="Google Shape;715;p41"/>
          <p:cNvGrpSpPr/>
          <p:nvPr/>
        </p:nvGrpSpPr>
        <p:grpSpPr>
          <a:xfrm>
            <a:off x="118191" y="106018"/>
            <a:ext cx="1498574" cy="904328"/>
            <a:chOff x="862157" y="4413681"/>
            <a:chExt cx="2570156" cy="1560001"/>
          </a:xfrm>
        </p:grpSpPr>
        <p:pic>
          <p:nvPicPr>
            <p:cNvPr descr="Image result for collections icon" id="716" name="Google Shape;716;p41"/>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717" name="Google Shape;717;p41"/>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718" name="Google Shape;718;p41"/>
          <p:cNvSpPr txBox="1"/>
          <p:nvPr/>
        </p:nvSpPr>
        <p:spPr>
          <a:xfrm>
            <a:off x="3272224" y="38499"/>
            <a:ext cx="564755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261628"/>
                </a:solidFill>
                <a:latin typeface="Calibri"/>
                <a:ea typeface="Calibri"/>
                <a:cs typeface="Calibri"/>
                <a:sym typeface="Calibri"/>
              </a:rPr>
              <a:t>ArrayList vs Vector</a:t>
            </a:r>
            <a:endParaRPr/>
          </a:p>
        </p:txBody>
      </p:sp>
      <p:graphicFrame>
        <p:nvGraphicFramePr>
          <p:cNvPr id="719" name="Google Shape;719;p41"/>
          <p:cNvGraphicFramePr/>
          <p:nvPr/>
        </p:nvGraphicFramePr>
        <p:xfrm>
          <a:off x="867478" y="1126437"/>
          <a:ext cx="3000000" cy="3000000"/>
        </p:xfrm>
        <a:graphic>
          <a:graphicData uri="http://schemas.openxmlformats.org/drawingml/2006/table">
            <a:tbl>
              <a:tblPr bandRow="1" firstCol="1" firstRow="1">
                <a:noFill/>
                <a:tableStyleId>{B9160D5A-F4D8-4355-9011-09AB1966FD5C}</a:tableStyleId>
              </a:tblPr>
              <a:tblGrid>
                <a:gridCol w="5406000"/>
                <a:gridCol w="5513775"/>
              </a:tblGrid>
              <a:tr h="318400">
                <a:tc>
                  <a:txBody>
                    <a:bodyPr/>
                    <a:lstStyle/>
                    <a:p>
                      <a:pPr indent="0" lvl="0" marL="0" marR="0" rtl="0" algn="ctr">
                        <a:spcBef>
                          <a:spcPts val="0"/>
                        </a:spcBef>
                        <a:spcAft>
                          <a:spcPts val="0"/>
                        </a:spcAft>
                        <a:buNone/>
                      </a:pPr>
                      <a:r>
                        <a:rPr b="1" lang="en-US" sz="1600">
                          <a:solidFill>
                            <a:srgbClr val="000000"/>
                          </a:solidFill>
                          <a:latin typeface="Calibri"/>
                          <a:ea typeface="Calibri"/>
                          <a:cs typeface="Calibri"/>
                          <a:sym typeface="Calibri"/>
                        </a:rPr>
                        <a:t>ArrayList</a:t>
                      </a:r>
                      <a:endParaRPr sz="1600">
                        <a:latin typeface="Calibri"/>
                        <a:ea typeface="Calibri"/>
                        <a:cs typeface="Calibri"/>
                        <a:sym typeface="Calibri"/>
                      </a:endParaRPr>
                    </a:p>
                  </a:txBody>
                  <a:tcPr marT="0" marB="0" marR="68575" marL="68575">
                    <a:solidFill>
                      <a:schemeClr val="accent6"/>
                    </a:solidFill>
                  </a:tcPr>
                </a:tc>
                <a:tc>
                  <a:txBody>
                    <a:bodyPr/>
                    <a:lstStyle/>
                    <a:p>
                      <a:pPr indent="0" lvl="0" marL="0" marR="0" rtl="0" algn="ctr">
                        <a:spcBef>
                          <a:spcPts val="0"/>
                        </a:spcBef>
                        <a:spcAft>
                          <a:spcPts val="0"/>
                        </a:spcAft>
                        <a:buNone/>
                      </a:pPr>
                      <a:r>
                        <a:rPr b="1" lang="en-US" sz="1600">
                          <a:solidFill>
                            <a:srgbClr val="000000"/>
                          </a:solidFill>
                          <a:latin typeface="Calibri"/>
                          <a:ea typeface="Calibri"/>
                          <a:cs typeface="Calibri"/>
                          <a:sym typeface="Calibri"/>
                        </a:rPr>
                        <a:t>Vector</a:t>
                      </a:r>
                      <a:endParaRPr sz="1600">
                        <a:latin typeface="Calibri"/>
                        <a:ea typeface="Calibri"/>
                        <a:cs typeface="Calibri"/>
                        <a:sym typeface="Calibri"/>
                      </a:endParaRPr>
                    </a:p>
                  </a:txBody>
                  <a:tcPr marT="0" marB="0" marR="68575" marL="68575">
                    <a:solidFill>
                      <a:schemeClr val="accent6"/>
                    </a:solidFill>
                  </a:tcPr>
                </a:tc>
              </a:tr>
              <a:tr h="636775">
                <a:tc>
                  <a:txBody>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ArrayList is not synchronized. That is ArrayList is multi-threaded.</a:t>
                      </a:r>
                      <a:endParaRPr sz="1600">
                        <a:latin typeface="Calibri"/>
                        <a:ea typeface="Calibri"/>
                        <a:cs typeface="Calibri"/>
                        <a:sym typeface="Calibri"/>
                      </a:endParaRPr>
                    </a:p>
                  </a:txBody>
                  <a:tcPr marT="0" marB="0" marR="68575" marL="68575">
                    <a:solidFill>
                      <a:srgbClr val="8DA9DB"/>
                    </a:solidFill>
                  </a:tcPr>
                </a:tc>
                <a:tc>
                  <a:txBody>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Vector is synchronized. That is Vector is single threaded.</a:t>
                      </a:r>
                      <a:endParaRPr sz="1600">
                        <a:latin typeface="Calibri"/>
                        <a:ea typeface="Calibri"/>
                        <a:cs typeface="Calibri"/>
                        <a:sym typeface="Calibri"/>
                      </a:endParaRPr>
                    </a:p>
                  </a:txBody>
                  <a:tcPr marT="0" marB="0" marR="68575" marL="68575">
                    <a:solidFill>
                      <a:srgbClr val="F7CAAC"/>
                    </a:solidFill>
                  </a:tcPr>
                </a:tc>
              </a:tr>
              <a:tr h="318400">
                <a:tc>
                  <a:txBody>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If the total number of elements exceeds than its capacity, the incremental capacity of the ArrayList is</a:t>
                      </a:r>
                      <a:endParaRPr sz="1600">
                        <a:latin typeface="Calibri"/>
                        <a:ea typeface="Calibri"/>
                        <a:cs typeface="Calibri"/>
                        <a:sym typeface="Calibri"/>
                      </a:endParaRPr>
                    </a:p>
                    <a:p>
                      <a:pPr indent="0" lvl="0" marL="0" marR="0" rtl="0" algn="l">
                        <a:spcBef>
                          <a:spcPts val="0"/>
                        </a:spcBef>
                        <a:spcAft>
                          <a:spcPts val="0"/>
                        </a:spcAft>
                        <a:buNone/>
                      </a:pPr>
                      <a:r>
                        <a:rPr b="1" lang="en-US" sz="1600">
                          <a:solidFill>
                            <a:srgbClr val="000000"/>
                          </a:solidFill>
                          <a:latin typeface="Calibri"/>
                          <a:ea typeface="Calibri"/>
                          <a:cs typeface="Calibri"/>
                          <a:sym typeface="Calibri"/>
                        </a:rPr>
                        <a:t>((Current Capacity * 3)/2) + 1</a:t>
                      </a:r>
                      <a:endParaRPr sz="1600">
                        <a:latin typeface="Calibri"/>
                        <a:ea typeface="Calibri"/>
                        <a:cs typeface="Calibri"/>
                        <a:sym typeface="Calibri"/>
                      </a:endParaRPr>
                    </a:p>
                  </a:txBody>
                  <a:tcPr marT="0" marB="0" marR="68575" marL="68575">
                    <a:solidFill>
                      <a:srgbClr val="8DA9DB"/>
                    </a:solidFill>
                  </a:tcPr>
                </a:tc>
                <a:tc>
                  <a:txBody>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Vector increments 100% which means it doubles the array size if the total number of elements exceeds than its capacity. That is </a:t>
                      </a:r>
                      <a:r>
                        <a:rPr b="1" lang="en-US" sz="1600">
                          <a:solidFill>
                            <a:srgbClr val="000000"/>
                          </a:solidFill>
                          <a:latin typeface="Calibri"/>
                          <a:ea typeface="Calibri"/>
                          <a:cs typeface="Calibri"/>
                          <a:sym typeface="Calibri"/>
                        </a:rPr>
                        <a:t>Current Capacity * 2</a:t>
                      </a:r>
                      <a:endParaRPr sz="1600">
                        <a:latin typeface="Calibri"/>
                        <a:ea typeface="Calibri"/>
                        <a:cs typeface="Calibri"/>
                        <a:sym typeface="Calibri"/>
                      </a:endParaRPr>
                    </a:p>
                  </a:txBody>
                  <a:tcPr marT="0" marB="0" marR="68575" marL="68575">
                    <a:solidFill>
                      <a:srgbClr val="F7CAAC"/>
                    </a:solidFill>
                  </a:tcPr>
                </a:tc>
              </a:tr>
              <a:tr h="636775">
                <a:tc>
                  <a:txBody>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ArrayList is not a legacy class. It is introduced in JDK 1.2.</a:t>
                      </a:r>
                      <a:endParaRPr sz="1600">
                        <a:latin typeface="Calibri"/>
                        <a:ea typeface="Calibri"/>
                        <a:cs typeface="Calibri"/>
                        <a:sym typeface="Calibri"/>
                      </a:endParaRPr>
                    </a:p>
                  </a:txBody>
                  <a:tcPr marT="0" marB="0" marR="68575" marL="68575">
                    <a:solidFill>
                      <a:srgbClr val="8DA9DB"/>
                    </a:solidFill>
                  </a:tcPr>
                </a:tc>
                <a:tc>
                  <a:txBody>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Vector is a legacy class. It is present since JDK 1.0.</a:t>
                      </a:r>
                      <a:endParaRPr sz="1600">
                        <a:latin typeface="Calibri"/>
                        <a:ea typeface="Calibri"/>
                        <a:cs typeface="Calibri"/>
                        <a:sym typeface="Calibri"/>
                      </a:endParaRPr>
                    </a:p>
                  </a:txBody>
                  <a:tcPr marT="0" marB="0" marR="68575" marL="68575">
                    <a:solidFill>
                      <a:srgbClr val="F7CAAC"/>
                    </a:solidFill>
                  </a:tcPr>
                </a:tc>
              </a:tr>
              <a:tr h="1273550">
                <a:tc>
                  <a:txBody>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ArrayList is fast because it is non-synchronized.</a:t>
                      </a:r>
                      <a:endParaRPr sz="1600">
                        <a:latin typeface="Calibri"/>
                        <a:ea typeface="Calibri"/>
                        <a:cs typeface="Calibri"/>
                        <a:sym typeface="Calibri"/>
                      </a:endParaRPr>
                    </a:p>
                  </a:txBody>
                  <a:tcPr marT="0" marB="0" marR="68575" marL="68575">
                    <a:solidFill>
                      <a:srgbClr val="8DA9DB"/>
                    </a:solidFill>
                  </a:tcPr>
                </a:tc>
                <a:tc>
                  <a:txBody>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Vector is slow because it is synchronized, i.e., in a multithreading environment, it holds the other threads in runnable or non-runnable state until current thread releases the lock of the object.</a:t>
                      </a:r>
                      <a:endParaRPr sz="1600">
                        <a:latin typeface="Calibri"/>
                        <a:ea typeface="Calibri"/>
                        <a:cs typeface="Calibri"/>
                        <a:sym typeface="Calibri"/>
                      </a:endParaRPr>
                    </a:p>
                  </a:txBody>
                  <a:tcPr marT="0" marB="0" marR="68575" marL="68575">
                    <a:solidFill>
                      <a:srgbClr val="F7CAAC"/>
                    </a:solidFill>
                  </a:tcPr>
                </a:tc>
              </a:tr>
              <a:tr h="318400">
                <a:tc>
                  <a:txBody>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ArrayList uses the Iterator interface to traverse the elements.</a:t>
                      </a:r>
                      <a:endParaRPr sz="1600">
                        <a:latin typeface="Calibri"/>
                        <a:ea typeface="Calibri"/>
                        <a:cs typeface="Calibri"/>
                        <a:sym typeface="Calibri"/>
                      </a:endParaRPr>
                    </a:p>
                  </a:txBody>
                  <a:tcPr marT="0" marB="0" marR="68575" marL="68575">
                    <a:solidFill>
                      <a:srgbClr val="8DA9DB"/>
                    </a:solidFill>
                  </a:tcPr>
                </a:tc>
                <a:tc>
                  <a:txBody>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A Vector can use the Iterator interface or Enumeration interface to traverse the elements.</a:t>
                      </a:r>
                      <a:endParaRPr sz="1600">
                        <a:latin typeface="Calibri"/>
                        <a:ea typeface="Calibri"/>
                        <a:cs typeface="Calibri"/>
                        <a:sym typeface="Calibri"/>
                      </a:endParaRPr>
                    </a:p>
                  </a:txBody>
                  <a:tcPr marT="0" marB="0" marR="68575" marL="68575">
                    <a:solidFill>
                      <a:srgbClr val="F7CAAC"/>
                    </a:solidFill>
                  </a:tcPr>
                </a:tc>
              </a:tr>
              <a:tr h="318400">
                <a:tc>
                  <a:txBody>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Has three overloaded constructors.</a:t>
                      </a:r>
                      <a:endParaRPr sz="1600">
                        <a:latin typeface="Calibri"/>
                        <a:ea typeface="Calibri"/>
                        <a:cs typeface="Calibri"/>
                        <a:sym typeface="Calibri"/>
                      </a:endParaRPr>
                    </a:p>
                  </a:txBody>
                  <a:tcPr marT="0" marB="0" marR="68575" marL="68575">
                    <a:solidFill>
                      <a:srgbClr val="8DA9DB"/>
                    </a:solidFill>
                  </a:tcPr>
                </a:tc>
                <a:tc>
                  <a:txBody>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Has four overloaded constructors.</a:t>
                      </a:r>
                      <a:endParaRPr sz="1600">
                        <a:latin typeface="Calibri"/>
                        <a:ea typeface="Calibri"/>
                        <a:cs typeface="Calibri"/>
                        <a:sym typeface="Calibri"/>
                      </a:endParaRPr>
                    </a:p>
                  </a:txBody>
                  <a:tcPr marT="0" marB="0" marR="68575" marL="68575">
                    <a:solidFill>
                      <a:srgbClr val="F7CAAC"/>
                    </a:solidFill>
                  </a:tcPr>
                </a:tc>
              </a:tr>
              <a:tr h="636775">
                <a:tc>
                  <a:txBody>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Cannot control the growth. That is the incremental capacity is fixed.</a:t>
                      </a:r>
                      <a:endParaRPr sz="1600">
                        <a:latin typeface="Calibri"/>
                        <a:ea typeface="Calibri"/>
                        <a:cs typeface="Calibri"/>
                        <a:sym typeface="Calibri"/>
                      </a:endParaRPr>
                    </a:p>
                  </a:txBody>
                  <a:tcPr marT="0" marB="0" marR="68575" marL="68575">
                    <a:solidFill>
                      <a:srgbClr val="8DA9DB"/>
                    </a:solidFill>
                  </a:tcPr>
                </a:tc>
                <a:tc>
                  <a:txBody>
                    <a:bodyPr/>
                    <a:lstStyle/>
                    <a:p>
                      <a:pPr indent="0" lvl="0" marL="0" marR="0" rtl="0" algn="l">
                        <a:spcBef>
                          <a:spcPts val="0"/>
                        </a:spcBef>
                        <a:spcAft>
                          <a:spcPts val="0"/>
                        </a:spcAft>
                        <a:buNone/>
                      </a:pPr>
                      <a:r>
                        <a:rPr lang="en-US" sz="1600">
                          <a:solidFill>
                            <a:srgbClr val="000000"/>
                          </a:solidFill>
                          <a:latin typeface="Calibri"/>
                          <a:ea typeface="Calibri"/>
                          <a:cs typeface="Calibri"/>
                          <a:sym typeface="Calibri"/>
                        </a:rPr>
                        <a:t>Can control the growth. That is the incremental capacity can be explicitly mentioned by the programmer. It is done using one of the overloaded constructors.</a:t>
                      </a:r>
                      <a:endParaRPr sz="1600">
                        <a:latin typeface="Calibri"/>
                        <a:ea typeface="Calibri"/>
                        <a:cs typeface="Calibri"/>
                        <a:sym typeface="Calibri"/>
                      </a:endParaRPr>
                    </a:p>
                    <a:p>
                      <a:pPr indent="0" lvl="0" marL="0" marR="0" rtl="0" algn="l">
                        <a:spcBef>
                          <a:spcPts val="0"/>
                        </a:spcBef>
                        <a:spcAft>
                          <a:spcPts val="0"/>
                        </a:spcAft>
                        <a:buNone/>
                      </a:pPr>
                      <a:r>
                        <a:rPr b="1" lang="en-US" sz="1600">
                          <a:solidFill>
                            <a:srgbClr val="000000"/>
                          </a:solidFill>
                          <a:latin typeface="Calibri"/>
                          <a:ea typeface="Calibri"/>
                          <a:cs typeface="Calibri"/>
                          <a:sym typeface="Calibri"/>
                        </a:rPr>
                        <a:t>public vector (int initialCapacity, int incrementalCapacity)</a:t>
                      </a:r>
                      <a:endParaRPr sz="1600">
                        <a:latin typeface="Calibri"/>
                        <a:ea typeface="Calibri"/>
                        <a:cs typeface="Calibri"/>
                        <a:sym typeface="Calibri"/>
                      </a:endParaRPr>
                    </a:p>
                  </a:txBody>
                  <a:tcPr marT="0" marB="0" marR="68575" marL="68575">
                    <a:solidFill>
                      <a:srgbClr val="F7CAAC"/>
                    </a:solidFill>
                  </a:tcPr>
                </a:tc>
              </a:tr>
            </a:tbl>
          </a:graphicData>
        </a:graphic>
      </p:graphicFrame>
    </p:spTree>
  </p:cSld>
  <p:clrMapOvr>
    <a:masterClrMapping/>
  </p:clrMapOvr>
  <mc:AlternateContent>
    <mc:Choice Requires="p14">
      <p:transition spd="slow" p14:dur="2000">
        <p14:prism dir="l"/>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42"/>
          <p:cNvSpPr/>
          <p:nvPr/>
        </p:nvSpPr>
        <p:spPr>
          <a:xfrm>
            <a:off x="1" y="0"/>
            <a:ext cx="3897442" cy="6858000"/>
          </a:xfrm>
          <a:prstGeom prst="rect">
            <a:avLst/>
          </a:prstGeom>
          <a:solidFill>
            <a:srgbClr val="2616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25" name="Google Shape;725;p42"/>
          <p:cNvSpPr txBox="1"/>
          <p:nvPr/>
        </p:nvSpPr>
        <p:spPr>
          <a:xfrm>
            <a:off x="1151292" y="237372"/>
            <a:ext cx="1594860"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lt1"/>
                </a:solidFill>
                <a:latin typeface="Calibri"/>
                <a:ea typeface="Calibri"/>
                <a:cs typeface="Calibri"/>
                <a:sym typeface="Calibri"/>
              </a:rPr>
              <a:t>Topics</a:t>
            </a:r>
            <a:endParaRPr/>
          </a:p>
        </p:txBody>
      </p:sp>
      <p:sp>
        <p:nvSpPr>
          <p:cNvPr id="726" name="Google Shape;726;p42"/>
          <p:cNvSpPr txBox="1"/>
          <p:nvPr/>
        </p:nvSpPr>
        <p:spPr>
          <a:xfrm>
            <a:off x="5989419" y="2721114"/>
            <a:ext cx="223792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rgbClr val="261628"/>
                </a:solidFill>
                <a:latin typeface="Calibri"/>
                <a:ea typeface="Calibri"/>
                <a:cs typeface="Calibri"/>
                <a:sym typeface="Calibri"/>
              </a:rPr>
              <a:t>05	Stack</a:t>
            </a:r>
            <a:endParaRPr/>
          </a:p>
        </p:txBody>
      </p:sp>
      <p:pic>
        <p:nvPicPr>
          <p:cNvPr id="727" name="Google Shape;727;p42"/>
          <p:cNvPicPr preferRelativeResize="0"/>
          <p:nvPr/>
        </p:nvPicPr>
        <p:blipFill rotWithShape="1">
          <a:blip r:embed="rId3">
            <a:alphaModFix/>
          </a:blip>
          <a:srcRect b="6958" l="25290" r="23678" t="6287"/>
          <a:stretch/>
        </p:blipFill>
        <p:spPr>
          <a:xfrm>
            <a:off x="957407" y="1890227"/>
            <a:ext cx="1637034" cy="2782957"/>
          </a:xfrm>
          <a:prstGeom prst="rect">
            <a:avLst/>
          </a:prstGeom>
          <a:noFill/>
          <a:ln>
            <a:noFill/>
          </a:ln>
        </p:spPr>
      </p:pic>
      <p:sp>
        <p:nvSpPr>
          <p:cNvPr id="728" name="Google Shape;728;p42"/>
          <p:cNvSpPr txBox="1"/>
          <p:nvPr/>
        </p:nvSpPr>
        <p:spPr>
          <a:xfrm>
            <a:off x="4784035" y="0"/>
            <a:ext cx="5647552"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800">
                <a:solidFill>
                  <a:srgbClr val="261628"/>
                </a:solidFill>
                <a:latin typeface="Calibri"/>
                <a:ea typeface="Calibri"/>
                <a:cs typeface="Calibri"/>
                <a:sym typeface="Calibri"/>
              </a:rPr>
              <a:t>Collection Framework</a:t>
            </a:r>
            <a:endParaRPr/>
          </a:p>
        </p:txBody>
      </p:sp>
      <p:grpSp>
        <p:nvGrpSpPr>
          <p:cNvPr id="729" name="Google Shape;729;p42"/>
          <p:cNvGrpSpPr/>
          <p:nvPr/>
        </p:nvGrpSpPr>
        <p:grpSpPr>
          <a:xfrm>
            <a:off x="485505" y="4776597"/>
            <a:ext cx="2570156" cy="1560001"/>
            <a:chOff x="862157" y="4413681"/>
            <a:chExt cx="2570156" cy="1560001"/>
          </a:xfrm>
        </p:grpSpPr>
        <p:pic>
          <p:nvPicPr>
            <p:cNvPr descr="Image result for collections icon" id="730" name="Google Shape;730;p42"/>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731" name="Google Shape;731;p42"/>
            <p:cNvSpPr/>
            <p:nvPr/>
          </p:nvSpPr>
          <p:spPr>
            <a:xfrm>
              <a:off x="862157" y="4413681"/>
              <a:ext cx="2570156" cy="372346"/>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800">
                  <a:solidFill>
                    <a:schemeClr val="lt1"/>
                  </a:solidFill>
                  <a:latin typeface="Roboto"/>
                  <a:ea typeface="Roboto"/>
                  <a:cs typeface="Roboto"/>
                  <a:sym typeface="Roboto"/>
                </a:rPr>
                <a:t>Collection Framework</a:t>
              </a:r>
              <a:endParaRPr/>
            </a:p>
          </p:txBody>
        </p:sp>
      </p:grpSp>
    </p:spTree>
  </p:cSld>
  <p:clrMapOvr>
    <a:masterClrMapping/>
  </p:clrMapOvr>
  <mc:AlternateContent>
    <mc:Choice Requires="p14">
      <p:transition spd="slow" p14:dur="2000">
        <p14:prism dir="l"/>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pic>
        <p:nvPicPr>
          <p:cNvPr id="736" name="Google Shape;736;p43"/>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737" name="Google Shape;737;p43"/>
          <p:cNvGrpSpPr/>
          <p:nvPr/>
        </p:nvGrpSpPr>
        <p:grpSpPr>
          <a:xfrm>
            <a:off x="118191" y="106018"/>
            <a:ext cx="1498574" cy="904328"/>
            <a:chOff x="862157" y="4413681"/>
            <a:chExt cx="2570156" cy="1560001"/>
          </a:xfrm>
        </p:grpSpPr>
        <p:pic>
          <p:nvPicPr>
            <p:cNvPr descr="Image result for collections icon" id="738" name="Google Shape;738;p43"/>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739" name="Google Shape;739;p43"/>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740" name="Google Shape;740;p43"/>
          <p:cNvSpPr txBox="1"/>
          <p:nvPr/>
        </p:nvSpPr>
        <p:spPr>
          <a:xfrm>
            <a:off x="3272224" y="38499"/>
            <a:ext cx="564755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261628"/>
                </a:solidFill>
                <a:latin typeface="Calibri"/>
                <a:ea typeface="Calibri"/>
                <a:cs typeface="Calibri"/>
                <a:sym typeface="Calibri"/>
              </a:rPr>
              <a:t>Stack</a:t>
            </a:r>
            <a:endParaRPr/>
          </a:p>
        </p:txBody>
      </p:sp>
      <p:sp>
        <p:nvSpPr>
          <p:cNvPr id="741" name="Google Shape;741;p43"/>
          <p:cNvSpPr txBox="1"/>
          <p:nvPr/>
        </p:nvSpPr>
        <p:spPr>
          <a:xfrm>
            <a:off x="867478" y="2090172"/>
            <a:ext cx="10960734" cy="2677656"/>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Java Collection framework provides a Stack class which models and implements Stack data structure. </a:t>
            </a:r>
            <a:endParaRPr/>
          </a:p>
          <a:p>
            <a:pPr indent="-190500" lvl="0" marL="342900" marR="0" rtl="0" algn="l">
              <a:spcBef>
                <a:spcPts val="0"/>
              </a:spcBef>
              <a:spcAft>
                <a:spcPts val="0"/>
              </a:spcAft>
              <a:buClr>
                <a:schemeClr val="dk1"/>
              </a:buClr>
              <a:buSzPts val="2400"/>
              <a:buFont typeface="Noto Sans Symbols"/>
              <a:buNone/>
            </a:pPr>
            <a:r>
              <a:t/>
            </a:r>
            <a:endParaRPr b="1"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The class is based on the basic principle of last-in-first-out. </a:t>
            </a:r>
            <a:endParaRPr/>
          </a:p>
          <a:p>
            <a:pPr indent="-190500" lvl="0" marL="342900" marR="0" rtl="0" algn="l">
              <a:spcBef>
                <a:spcPts val="0"/>
              </a:spcBef>
              <a:spcAft>
                <a:spcPts val="0"/>
              </a:spcAft>
              <a:buClr>
                <a:schemeClr val="dk1"/>
              </a:buClr>
              <a:buSzPts val="2400"/>
              <a:buFont typeface="Noto Sans Symbols"/>
              <a:buNone/>
            </a:pPr>
            <a:r>
              <a:t/>
            </a:r>
            <a:endParaRPr b="1"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In addition to the basic push and pop operations, the class provides three more functions of empty, search and peek.</a:t>
            </a:r>
            <a:endParaRPr/>
          </a:p>
        </p:txBody>
      </p:sp>
    </p:spTree>
  </p:cSld>
  <p:clrMapOvr>
    <a:masterClrMapping/>
  </p:clrMapOvr>
  <mc:AlternateContent>
    <mc:Choice Requires="p14">
      <p:transition spd="slow" p14:dur="2000">
        <p14:prism dir="l"/>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pic>
        <p:nvPicPr>
          <p:cNvPr id="746" name="Google Shape;746;p44"/>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747" name="Google Shape;747;p44"/>
          <p:cNvGrpSpPr/>
          <p:nvPr/>
        </p:nvGrpSpPr>
        <p:grpSpPr>
          <a:xfrm>
            <a:off x="118191" y="106018"/>
            <a:ext cx="1498574" cy="904328"/>
            <a:chOff x="862157" y="4413681"/>
            <a:chExt cx="2570156" cy="1560001"/>
          </a:xfrm>
        </p:grpSpPr>
        <p:pic>
          <p:nvPicPr>
            <p:cNvPr descr="Image result for collections icon" id="748" name="Google Shape;748;p44"/>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749" name="Google Shape;749;p44"/>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750" name="Google Shape;750;p44"/>
          <p:cNvSpPr txBox="1"/>
          <p:nvPr/>
        </p:nvSpPr>
        <p:spPr>
          <a:xfrm>
            <a:off x="3272224" y="38499"/>
            <a:ext cx="564755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261628"/>
                </a:solidFill>
                <a:latin typeface="Calibri"/>
                <a:ea typeface="Calibri"/>
                <a:cs typeface="Calibri"/>
                <a:sym typeface="Calibri"/>
              </a:rPr>
              <a:t>Stack</a:t>
            </a:r>
            <a:endParaRPr/>
          </a:p>
        </p:txBody>
      </p:sp>
      <p:graphicFrame>
        <p:nvGraphicFramePr>
          <p:cNvPr id="751" name="Google Shape;751;p44"/>
          <p:cNvGraphicFramePr/>
          <p:nvPr/>
        </p:nvGraphicFramePr>
        <p:xfrm>
          <a:off x="318052" y="1558331"/>
          <a:ext cx="3000000" cy="3000000"/>
        </p:xfrm>
        <a:graphic>
          <a:graphicData uri="http://schemas.openxmlformats.org/drawingml/2006/table">
            <a:tbl>
              <a:tblPr>
                <a:noFill/>
                <a:tableStyleId>{B9160D5A-F4D8-4355-9011-09AB1966FD5C}</a:tableStyleId>
              </a:tblPr>
              <a:tblGrid>
                <a:gridCol w="3710600"/>
                <a:gridCol w="7845275"/>
              </a:tblGrid>
              <a:tr h="190500">
                <a:tc>
                  <a:txBody>
                    <a:bodyPr/>
                    <a:lstStyle/>
                    <a:p>
                      <a:pPr indent="0" lvl="0" marL="0" marR="0" rtl="0" algn="ctr">
                        <a:spcBef>
                          <a:spcPts val="0"/>
                        </a:spcBef>
                        <a:spcAft>
                          <a:spcPts val="0"/>
                        </a:spcAft>
                        <a:buNone/>
                      </a:pPr>
                      <a:r>
                        <a:rPr b="1" lang="en-US" sz="2200" u="none" strike="noStrike"/>
                        <a:t>Method</a:t>
                      </a:r>
                      <a:endParaRPr b="1" i="0" sz="2200" u="none" strike="noStrike">
                        <a:solidFill>
                          <a:srgbClr val="000000"/>
                        </a:solidFill>
                        <a:latin typeface="Calibri"/>
                        <a:ea typeface="Calibri"/>
                        <a:cs typeface="Calibri"/>
                        <a:sym typeface="Calibri"/>
                      </a:endParaRPr>
                    </a:p>
                  </a:txBody>
                  <a:tcPr marT="9525" marB="0" marR="9525" marL="9525" anchor="ctr">
                    <a:solidFill>
                      <a:srgbClr val="FFC000"/>
                    </a:solidFill>
                  </a:tcPr>
                </a:tc>
                <a:tc>
                  <a:txBody>
                    <a:bodyPr/>
                    <a:lstStyle/>
                    <a:p>
                      <a:pPr indent="0" lvl="0" marL="0" marR="0" rtl="0" algn="ctr">
                        <a:spcBef>
                          <a:spcPts val="0"/>
                        </a:spcBef>
                        <a:spcAft>
                          <a:spcPts val="0"/>
                        </a:spcAft>
                        <a:buNone/>
                      </a:pPr>
                      <a:r>
                        <a:rPr b="1" lang="en-US" sz="2200" u="none" strike="noStrike"/>
                        <a:t>Description</a:t>
                      </a:r>
                      <a:endParaRPr b="1" i="0" sz="2200" u="none" strike="noStrike">
                        <a:solidFill>
                          <a:srgbClr val="000000"/>
                        </a:solidFill>
                        <a:latin typeface="Calibri"/>
                        <a:ea typeface="Calibri"/>
                        <a:cs typeface="Calibri"/>
                        <a:sym typeface="Calibri"/>
                      </a:endParaRPr>
                    </a:p>
                  </a:txBody>
                  <a:tcPr marT="9525" marB="0" marR="9525" marL="9525" anchor="ctr">
                    <a:solidFill>
                      <a:srgbClr val="FFC000"/>
                    </a:solidFill>
                  </a:tcPr>
                </a:tc>
              </a:tr>
              <a:tr h="190500">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Object push(Object element) </a:t>
                      </a:r>
                      <a:endParaRPr/>
                    </a:p>
                  </a:txBody>
                  <a:tcPr marT="9525" marB="0" marR="9525" marL="9525" anchor="ctr">
                    <a:solidFill>
                      <a:srgbClr val="FBE4D4"/>
                    </a:solidFill>
                  </a:tcPr>
                </a:tc>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Pushes an element on the top of the stack.</a:t>
                      </a:r>
                      <a:endParaRPr/>
                    </a:p>
                  </a:txBody>
                  <a:tcPr marT="9525" marB="0" marR="9525" marL="9525" anchor="ctr">
                    <a:solidFill>
                      <a:srgbClr val="FBE4D4"/>
                    </a:solidFill>
                  </a:tcPr>
                </a:tc>
              </a:tr>
              <a:tr h="190500">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Object pop()</a:t>
                      </a:r>
                      <a:endParaRPr/>
                    </a:p>
                  </a:txBody>
                  <a:tcPr marT="9525" marB="0" marR="9525" marL="9525" anchor="ctr">
                    <a:solidFill>
                      <a:srgbClr val="FBE4D4"/>
                    </a:solidFill>
                  </a:tcPr>
                </a:tc>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Removes and returns the top element of the stack. An ‘EmptyStackException’ exception is thrown if we call pop() when the invoking stack is empty.</a:t>
                      </a:r>
                      <a:endParaRPr/>
                    </a:p>
                  </a:txBody>
                  <a:tcPr marT="9525" marB="0" marR="9525" marL="9525" anchor="ctr">
                    <a:solidFill>
                      <a:srgbClr val="FBE4D4"/>
                    </a:solidFill>
                  </a:tcPr>
                </a:tc>
              </a:tr>
              <a:tr h="190500">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Object peek()</a:t>
                      </a:r>
                      <a:endParaRPr/>
                    </a:p>
                  </a:txBody>
                  <a:tcPr marT="9525" marB="0" marR="9525" marL="9525" anchor="ctr">
                    <a:solidFill>
                      <a:srgbClr val="FBE4D4"/>
                    </a:solidFill>
                  </a:tcPr>
                </a:tc>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Returns the element on the top of the stack, but does not remove it.</a:t>
                      </a:r>
                      <a:endParaRPr/>
                    </a:p>
                  </a:txBody>
                  <a:tcPr marT="9525" marB="0" marR="9525" marL="9525" anchor="ctr">
                    <a:solidFill>
                      <a:srgbClr val="FBE4D4"/>
                    </a:solidFill>
                  </a:tcPr>
                </a:tc>
              </a:tr>
              <a:tr h="381000">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boolean empty() </a:t>
                      </a:r>
                      <a:endParaRPr/>
                    </a:p>
                  </a:txBody>
                  <a:tcPr marT="9525" marB="0" marR="9525" marL="9525" anchor="ctr">
                    <a:solidFill>
                      <a:schemeClr val="lt1"/>
                    </a:solidFill>
                  </a:tcPr>
                </a:tc>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It returns true if nothing is on the top of the stack. Else, returns false.</a:t>
                      </a:r>
                      <a:endParaRPr/>
                    </a:p>
                  </a:txBody>
                  <a:tcPr marT="9525" marB="0" marR="9525" marL="9525" anchor="ctr">
                    <a:solidFill>
                      <a:schemeClr val="lt1"/>
                    </a:solidFill>
                  </a:tcPr>
                </a:tc>
              </a:tr>
              <a:tr h="381000">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int search(Object element) </a:t>
                      </a:r>
                      <a:endParaRPr/>
                    </a:p>
                  </a:txBody>
                  <a:tcPr marT="9525" marB="0" marR="9525" marL="9525" anchor="ctr">
                    <a:solidFill>
                      <a:srgbClr val="FBE4D4"/>
                    </a:solidFill>
                  </a:tcPr>
                </a:tc>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It determines whether an object exists in the stack. If the element is found, it returns the position of the element from the top of the stack. Else, it returns -1.</a:t>
                      </a:r>
                      <a:endParaRPr/>
                    </a:p>
                  </a:txBody>
                  <a:tcPr marT="9525" marB="0" marR="9525" marL="9525" anchor="ctr">
                    <a:solidFill>
                      <a:srgbClr val="FBE4D4"/>
                    </a:solidFill>
                  </a:tcPr>
                </a:tc>
              </a:tr>
            </a:tbl>
          </a:graphicData>
        </a:graphic>
      </p:graphicFrame>
    </p:spTree>
  </p:cSld>
  <p:clrMapOvr>
    <a:masterClrMapping/>
  </p:clrMapOvr>
  <mc:AlternateContent>
    <mc:Choice Requires="p14">
      <p:transition spd="slow" p14:dur="2000">
        <p14:prism dir="l"/>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45"/>
          <p:cNvSpPr/>
          <p:nvPr/>
        </p:nvSpPr>
        <p:spPr>
          <a:xfrm>
            <a:off x="1" y="0"/>
            <a:ext cx="3897442" cy="6858000"/>
          </a:xfrm>
          <a:prstGeom prst="rect">
            <a:avLst/>
          </a:prstGeom>
          <a:solidFill>
            <a:srgbClr val="2616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57" name="Google Shape;757;p45"/>
          <p:cNvSpPr txBox="1"/>
          <p:nvPr/>
        </p:nvSpPr>
        <p:spPr>
          <a:xfrm>
            <a:off x="1151292" y="237372"/>
            <a:ext cx="1594860"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lt1"/>
                </a:solidFill>
                <a:latin typeface="Calibri"/>
                <a:ea typeface="Calibri"/>
                <a:cs typeface="Calibri"/>
                <a:sym typeface="Calibri"/>
              </a:rPr>
              <a:t>Topics</a:t>
            </a:r>
            <a:endParaRPr/>
          </a:p>
        </p:txBody>
      </p:sp>
      <p:sp>
        <p:nvSpPr>
          <p:cNvPr id="758" name="Google Shape;758;p45"/>
          <p:cNvSpPr txBox="1"/>
          <p:nvPr/>
        </p:nvSpPr>
        <p:spPr>
          <a:xfrm>
            <a:off x="5989419" y="2721114"/>
            <a:ext cx="1782539"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rgbClr val="261628"/>
                </a:solidFill>
                <a:latin typeface="Calibri"/>
                <a:ea typeface="Calibri"/>
                <a:cs typeface="Calibri"/>
                <a:sym typeface="Calibri"/>
              </a:rPr>
              <a:t>06	Set</a:t>
            </a:r>
            <a:endParaRPr/>
          </a:p>
        </p:txBody>
      </p:sp>
      <p:pic>
        <p:nvPicPr>
          <p:cNvPr id="759" name="Google Shape;759;p45"/>
          <p:cNvPicPr preferRelativeResize="0"/>
          <p:nvPr/>
        </p:nvPicPr>
        <p:blipFill rotWithShape="1">
          <a:blip r:embed="rId3">
            <a:alphaModFix/>
          </a:blip>
          <a:srcRect b="6958" l="25290" r="23678" t="6287"/>
          <a:stretch/>
        </p:blipFill>
        <p:spPr>
          <a:xfrm>
            <a:off x="957407" y="1890227"/>
            <a:ext cx="1637034" cy="2782957"/>
          </a:xfrm>
          <a:prstGeom prst="rect">
            <a:avLst/>
          </a:prstGeom>
          <a:noFill/>
          <a:ln>
            <a:noFill/>
          </a:ln>
        </p:spPr>
      </p:pic>
      <p:sp>
        <p:nvSpPr>
          <p:cNvPr id="760" name="Google Shape;760;p45"/>
          <p:cNvSpPr txBox="1"/>
          <p:nvPr/>
        </p:nvSpPr>
        <p:spPr>
          <a:xfrm>
            <a:off x="4784035" y="0"/>
            <a:ext cx="5647552"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800">
                <a:solidFill>
                  <a:srgbClr val="261628"/>
                </a:solidFill>
                <a:latin typeface="Calibri"/>
                <a:ea typeface="Calibri"/>
                <a:cs typeface="Calibri"/>
                <a:sym typeface="Calibri"/>
              </a:rPr>
              <a:t>Collection Framework</a:t>
            </a:r>
            <a:endParaRPr/>
          </a:p>
        </p:txBody>
      </p:sp>
      <p:grpSp>
        <p:nvGrpSpPr>
          <p:cNvPr id="761" name="Google Shape;761;p45"/>
          <p:cNvGrpSpPr/>
          <p:nvPr/>
        </p:nvGrpSpPr>
        <p:grpSpPr>
          <a:xfrm>
            <a:off x="485505" y="4776597"/>
            <a:ext cx="2570156" cy="1560001"/>
            <a:chOff x="862157" y="4413681"/>
            <a:chExt cx="2570156" cy="1560001"/>
          </a:xfrm>
        </p:grpSpPr>
        <p:pic>
          <p:nvPicPr>
            <p:cNvPr descr="Image result for collections icon" id="762" name="Google Shape;762;p45"/>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763" name="Google Shape;763;p45"/>
            <p:cNvSpPr/>
            <p:nvPr/>
          </p:nvSpPr>
          <p:spPr>
            <a:xfrm>
              <a:off x="862157" y="4413681"/>
              <a:ext cx="2570156" cy="372346"/>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800">
                  <a:solidFill>
                    <a:schemeClr val="lt1"/>
                  </a:solidFill>
                  <a:latin typeface="Roboto"/>
                  <a:ea typeface="Roboto"/>
                  <a:cs typeface="Roboto"/>
                  <a:sym typeface="Roboto"/>
                </a:rPr>
                <a:t>Collection Framework</a:t>
              </a:r>
              <a:endParaRPr/>
            </a:p>
          </p:txBody>
        </p:sp>
      </p:grpSp>
    </p:spTree>
  </p:cSld>
  <p:clrMapOvr>
    <a:masterClrMapping/>
  </p:clrMapOvr>
  <mc:AlternateContent>
    <mc:Choice Requires="p14">
      <p:transition spd="slow" p14:dur="2000">
        <p14:prism dir="l"/>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pic>
        <p:nvPicPr>
          <p:cNvPr id="768" name="Google Shape;768;p46"/>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769" name="Google Shape;769;p46"/>
          <p:cNvGrpSpPr/>
          <p:nvPr/>
        </p:nvGrpSpPr>
        <p:grpSpPr>
          <a:xfrm>
            <a:off x="118191" y="106018"/>
            <a:ext cx="1498574" cy="904328"/>
            <a:chOff x="862157" y="4413681"/>
            <a:chExt cx="2570156" cy="1560001"/>
          </a:xfrm>
        </p:grpSpPr>
        <p:pic>
          <p:nvPicPr>
            <p:cNvPr descr="Image result for collections icon" id="770" name="Google Shape;770;p46"/>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771" name="Google Shape;771;p46"/>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772" name="Google Shape;772;p46"/>
          <p:cNvSpPr txBox="1"/>
          <p:nvPr/>
        </p:nvSpPr>
        <p:spPr>
          <a:xfrm>
            <a:off x="3272224" y="38499"/>
            <a:ext cx="564755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261628"/>
                </a:solidFill>
                <a:latin typeface="Calibri"/>
                <a:ea typeface="Calibri"/>
                <a:cs typeface="Calibri"/>
                <a:sym typeface="Calibri"/>
              </a:rPr>
              <a:t>Set</a:t>
            </a:r>
            <a:endParaRPr/>
          </a:p>
        </p:txBody>
      </p:sp>
      <p:sp>
        <p:nvSpPr>
          <p:cNvPr id="773" name="Google Shape;773;p46"/>
          <p:cNvSpPr txBox="1"/>
          <p:nvPr/>
        </p:nvSpPr>
        <p:spPr>
          <a:xfrm>
            <a:off x="867478" y="1720840"/>
            <a:ext cx="10960734" cy="3416320"/>
          </a:xfrm>
          <a:prstGeom prst="rect">
            <a:avLst/>
          </a:prstGeom>
          <a:noFill/>
          <a:ln>
            <a:noFill/>
          </a:ln>
        </p:spPr>
        <p:txBody>
          <a:bodyPr anchorCtr="0" anchor="t" bIns="45700" lIns="91425" spcFirstLastPara="1" rIns="91425" wrap="square" tIns="45700">
            <a:spAutoFit/>
          </a:bodyPr>
          <a:lstStyle/>
          <a:p>
            <a:pPr indent="-190500" lvl="0" marL="342900" marR="0" rtl="0" algn="l">
              <a:spcBef>
                <a:spcPts val="0"/>
              </a:spcBef>
              <a:spcAft>
                <a:spcPts val="0"/>
              </a:spcAft>
              <a:buClr>
                <a:schemeClr val="dk1"/>
              </a:buClr>
              <a:buSzPts val="2400"/>
              <a:buFont typeface="Noto Sans Symbols"/>
              <a:buNone/>
            </a:pPr>
            <a:r>
              <a:t/>
            </a:r>
            <a:endParaRPr b="1"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Set is an interface which extends Collection. It is an unordered collection of objects in which duplicate values cannot be stored.</a:t>
            </a:r>
            <a:endParaRPr/>
          </a:p>
          <a:p>
            <a:pPr indent="-190500" lvl="0" marL="342900" marR="0" rtl="0" algn="l">
              <a:spcBef>
                <a:spcPts val="0"/>
              </a:spcBef>
              <a:spcAft>
                <a:spcPts val="0"/>
              </a:spcAft>
              <a:buClr>
                <a:schemeClr val="dk1"/>
              </a:buClr>
              <a:buSzPts val="2400"/>
              <a:buFont typeface="Noto Sans Symbols"/>
              <a:buNone/>
            </a:pPr>
            <a:r>
              <a:t/>
            </a:r>
            <a:endParaRPr b="1"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Basically, Set is implemented by HashSet, LinkedHashSet or TreeSet (sorted representation).</a:t>
            </a:r>
            <a:endParaRPr/>
          </a:p>
          <a:p>
            <a:pPr indent="-190500" lvl="0" marL="342900" marR="0" rtl="0" algn="l">
              <a:spcBef>
                <a:spcPts val="0"/>
              </a:spcBef>
              <a:spcAft>
                <a:spcPts val="0"/>
              </a:spcAft>
              <a:buClr>
                <a:schemeClr val="dk1"/>
              </a:buClr>
              <a:buSzPts val="2400"/>
              <a:buFont typeface="Noto Sans Symbols"/>
              <a:buNone/>
            </a:pPr>
            <a:r>
              <a:t/>
            </a:r>
            <a:endParaRPr b="1"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Set has various methods to add, remove clear, size, etc to enhance the usage of this interface</a:t>
            </a:r>
            <a:endParaRPr/>
          </a:p>
        </p:txBody>
      </p:sp>
    </p:spTree>
  </p:cSld>
  <p:clrMapOvr>
    <a:masterClrMapping/>
  </p:clrMapOvr>
  <mc:AlternateContent>
    <mc:Choice Requires="p14">
      <p:transition spd="slow" p14:dur="2000">
        <p14:prism dir="l"/>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pic>
        <p:nvPicPr>
          <p:cNvPr id="778" name="Google Shape;778;p47"/>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779" name="Google Shape;779;p47"/>
          <p:cNvGrpSpPr/>
          <p:nvPr/>
        </p:nvGrpSpPr>
        <p:grpSpPr>
          <a:xfrm>
            <a:off x="118191" y="106018"/>
            <a:ext cx="1498574" cy="904328"/>
            <a:chOff x="862157" y="4413681"/>
            <a:chExt cx="2570156" cy="1560001"/>
          </a:xfrm>
        </p:grpSpPr>
        <p:pic>
          <p:nvPicPr>
            <p:cNvPr descr="Image result for collections icon" id="780" name="Google Shape;780;p47"/>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781" name="Google Shape;781;p47"/>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782" name="Google Shape;782;p47"/>
          <p:cNvSpPr txBox="1"/>
          <p:nvPr/>
        </p:nvSpPr>
        <p:spPr>
          <a:xfrm>
            <a:off x="3272224" y="38499"/>
            <a:ext cx="564755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261628"/>
                </a:solidFill>
                <a:latin typeface="Calibri"/>
                <a:ea typeface="Calibri"/>
                <a:cs typeface="Calibri"/>
                <a:sym typeface="Calibri"/>
              </a:rPr>
              <a:t>Set</a:t>
            </a:r>
            <a:endParaRPr/>
          </a:p>
        </p:txBody>
      </p:sp>
      <p:sp>
        <p:nvSpPr>
          <p:cNvPr id="783" name="Google Shape;783;p47"/>
          <p:cNvSpPr txBox="1"/>
          <p:nvPr/>
        </p:nvSpPr>
        <p:spPr>
          <a:xfrm>
            <a:off x="867478" y="1720840"/>
            <a:ext cx="10960734" cy="2308324"/>
          </a:xfrm>
          <a:prstGeom prst="rect">
            <a:avLst/>
          </a:prstGeom>
          <a:noFill/>
          <a:ln>
            <a:noFill/>
          </a:ln>
        </p:spPr>
        <p:txBody>
          <a:bodyPr anchorCtr="0" anchor="t" bIns="45700" lIns="91425" spcFirstLastPara="1" rIns="91425" wrap="square" tIns="45700">
            <a:spAutoFit/>
          </a:bodyPr>
          <a:lstStyle/>
          <a:p>
            <a:pPr indent="-190500" lvl="0" marL="342900" marR="0" rtl="0" algn="l">
              <a:spcBef>
                <a:spcPts val="0"/>
              </a:spcBef>
              <a:spcAft>
                <a:spcPts val="0"/>
              </a:spcAft>
              <a:buClr>
                <a:schemeClr val="dk1"/>
              </a:buClr>
              <a:buSzPts val="2400"/>
              <a:buFont typeface="Noto Sans Symbols"/>
              <a:buNone/>
            </a:pPr>
            <a:r>
              <a:t/>
            </a:r>
            <a:endParaRPr b="1"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Union		-	addAll</a:t>
            </a:r>
            <a:endParaRPr b="1" sz="2400">
              <a:solidFill>
                <a:schemeClr val="dk1"/>
              </a:solidFill>
              <a:latin typeface="Calibri"/>
              <a:ea typeface="Calibri"/>
              <a:cs typeface="Calibri"/>
              <a:sym typeface="Calibri"/>
            </a:endParaRPr>
          </a:p>
          <a:p>
            <a:pPr indent="-190500" lvl="0" marL="342900" marR="0" rtl="0" algn="l">
              <a:spcBef>
                <a:spcPts val="0"/>
              </a:spcBef>
              <a:spcAft>
                <a:spcPts val="0"/>
              </a:spcAft>
              <a:buClr>
                <a:schemeClr val="dk1"/>
              </a:buClr>
              <a:buSzPts val="2400"/>
              <a:buFont typeface="Noto Sans Symbols"/>
              <a:buNone/>
            </a:pPr>
            <a:r>
              <a:t/>
            </a:r>
            <a:endParaRPr b="1"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Intersection	-	retainAll</a:t>
            </a:r>
            <a:endParaRPr b="1" sz="2400">
              <a:solidFill>
                <a:schemeClr val="dk1"/>
              </a:solidFill>
              <a:latin typeface="Calibri"/>
              <a:ea typeface="Calibri"/>
              <a:cs typeface="Calibri"/>
              <a:sym typeface="Calibri"/>
            </a:endParaRPr>
          </a:p>
          <a:p>
            <a:pPr indent="-190500" lvl="0" marL="342900" marR="0" rtl="0" algn="l">
              <a:spcBef>
                <a:spcPts val="0"/>
              </a:spcBef>
              <a:spcAft>
                <a:spcPts val="0"/>
              </a:spcAft>
              <a:buClr>
                <a:schemeClr val="dk1"/>
              </a:buClr>
              <a:buSzPts val="2400"/>
              <a:buFont typeface="Noto Sans Symbols"/>
              <a:buNone/>
            </a:pPr>
            <a:r>
              <a:t/>
            </a:r>
            <a:endParaRPr b="1"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Difference		-	removeAll</a:t>
            </a:r>
            <a:endParaRPr b="1" sz="2400">
              <a:solidFill>
                <a:schemeClr val="dk1"/>
              </a:solidFill>
              <a:latin typeface="Calibri"/>
              <a:ea typeface="Calibri"/>
              <a:cs typeface="Calibri"/>
              <a:sym typeface="Calibri"/>
            </a:endParaRPr>
          </a:p>
        </p:txBody>
      </p:sp>
    </p:spTree>
  </p:cSld>
  <p:clrMapOvr>
    <a:masterClrMapping/>
  </p:clrMapOvr>
  <mc:AlternateContent>
    <mc:Choice Requires="p14">
      <p:transition spd="slow" p14:dur="2000">
        <p14:prism dir="l"/>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48"/>
          <p:cNvSpPr/>
          <p:nvPr/>
        </p:nvSpPr>
        <p:spPr>
          <a:xfrm>
            <a:off x="1" y="0"/>
            <a:ext cx="3897442" cy="6858000"/>
          </a:xfrm>
          <a:prstGeom prst="rect">
            <a:avLst/>
          </a:prstGeom>
          <a:solidFill>
            <a:srgbClr val="2616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9" name="Google Shape;789;p48"/>
          <p:cNvSpPr txBox="1"/>
          <p:nvPr/>
        </p:nvSpPr>
        <p:spPr>
          <a:xfrm>
            <a:off x="1151292" y="237372"/>
            <a:ext cx="1594860"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lt1"/>
                </a:solidFill>
                <a:latin typeface="Calibri"/>
                <a:ea typeface="Calibri"/>
                <a:cs typeface="Calibri"/>
                <a:sym typeface="Calibri"/>
              </a:rPr>
              <a:t>Topics</a:t>
            </a:r>
            <a:endParaRPr/>
          </a:p>
        </p:txBody>
      </p:sp>
      <p:sp>
        <p:nvSpPr>
          <p:cNvPr id="790" name="Google Shape;790;p48"/>
          <p:cNvSpPr txBox="1"/>
          <p:nvPr/>
        </p:nvSpPr>
        <p:spPr>
          <a:xfrm>
            <a:off x="5989419" y="2721114"/>
            <a:ext cx="2840521"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rgbClr val="261628"/>
                </a:solidFill>
                <a:latin typeface="Calibri"/>
                <a:ea typeface="Calibri"/>
                <a:cs typeface="Calibri"/>
                <a:sym typeface="Calibri"/>
              </a:rPr>
              <a:t>07	HashSet</a:t>
            </a:r>
            <a:endParaRPr/>
          </a:p>
        </p:txBody>
      </p:sp>
      <p:pic>
        <p:nvPicPr>
          <p:cNvPr id="791" name="Google Shape;791;p48"/>
          <p:cNvPicPr preferRelativeResize="0"/>
          <p:nvPr/>
        </p:nvPicPr>
        <p:blipFill rotWithShape="1">
          <a:blip r:embed="rId3">
            <a:alphaModFix/>
          </a:blip>
          <a:srcRect b="6958" l="25290" r="23678" t="6287"/>
          <a:stretch/>
        </p:blipFill>
        <p:spPr>
          <a:xfrm>
            <a:off x="957407" y="1890227"/>
            <a:ext cx="1637034" cy="2782957"/>
          </a:xfrm>
          <a:prstGeom prst="rect">
            <a:avLst/>
          </a:prstGeom>
          <a:noFill/>
          <a:ln>
            <a:noFill/>
          </a:ln>
        </p:spPr>
      </p:pic>
      <p:sp>
        <p:nvSpPr>
          <p:cNvPr id="792" name="Google Shape;792;p48"/>
          <p:cNvSpPr txBox="1"/>
          <p:nvPr/>
        </p:nvSpPr>
        <p:spPr>
          <a:xfrm>
            <a:off x="4784035" y="0"/>
            <a:ext cx="5647552"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800">
                <a:solidFill>
                  <a:srgbClr val="261628"/>
                </a:solidFill>
                <a:latin typeface="Calibri"/>
                <a:ea typeface="Calibri"/>
                <a:cs typeface="Calibri"/>
                <a:sym typeface="Calibri"/>
              </a:rPr>
              <a:t>Collection Framework</a:t>
            </a:r>
            <a:endParaRPr/>
          </a:p>
        </p:txBody>
      </p:sp>
      <p:grpSp>
        <p:nvGrpSpPr>
          <p:cNvPr id="793" name="Google Shape;793;p48"/>
          <p:cNvGrpSpPr/>
          <p:nvPr/>
        </p:nvGrpSpPr>
        <p:grpSpPr>
          <a:xfrm>
            <a:off x="485505" y="4776597"/>
            <a:ext cx="2570156" cy="1560001"/>
            <a:chOff x="862157" y="4413681"/>
            <a:chExt cx="2570156" cy="1560001"/>
          </a:xfrm>
        </p:grpSpPr>
        <p:pic>
          <p:nvPicPr>
            <p:cNvPr descr="Image result for collections icon" id="794" name="Google Shape;794;p48"/>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795" name="Google Shape;795;p48"/>
            <p:cNvSpPr/>
            <p:nvPr/>
          </p:nvSpPr>
          <p:spPr>
            <a:xfrm>
              <a:off x="862157" y="4413681"/>
              <a:ext cx="2570156" cy="372346"/>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800">
                  <a:solidFill>
                    <a:schemeClr val="lt1"/>
                  </a:solidFill>
                  <a:latin typeface="Roboto"/>
                  <a:ea typeface="Roboto"/>
                  <a:cs typeface="Roboto"/>
                  <a:sym typeface="Roboto"/>
                </a:rPr>
                <a:t>Collection Framework</a:t>
              </a:r>
              <a:endParaRPr/>
            </a:p>
          </p:txBody>
        </p:sp>
      </p:grpSp>
    </p:spTree>
  </p:cSld>
  <p:clrMapOvr>
    <a:masterClrMapping/>
  </p:clrMapOvr>
  <mc:AlternateContent>
    <mc:Choice Requires="p14">
      <p:transition spd="slow" p14:dur="2000">
        <p14:prism dir="l"/>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pic>
        <p:nvPicPr>
          <p:cNvPr id="800" name="Google Shape;800;p49"/>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801" name="Google Shape;801;p49"/>
          <p:cNvGrpSpPr/>
          <p:nvPr/>
        </p:nvGrpSpPr>
        <p:grpSpPr>
          <a:xfrm>
            <a:off x="118191" y="106018"/>
            <a:ext cx="1498574" cy="904328"/>
            <a:chOff x="862157" y="4413681"/>
            <a:chExt cx="2570156" cy="1560001"/>
          </a:xfrm>
        </p:grpSpPr>
        <p:pic>
          <p:nvPicPr>
            <p:cNvPr descr="Image result for collections icon" id="802" name="Google Shape;802;p49"/>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803" name="Google Shape;803;p49"/>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804" name="Google Shape;804;p49"/>
          <p:cNvSpPr/>
          <p:nvPr/>
        </p:nvSpPr>
        <p:spPr>
          <a:xfrm>
            <a:off x="5161721" y="1639711"/>
            <a:ext cx="1868557" cy="543446"/>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&lt;&lt;interface&gt;&gt;</a:t>
            </a:r>
            <a:endParaRPr/>
          </a:p>
          <a:p>
            <a:pPr indent="0" lvl="0" marL="0" marR="0" rtl="0" algn="ctr">
              <a:spcBef>
                <a:spcPts val="0"/>
              </a:spcBef>
              <a:spcAft>
                <a:spcPts val="0"/>
              </a:spcAft>
              <a:buNone/>
            </a:pPr>
            <a:r>
              <a:rPr b="1" lang="en-US" sz="1800">
                <a:solidFill>
                  <a:schemeClr val="dk1"/>
                </a:solidFill>
                <a:latin typeface="Calibri"/>
                <a:ea typeface="Calibri"/>
                <a:cs typeface="Calibri"/>
                <a:sym typeface="Calibri"/>
              </a:rPr>
              <a:t>Collection</a:t>
            </a:r>
            <a:endParaRPr/>
          </a:p>
        </p:txBody>
      </p:sp>
      <p:sp>
        <p:nvSpPr>
          <p:cNvPr id="805" name="Google Shape;805;p49"/>
          <p:cNvSpPr/>
          <p:nvPr/>
        </p:nvSpPr>
        <p:spPr>
          <a:xfrm>
            <a:off x="5161721" y="2698459"/>
            <a:ext cx="1868557" cy="614578"/>
          </a:xfrm>
          <a:prstGeom prst="rect">
            <a:avLst/>
          </a:prstGeom>
          <a:solidFill>
            <a:schemeClr val="accent4">
              <a:alpha val="49803"/>
            </a:schemeClr>
          </a:solid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&lt;&lt;interface&gt;&gt;</a:t>
            </a:r>
            <a:endParaRPr/>
          </a:p>
          <a:p>
            <a:pPr indent="0" lvl="0" marL="0" marR="0" rtl="0" algn="ctr">
              <a:spcBef>
                <a:spcPts val="0"/>
              </a:spcBef>
              <a:spcAft>
                <a:spcPts val="0"/>
              </a:spcAft>
              <a:buNone/>
            </a:pPr>
            <a:r>
              <a:rPr b="1" lang="en-US" sz="1800">
                <a:solidFill>
                  <a:schemeClr val="dk1"/>
                </a:solidFill>
                <a:latin typeface="Calibri"/>
                <a:ea typeface="Calibri"/>
                <a:cs typeface="Calibri"/>
                <a:sym typeface="Calibri"/>
              </a:rPr>
              <a:t>Set (1.2)</a:t>
            </a:r>
            <a:endParaRPr/>
          </a:p>
        </p:txBody>
      </p:sp>
      <p:sp>
        <p:nvSpPr>
          <p:cNvPr id="806" name="Google Shape;806;p49"/>
          <p:cNvSpPr/>
          <p:nvPr/>
        </p:nvSpPr>
        <p:spPr>
          <a:xfrm>
            <a:off x="4599654" y="3803138"/>
            <a:ext cx="1124134" cy="490330"/>
          </a:xfrm>
          <a:prstGeom prst="rect">
            <a:avLst/>
          </a:prstGeom>
          <a:solidFill>
            <a:schemeClr val="accent4">
              <a:alpha val="49803"/>
            </a:schemeClr>
          </a:solid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HashSet (1.2)</a:t>
            </a:r>
            <a:endParaRPr/>
          </a:p>
        </p:txBody>
      </p:sp>
      <p:sp>
        <p:nvSpPr>
          <p:cNvPr id="807" name="Google Shape;807;p49"/>
          <p:cNvSpPr/>
          <p:nvPr/>
        </p:nvSpPr>
        <p:spPr>
          <a:xfrm>
            <a:off x="6285964" y="3778696"/>
            <a:ext cx="1864591" cy="614577"/>
          </a:xfrm>
          <a:prstGeom prst="rect">
            <a:avLst/>
          </a:prstGeom>
          <a:solidFill>
            <a:schemeClr val="accent4">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&lt;&lt;interface&gt;&gt;</a:t>
            </a:r>
            <a:endParaRPr/>
          </a:p>
          <a:p>
            <a:pPr indent="0" lvl="0" marL="0" marR="0" rtl="0" algn="ctr">
              <a:spcBef>
                <a:spcPts val="0"/>
              </a:spcBef>
              <a:spcAft>
                <a:spcPts val="0"/>
              </a:spcAft>
              <a:buNone/>
            </a:pPr>
            <a:r>
              <a:rPr b="1" lang="en-US" sz="1800">
                <a:solidFill>
                  <a:schemeClr val="dk1"/>
                </a:solidFill>
                <a:latin typeface="Calibri"/>
                <a:ea typeface="Calibri"/>
                <a:cs typeface="Calibri"/>
                <a:sym typeface="Calibri"/>
              </a:rPr>
              <a:t>SortedSet (1.2)</a:t>
            </a:r>
            <a:endParaRPr/>
          </a:p>
        </p:txBody>
      </p:sp>
      <p:sp>
        <p:nvSpPr>
          <p:cNvPr id="808" name="Google Shape;808;p49"/>
          <p:cNvSpPr/>
          <p:nvPr/>
        </p:nvSpPr>
        <p:spPr>
          <a:xfrm>
            <a:off x="4362218" y="5151307"/>
            <a:ext cx="1615539" cy="490330"/>
          </a:xfrm>
          <a:prstGeom prst="rect">
            <a:avLst/>
          </a:prstGeom>
          <a:solidFill>
            <a:schemeClr val="accent4">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LinkedHashSet (1.4)</a:t>
            </a:r>
            <a:endParaRPr/>
          </a:p>
        </p:txBody>
      </p:sp>
      <p:sp>
        <p:nvSpPr>
          <p:cNvPr id="809" name="Google Shape;809;p49"/>
          <p:cNvSpPr/>
          <p:nvPr/>
        </p:nvSpPr>
        <p:spPr>
          <a:xfrm>
            <a:off x="6204472" y="5027990"/>
            <a:ext cx="2056815" cy="614577"/>
          </a:xfrm>
          <a:prstGeom prst="rect">
            <a:avLst/>
          </a:prstGeom>
          <a:solidFill>
            <a:schemeClr val="accent4">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&lt;&lt;interface&gt;&gt;</a:t>
            </a:r>
            <a:endParaRPr/>
          </a:p>
          <a:p>
            <a:pPr indent="0" lvl="0" marL="0" marR="0" rtl="0" algn="ctr">
              <a:spcBef>
                <a:spcPts val="0"/>
              </a:spcBef>
              <a:spcAft>
                <a:spcPts val="0"/>
              </a:spcAft>
              <a:buNone/>
            </a:pPr>
            <a:r>
              <a:rPr b="1" lang="en-US" sz="1800">
                <a:solidFill>
                  <a:schemeClr val="dk1"/>
                </a:solidFill>
                <a:latin typeface="Calibri"/>
                <a:ea typeface="Calibri"/>
                <a:cs typeface="Calibri"/>
                <a:sym typeface="Calibri"/>
              </a:rPr>
              <a:t>NavigableSet (1.6)</a:t>
            </a:r>
            <a:endParaRPr/>
          </a:p>
        </p:txBody>
      </p:sp>
      <p:sp>
        <p:nvSpPr>
          <p:cNvPr id="810" name="Google Shape;810;p49"/>
          <p:cNvSpPr/>
          <p:nvPr/>
        </p:nvSpPr>
        <p:spPr>
          <a:xfrm>
            <a:off x="6425110" y="6218621"/>
            <a:ext cx="1615539" cy="490330"/>
          </a:xfrm>
          <a:prstGeom prst="rect">
            <a:avLst/>
          </a:prstGeom>
          <a:solidFill>
            <a:schemeClr val="accent4">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TreeSet (1.2)</a:t>
            </a:r>
            <a:endParaRPr/>
          </a:p>
        </p:txBody>
      </p:sp>
      <p:cxnSp>
        <p:nvCxnSpPr>
          <p:cNvPr id="811" name="Google Shape;811;p49"/>
          <p:cNvCxnSpPr>
            <a:stCxn id="806" idx="0"/>
            <a:endCxn id="805" idx="2"/>
          </p:cNvCxnSpPr>
          <p:nvPr/>
        </p:nvCxnSpPr>
        <p:spPr>
          <a:xfrm flipH="1" rot="10800000">
            <a:off x="5161721" y="3312938"/>
            <a:ext cx="934200" cy="490200"/>
          </a:xfrm>
          <a:prstGeom prst="straightConnector1">
            <a:avLst/>
          </a:prstGeom>
          <a:noFill/>
          <a:ln cap="flat" cmpd="sng" w="28575">
            <a:solidFill>
              <a:schemeClr val="dk1"/>
            </a:solidFill>
            <a:prstDash val="dash"/>
            <a:miter lim="800000"/>
            <a:headEnd len="sm" w="sm" type="none"/>
            <a:tailEnd len="med" w="med" type="triangle"/>
          </a:ln>
        </p:spPr>
      </p:cxnSp>
      <p:cxnSp>
        <p:nvCxnSpPr>
          <p:cNvPr id="812" name="Google Shape;812;p49"/>
          <p:cNvCxnSpPr>
            <a:stCxn id="807" idx="0"/>
            <a:endCxn id="805" idx="2"/>
          </p:cNvCxnSpPr>
          <p:nvPr/>
        </p:nvCxnSpPr>
        <p:spPr>
          <a:xfrm rot="10800000">
            <a:off x="6095960" y="3313096"/>
            <a:ext cx="1122300" cy="465600"/>
          </a:xfrm>
          <a:prstGeom prst="straightConnector1">
            <a:avLst/>
          </a:prstGeom>
          <a:noFill/>
          <a:ln cap="flat" cmpd="sng" w="28575">
            <a:solidFill>
              <a:schemeClr val="dk1"/>
            </a:solidFill>
            <a:prstDash val="solid"/>
            <a:miter lim="800000"/>
            <a:headEnd len="sm" w="sm" type="none"/>
            <a:tailEnd len="med" w="med" type="triangle"/>
          </a:ln>
        </p:spPr>
      </p:cxnSp>
      <p:cxnSp>
        <p:nvCxnSpPr>
          <p:cNvPr id="813" name="Google Shape;813;p49"/>
          <p:cNvCxnSpPr>
            <a:stCxn id="808" idx="0"/>
            <a:endCxn id="806" idx="2"/>
          </p:cNvCxnSpPr>
          <p:nvPr/>
        </p:nvCxnSpPr>
        <p:spPr>
          <a:xfrm rot="10800000">
            <a:off x="5161587" y="4293607"/>
            <a:ext cx="8400" cy="857700"/>
          </a:xfrm>
          <a:prstGeom prst="straightConnector1">
            <a:avLst/>
          </a:prstGeom>
          <a:noFill/>
          <a:ln cap="flat" cmpd="sng" w="28575">
            <a:solidFill>
              <a:schemeClr val="dk1"/>
            </a:solidFill>
            <a:prstDash val="solid"/>
            <a:miter lim="800000"/>
            <a:headEnd len="sm" w="sm" type="none"/>
            <a:tailEnd len="med" w="med" type="triangle"/>
          </a:ln>
        </p:spPr>
      </p:cxnSp>
      <p:cxnSp>
        <p:nvCxnSpPr>
          <p:cNvPr id="814" name="Google Shape;814;p49"/>
          <p:cNvCxnSpPr>
            <a:stCxn id="809" idx="0"/>
            <a:endCxn id="807" idx="2"/>
          </p:cNvCxnSpPr>
          <p:nvPr/>
        </p:nvCxnSpPr>
        <p:spPr>
          <a:xfrm rot="10800000">
            <a:off x="7218179" y="4393190"/>
            <a:ext cx="14700" cy="634800"/>
          </a:xfrm>
          <a:prstGeom prst="straightConnector1">
            <a:avLst/>
          </a:prstGeom>
          <a:noFill/>
          <a:ln cap="flat" cmpd="sng" w="28575">
            <a:solidFill>
              <a:schemeClr val="dk1"/>
            </a:solidFill>
            <a:prstDash val="solid"/>
            <a:miter lim="800000"/>
            <a:headEnd len="sm" w="sm" type="none"/>
            <a:tailEnd len="med" w="med" type="triangle"/>
          </a:ln>
        </p:spPr>
      </p:cxnSp>
      <p:cxnSp>
        <p:nvCxnSpPr>
          <p:cNvPr id="815" name="Google Shape;815;p49"/>
          <p:cNvCxnSpPr>
            <a:stCxn id="810" idx="0"/>
            <a:endCxn id="809" idx="2"/>
          </p:cNvCxnSpPr>
          <p:nvPr/>
        </p:nvCxnSpPr>
        <p:spPr>
          <a:xfrm rot="10800000">
            <a:off x="7232880" y="5642621"/>
            <a:ext cx="0" cy="576000"/>
          </a:xfrm>
          <a:prstGeom prst="straightConnector1">
            <a:avLst/>
          </a:prstGeom>
          <a:noFill/>
          <a:ln cap="flat" cmpd="sng" w="28575">
            <a:solidFill>
              <a:schemeClr val="dk1"/>
            </a:solidFill>
            <a:prstDash val="dash"/>
            <a:miter lim="800000"/>
            <a:headEnd len="sm" w="sm" type="none"/>
            <a:tailEnd len="med" w="med" type="triangle"/>
          </a:ln>
        </p:spPr>
      </p:cxnSp>
      <p:cxnSp>
        <p:nvCxnSpPr>
          <p:cNvPr id="816" name="Google Shape;816;p49"/>
          <p:cNvCxnSpPr>
            <a:endCxn id="804" idx="2"/>
          </p:cNvCxnSpPr>
          <p:nvPr/>
        </p:nvCxnSpPr>
        <p:spPr>
          <a:xfrm flipH="1" rot="10800000">
            <a:off x="6091500" y="2183157"/>
            <a:ext cx="4500" cy="493500"/>
          </a:xfrm>
          <a:prstGeom prst="straightConnector1">
            <a:avLst/>
          </a:prstGeom>
          <a:noFill/>
          <a:ln cap="flat" cmpd="sng" w="28575">
            <a:solidFill>
              <a:schemeClr val="dk1"/>
            </a:solidFill>
            <a:prstDash val="solid"/>
            <a:miter lim="800000"/>
            <a:headEnd len="sm" w="sm" type="none"/>
            <a:tailEnd len="med" w="med" type="triangle"/>
          </a:ln>
        </p:spPr>
      </p:cxnSp>
      <p:sp>
        <p:nvSpPr>
          <p:cNvPr id="817" name="Google Shape;817;p49"/>
          <p:cNvSpPr/>
          <p:nvPr/>
        </p:nvSpPr>
        <p:spPr>
          <a:xfrm>
            <a:off x="5157200" y="612481"/>
            <a:ext cx="1868557" cy="543446"/>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&lt;&lt;interface&gt;&gt;</a:t>
            </a:r>
            <a:endParaRPr/>
          </a:p>
          <a:p>
            <a:pPr indent="0" lvl="0" marL="0" marR="0" rtl="0" algn="ctr">
              <a:spcBef>
                <a:spcPts val="0"/>
              </a:spcBef>
              <a:spcAft>
                <a:spcPts val="0"/>
              </a:spcAft>
              <a:buNone/>
            </a:pPr>
            <a:r>
              <a:rPr b="1" lang="en-US" sz="1800">
                <a:solidFill>
                  <a:schemeClr val="dk1"/>
                </a:solidFill>
                <a:latin typeface="Calibri"/>
                <a:ea typeface="Calibri"/>
                <a:cs typeface="Calibri"/>
                <a:sym typeface="Calibri"/>
              </a:rPr>
              <a:t>Iterable</a:t>
            </a:r>
            <a:endParaRPr/>
          </a:p>
        </p:txBody>
      </p:sp>
      <p:cxnSp>
        <p:nvCxnSpPr>
          <p:cNvPr id="818" name="Google Shape;818;p49"/>
          <p:cNvCxnSpPr/>
          <p:nvPr/>
        </p:nvCxnSpPr>
        <p:spPr>
          <a:xfrm flipH="1" rot="10800000">
            <a:off x="6086957" y="1156060"/>
            <a:ext cx="4521" cy="493626"/>
          </a:xfrm>
          <a:prstGeom prst="straightConnector1">
            <a:avLst/>
          </a:prstGeom>
          <a:noFill/>
          <a:ln cap="flat" cmpd="sng" w="28575">
            <a:solidFill>
              <a:schemeClr val="dk1"/>
            </a:solidFill>
            <a:prstDash val="solid"/>
            <a:miter lim="800000"/>
            <a:headEnd len="sm" w="sm" type="none"/>
            <a:tailEnd len="med" w="med" type="triangle"/>
          </a:ln>
        </p:spPr>
      </p:cxnSp>
    </p:spTree>
  </p:cSld>
  <p:clrMapOvr>
    <a:masterClrMapping/>
  </p:clrMapOvr>
  <mc:AlternateContent>
    <mc:Choice Requires="p14">
      <p:transition spd="slow" p14:dur="2000">
        <p14:prism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5"/>
          <p:cNvPicPr preferRelativeResize="0"/>
          <p:nvPr/>
        </p:nvPicPr>
        <p:blipFill rotWithShape="1">
          <a:blip r:embed="rId3">
            <a:alphaModFix/>
          </a:blip>
          <a:srcRect b="0" l="0" r="0" t="0"/>
          <a:stretch/>
        </p:blipFill>
        <p:spPr>
          <a:xfrm>
            <a:off x="0" y="-46495"/>
            <a:ext cx="12192000" cy="6858000"/>
          </a:xfrm>
          <a:prstGeom prst="rect">
            <a:avLst/>
          </a:prstGeom>
          <a:noFill/>
          <a:ln>
            <a:noFill/>
          </a:ln>
        </p:spPr>
      </p:pic>
      <p:sp>
        <p:nvSpPr>
          <p:cNvPr id="271" name="Google Shape;271;p5"/>
          <p:cNvSpPr/>
          <p:nvPr/>
        </p:nvSpPr>
        <p:spPr>
          <a:xfrm rot="10800000">
            <a:off x="0" y="-46495"/>
            <a:ext cx="12192000" cy="1534332"/>
          </a:xfrm>
          <a:custGeom>
            <a:rect b="b" l="l" r="r" t="t"/>
            <a:pathLst>
              <a:path extrusionOk="0" h="1007390" w="12192000">
                <a:moveTo>
                  <a:pt x="503695" y="0"/>
                </a:moveTo>
                <a:cubicBezTo>
                  <a:pt x="4231898" y="0"/>
                  <a:pt x="12501106" y="759417"/>
                  <a:pt x="11688305" y="0"/>
                </a:cubicBezTo>
                <a:lnTo>
                  <a:pt x="12192000" y="503695"/>
                </a:lnTo>
                <a:lnTo>
                  <a:pt x="12192000" y="1007390"/>
                </a:lnTo>
                <a:lnTo>
                  <a:pt x="12192000" y="1007390"/>
                </a:lnTo>
                <a:lnTo>
                  <a:pt x="0" y="1007390"/>
                </a:lnTo>
                <a:lnTo>
                  <a:pt x="0" y="1007390"/>
                </a:lnTo>
                <a:lnTo>
                  <a:pt x="0" y="503695"/>
                </a:lnTo>
                <a:lnTo>
                  <a:pt x="503695" y="0"/>
                </a:lnTo>
                <a:close/>
              </a:path>
            </a:pathLst>
          </a:custGeom>
          <a:solidFill>
            <a:srgbClr val="26162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 </a:t>
            </a:r>
            <a:endParaRPr/>
          </a:p>
        </p:txBody>
      </p:sp>
      <p:sp>
        <p:nvSpPr>
          <p:cNvPr id="272" name="Google Shape;272;p5"/>
          <p:cNvSpPr txBox="1"/>
          <p:nvPr/>
        </p:nvSpPr>
        <p:spPr>
          <a:xfrm>
            <a:off x="4242672" y="238582"/>
            <a:ext cx="396384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lt1"/>
                </a:solidFill>
                <a:latin typeface="Calibri"/>
                <a:ea typeface="Calibri"/>
                <a:cs typeface="Calibri"/>
                <a:sym typeface="Calibri"/>
              </a:rPr>
              <a:t>Arrays Vs Collection</a:t>
            </a:r>
            <a:endParaRPr/>
          </a:p>
        </p:txBody>
      </p:sp>
      <p:graphicFrame>
        <p:nvGraphicFramePr>
          <p:cNvPr id="273" name="Google Shape;273;p5"/>
          <p:cNvGraphicFramePr/>
          <p:nvPr/>
        </p:nvGraphicFramePr>
        <p:xfrm>
          <a:off x="530086" y="2195334"/>
          <a:ext cx="3000000" cy="3000000"/>
        </p:xfrm>
        <a:graphic>
          <a:graphicData uri="http://schemas.openxmlformats.org/drawingml/2006/table">
            <a:tbl>
              <a:tblPr bandRow="1" firstRow="1">
                <a:noFill/>
                <a:tableStyleId>{B9160D5A-F4D8-4355-9011-09AB1966FD5C}</a:tableStyleId>
              </a:tblPr>
              <a:tblGrid>
                <a:gridCol w="5512900"/>
                <a:gridCol w="5512900"/>
              </a:tblGrid>
              <a:tr h="370850">
                <a:tc>
                  <a:txBody>
                    <a:bodyPr/>
                    <a:lstStyle/>
                    <a:p>
                      <a:pPr indent="0" lvl="0" marL="0" marR="0" rtl="0" algn="ctr">
                        <a:spcBef>
                          <a:spcPts val="0"/>
                        </a:spcBef>
                        <a:spcAft>
                          <a:spcPts val="0"/>
                        </a:spcAft>
                        <a:buNone/>
                      </a:pPr>
                      <a:r>
                        <a:rPr lang="en-US" sz="1800" u="none" cap="none" strike="noStrike"/>
                        <a:t>Arrays</a:t>
                      </a:r>
                      <a:endParaRPr/>
                    </a:p>
                  </a:txBody>
                  <a:tcPr marT="45725" marB="45725" marR="91450" marL="91450"/>
                </a:tc>
                <a:tc>
                  <a:txBody>
                    <a:bodyPr/>
                    <a:lstStyle/>
                    <a:p>
                      <a:pPr indent="0" lvl="0" marL="0" marR="0" rtl="0" algn="ctr">
                        <a:spcBef>
                          <a:spcPts val="0"/>
                        </a:spcBef>
                        <a:spcAft>
                          <a:spcPts val="0"/>
                        </a:spcAft>
                        <a:buNone/>
                      </a:pPr>
                      <a:r>
                        <a:rPr lang="en-US" sz="1800" u="none" cap="none" strike="noStrike"/>
                        <a:t>Collection</a:t>
                      </a:r>
                      <a:endParaRPr/>
                    </a:p>
                  </a:txBody>
                  <a:tcPr marT="45725" marB="45725" marR="91450" marL="91450"/>
                </a:tc>
              </a:tr>
              <a:tr h="370850">
                <a:tc>
                  <a:txBody>
                    <a:bodyPr/>
                    <a:lstStyle/>
                    <a:p>
                      <a:pPr indent="0" lvl="0" marL="0" marR="0" rtl="0" algn="l">
                        <a:spcBef>
                          <a:spcPts val="0"/>
                        </a:spcBef>
                        <a:spcAft>
                          <a:spcPts val="0"/>
                        </a:spcAft>
                        <a:buNone/>
                      </a:pPr>
                      <a:r>
                        <a:rPr lang="en-US" sz="2400" u="none" cap="none" strike="noStrike"/>
                        <a:t>Homogenous in nature wherein only one type of data can be stored.</a:t>
                      </a:r>
                      <a:endParaRPr/>
                    </a:p>
                  </a:txBody>
                  <a:tcPr marT="45725" marB="45725" marR="91450" marL="91450"/>
                </a:tc>
                <a:tc>
                  <a:txBody>
                    <a:bodyPr/>
                    <a:lstStyle/>
                    <a:p>
                      <a:pPr indent="0" lvl="0" marL="0" marR="0" rtl="0" algn="l">
                        <a:spcBef>
                          <a:spcPts val="0"/>
                        </a:spcBef>
                        <a:spcAft>
                          <a:spcPts val="0"/>
                        </a:spcAft>
                        <a:buNone/>
                      </a:pPr>
                      <a:r>
                        <a:rPr lang="en-US" sz="2400"/>
                        <a:t>Heterogeneous in nature wherein multiple types of data can be stored.</a:t>
                      </a:r>
                      <a:endParaRPr/>
                    </a:p>
                  </a:txBody>
                  <a:tcPr marT="45725" marB="45725" marR="91450" marL="91450"/>
                </a:tc>
              </a:tr>
              <a:tr h="370850">
                <a:tc>
                  <a:txBody>
                    <a:bodyPr/>
                    <a:lstStyle/>
                    <a:p>
                      <a:pPr indent="0" lvl="0" marL="0" marR="0" rtl="0" algn="l">
                        <a:spcBef>
                          <a:spcPts val="0"/>
                        </a:spcBef>
                        <a:spcAft>
                          <a:spcPts val="0"/>
                        </a:spcAft>
                        <a:buNone/>
                      </a:pPr>
                      <a:r>
                        <a:rPr lang="en-US" sz="2400"/>
                        <a:t>It is static or fixed in size.</a:t>
                      </a:r>
                      <a:endParaRPr/>
                    </a:p>
                  </a:txBody>
                  <a:tcPr marT="45725" marB="45725" marR="91450" marL="91450"/>
                </a:tc>
                <a:tc>
                  <a:txBody>
                    <a:bodyPr/>
                    <a:lstStyle/>
                    <a:p>
                      <a:pPr indent="0" lvl="0" marL="0" marR="0" rtl="0" algn="l">
                        <a:spcBef>
                          <a:spcPts val="0"/>
                        </a:spcBef>
                        <a:spcAft>
                          <a:spcPts val="0"/>
                        </a:spcAft>
                        <a:buNone/>
                      </a:pPr>
                      <a:r>
                        <a:rPr lang="en-US" sz="2400"/>
                        <a:t>It is dynamic or elastic.</a:t>
                      </a:r>
                      <a:endParaRPr/>
                    </a:p>
                  </a:txBody>
                  <a:tcPr marT="45725" marB="45725" marR="91450" marL="91450"/>
                </a:tc>
              </a:tr>
              <a:tr h="370850">
                <a:tc>
                  <a:txBody>
                    <a:bodyPr/>
                    <a:lstStyle/>
                    <a:p>
                      <a:pPr indent="0" lvl="0" marL="0" marR="0" rtl="0" algn="l">
                        <a:spcBef>
                          <a:spcPts val="0"/>
                        </a:spcBef>
                        <a:spcAft>
                          <a:spcPts val="0"/>
                        </a:spcAft>
                        <a:buNone/>
                      </a:pPr>
                      <a:r>
                        <a:rPr lang="en-US" sz="2400"/>
                        <a:t>Doesn’t have any inbuilt methods for data handling.</a:t>
                      </a:r>
                      <a:endParaRPr/>
                    </a:p>
                  </a:txBody>
                  <a:tcPr marT="45725" marB="45725" marR="91450" marL="91450"/>
                </a:tc>
                <a:tc>
                  <a:txBody>
                    <a:bodyPr/>
                    <a:lstStyle/>
                    <a:p>
                      <a:pPr indent="0" lvl="0" marL="0" marR="0" rtl="0" algn="l">
                        <a:spcBef>
                          <a:spcPts val="0"/>
                        </a:spcBef>
                        <a:spcAft>
                          <a:spcPts val="0"/>
                        </a:spcAft>
                        <a:buNone/>
                      </a:pPr>
                      <a:r>
                        <a:rPr lang="en-US" sz="2400"/>
                        <a:t>Has many inbuilt methods for data handling.</a:t>
                      </a:r>
                      <a:endParaRPr/>
                    </a:p>
                  </a:txBody>
                  <a:tcPr marT="45725" marB="45725" marR="91450" marL="91450"/>
                </a:tc>
              </a:tr>
              <a:tr h="370850">
                <a:tc>
                  <a:txBody>
                    <a:bodyPr/>
                    <a:lstStyle/>
                    <a:p>
                      <a:pPr indent="0" lvl="0" marL="0" marR="0" rtl="0" algn="l">
                        <a:spcBef>
                          <a:spcPts val="0"/>
                        </a:spcBef>
                        <a:spcAft>
                          <a:spcPts val="0"/>
                        </a:spcAft>
                        <a:buNone/>
                      </a:pPr>
                      <a:r>
                        <a:rPr lang="en-US" sz="2400"/>
                        <a:t>Can store primitive data.</a:t>
                      </a:r>
                      <a:endParaRPr/>
                    </a:p>
                  </a:txBody>
                  <a:tcPr marT="45725" marB="45725" marR="91450" marL="91450"/>
                </a:tc>
                <a:tc>
                  <a:txBody>
                    <a:bodyPr/>
                    <a:lstStyle/>
                    <a:p>
                      <a:pPr indent="0" lvl="0" marL="0" marR="0" rtl="0" algn="l">
                        <a:spcBef>
                          <a:spcPts val="0"/>
                        </a:spcBef>
                        <a:spcAft>
                          <a:spcPts val="0"/>
                        </a:spcAft>
                        <a:buNone/>
                      </a:pPr>
                      <a:r>
                        <a:rPr lang="en-US" sz="2400"/>
                        <a:t>Can’t store primitive data.</a:t>
                      </a:r>
                      <a:endParaRPr/>
                    </a:p>
                  </a:txBody>
                  <a:tcPr marT="45725" marB="45725" marR="91450" marL="91450"/>
                </a:tc>
              </a:tr>
              <a:tr h="370850">
                <a:tc>
                  <a:txBody>
                    <a:bodyPr/>
                    <a:lstStyle/>
                    <a:p>
                      <a:pPr indent="0" lvl="0" marL="0" marR="0" rtl="0" algn="l">
                        <a:spcBef>
                          <a:spcPts val="0"/>
                        </a:spcBef>
                        <a:spcAft>
                          <a:spcPts val="0"/>
                        </a:spcAft>
                        <a:buNone/>
                      </a:pPr>
                      <a:r>
                        <a:rPr lang="en-US" sz="2400"/>
                        <a:t>Doesn’t use any data structure.</a:t>
                      </a:r>
                      <a:endParaRPr/>
                    </a:p>
                  </a:txBody>
                  <a:tcPr marT="45725" marB="45725" marR="91450" marL="91450"/>
                </a:tc>
                <a:tc>
                  <a:txBody>
                    <a:bodyPr/>
                    <a:lstStyle/>
                    <a:p>
                      <a:pPr indent="0" lvl="0" marL="0" marR="0" rtl="0" algn="l">
                        <a:spcBef>
                          <a:spcPts val="0"/>
                        </a:spcBef>
                        <a:spcAft>
                          <a:spcPts val="0"/>
                        </a:spcAft>
                        <a:buNone/>
                      </a:pPr>
                      <a:r>
                        <a:rPr lang="en-US" sz="2400"/>
                        <a:t>Uses data structures.</a:t>
                      </a:r>
                      <a:endParaRPr/>
                    </a:p>
                  </a:txBody>
                  <a:tcPr marT="45725" marB="45725" marR="91450" marL="91450"/>
                </a:tc>
              </a:tr>
              <a:tr h="370850">
                <a:tc>
                  <a:txBody>
                    <a:bodyPr/>
                    <a:lstStyle/>
                    <a:p>
                      <a:pPr indent="0" lvl="0" marL="0" marR="0" rtl="0" algn="l">
                        <a:spcBef>
                          <a:spcPts val="0"/>
                        </a:spcBef>
                        <a:spcAft>
                          <a:spcPts val="0"/>
                        </a:spcAft>
                        <a:buNone/>
                      </a:pPr>
                      <a:r>
                        <a:rPr lang="en-US" sz="2400"/>
                        <a:t>In case of non-primitive data, an array can store only reference.</a:t>
                      </a:r>
                      <a:endParaRPr/>
                    </a:p>
                  </a:txBody>
                  <a:tcPr marT="45725" marB="45725" marR="91450" marL="91450"/>
                </a:tc>
                <a:tc>
                  <a:txBody>
                    <a:bodyPr/>
                    <a:lstStyle/>
                    <a:p>
                      <a:pPr indent="0" lvl="0" marL="0" marR="0" rtl="0" algn="l">
                        <a:spcBef>
                          <a:spcPts val="0"/>
                        </a:spcBef>
                        <a:spcAft>
                          <a:spcPts val="0"/>
                        </a:spcAft>
                        <a:buNone/>
                      </a:pPr>
                      <a:r>
                        <a:rPr lang="en-US" sz="2400"/>
                        <a:t>It can store object as well as reference.</a:t>
                      </a:r>
                      <a:endParaRPr/>
                    </a:p>
                  </a:txBody>
                  <a:tcPr marT="45725" marB="45725" marR="91450" marL="91450"/>
                </a:tc>
              </a:tr>
            </a:tbl>
          </a:graphicData>
        </a:graphic>
      </p:graphicFrame>
    </p:spTree>
  </p:cSld>
  <p:clrMapOvr>
    <a:masterClrMapping/>
  </p:clrMapOvr>
  <mc:AlternateContent>
    <mc:Choice Requires="p14">
      <p:transition spd="slow" p14:dur="2000">
        <p14:prism dir="l"/>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pic>
        <p:nvPicPr>
          <p:cNvPr id="823" name="Google Shape;823;p50"/>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824" name="Google Shape;824;p50"/>
          <p:cNvGrpSpPr/>
          <p:nvPr/>
        </p:nvGrpSpPr>
        <p:grpSpPr>
          <a:xfrm>
            <a:off x="118191" y="106018"/>
            <a:ext cx="1498574" cy="904328"/>
            <a:chOff x="862157" y="4413681"/>
            <a:chExt cx="2570156" cy="1560001"/>
          </a:xfrm>
        </p:grpSpPr>
        <p:pic>
          <p:nvPicPr>
            <p:cNvPr descr="Image result for collections icon" id="825" name="Google Shape;825;p50"/>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826" name="Google Shape;826;p50"/>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827" name="Google Shape;827;p50"/>
          <p:cNvSpPr txBox="1"/>
          <p:nvPr/>
        </p:nvSpPr>
        <p:spPr>
          <a:xfrm>
            <a:off x="3272224" y="38499"/>
            <a:ext cx="564755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261628"/>
                </a:solidFill>
                <a:latin typeface="Calibri"/>
                <a:ea typeface="Calibri"/>
                <a:cs typeface="Calibri"/>
                <a:sym typeface="Calibri"/>
              </a:rPr>
              <a:t>Hash Set</a:t>
            </a:r>
            <a:endParaRPr/>
          </a:p>
        </p:txBody>
      </p:sp>
      <p:sp>
        <p:nvSpPr>
          <p:cNvPr id="828" name="Google Shape;828;p50"/>
          <p:cNvSpPr txBox="1"/>
          <p:nvPr/>
        </p:nvSpPr>
        <p:spPr>
          <a:xfrm>
            <a:off x="867478" y="811365"/>
            <a:ext cx="10960734" cy="5632311"/>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Java HashSet class is used to create a collection that uses a hash table for storage. It inherits the AbstractSet class and implements Set interface.</a:t>
            </a:r>
            <a:endParaRPr/>
          </a:p>
          <a:p>
            <a:pPr indent="-190500" lvl="0" marL="342900" marR="0" rtl="0" algn="l">
              <a:spcBef>
                <a:spcPts val="0"/>
              </a:spcBef>
              <a:spcAft>
                <a:spcPts val="0"/>
              </a:spcAft>
              <a:buClr>
                <a:schemeClr val="dk1"/>
              </a:buClr>
              <a:buSzPts val="2400"/>
              <a:buFont typeface="Noto Sans Symbols"/>
              <a:buNone/>
            </a:pPr>
            <a:r>
              <a:t/>
            </a:r>
            <a:endParaRPr b="1"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HashSet stores the elements by using a mechanism called hashing.</a:t>
            </a:r>
            <a:endParaRPr/>
          </a:p>
          <a:p>
            <a:pPr indent="-190500" lvl="0" marL="342900" marR="0" rtl="0" algn="l">
              <a:spcBef>
                <a:spcPts val="0"/>
              </a:spcBef>
              <a:spcAft>
                <a:spcPts val="0"/>
              </a:spcAft>
              <a:buClr>
                <a:schemeClr val="dk1"/>
              </a:buClr>
              <a:buSzPts val="2400"/>
              <a:buFont typeface="Noto Sans Symbols"/>
              <a:buNone/>
            </a:pPr>
            <a:r>
              <a:t/>
            </a:r>
            <a:endParaRPr b="1"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HashSet contains unique elements only.</a:t>
            </a:r>
            <a:endParaRPr/>
          </a:p>
          <a:p>
            <a:pPr indent="-190500" lvl="0" marL="342900" marR="0" rtl="0" algn="l">
              <a:spcBef>
                <a:spcPts val="0"/>
              </a:spcBef>
              <a:spcAft>
                <a:spcPts val="0"/>
              </a:spcAft>
              <a:buClr>
                <a:schemeClr val="dk1"/>
              </a:buClr>
              <a:buSzPts val="2400"/>
              <a:buFont typeface="Noto Sans Symbols"/>
              <a:buNone/>
            </a:pPr>
            <a:r>
              <a:t/>
            </a:r>
            <a:endParaRPr b="1"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HashSet allows one null value.</a:t>
            </a:r>
            <a:endParaRPr/>
          </a:p>
          <a:p>
            <a:pPr indent="-190500" lvl="0" marL="342900" marR="0" rtl="0" algn="l">
              <a:spcBef>
                <a:spcPts val="0"/>
              </a:spcBef>
              <a:spcAft>
                <a:spcPts val="0"/>
              </a:spcAft>
              <a:buClr>
                <a:schemeClr val="dk1"/>
              </a:buClr>
              <a:buSzPts val="2400"/>
              <a:buFont typeface="Noto Sans Symbols"/>
              <a:buNone/>
            </a:pPr>
            <a:r>
              <a:t/>
            </a:r>
            <a:endParaRPr b="1"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HashSet class is non synchronized.</a:t>
            </a:r>
            <a:endParaRPr/>
          </a:p>
          <a:p>
            <a:pPr indent="-190500" lvl="0" marL="342900" marR="0" rtl="0" algn="l">
              <a:spcBef>
                <a:spcPts val="0"/>
              </a:spcBef>
              <a:spcAft>
                <a:spcPts val="0"/>
              </a:spcAft>
              <a:buClr>
                <a:schemeClr val="dk1"/>
              </a:buClr>
              <a:buSzPts val="2400"/>
              <a:buFont typeface="Noto Sans Symbols"/>
              <a:buNone/>
            </a:pPr>
            <a:r>
              <a:t/>
            </a:r>
            <a:endParaRPr b="1"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HashSet doesn't maintain the insertion order. Here, elements are inserted on the basis of their hashcode.</a:t>
            </a:r>
            <a:endParaRPr/>
          </a:p>
          <a:p>
            <a:pPr indent="-190500" lvl="0" marL="342900" marR="0" rtl="0" algn="l">
              <a:spcBef>
                <a:spcPts val="0"/>
              </a:spcBef>
              <a:spcAft>
                <a:spcPts val="0"/>
              </a:spcAft>
              <a:buClr>
                <a:schemeClr val="dk1"/>
              </a:buClr>
              <a:buSzPts val="2400"/>
              <a:buFont typeface="Noto Sans Symbols"/>
              <a:buNone/>
            </a:pPr>
            <a:r>
              <a:t/>
            </a:r>
            <a:endParaRPr b="1"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HashSet is the best approach for search operations.</a:t>
            </a:r>
            <a:endParaRPr/>
          </a:p>
        </p:txBody>
      </p:sp>
    </p:spTree>
  </p:cSld>
  <p:clrMapOvr>
    <a:masterClrMapping/>
  </p:clrMapOvr>
  <mc:AlternateContent>
    <mc:Choice Requires="p14">
      <p:transition spd="slow" p14:dur="2000">
        <p14:prism dir="l"/>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pic>
        <p:nvPicPr>
          <p:cNvPr id="833" name="Google Shape;833;p51"/>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834" name="Google Shape;834;p51"/>
          <p:cNvGrpSpPr/>
          <p:nvPr/>
        </p:nvGrpSpPr>
        <p:grpSpPr>
          <a:xfrm>
            <a:off x="118191" y="106018"/>
            <a:ext cx="1498574" cy="904328"/>
            <a:chOff x="862157" y="4413681"/>
            <a:chExt cx="2570156" cy="1560001"/>
          </a:xfrm>
        </p:grpSpPr>
        <p:pic>
          <p:nvPicPr>
            <p:cNvPr descr="Image result for collections icon" id="835" name="Google Shape;835;p51"/>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836" name="Google Shape;836;p51"/>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837" name="Google Shape;837;p51"/>
          <p:cNvSpPr txBox="1"/>
          <p:nvPr/>
        </p:nvSpPr>
        <p:spPr>
          <a:xfrm>
            <a:off x="3272224" y="38499"/>
            <a:ext cx="564755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261628"/>
                </a:solidFill>
                <a:latin typeface="Calibri"/>
                <a:ea typeface="Calibri"/>
                <a:cs typeface="Calibri"/>
                <a:sym typeface="Calibri"/>
              </a:rPr>
              <a:t>Hash Set</a:t>
            </a:r>
            <a:endParaRPr/>
          </a:p>
        </p:txBody>
      </p:sp>
      <p:sp>
        <p:nvSpPr>
          <p:cNvPr id="838" name="Google Shape;838;p51"/>
          <p:cNvSpPr txBox="1"/>
          <p:nvPr/>
        </p:nvSpPr>
        <p:spPr>
          <a:xfrm>
            <a:off x="867478" y="811365"/>
            <a:ext cx="10960734" cy="6001643"/>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The initial default capacity of HashSet is 16, and the load factor is 0.75.</a:t>
            </a:r>
            <a:endParaRPr/>
          </a:p>
          <a:p>
            <a:pPr indent="-190500" lvl="0" marL="342900" marR="0" rtl="0" algn="l">
              <a:spcBef>
                <a:spcPts val="0"/>
              </a:spcBef>
              <a:spcAft>
                <a:spcPts val="0"/>
              </a:spcAft>
              <a:buClr>
                <a:schemeClr val="dk1"/>
              </a:buClr>
              <a:buSzPts val="2400"/>
              <a:buFont typeface="Noto Sans Symbols"/>
              <a:buNone/>
            </a:pPr>
            <a:r>
              <a:t/>
            </a:r>
            <a:endParaRPr b="1"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It has 4 constructors</a:t>
            </a:r>
            <a:endParaRPr/>
          </a:p>
          <a:p>
            <a:pPr indent="-190500" lvl="0" marL="342900" marR="0" rtl="0" algn="l">
              <a:spcBef>
                <a:spcPts val="0"/>
              </a:spcBef>
              <a:spcAft>
                <a:spcPts val="0"/>
              </a:spcAft>
              <a:buClr>
                <a:schemeClr val="dk1"/>
              </a:buClr>
              <a:buSzPts val="2400"/>
              <a:buFont typeface="Noto Sans Symbols"/>
              <a:buNone/>
            </a:pPr>
            <a:r>
              <a:t/>
            </a:r>
            <a:endParaRPr b="1" sz="2400">
              <a:solidFill>
                <a:schemeClr val="dk1"/>
              </a:solidFill>
              <a:latin typeface="Calibri"/>
              <a:ea typeface="Calibri"/>
              <a:cs typeface="Calibri"/>
              <a:sym typeface="Calibri"/>
            </a:endParaRPr>
          </a:p>
          <a:p>
            <a:pPr indent="-342900" lvl="2" marL="1257300" marR="0" rtl="0" algn="l">
              <a:spcBef>
                <a:spcPts val="0"/>
              </a:spcBef>
              <a:spcAft>
                <a:spcPts val="0"/>
              </a:spcAft>
              <a:buClr>
                <a:schemeClr val="dk1"/>
              </a:buClr>
              <a:buSzPts val="2400"/>
              <a:buFont typeface="Noto Sans Symbols"/>
              <a:buChar char="▪"/>
            </a:pPr>
            <a:r>
              <a:rPr b="1" i="0" lang="en-US" sz="2400" u="none" cap="none" strike="noStrike">
                <a:solidFill>
                  <a:schemeClr val="dk1"/>
                </a:solidFill>
                <a:latin typeface="Calibri"/>
                <a:ea typeface="Calibri"/>
                <a:cs typeface="Calibri"/>
                <a:sym typeface="Calibri"/>
              </a:rPr>
              <a:t>HashSet() 	– It is used to construct a default HashSet. </a:t>
            </a:r>
            <a:endParaRPr/>
          </a:p>
          <a:p>
            <a:pPr indent="-190500" lvl="2" marL="1257300" marR="0" rtl="0" algn="l">
              <a:spcBef>
                <a:spcPts val="0"/>
              </a:spcBef>
              <a:spcAft>
                <a:spcPts val="0"/>
              </a:spcAft>
              <a:buClr>
                <a:schemeClr val="dk1"/>
              </a:buClr>
              <a:buSzPts val="2400"/>
              <a:buFont typeface="Noto Sans Symbols"/>
              <a:buNone/>
            </a:pPr>
            <a:r>
              <a:t/>
            </a:r>
            <a:endParaRPr b="1" i="0" sz="2400" u="none" cap="none" strike="noStrike">
              <a:solidFill>
                <a:schemeClr val="dk1"/>
              </a:solidFill>
              <a:latin typeface="Calibri"/>
              <a:ea typeface="Calibri"/>
              <a:cs typeface="Calibri"/>
              <a:sym typeface="Calibri"/>
            </a:endParaRPr>
          </a:p>
          <a:p>
            <a:pPr indent="-342900" lvl="2" marL="1257300" marR="0" rtl="0" algn="l">
              <a:spcBef>
                <a:spcPts val="0"/>
              </a:spcBef>
              <a:spcAft>
                <a:spcPts val="0"/>
              </a:spcAft>
              <a:buClr>
                <a:schemeClr val="dk1"/>
              </a:buClr>
              <a:buSzPts val="2400"/>
              <a:buFont typeface="Noto Sans Symbols"/>
              <a:buChar char="▪"/>
            </a:pPr>
            <a:r>
              <a:rPr b="1" i="0" lang="en-US" sz="2400" u="none" cap="none" strike="noStrike">
                <a:solidFill>
                  <a:schemeClr val="dk1"/>
                </a:solidFill>
                <a:latin typeface="Calibri"/>
                <a:ea typeface="Calibri"/>
                <a:cs typeface="Calibri"/>
                <a:sym typeface="Calibri"/>
              </a:rPr>
              <a:t>HashSet(int capacity) – It is used to initialize the capacity of the hash set to the given integer value capacity. The capacity grows automatically as elements are added to the HashSet.</a:t>
            </a:r>
            <a:endParaRPr/>
          </a:p>
          <a:p>
            <a:pPr indent="-190500" lvl="2" marL="1257300" marR="0" rtl="0" algn="l">
              <a:spcBef>
                <a:spcPts val="0"/>
              </a:spcBef>
              <a:spcAft>
                <a:spcPts val="0"/>
              </a:spcAft>
              <a:buClr>
                <a:schemeClr val="dk1"/>
              </a:buClr>
              <a:buSzPts val="2400"/>
              <a:buFont typeface="Noto Sans Symbols"/>
              <a:buNone/>
            </a:pPr>
            <a:r>
              <a:t/>
            </a:r>
            <a:endParaRPr b="1" i="0" sz="2400" u="none" cap="none" strike="noStrike">
              <a:solidFill>
                <a:schemeClr val="dk1"/>
              </a:solidFill>
              <a:latin typeface="Calibri"/>
              <a:ea typeface="Calibri"/>
              <a:cs typeface="Calibri"/>
              <a:sym typeface="Calibri"/>
            </a:endParaRPr>
          </a:p>
          <a:p>
            <a:pPr indent="-342900" lvl="2" marL="1257300" marR="0" rtl="0" algn="l">
              <a:spcBef>
                <a:spcPts val="0"/>
              </a:spcBef>
              <a:spcAft>
                <a:spcPts val="0"/>
              </a:spcAft>
              <a:buClr>
                <a:schemeClr val="dk1"/>
              </a:buClr>
              <a:buSzPts val="2400"/>
              <a:buFont typeface="Noto Sans Symbols"/>
              <a:buChar char="▪"/>
            </a:pPr>
            <a:r>
              <a:rPr b="1" i="0" lang="en-US" sz="2400" u="none" cap="none" strike="noStrike">
                <a:solidFill>
                  <a:schemeClr val="dk1"/>
                </a:solidFill>
                <a:latin typeface="Calibri"/>
                <a:ea typeface="Calibri"/>
                <a:cs typeface="Calibri"/>
                <a:sym typeface="Calibri"/>
              </a:rPr>
              <a:t>HashSet(int capacity, float loadFactor) – It is used to initialize the capacity of the hash set to the given integer value capacity and the specified load factor.</a:t>
            </a:r>
            <a:endParaRPr/>
          </a:p>
          <a:p>
            <a:pPr indent="-190500" lvl="2" marL="1257300" marR="0" rtl="0" algn="l">
              <a:spcBef>
                <a:spcPts val="0"/>
              </a:spcBef>
              <a:spcAft>
                <a:spcPts val="0"/>
              </a:spcAft>
              <a:buClr>
                <a:schemeClr val="dk1"/>
              </a:buClr>
              <a:buSzPts val="2400"/>
              <a:buFont typeface="Noto Sans Symbols"/>
              <a:buNone/>
            </a:pPr>
            <a:r>
              <a:t/>
            </a:r>
            <a:endParaRPr b="1" i="0" sz="2400" u="none" cap="none" strike="noStrike">
              <a:solidFill>
                <a:schemeClr val="dk1"/>
              </a:solidFill>
              <a:latin typeface="Calibri"/>
              <a:ea typeface="Calibri"/>
              <a:cs typeface="Calibri"/>
              <a:sym typeface="Calibri"/>
            </a:endParaRPr>
          </a:p>
          <a:p>
            <a:pPr indent="-342900" lvl="2" marL="1257300" marR="0" rtl="0" algn="l">
              <a:spcBef>
                <a:spcPts val="0"/>
              </a:spcBef>
              <a:spcAft>
                <a:spcPts val="0"/>
              </a:spcAft>
              <a:buClr>
                <a:schemeClr val="dk1"/>
              </a:buClr>
              <a:buSzPts val="2400"/>
              <a:buFont typeface="Noto Sans Symbols"/>
              <a:buChar char="▪"/>
            </a:pPr>
            <a:r>
              <a:rPr b="1" i="0" lang="en-US" sz="2400" u="none" cap="none" strike="noStrike">
                <a:solidFill>
                  <a:schemeClr val="dk1"/>
                </a:solidFill>
                <a:latin typeface="Calibri"/>
                <a:ea typeface="Calibri"/>
                <a:cs typeface="Calibri"/>
                <a:sym typeface="Calibri"/>
              </a:rPr>
              <a:t>HashSet(Collection&lt;? extends E&gt; c) – It is used to initialize the hash set by using the elements of the collection c.</a:t>
            </a:r>
            <a:endParaRPr/>
          </a:p>
        </p:txBody>
      </p:sp>
    </p:spTree>
  </p:cSld>
  <p:clrMapOvr>
    <a:masterClrMapping/>
  </p:clrMapOvr>
  <mc:AlternateContent>
    <mc:Choice Requires="p14">
      <p:transition spd="slow" p14:dur="2000">
        <p14:prism dir="l"/>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pic>
        <p:nvPicPr>
          <p:cNvPr id="843" name="Google Shape;843;p52"/>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844" name="Google Shape;844;p52"/>
          <p:cNvGrpSpPr/>
          <p:nvPr/>
        </p:nvGrpSpPr>
        <p:grpSpPr>
          <a:xfrm>
            <a:off x="118191" y="106018"/>
            <a:ext cx="1498574" cy="904328"/>
            <a:chOff x="862157" y="4413681"/>
            <a:chExt cx="2570156" cy="1560001"/>
          </a:xfrm>
        </p:grpSpPr>
        <p:pic>
          <p:nvPicPr>
            <p:cNvPr descr="Image result for collections icon" id="845" name="Google Shape;845;p52"/>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846" name="Google Shape;846;p52"/>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847" name="Google Shape;847;p52"/>
          <p:cNvSpPr txBox="1"/>
          <p:nvPr/>
        </p:nvSpPr>
        <p:spPr>
          <a:xfrm>
            <a:off x="3272224" y="38499"/>
            <a:ext cx="564755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261628"/>
                </a:solidFill>
                <a:latin typeface="Calibri"/>
                <a:ea typeface="Calibri"/>
                <a:cs typeface="Calibri"/>
                <a:sym typeface="Calibri"/>
              </a:rPr>
              <a:t>Hash Set</a:t>
            </a:r>
            <a:endParaRPr/>
          </a:p>
        </p:txBody>
      </p:sp>
      <p:graphicFrame>
        <p:nvGraphicFramePr>
          <p:cNvPr id="848" name="Google Shape;848;p52"/>
          <p:cNvGraphicFramePr/>
          <p:nvPr/>
        </p:nvGraphicFramePr>
        <p:xfrm>
          <a:off x="318052" y="1558331"/>
          <a:ext cx="3000000" cy="3000000"/>
        </p:xfrm>
        <a:graphic>
          <a:graphicData uri="http://schemas.openxmlformats.org/drawingml/2006/table">
            <a:tbl>
              <a:tblPr>
                <a:noFill/>
                <a:tableStyleId>{B9160D5A-F4D8-4355-9011-09AB1966FD5C}</a:tableStyleId>
              </a:tblPr>
              <a:tblGrid>
                <a:gridCol w="3710600"/>
                <a:gridCol w="7845275"/>
              </a:tblGrid>
              <a:tr h="190500">
                <a:tc>
                  <a:txBody>
                    <a:bodyPr/>
                    <a:lstStyle/>
                    <a:p>
                      <a:pPr indent="0" lvl="0" marL="0" marR="0" rtl="0" algn="ctr">
                        <a:spcBef>
                          <a:spcPts val="0"/>
                        </a:spcBef>
                        <a:spcAft>
                          <a:spcPts val="0"/>
                        </a:spcAft>
                        <a:buNone/>
                      </a:pPr>
                      <a:r>
                        <a:rPr b="1" lang="en-US" sz="2200" u="none" strike="noStrike"/>
                        <a:t>Method</a:t>
                      </a:r>
                      <a:endParaRPr b="1" i="0" sz="2200" u="none" strike="noStrike">
                        <a:solidFill>
                          <a:srgbClr val="000000"/>
                        </a:solidFill>
                        <a:latin typeface="Calibri"/>
                        <a:ea typeface="Calibri"/>
                        <a:cs typeface="Calibri"/>
                        <a:sym typeface="Calibri"/>
                      </a:endParaRPr>
                    </a:p>
                  </a:txBody>
                  <a:tcPr marT="9525" marB="0" marR="9525" marL="9525" anchor="ctr">
                    <a:solidFill>
                      <a:srgbClr val="FFC000"/>
                    </a:solidFill>
                  </a:tcPr>
                </a:tc>
                <a:tc>
                  <a:txBody>
                    <a:bodyPr/>
                    <a:lstStyle/>
                    <a:p>
                      <a:pPr indent="0" lvl="0" marL="0" marR="0" rtl="0" algn="ctr">
                        <a:spcBef>
                          <a:spcPts val="0"/>
                        </a:spcBef>
                        <a:spcAft>
                          <a:spcPts val="0"/>
                        </a:spcAft>
                        <a:buNone/>
                      </a:pPr>
                      <a:r>
                        <a:rPr b="1" lang="en-US" sz="2200" u="none" strike="noStrike"/>
                        <a:t>Description</a:t>
                      </a:r>
                      <a:endParaRPr b="1" i="0" sz="2200" u="none" strike="noStrike">
                        <a:solidFill>
                          <a:srgbClr val="000000"/>
                        </a:solidFill>
                        <a:latin typeface="Calibri"/>
                        <a:ea typeface="Calibri"/>
                        <a:cs typeface="Calibri"/>
                        <a:sym typeface="Calibri"/>
                      </a:endParaRPr>
                    </a:p>
                  </a:txBody>
                  <a:tcPr marT="9525" marB="0" marR="9525" marL="9525" anchor="ctr">
                    <a:solidFill>
                      <a:srgbClr val="FFC000"/>
                    </a:solidFill>
                  </a:tcPr>
                </a:tc>
              </a:tr>
              <a:tr h="190500">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Boolean add(E e)</a:t>
                      </a:r>
                      <a:endParaRPr/>
                    </a:p>
                  </a:txBody>
                  <a:tcPr marT="9525" marB="0" marR="9525" marL="9525" anchor="ctr">
                    <a:solidFill>
                      <a:srgbClr val="FBE4D4"/>
                    </a:solidFill>
                  </a:tcPr>
                </a:tc>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It is used to add the specified element to this set if it is not already present.</a:t>
                      </a:r>
                      <a:endParaRPr/>
                    </a:p>
                  </a:txBody>
                  <a:tcPr marT="9525" marB="0" marR="9525" marL="9525" anchor="ctr">
                    <a:solidFill>
                      <a:srgbClr val="FBE4D4"/>
                    </a:solidFill>
                  </a:tcPr>
                </a:tc>
              </a:tr>
              <a:tr h="190500">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void clear()</a:t>
                      </a:r>
                      <a:endParaRPr/>
                    </a:p>
                  </a:txBody>
                  <a:tcPr marT="9525" marB="0" marR="9525" marL="9525" anchor="ctr">
                    <a:solidFill>
                      <a:schemeClr val="lt1"/>
                    </a:solidFill>
                  </a:tcPr>
                </a:tc>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It is used to remove all of the elements from the set.</a:t>
                      </a:r>
                      <a:endParaRPr/>
                    </a:p>
                  </a:txBody>
                  <a:tcPr marT="9525" marB="0" marR="9525" marL="9525" anchor="ctr">
                    <a:solidFill>
                      <a:schemeClr val="lt1"/>
                    </a:solidFill>
                  </a:tcPr>
                </a:tc>
              </a:tr>
              <a:tr h="190500">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object clone()</a:t>
                      </a:r>
                      <a:endParaRPr/>
                    </a:p>
                  </a:txBody>
                  <a:tcPr marT="9525" marB="0" marR="9525" marL="9525" anchor="ctr">
                    <a:solidFill>
                      <a:srgbClr val="FBE4D4"/>
                    </a:solidFill>
                  </a:tcPr>
                </a:tc>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It is used to return a shallow copy of this HashSet instance: the elements themselves are not cloned.</a:t>
                      </a:r>
                      <a:endParaRPr/>
                    </a:p>
                  </a:txBody>
                  <a:tcPr marT="9525" marB="0" marR="9525" marL="9525" anchor="ctr">
                    <a:solidFill>
                      <a:srgbClr val="FBE4D4"/>
                    </a:solidFill>
                  </a:tcPr>
                </a:tc>
              </a:tr>
              <a:tr h="381000">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boolean contains(Object o)</a:t>
                      </a:r>
                      <a:endParaRPr/>
                    </a:p>
                  </a:txBody>
                  <a:tcPr marT="9525" marB="0" marR="9525" marL="9525" anchor="ctr">
                    <a:solidFill>
                      <a:schemeClr val="lt1"/>
                    </a:solidFill>
                  </a:tcPr>
                </a:tc>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It is used to return true if this set contains the specified element.</a:t>
                      </a:r>
                      <a:endParaRPr/>
                    </a:p>
                  </a:txBody>
                  <a:tcPr marT="9525" marB="0" marR="9525" marL="9525" anchor="ctr">
                    <a:solidFill>
                      <a:schemeClr val="lt1"/>
                    </a:solidFill>
                  </a:tcPr>
                </a:tc>
              </a:tr>
              <a:tr h="381000">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boolean isEmpty()</a:t>
                      </a:r>
                      <a:endParaRPr/>
                    </a:p>
                  </a:txBody>
                  <a:tcPr marT="9525" marB="0" marR="9525" marL="9525" anchor="ctr">
                    <a:solidFill>
                      <a:srgbClr val="FBE4D4"/>
                    </a:solidFill>
                  </a:tcPr>
                </a:tc>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It is used to return true if this set contains no elements.</a:t>
                      </a:r>
                      <a:endParaRPr/>
                    </a:p>
                  </a:txBody>
                  <a:tcPr marT="9525" marB="0" marR="9525" marL="9525" anchor="ctr">
                    <a:solidFill>
                      <a:srgbClr val="FBE4D4"/>
                    </a:solidFill>
                  </a:tcPr>
                </a:tc>
              </a:tr>
              <a:tr h="381000">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Iterator&lt;E&gt; iterator()</a:t>
                      </a:r>
                      <a:endParaRPr/>
                    </a:p>
                  </a:txBody>
                  <a:tcPr marT="9525" marB="0" marR="9525" marL="9525" anchor="ctr">
                    <a:solidFill>
                      <a:schemeClr val="lt1"/>
                    </a:solidFill>
                  </a:tcPr>
                </a:tc>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It is used to return an iterator over the elements in this set.</a:t>
                      </a:r>
                      <a:endParaRPr/>
                    </a:p>
                  </a:txBody>
                  <a:tcPr marT="9525" marB="0" marR="9525" marL="9525" anchor="ctr">
                    <a:solidFill>
                      <a:schemeClr val="lt1"/>
                    </a:solidFill>
                  </a:tcPr>
                </a:tc>
              </a:tr>
              <a:tr h="381000">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boolean remove(Object o)</a:t>
                      </a:r>
                      <a:endParaRPr/>
                    </a:p>
                  </a:txBody>
                  <a:tcPr marT="9525" marB="0" marR="9525" marL="9525" anchor="ctr">
                    <a:solidFill>
                      <a:srgbClr val="FBE4D4"/>
                    </a:solidFill>
                  </a:tcPr>
                </a:tc>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It is used to remove the specified element from this set if it is present</a:t>
                      </a:r>
                      <a:endParaRPr/>
                    </a:p>
                  </a:txBody>
                  <a:tcPr marT="9525" marB="0" marR="9525" marL="9525" anchor="ctr">
                    <a:solidFill>
                      <a:srgbClr val="FBE4D4"/>
                    </a:solidFill>
                  </a:tcPr>
                </a:tc>
              </a:tr>
              <a:tr h="381000">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Int size()</a:t>
                      </a:r>
                      <a:endParaRPr/>
                    </a:p>
                  </a:txBody>
                  <a:tcPr marT="9525" marB="0" marR="9525" marL="9525" anchor="ctr">
                    <a:solidFill>
                      <a:schemeClr val="lt1"/>
                    </a:solidFill>
                  </a:tcPr>
                </a:tc>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It is used to return the number of elements in the set.</a:t>
                      </a:r>
                      <a:endParaRPr/>
                    </a:p>
                  </a:txBody>
                  <a:tcPr marT="9525" marB="0" marR="9525" marL="9525" anchor="ctr">
                    <a:solidFill>
                      <a:schemeClr val="lt1"/>
                    </a:solidFill>
                  </a:tcPr>
                </a:tc>
              </a:tr>
            </a:tbl>
          </a:graphicData>
        </a:graphic>
      </p:graphicFrame>
    </p:spTree>
  </p:cSld>
  <p:clrMapOvr>
    <a:masterClrMapping/>
  </p:clrMapOvr>
  <mc:AlternateContent>
    <mc:Choice Requires="p14">
      <p:transition spd="slow" p14:dur="2000">
        <p14:prism dir="l"/>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53"/>
          <p:cNvSpPr/>
          <p:nvPr/>
        </p:nvSpPr>
        <p:spPr>
          <a:xfrm>
            <a:off x="1" y="0"/>
            <a:ext cx="3897442" cy="6858000"/>
          </a:xfrm>
          <a:prstGeom prst="rect">
            <a:avLst/>
          </a:prstGeom>
          <a:solidFill>
            <a:srgbClr val="2616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4" name="Google Shape;854;p53"/>
          <p:cNvSpPr txBox="1"/>
          <p:nvPr/>
        </p:nvSpPr>
        <p:spPr>
          <a:xfrm>
            <a:off x="1151292" y="237372"/>
            <a:ext cx="1594860"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lt1"/>
                </a:solidFill>
                <a:latin typeface="Calibri"/>
                <a:ea typeface="Calibri"/>
                <a:cs typeface="Calibri"/>
                <a:sym typeface="Calibri"/>
              </a:rPr>
              <a:t>Topics</a:t>
            </a:r>
            <a:endParaRPr/>
          </a:p>
        </p:txBody>
      </p:sp>
      <p:sp>
        <p:nvSpPr>
          <p:cNvPr id="855" name="Google Shape;855;p53"/>
          <p:cNvSpPr txBox="1"/>
          <p:nvPr/>
        </p:nvSpPr>
        <p:spPr>
          <a:xfrm>
            <a:off x="5989419" y="2721114"/>
            <a:ext cx="42259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rgbClr val="261628"/>
                </a:solidFill>
                <a:latin typeface="Calibri"/>
                <a:ea typeface="Calibri"/>
                <a:cs typeface="Calibri"/>
                <a:sym typeface="Calibri"/>
              </a:rPr>
              <a:t>08	LinkedHashSet</a:t>
            </a:r>
            <a:endParaRPr/>
          </a:p>
        </p:txBody>
      </p:sp>
      <p:pic>
        <p:nvPicPr>
          <p:cNvPr id="856" name="Google Shape;856;p53"/>
          <p:cNvPicPr preferRelativeResize="0"/>
          <p:nvPr/>
        </p:nvPicPr>
        <p:blipFill rotWithShape="1">
          <a:blip r:embed="rId3">
            <a:alphaModFix/>
          </a:blip>
          <a:srcRect b="6958" l="25290" r="23678" t="6287"/>
          <a:stretch/>
        </p:blipFill>
        <p:spPr>
          <a:xfrm>
            <a:off x="957407" y="1890227"/>
            <a:ext cx="1637034" cy="2782957"/>
          </a:xfrm>
          <a:prstGeom prst="rect">
            <a:avLst/>
          </a:prstGeom>
          <a:noFill/>
          <a:ln>
            <a:noFill/>
          </a:ln>
        </p:spPr>
      </p:pic>
      <p:sp>
        <p:nvSpPr>
          <p:cNvPr id="857" name="Google Shape;857;p53"/>
          <p:cNvSpPr txBox="1"/>
          <p:nvPr/>
        </p:nvSpPr>
        <p:spPr>
          <a:xfrm>
            <a:off x="4784035" y="0"/>
            <a:ext cx="5647552"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800">
                <a:solidFill>
                  <a:srgbClr val="261628"/>
                </a:solidFill>
                <a:latin typeface="Calibri"/>
                <a:ea typeface="Calibri"/>
                <a:cs typeface="Calibri"/>
                <a:sym typeface="Calibri"/>
              </a:rPr>
              <a:t>Collection Framework</a:t>
            </a:r>
            <a:endParaRPr/>
          </a:p>
        </p:txBody>
      </p:sp>
      <p:grpSp>
        <p:nvGrpSpPr>
          <p:cNvPr id="858" name="Google Shape;858;p53"/>
          <p:cNvGrpSpPr/>
          <p:nvPr/>
        </p:nvGrpSpPr>
        <p:grpSpPr>
          <a:xfrm>
            <a:off x="485505" y="4776597"/>
            <a:ext cx="2570156" cy="1560001"/>
            <a:chOff x="862157" y="4413681"/>
            <a:chExt cx="2570156" cy="1560001"/>
          </a:xfrm>
        </p:grpSpPr>
        <p:pic>
          <p:nvPicPr>
            <p:cNvPr descr="Image result for collections icon" id="859" name="Google Shape;859;p53"/>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860" name="Google Shape;860;p53"/>
            <p:cNvSpPr/>
            <p:nvPr/>
          </p:nvSpPr>
          <p:spPr>
            <a:xfrm>
              <a:off x="862157" y="4413681"/>
              <a:ext cx="2570156" cy="372346"/>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800">
                  <a:solidFill>
                    <a:schemeClr val="lt1"/>
                  </a:solidFill>
                  <a:latin typeface="Roboto"/>
                  <a:ea typeface="Roboto"/>
                  <a:cs typeface="Roboto"/>
                  <a:sym typeface="Roboto"/>
                </a:rPr>
                <a:t>Collection Framework</a:t>
              </a:r>
              <a:endParaRPr/>
            </a:p>
          </p:txBody>
        </p:sp>
      </p:grpSp>
    </p:spTree>
  </p:cSld>
  <p:clrMapOvr>
    <a:masterClrMapping/>
  </p:clrMapOvr>
  <mc:AlternateContent>
    <mc:Choice Requires="p14">
      <p:transition spd="slow" p14:dur="2000">
        <p14:prism dir="l"/>
      </p:transition>
    </mc:Choice>
    <mc:Fallback>
      <p:transition spd="slow">
        <p:fade/>
      </p:transition>
    </mc:Fallback>
  </mc:AlternateContent>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pic>
        <p:nvPicPr>
          <p:cNvPr id="865" name="Google Shape;865;p54"/>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866" name="Google Shape;866;p54"/>
          <p:cNvGrpSpPr/>
          <p:nvPr/>
        </p:nvGrpSpPr>
        <p:grpSpPr>
          <a:xfrm>
            <a:off x="118191" y="106018"/>
            <a:ext cx="1498574" cy="904328"/>
            <a:chOff x="862157" y="4413681"/>
            <a:chExt cx="2570156" cy="1560001"/>
          </a:xfrm>
        </p:grpSpPr>
        <p:pic>
          <p:nvPicPr>
            <p:cNvPr descr="Image result for collections icon" id="867" name="Google Shape;867;p54"/>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868" name="Google Shape;868;p54"/>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869" name="Google Shape;869;p54"/>
          <p:cNvSpPr/>
          <p:nvPr/>
        </p:nvSpPr>
        <p:spPr>
          <a:xfrm>
            <a:off x="5161721" y="1639711"/>
            <a:ext cx="1868557" cy="543446"/>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&lt;&lt;interface&gt;&gt;</a:t>
            </a:r>
            <a:endParaRPr/>
          </a:p>
          <a:p>
            <a:pPr indent="0" lvl="0" marL="0" marR="0" rtl="0" algn="ctr">
              <a:spcBef>
                <a:spcPts val="0"/>
              </a:spcBef>
              <a:spcAft>
                <a:spcPts val="0"/>
              </a:spcAft>
              <a:buNone/>
            </a:pPr>
            <a:r>
              <a:rPr b="1" lang="en-US" sz="1800">
                <a:solidFill>
                  <a:schemeClr val="dk1"/>
                </a:solidFill>
                <a:latin typeface="Calibri"/>
                <a:ea typeface="Calibri"/>
                <a:cs typeface="Calibri"/>
                <a:sym typeface="Calibri"/>
              </a:rPr>
              <a:t>Collection</a:t>
            </a:r>
            <a:endParaRPr/>
          </a:p>
        </p:txBody>
      </p:sp>
      <p:sp>
        <p:nvSpPr>
          <p:cNvPr id="870" name="Google Shape;870;p54"/>
          <p:cNvSpPr/>
          <p:nvPr/>
        </p:nvSpPr>
        <p:spPr>
          <a:xfrm>
            <a:off x="5161721" y="2698459"/>
            <a:ext cx="1868557" cy="614578"/>
          </a:xfrm>
          <a:prstGeom prst="rect">
            <a:avLst/>
          </a:prstGeom>
          <a:solidFill>
            <a:schemeClr val="accent4">
              <a:alpha val="49803"/>
            </a:schemeClr>
          </a:solid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&lt;&lt;interface&gt;&gt;</a:t>
            </a:r>
            <a:endParaRPr/>
          </a:p>
          <a:p>
            <a:pPr indent="0" lvl="0" marL="0" marR="0" rtl="0" algn="ctr">
              <a:spcBef>
                <a:spcPts val="0"/>
              </a:spcBef>
              <a:spcAft>
                <a:spcPts val="0"/>
              </a:spcAft>
              <a:buNone/>
            </a:pPr>
            <a:r>
              <a:rPr b="1" lang="en-US" sz="1800">
                <a:solidFill>
                  <a:schemeClr val="dk1"/>
                </a:solidFill>
                <a:latin typeface="Calibri"/>
                <a:ea typeface="Calibri"/>
                <a:cs typeface="Calibri"/>
                <a:sym typeface="Calibri"/>
              </a:rPr>
              <a:t>Set (1.2)</a:t>
            </a:r>
            <a:endParaRPr/>
          </a:p>
        </p:txBody>
      </p:sp>
      <p:sp>
        <p:nvSpPr>
          <p:cNvPr id="871" name="Google Shape;871;p54"/>
          <p:cNvSpPr/>
          <p:nvPr/>
        </p:nvSpPr>
        <p:spPr>
          <a:xfrm>
            <a:off x="4599654" y="3803138"/>
            <a:ext cx="1124134" cy="490330"/>
          </a:xfrm>
          <a:prstGeom prst="rect">
            <a:avLst/>
          </a:prstGeom>
          <a:solidFill>
            <a:schemeClr val="accent4">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HashSet (1.2)</a:t>
            </a:r>
            <a:endParaRPr/>
          </a:p>
        </p:txBody>
      </p:sp>
      <p:sp>
        <p:nvSpPr>
          <p:cNvPr id="872" name="Google Shape;872;p54"/>
          <p:cNvSpPr/>
          <p:nvPr/>
        </p:nvSpPr>
        <p:spPr>
          <a:xfrm>
            <a:off x="6285964" y="3778696"/>
            <a:ext cx="1864591" cy="614577"/>
          </a:xfrm>
          <a:prstGeom prst="rect">
            <a:avLst/>
          </a:prstGeom>
          <a:solidFill>
            <a:schemeClr val="accent4">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&lt;&lt;interface&gt;&gt;</a:t>
            </a:r>
            <a:endParaRPr/>
          </a:p>
          <a:p>
            <a:pPr indent="0" lvl="0" marL="0" marR="0" rtl="0" algn="ctr">
              <a:spcBef>
                <a:spcPts val="0"/>
              </a:spcBef>
              <a:spcAft>
                <a:spcPts val="0"/>
              </a:spcAft>
              <a:buNone/>
            </a:pPr>
            <a:r>
              <a:rPr b="1" lang="en-US" sz="1800">
                <a:solidFill>
                  <a:schemeClr val="dk1"/>
                </a:solidFill>
                <a:latin typeface="Calibri"/>
                <a:ea typeface="Calibri"/>
                <a:cs typeface="Calibri"/>
                <a:sym typeface="Calibri"/>
              </a:rPr>
              <a:t>SortedSet (1.2)</a:t>
            </a:r>
            <a:endParaRPr/>
          </a:p>
        </p:txBody>
      </p:sp>
      <p:sp>
        <p:nvSpPr>
          <p:cNvPr id="873" name="Google Shape;873;p54"/>
          <p:cNvSpPr/>
          <p:nvPr/>
        </p:nvSpPr>
        <p:spPr>
          <a:xfrm>
            <a:off x="4362218" y="5151307"/>
            <a:ext cx="1615539" cy="490330"/>
          </a:xfrm>
          <a:prstGeom prst="rect">
            <a:avLst/>
          </a:prstGeom>
          <a:solidFill>
            <a:schemeClr val="accent4">
              <a:alpha val="49803"/>
            </a:schemeClr>
          </a:solid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LinkedHashSet (1.4)</a:t>
            </a:r>
            <a:endParaRPr/>
          </a:p>
        </p:txBody>
      </p:sp>
      <p:sp>
        <p:nvSpPr>
          <p:cNvPr id="874" name="Google Shape;874;p54"/>
          <p:cNvSpPr/>
          <p:nvPr/>
        </p:nvSpPr>
        <p:spPr>
          <a:xfrm>
            <a:off x="6204472" y="5027990"/>
            <a:ext cx="2056815" cy="614577"/>
          </a:xfrm>
          <a:prstGeom prst="rect">
            <a:avLst/>
          </a:prstGeom>
          <a:solidFill>
            <a:schemeClr val="accent4">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&lt;&lt;interface&gt;&gt;</a:t>
            </a:r>
            <a:endParaRPr/>
          </a:p>
          <a:p>
            <a:pPr indent="0" lvl="0" marL="0" marR="0" rtl="0" algn="ctr">
              <a:spcBef>
                <a:spcPts val="0"/>
              </a:spcBef>
              <a:spcAft>
                <a:spcPts val="0"/>
              </a:spcAft>
              <a:buNone/>
            </a:pPr>
            <a:r>
              <a:rPr b="1" lang="en-US" sz="1800">
                <a:solidFill>
                  <a:schemeClr val="dk1"/>
                </a:solidFill>
                <a:latin typeface="Calibri"/>
                <a:ea typeface="Calibri"/>
                <a:cs typeface="Calibri"/>
                <a:sym typeface="Calibri"/>
              </a:rPr>
              <a:t>NavigableSet (1.6)</a:t>
            </a:r>
            <a:endParaRPr/>
          </a:p>
        </p:txBody>
      </p:sp>
      <p:sp>
        <p:nvSpPr>
          <p:cNvPr id="875" name="Google Shape;875;p54"/>
          <p:cNvSpPr/>
          <p:nvPr/>
        </p:nvSpPr>
        <p:spPr>
          <a:xfrm>
            <a:off x="6425110" y="6218621"/>
            <a:ext cx="1615539" cy="490330"/>
          </a:xfrm>
          <a:prstGeom prst="rect">
            <a:avLst/>
          </a:prstGeom>
          <a:solidFill>
            <a:schemeClr val="accent4">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TreeSet (1.2)</a:t>
            </a:r>
            <a:endParaRPr/>
          </a:p>
        </p:txBody>
      </p:sp>
      <p:cxnSp>
        <p:nvCxnSpPr>
          <p:cNvPr id="876" name="Google Shape;876;p54"/>
          <p:cNvCxnSpPr>
            <a:stCxn id="871" idx="0"/>
            <a:endCxn id="870" idx="2"/>
          </p:cNvCxnSpPr>
          <p:nvPr/>
        </p:nvCxnSpPr>
        <p:spPr>
          <a:xfrm flipH="1" rot="10800000">
            <a:off x="5161721" y="3312938"/>
            <a:ext cx="934200" cy="490200"/>
          </a:xfrm>
          <a:prstGeom prst="straightConnector1">
            <a:avLst/>
          </a:prstGeom>
          <a:noFill/>
          <a:ln cap="flat" cmpd="sng" w="28575">
            <a:solidFill>
              <a:schemeClr val="dk1"/>
            </a:solidFill>
            <a:prstDash val="dash"/>
            <a:miter lim="800000"/>
            <a:headEnd len="sm" w="sm" type="none"/>
            <a:tailEnd len="med" w="med" type="triangle"/>
          </a:ln>
        </p:spPr>
      </p:cxnSp>
      <p:cxnSp>
        <p:nvCxnSpPr>
          <p:cNvPr id="877" name="Google Shape;877;p54"/>
          <p:cNvCxnSpPr>
            <a:stCxn id="872" idx="0"/>
            <a:endCxn id="870" idx="2"/>
          </p:cNvCxnSpPr>
          <p:nvPr/>
        </p:nvCxnSpPr>
        <p:spPr>
          <a:xfrm rot="10800000">
            <a:off x="6095960" y="3313096"/>
            <a:ext cx="1122300" cy="465600"/>
          </a:xfrm>
          <a:prstGeom prst="straightConnector1">
            <a:avLst/>
          </a:prstGeom>
          <a:noFill/>
          <a:ln cap="flat" cmpd="sng" w="28575">
            <a:solidFill>
              <a:schemeClr val="dk1"/>
            </a:solidFill>
            <a:prstDash val="solid"/>
            <a:miter lim="800000"/>
            <a:headEnd len="sm" w="sm" type="none"/>
            <a:tailEnd len="med" w="med" type="triangle"/>
          </a:ln>
        </p:spPr>
      </p:cxnSp>
      <p:cxnSp>
        <p:nvCxnSpPr>
          <p:cNvPr id="878" name="Google Shape;878;p54"/>
          <p:cNvCxnSpPr>
            <a:stCxn id="873" idx="0"/>
            <a:endCxn id="871" idx="2"/>
          </p:cNvCxnSpPr>
          <p:nvPr/>
        </p:nvCxnSpPr>
        <p:spPr>
          <a:xfrm rot="10800000">
            <a:off x="5161587" y="4293607"/>
            <a:ext cx="8400" cy="857700"/>
          </a:xfrm>
          <a:prstGeom prst="straightConnector1">
            <a:avLst/>
          </a:prstGeom>
          <a:noFill/>
          <a:ln cap="flat" cmpd="sng" w="28575">
            <a:solidFill>
              <a:schemeClr val="dk1"/>
            </a:solidFill>
            <a:prstDash val="solid"/>
            <a:miter lim="800000"/>
            <a:headEnd len="sm" w="sm" type="none"/>
            <a:tailEnd len="med" w="med" type="triangle"/>
          </a:ln>
        </p:spPr>
      </p:cxnSp>
      <p:cxnSp>
        <p:nvCxnSpPr>
          <p:cNvPr id="879" name="Google Shape;879;p54"/>
          <p:cNvCxnSpPr>
            <a:stCxn id="874" idx="0"/>
            <a:endCxn id="872" idx="2"/>
          </p:cNvCxnSpPr>
          <p:nvPr/>
        </p:nvCxnSpPr>
        <p:spPr>
          <a:xfrm rot="10800000">
            <a:off x="7218179" y="4393190"/>
            <a:ext cx="14700" cy="634800"/>
          </a:xfrm>
          <a:prstGeom prst="straightConnector1">
            <a:avLst/>
          </a:prstGeom>
          <a:noFill/>
          <a:ln cap="flat" cmpd="sng" w="28575">
            <a:solidFill>
              <a:schemeClr val="dk1"/>
            </a:solidFill>
            <a:prstDash val="solid"/>
            <a:miter lim="800000"/>
            <a:headEnd len="sm" w="sm" type="none"/>
            <a:tailEnd len="med" w="med" type="triangle"/>
          </a:ln>
        </p:spPr>
      </p:cxnSp>
      <p:cxnSp>
        <p:nvCxnSpPr>
          <p:cNvPr id="880" name="Google Shape;880;p54"/>
          <p:cNvCxnSpPr>
            <a:stCxn id="875" idx="0"/>
            <a:endCxn id="874" idx="2"/>
          </p:cNvCxnSpPr>
          <p:nvPr/>
        </p:nvCxnSpPr>
        <p:spPr>
          <a:xfrm rot="10800000">
            <a:off x="7232880" y="5642621"/>
            <a:ext cx="0" cy="576000"/>
          </a:xfrm>
          <a:prstGeom prst="straightConnector1">
            <a:avLst/>
          </a:prstGeom>
          <a:noFill/>
          <a:ln cap="flat" cmpd="sng" w="28575">
            <a:solidFill>
              <a:schemeClr val="dk1"/>
            </a:solidFill>
            <a:prstDash val="dash"/>
            <a:miter lim="800000"/>
            <a:headEnd len="sm" w="sm" type="none"/>
            <a:tailEnd len="med" w="med" type="triangle"/>
          </a:ln>
        </p:spPr>
      </p:cxnSp>
      <p:cxnSp>
        <p:nvCxnSpPr>
          <p:cNvPr id="881" name="Google Shape;881;p54"/>
          <p:cNvCxnSpPr>
            <a:endCxn id="869" idx="2"/>
          </p:cNvCxnSpPr>
          <p:nvPr/>
        </p:nvCxnSpPr>
        <p:spPr>
          <a:xfrm flipH="1" rot="10800000">
            <a:off x="6091500" y="2183157"/>
            <a:ext cx="4500" cy="493500"/>
          </a:xfrm>
          <a:prstGeom prst="straightConnector1">
            <a:avLst/>
          </a:prstGeom>
          <a:noFill/>
          <a:ln cap="flat" cmpd="sng" w="28575">
            <a:solidFill>
              <a:schemeClr val="dk1"/>
            </a:solidFill>
            <a:prstDash val="solid"/>
            <a:miter lim="800000"/>
            <a:headEnd len="sm" w="sm" type="none"/>
            <a:tailEnd len="med" w="med" type="triangle"/>
          </a:ln>
        </p:spPr>
      </p:cxnSp>
      <p:sp>
        <p:nvSpPr>
          <p:cNvPr id="882" name="Google Shape;882;p54"/>
          <p:cNvSpPr/>
          <p:nvPr/>
        </p:nvSpPr>
        <p:spPr>
          <a:xfrm>
            <a:off x="5157200" y="612481"/>
            <a:ext cx="1868557" cy="543446"/>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&lt;&lt;interface&gt;&gt;</a:t>
            </a:r>
            <a:endParaRPr/>
          </a:p>
          <a:p>
            <a:pPr indent="0" lvl="0" marL="0" marR="0" rtl="0" algn="ctr">
              <a:spcBef>
                <a:spcPts val="0"/>
              </a:spcBef>
              <a:spcAft>
                <a:spcPts val="0"/>
              </a:spcAft>
              <a:buNone/>
            </a:pPr>
            <a:r>
              <a:rPr b="1" lang="en-US" sz="1800">
                <a:solidFill>
                  <a:schemeClr val="dk1"/>
                </a:solidFill>
                <a:latin typeface="Calibri"/>
                <a:ea typeface="Calibri"/>
                <a:cs typeface="Calibri"/>
                <a:sym typeface="Calibri"/>
              </a:rPr>
              <a:t>Iterable</a:t>
            </a:r>
            <a:endParaRPr/>
          </a:p>
        </p:txBody>
      </p:sp>
      <p:cxnSp>
        <p:nvCxnSpPr>
          <p:cNvPr id="883" name="Google Shape;883;p54"/>
          <p:cNvCxnSpPr/>
          <p:nvPr/>
        </p:nvCxnSpPr>
        <p:spPr>
          <a:xfrm flipH="1" rot="10800000">
            <a:off x="6086957" y="1156060"/>
            <a:ext cx="4521" cy="493626"/>
          </a:xfrm>
          <a:prstGeom prst="straightConnector1">
            <a:avLst/>
          </a:prstGeom>
          <a:noFill/>
          <a:ln cap="flat" cmpd="sng" w="28575">
            <a:solidFill>
              <a:schemeClr val="dk1"/>
            </a:solidFill>
            <a:prstDash val="solid"/>
            <a:miter lim="800000"/>
            <a:headEnd len="sm" w="sm" type="none"/>
            <a:tailEnd len="med" w="med" type="triangle"/>
          </a:ln>
        </p:spPr>
      </p:cxnSp>
    </p:spTree>
  </p:cSld>
  <p:clrMapOvr>
    <a:masterClrMapping/>
  </p:clrMapOvr>
  <mc:AlternateContent>
    <mc:Choice Requires="p14">
      <p:transition spd="slow" p14:dur="2000">
        <p14:prism dir="l"/>
      </p:transition>
    </mc:Choice>
    <mc:Fallback>
      <p:transition spd="slow">
        <p:fade/>
      </p:transition>
    </mc:Fallback>
  </mc:AlternateContent>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pic>
        <p:nvPicPr>
          <p:cNvPr id="888" name="Google Shape;888;p55"/>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889" name="Google Shape;889;p55"/>
          <p:cNvGrpSpPr/>
          <p:nvPr/>
        </p:nvGrpSpPr>
        <p:grpSpPr>
          <a:xfrm>
            <a:off x="118191" y="106018"/>
            <a:ext cx="1498574" cy="904328"/>
            <a:chOff x="862157" y="4413681"/>
            <a:chExt cx="2570156" cy="1560001"/>
          </a:xfrm>
        </p:grpSpPr>
        <p:pic>
          <p:nvPicPr>
            <p:cNvPr descr="Image result for collections icon" id="890" name="Google Shape;890;p55"/>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891" name="Google Shape;891;p55"/>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892" name="Google Shape;892;p55"/>
          <p:cNvSpPr txBox="1"/>
          <p:nvPr/>
        </p:nvSpPr>
        <p:spPr>
          <a:xfrm>
            <a:off x="3272224" y="38499"/>
            <a:ext cx="564755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261628"/>
                </a:solidFill>
                <a:latin typeface="Calibri"/>
                <a:ea typeface="Calibri"/>
                <a:cs typeface="Calibri"/>
                <a:sym typeface="Calibri"/>
              </a:rPr>
              <a:t>LinkedHash Set</a:t>
            </a:r>
            <a:endParaRPr/>
          </a:p>
        </p:txBody>
      </p:sp>
      <p:sp>
        <p:nvSpPr>
          <p:cNvPr id="893" name="Google Shape;893;p55"/>
          <p:cNvSpPr txBox="1"/>
          <p:nvPr/>
        </p:nvSpPr>
        <p:spPr>
          <a:xfrm>
            <a:off x="867478" y="811365"/>
            <a:ext cx="10960734" cy="526297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Java LinkedHashSet class is used to create a collection that uses a hash table for storage. It extends HashSet and implements Set interface.</a:t>
            </a:r>
            <a:endParaRPr/>
          </a:p>
          <a:p>
            <a:pPr indent="-190500" lvl="0" marL="342900" marR="0" rtl="0" algn="l">
              <a:spcBef>
                <a:spcPts val="0"/>
              </a:spcBef>
              <a:spcAft>
                <a:spcPts val="0"/>
              </a:spcAft>
              <a:buClr>
                <a:schemeClr val="dk1"/>
              </a:buClr>
              <a:buSzPts val="2400"/>
              <a:buFont typeface="Noto Sans Symbols"/>
              <a:buNone/>
            </a:pPr>
            <a:r>
              <a:t/>
            </a:r>
            <a:endParaRPr b="1"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LinkedHashSet stores the elements by using a mechanism called hashing.</a:t>
            </a:r>
            <a:endParaRPr/>
          </a:p>
          <a:p>
            <a:pPr indent="-190500" lvl="0" marL="342900" marR="0" rtl="0" algn="l">
              <a:spcBef>
                <a:spcPts val="0"/>
              </a:spcBef>
              <a:spcAft>
                <a:spcPts val="0"/>
              </a:spcAft>
              <a:buClr>
                <a:schemeClr val="dk1"/>
              </a:buClr>
              <a:buSzPts val="2400"/>
              <a:buFont typeface="Noto Sans Symbols"/>
              <a:buNone/>
            </a:pPr>
            <a:r>
              <a:t/>
            </a:r>
            <a:endParaRPr b="1"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LinkedHashSet contains unique elements only.</a:t>
            </a:r>
            <a:endParaRPr/>
          </a:p>
          <a:p>
            <a:pPr indent="-190500" lvl="0" marL="342900" marR="0" rtl="0" algn="l">
              <a:spcBef>
                <a:spcPts val="0"/>
              </a:spcBef>
              <a:spcAft>
                <a:spcPts val="0"/>
              </a:spcAft>
              <a:buClr>
                <a:schemeClr val="dk1"/>
              </a:buClr>
              <a:buSzPts val="2400"/>
              <a:buFont typeface="Noto Sans Symbols"/>
              <a:buNone/>
            </a:pPr>
            <a:r>
              <a:t/>
            </a:r>
            <a:endParaRPr b="1"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LinkedHashSet allows null value.</a:t>
            </a:r>
            <a:endParaRPr/>
          </a:p>
          <a:p>
            <a:pPr indent="-190500" lvl="0" marL="342900" marR="0" rtl="0" algn="l">
              <a:spcBef>
                <a:spcPts val="0"/>
              </a:spcBef>
              <a:spcAft>
                <a:spcPts val="0"/>
              </a:spcAft>
              <a:buClr>
                <a:schemeClr val="dk1"/>
              </a:buClr>
              <a:buSzPts val="2400"/>
              <a:buFont typeface="Noto Sans Symbols"/>
              <a:buNone/>
            </a:pPr>
            <a:r>
              <a:t/>
            </a:r>
            <a:endParaRPr b="1"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HashSet class is non synchronized.</a:t>
            </a:r>
            <a:endParaRPr/>
          </a:p>
          <a:p>
            <a:pPr indent="-190500" lvl="0" marL="342900" marR="0" rtl="0" algn="l">
              <a:spcBef>
                <a:spcPts val="0"/>
              </a:spcBef>
              <a:spcAft>
                <a:spcPts val="0"/>
              </a:spcAft>
              <a:buClr>
                <a:schemeClr val="dk1"/>
              </a:buClr>
              <a:buSzPts val="2400"/>
              <a:buFont typeface="Noto Sans Symbols"/>
              <a:buNone/>
            </a:pPr>
            <a:r>
              <a:t/>
            </a:r>
            <a:endParaRPr b="1"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LinkedHashSet maintain the insertion order. </a:t>
            </a:r>
            <a:endParaRPr/>
          </a:p>
          <a:p>
            <a:pPr indent="-190500" lvl="0" marL="342900" marR="0" rtl="0" algn="l">
              <a:spcBef>
                <a:spcPts val="0"/>
              </a:spcBef>
              <a:spcAft>
                <a:spcPts val="0"/>
              </a:spcAft>
              <a:buClr>
                <a:schemeClr val="dk1"/>
              </a:buClr>
              <a:buSzPts val="2400"/>
              <a:buFont typeface="Noto Sans Symbols"/>
              <a:buNone/>
            </a:pPr>
            <a:r>
              <a:t/>
            </a:r>
            <a:endParaRPr b="1"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HashSet is the best approach for insertion and removal operations.</a:t>
            </a:r>
            <a:endParaRPr/>
          </a:p>
        </p:txBody>
      </p:sp>
    </p:spTree>
  </p:cSld>
  <p:clrMapOvr>
    <a:masterClrMapping/>
  </p:clrMapOvr>
  <mc:AlternateContent>
    <mc:Choice Requires="p14">
      <p:transition spd="slow" p14:dur="2000">
        <p14:prism dir="l"/>
      </p:transition>
    </mc:Choice>
    <mc:Fallback>
      <p:transition spd="slow">
        <p:fade/>
      </p:transition>
    </mc:Fallback>
  </mc:AlternateContent>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pic>
        <p:nvPicPr>
          <p:cNvPr id="898" name="Google Shape;898;p56"/>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899" name="Google Shape;899;p56"/>
          <p:cNvGrpSpPr/>
          <p:nvPr/>
        </p:nvGrpSpPr>
        <p:grpSpPr>
          <a:xfrm>
            <a:off x="118191" y="106018"/>
            <a:ext cx="1498574" cy="904328"/>
            <a:chOff x="862157" y="4413681"/>
            <a:chExt cx="2570156" cy="1560001"/>
          </a:xfrm>
        </p:grpSpPr>
        <p:pic>
          <p:nvPicPr>
            <p:cNvPr descr="Image result for collections icon" id="900" name="Google Shape;900;p56"/>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901" name="Google Shape;901;p56"/>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902" name="Google Shape;902;p56"/>
          <p:cNvSpPr txBox="1"/>
          <p:nvPr/>
        </p:nvSpPr>
        <p:spPr>
          <a:xfrm>
            <a:off x="867478" y="811365"/>
            <a:ext cx="10960734" cy="6001643"/>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The initial default capacity of HashSet is 16, and the load factor is 0.75.</a:t>
            </a:r>
            <a:endParaRPr/>
          </a:p>
          <a:p>
            <a:pPr indent="-190500" lvl="0" marL="342900" marR="0" rtl="0" algn="l">
              <a:spcBef>
                <a:spcPts val="0"/>
              </a:spcBef>
              <a:spcAft>
                <a:spcPts val="0"/>
              </a:spcAft>
              <a:buClr>
                <a:schemeClr val="dk1"/>
              </a:buClr>
              <a:buSzPts val="2400"/>
              <a:buFont typeface="Noto Sans Symbols"/>
              <a:buNone/>
            </a:pPr>
            <a:r>
              <a:t/>
            </a:r>
            <a:endParaRPr b="1"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It has 4 constructors</a:t>
            </a:r>
            <a:endParaRPr/>
          </a:p>
          <a:p>
            <a:pPr indent="-190500" lvl="0" marL="342900" marR="0" rtl="0" algn="l">
              <a:spcBef>
                <a:spcPts val="0"/>
              </a:spcBef>
              <a:spcAft>
                <a:spcPts val="0"/>
              </a:spcAft>
              <a:buClr>
                <a:schemeClr val="dk1"/>
              </a:buClr>
              <a:buSzPts val="2400"/>
              <a:buFont typeface="Noto Sans Symbols"/>
              <a:buNone/>
            </a:pPr>
            <a:r>
              <a:t/>
            </a:r>
            <a:endParaRPr b="1" sz="2400">
              <a:solidFill>
                <a:schemeClr val="dk1"/>
              </a:solidFill>
              <a:latin typeface="Calibri"/>
              <a:ea typeface="Calibri"/>
              <a:cs typeface="Calibri"/>
              <a:sym typeface="Calibri"/>
            </a:endParaRPr>
          </a:p>
          <a:p>
            <a:pPr indent="-342900" lvl="2" marL="1257300" marR="0" rtl="0" algn="l">
              <a:spcBef>
                <a:spcPts val="0"/>
              </a:spcBef>
              <a:spcAft>
                <a:spcPts val="0"/>
              </a:spcAft>
              <a:buClr>
                <a:schemeClr val="dk1"/>
              </a:buClr>
              <a:buSzPts val="2400"/>
              <a:buFont typeface="Noto Sans Symbols"/>
              <a:buChar char="▪"/>
            </a:pPr>
            <a:r>
              <a:rPr b="1" i="0" lang="en-US" sz="2400" u="none" cap="none" strike="noStrike">
                <a:solidFill>
                  <a:schemeClr val="dk1"/>
                </a:solidFill>
                <a:latin typeface="Calibri"/>
                <a:ea typeface="Calibri"/>
                <a:cs typeface="Calibri"/>
                <a:sym typeface="Calibri"/>
              </a:rPr>
              <a:t>LinkedHashSet() 	– It is used to construct a default HashSet. </a:t>
            </a:r>
            <a:endParaRPr/>
          </a:p>
          <a:p>
            <a:pPr indent="-190500" lvl="2" marL="1257300" marR="0" rtl="0" algn="l">
              <a:spcBef>
                <a:spcPts val="0"/>
              </a:spcBef>
              <a:spcAft>
                <a:spcPts val="0"/>
              </a:spcAft>
              <a:buClr>
                <a:schemeClr val="dk1"/>
              </a:buClr>
              <a:buSzPts val="2400"/>
              <a:buFont typeface="Noto Sans Symbols"/>
              <a:buNone/>
            </a:pPr>
            <a:r>
              <a:t/>
            </a:r>
            <a:endParaRPr b="1" i="0" sz="2400" u="none" cap="none" strike="noStrike">
              <a:solidFill>
                <a:schemeClr val="dk1"/>
              </a:solidFill>
              <a:latin typeface="Calibri"/>
              <a:ea typeface="Calibri"/>
              <a:cs typeface="Calibri"/>
              <a:sym typeface="Calibri"/>
            </a:endParaRPr>
          </a:p>
          <a:p>
            <a:pPr indent="-342900" lvl="2" marL="1257300" marR="0" rtl="0" algn="l">
              <a:spcBef>
                <a:spcPts val="0"/>
              </a:spcBef>
              <a:spcAft>
                <a:spcPts val="0"/>
              </a:spcAft>
              <a:buClr>
                <a:schemeClr val="dk1"/>
              </a:buClr>
              <a:buSzPts val="2400"/>
              <a:buFont typeface="Noto Sans Symbols"/>
              <a:buChar char="▪"/>
            </a:pPr>
            <a:r>
              <a:rPr b="1" i="0" lang="en-US" sz="2400" u="none" cap="none" strike="noStrike">
                <a:solidFill>
                  <a:schemeClr val="dk1"/>
                </a:solidFill>
                <a:latin typeface="Calibri"/>
                <a:ea typeface="Calibri"/>
                <a:cs typeface="Calibri"/>
                <a:sym typeface="Calibri"/>
              </a:rPr>
              <a:t>LinkedHashSet(int capacity) – It is used to initialize the capacity of the hash set to the given integer value capacity. The capacity grows automatically as elements are added to the HashSet.</a:t>
            </a:r>
            <a:endParaRPr/>
          </a:p>
          <a:p>
            <a:pPr indent="-190500" lvl="2" marL="1257300" marR="0" rtl="0" algn="l">
              <a:spcBef>
                <a:spcPts val="0"/>
              </a:spcBef>
              <a:spcAft>
                <a:spcPts val="0"/>
              </a:spcAft>
              <a:buClr>
                <a:schemeClr val="dk1"/>
              </a:buClr>
              <a:buSzPts val="2400"/>
              <a:buFont typeface="Noto Sans Symbols"/>
              <a:buNone/>
            </a:pPr>
            <a:r>
              <a:t/>
            </a:r>
            <a:endParaRPr b="1" i="0" sz="2400" u="none" cap="none" strike="noStrike">
              <a:solidFill>
                <a:schemeClr val="dk1"/>
              </a:solidFill>
              <a:latin typeface="Calibri"/>
              <a:ea typeface="Calibri"/>
              <a:cs typeface="Calibri"/>
              <a:sym typeface="Calibri"/>
            </a:endParaRPr>
          </a:p>
          <a:p>
            <a:pPr indent="-342900" lvl="2" marL="1257300" marR="0" rtl="0" algn="l">
              <a:spcBef>
                <a:spcPts val="0"/>
              </a:spcBef>
              <a:spcAft>
                <a:spcPts val="0"/>
              </a:spcAft>
              <a:buClr>
                <a:schemeClr val="dk1"/>
              </a:buClr>
              <a:buSzPts val="2400"/>
              <a:buFont typeface="Noto Sans Symbols"/>
              <a:buChar char="▪"/>
            </a:pPr>
            <a:r>
              <a:rPr b="1" i="0" lang="en-US" sz="2400" u="none" cap="none" strike="noStrike">
                <a:solidFill>
                  <a:schemeClr val="dk1"/>
                </a:solidFill>
                <a:latin typeface="Calibri"/>
                <a:ea typeface="Calibri"/>
                <a:cs typeface="Calibri"/>
                <a:sym typeface="Calibri"/>
              </a:rPr>
              <a:t>LinkedHashSet(int capacity, float loadFactor) – It is used to initialize the capacity of the hash set to the given integer value capacity and the specified load factor.</a:t>
            </a:r>
            <a:endParaRPr/>
          </a:p>
          <a:p>
            <a:pPr indent="-190500" lvl="2" marL="1257300" marR="0" rtl="0" algn="l">
              <a:spcBef>
                <a:spcPts val="0"/>
              </a:spcBef>
              <a:spcAft>
                <a:spcPts val="0"/>
              </a:spcAft>
              <a:buClr>
                <a:schemeClr val="dk1"/>
              </a:buClr>
              <a:buSzPts val="2400"/>
              <a:buFont typeface="Noto Sans Symbols"/>
              <a:buNone/>
            </a:pPr>
            <a:r>
              <a:t/>
            </a:r>
            <a:endParaRPr b="1" i="0" sz="2400" u="none" cap="none" strike="noStrike">
              <a:solidFill>
                <a:schemeClr val="dk1"/>
              </a:solidFill>
              <a:latin typeface="Calibri"/>
              <a:ea typeface="Calibri"/>
              <a:cs typeface="Calibri"/>
              <a:sym typeface="Calibri"/>
            </a:endParaRPr>
          </a:p>
          <a:p>
            <a:pPr indent="-342900" lvl="2" marL="1257300" marR="0" rtl="0" algn="l">
              <a:spcBef>
                <a:spcPts val="0"/>
              </a:spcBef>
              <a:spcAft>
                <a:spcPts val="0"/>
              </a:spcAft>
              <a:buClr>
                <a:schemeClr val="dk1"/>
              </a:buClr>
              <a:buSzPts val="2400"/>
              <a:buFont typeface="Noto Sans Symbols"/>
              <a:buChar char="▪"/>
            </a:pPr>
            <a:r>
              <a:rPr b="1" i="0" lang="en-US" sz="2400" u="none" cap="none" strike="noStrike">
                <a:solidFill>
                  <a:schemeClr val="dk1"/>
                </a:solidFill>
                <a:latin typeface="Calibri"/>
                <a:ea typeface="Calibri"/>
                <a:cs typeface="Calibri"/>
                <a:sym typeface="Calibri"/>
              </a:rPr>
              <a:t>HashSet(Collection&lt;? extends E&gt; c) – It is used to initialize the hash set by using the elements of the collection c.</a:t>
            </a:r>
            <a:endParaRPr/>
          </a:p>
        </p:txBody>
      </p:sp>
      <p:sp>
        <p:nvSpPr>
          <p:cNvPr id="903" name="Google Shape;903;p56"/>
          <p:cNvSpPr txBox="1"/>
          <p:nvPr/>
        </p:nvSpPr>
        <p:spPr>
          <a:xfrm>
            <a:off x="3272224" y="38499"/>
            <a:ext cx="564755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261628"/>
                </a:solidFill>
                <a:latin typeface="Calibri"/>
                <a:ea typeface="Calibri"/>
                <a:cs typeface="Calibri"/>
                <a:sym typeface="Calibri"/>
              </a:rPr>
              <a:t>LinkedHash Set</a:t>
            </a:r>
            <a:endParaRPr/>
          </a:p>
        </p:txBody>
      </p:sp>
    </p:spTree>
  </p:cSld>
  <p:clrMapOvr>
    <a:masterClrMapping/>
  </p:clrMapOvr>
  <mc:AlternateContent>
    <mc:Choice Requires="p14">
      <p:transition spd="slow" p14:dur="2000">
        <p14:prism dir="l"/>
      </p:transition>
    </mc:Choice>
    <mc:Fallback>
      <p:transition spd="slow">
        <p:fade/>
      </p:transition>
    </mc:Fallback>
  </mc:AlternateContent>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pic>
        <p:nvPicPr>
          <p:cNvPr id="908" name="Google Shape;908;p57"/>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909" name="Google Shape;909;p57"/>
          <p:cNvGrpSpPr/>
          <p:nvPr/>
        </p:nvGrpSpPr>
        <p:grpSpPr>
          <a:xfrm>
            <a:off x="118191" y="106018"/>
            <a:ext cx="1498574" cy="904328"/>
            <a:chOff x="862157" y="4413681"/>
            <a:chExt cx="2570156" cy="1560001"/>
          </a:xfrm>
        </p:grpSpPr>
        <p:pic>
          <p:nvPicPr>
            <p:cNvPr descr="Image result for collections icon" id="910" name="Google Shape;910;p57"/>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911" name="Google Shape;911;p57"/>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graphicFrame>
        <p:nvGraphicFramePr>
          <p:cNvPr id="912" name="Google Shape;912;p57"/>
          <p:cNvGraphicFramePr/>
          <p:nvPr/>
        </p:nvGraphicFramePr>
        <p:xfrm>
          <a:off x="318052" y="1558331"/>
          <a:ext cx="3000000" cy="3000000"/>
        </p:xfrm>
        <a:graphic>
          <a:graphicData uri="http://schemas.openxmlformats.org/drawingml/2006/table">
            <a:tbl>
              <a:tblPr>
                <a:noFill/>
                <a:tableStyleId>{B9160D5A-F4D8-4355-9011-09AB1966FD5C}</a:tableStyleId>
              </a:tblPr>
              <a:tblGrid>
                <a:gridCol w="3710600"/>
                <a:gridCol w="7845275"/>
              </a:tblGrid>
              <a:tr h="190500">
                <a:tc>
                  <a:txBody>
                    <a:bodyPr/>
                    <a:lstStyle/>
                    <a:p>
                      <a:pPr indent="0" lvl="0" marL="0" marR="0" rtl="0" algn="ctr">
                        <a:spcBef>
                          <a:spcPts val="0"/>
                        </a:spcBef>
                        <a:spcAft>
                          <a:spcPts val="0"/>
                        </a:spcAft>
                        <a:buNone/>
                      </a:pPr>
                      <a:r>
                        <a:rPr b="1" lang="en-US" sz="2200" u="none" strike="noStrike"/>
                        <a:t>Method</a:t>
                      </a:r>
                      <a:endParaRPr b="1" i="0" sz="2200" u="none" strike="noStrike">
                        <a:solidFill>
                          <a:srgbClr val="000000"/>
                        </a:solidFill>
                        <a:latin typeface="Calibri"/>
                        <a:ea typeface="Calibri"/>
                        <a:cs typeface="Calibri"/>
                        <a:sym typeface="Calibri"/>
                      </a:endParaRPr>
                    </a:p>
                  </a:txBody>
                  <a:tcPr marT="9525" marB="0" marR="9525" marL="9525" anchor="ctr">
                    <a:solidFill>
                      <a:srgbClr val="FFC000"/>
                    </a:solidFill>
                  </a:tcPr>
                </a:tc>
                <a:tc>
                  <a:txBody>
                    <a:bodyPr/>
                    <a:lstStyle/>
                    <a:p>
                      <a:pPr indent="0" lvl="0" marL="0" marR="0" rtl="0" algn="ctr">
                        <a:spcBef>
                          <a:spcPts val="0"/>
                        </a:spcBef>
                        <a:spcAft>
                          <a:spcPts val="0"/>
                        </a:spcAft>
                        <a:buNone/>
                      </a:pPr>
                      <a:r>
                        <a:rPr b="1" lang="en-US" sz="2200" u="none" strike="noStrike"/>
                        <a:t>Description</a:t>
                      </a:r>
                      <a:endParaRPr b="1" i="0" sz="2200" u="none" strike="noStrike">
                        <a:solidFill>
                          <a:srgbClr val="000000"/>
                        </a:solidFill>
                        <a:latin typeface="Calibri"/>
                        <a:ea typeface="Calibri"/>
                        <a:cs typeface="Calibri"/>
                        <a:sym typeface="Calibri"/>
                      </a:endParaRPr>
                    </a:p>
                  </a:txBody>
                  <a:tcPr marT="9525" marB="0" marR="9525" marL="9525" anchor="ctr">
                    <a:solidFill>
                      <a:srgbClr val="FFC000"/>
                    </a:solidFill>
                  </a:tcPr>
                </a:tc>
              </a:tr>
              <a:tr h="190500">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Boolean add(E e)</a:t>
                      </a:r>
                      <a:endParaRPr/>
                    </a:p>
                  </a:txBody>
                  <a:tcPr marT="9525" marB="0" marR="9525" marL="9525" anchor="ctr">
                    <a:solidFill>
                      <a:srgbClr val="FBE4D4"/>
                    </a:solidFill>
                  </a:tcPr>
                </a:tc>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It is used to add the specified element to this set if it is not already present.</a:t>
                      </a:r>
                      <a:endParaRPr/>
                    </a:p>
                  </a:txBody>
                  <a:tcPr marT="9525" marB="0" marR="9525" marL="9525" anchor="ctr">
                    <a:solidFill>
                      <a:srgbClr val="FBE4D4"/>
                    </a:solidFill>
                  </a:tcPr>
                </a:tc>
              </a:tr>
              <a:tr h="190500">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void clear()</a:t>
                      </a:r>
                      <a:endParaRPr/>
                    </a:p>
                  </a:txBody>
                  <a:tcPr marT="9525" marB="0" marR="9525" marL="9525" anchor="ctr">
                    <a:solidFill>
                      <a:schemeClr val="lt1"/>
                    </a:solidFill>
                  </a:tcPr>
                </a:tc>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It is used to remove all of the elements from the set.</a:t>
                      </a:r>
                      <a:endParaRPr/>
                    </a:p>
                  </a:txBody>
                  <a:tcPr marT="9525" marB="0" marR="9525" marL="9525" anchor="ctr">
                    <a:solidFill>
                      <a:schemeClr val="lt1"/>
                    </a:solidFill>
                  </a:tcPr>
                </a:tc>
              </a:tr>
              <a:tr h="190500">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object clone()</a:t>
                      </a:r>
                      <a:endParaRPr/>
                    </a:p>
                  </a:txBody>
                  <a:tcPr marT="9525" marB="0" marR="9525" marL="9525" anchor="ctr">
                    <a:solidFill>
                      <a:srgbClr val="FBE4D4"/>
                    </a:solidFill>
                  </a:tcPr>
                </a:tc>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It is used to return a shallow copy of this HashSet instance: the elements themselves are not cloned.</a:t>
                      </a:r>
                      <a:endParaRPr/>
                    </a:p>
                  </a:txBody>
                  <a:tcPr marT="9525" marB="0" marR="9525" marL="9525" anchor="ctr">
                    <a:solidFill>
                      <a:srgbClr val="FBE4D4"/>
                    </a:solidFill>
                  </a:tcPr>
                </a:tc>
              </a:tr>
              <a:tr h="381000">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boolean contains(Object o)</a:t>
                      </a:r>
                      <a:endParaRPr/>
                    </a:p>
                  </a:txBody>
                  <a:tcPr marT="9525" marB="0" marR="9525" marL="9525" anchor="ctr">
                    <a:solidFill>
                      <a:schemeClr val="lt1"/>
                    </a:solidFill>
                  </a:tcPr>
                </a:tc>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It is used to return true if this set contains the specified element.</a:t>
                      </a:r>
                      <a:endParaRPr/>
                    </a:p>
                  </a:txBody>
                  <a:tcPr marT="9525" marB="0" marR="9525" marL="9525" anchor="ctr">
                    <a:solidFill>
                      <a:schemeClr val="lt1"/>
                    </a:solidFill>
                  </a:tcPr>
                </a:tc>
              </a:tr>
              <a:tr h="381000">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boolean isEmpty()</a:t>
                      </a:r>
                      <a:endParaRPr/>
                    </a:p>
                  </a:txBody>
                  <a:tcPr marT="9525" marB="0" marR="9525" marL="9525" anchor="ctr">
                    <a:solidFill>
                      <a:srgbClr val="FBE4D4"/>
                    </a:solidFill>
                  </a:tcPr>
                </a:tc>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It is used to return true if this set contains no elements.</a:t>
                      </a:r>
                      <a:endParaRPr/>
                    </a:p>
                  </a:txBody>
                  <a:tcPr marT="9525" marB="0" marR="9525" marL="9525" anchor="ctr">
                    <a:solidFill>
                      <a:srgbClr val="FBE4D4"/>
                    </a:solidFill>
                  </a:tcPr>
                </a:tc>
              </a:tr>
              <a:tr h="381000">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Iterator&lt;E&gt; iterator()</a:t>
                      </a:r>
                      <a:endParaRPr/>
                    </a:p>
                  </a:txBody>
                  <a:tcPr marT="9525" marB="0" marR="9525" marL="9525" anchor="ctr">
                    <a:solidFill>
                      <a:schemeClr val="lt1"/>
                    </a:solidFill>
                  </a:tcPr>
                </a:tc>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It is used to return an iterator over the elements in this set.</a:t>
                      </a:r>
                      <a:endParaRPr/>
                    </a:p>
                  </a:txBody>
                  <a:tcPr marT="9525" marB="0" marR="9525" marL="9525" anchor="ctr">
                    <a:solidFill>
                      <a:schemeClr val="lt1"/>
                    </a:solidFill>
                  </a:tcPr>
                </a:tc>
              </a:tr>
              <a:tr h="381000">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boolean remove(Object o)</a:t>
                      </a:r>
                      <a:endParaRPr/>
                    </a:p>
                  </a:txBody>
                  <a:tcPr marT="9525" marB="0" marR="9525" marL="9525" anchor="ctr">
                    <a:solidFill>
                      <a:srgbClr val="FBE4D4"/>
                    </a:solidFill>
                  </a:tcPr>
                </a:tc>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It is used to remove the specified element from this set if it is present</a:t>
                      </a:r>
                      <a:endParaRPr/>
                    </a:p>
                  </a:txBody>
                  <a:tcPr marT="9525" marB="0" marR="9525" marL="9525" anchor="ctr">
                    <a:solidFill>
                      <a:srgbClr val="FBE4D4"/>
                    </a:solidFill>
                  </a:tcPr>
                </a:tc>
              </a:tr>
              <a:tr h="381000">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Int size()</a:t>
                      </a:r>
                      <a:endParaRPr/>
                    </a:p>
                  </a:txBody>
                  <a:tcPr marT="9525" marB="0" marR="9525" marL="9525" anchor="ctr">
                    <a:solidFill>
                      <a:schemeClr val="lt1"/>
                    </a:solidFill>
                  </a:tcPr>
                </a:tc>
                <a:tc>
                  <a:txBody>
                    <a:bodyPr/>
                    <a:lstStyle/>
                    <a:p>
                      <a:pPr indent="0" lvl="0" marL="0" marR="0" rtl="0" algn="l">
                        <a:spcBef>
                          <a:spcPts val="0"/>
                        </a:spcBef>
                        <a:spcAft>
                          <a:spcPts val="0"/>
                        </a:spcAft>
                        <a:buNone/>
                      </a:pPr>
                      <a:r>
                        <a:rPr b="1" i="0" lang="en-US" sz="2200" u="none" strike="noStrike">
                          <a:solidFill>
                            <a:srgbClr val="000000"/>
                          </a:solidFill>
                          <a:latin typeface="Calibri"/>
                          <a:ea typeface="Calibri"/>
                          <a:cs typeface="Calibri"/>
                          <a:sym typeface="Calibri"/>
                        </a:rPr>
                        <a:t>It is used to return the number of elements in the set.</a:t>
                      </a:r>
                      <a:endParaRPr/>
                    </a:p>
                  </a:txBody>
                  <a:tcPr marT="9525" marB="0" marR="9525" marL="9525" anchor="ctr">
                    <a:solidFill>
                      <a:schemeClr val="lt1"/>
                    </a:solidFill>
                  </a:tcPr>
                </a:tc>
              </a:tr>
            </a:tbl>
          </a:graphicData>
        </a:graphic>
      </p:graphicFrame>
      <p:sp>
        <p:nvSpPr>
          <p:cNvPr id="913" name="Google Shape;913;p57"/>
          <p:cNvSpPr txBox="1"/>
          <p:nvPr/>
        </p:nvSpPr>
        <p:spPr>
          <a:xfrm>
            <a:off x="3272224" y="38499"/>
            <a:ext cx="564755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261628"/>
                </a:solidFill>
                <a:latin typeface="Calibri"/>
                <a:ea typeface="Calibri"/>
                <a:cs typeface="Calibri"/>
                <a:sym typeface="Calibri"/>
              </a:rPr>
              <a:t>LinkedHash Set</a:t>
            </a:r>
            <a:endParaRPr/>
          </a:p>
        </p:txBody>
      </p:sp>
    </p:spTree>
  </p:cSld>
  <p:clrMapOvr>
    <a:masterClrMapping/>
  </p:clrMapOvr>
  <mc:AlternateContent>
    <mc:Choice Requires="p14">
      <p:transition spd="slow" p14:dur="2000">
        <p14:prism dir="l"/>
      </p:transition>
    </mc:Choice>
    <mc:Fallback>
      <p:transition spd="slow">
        <p:fade/>
      </p:transition>
    </mc:Fallback>
  </mc:AlternateContent>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58"/>
          <p:cNvSpPr/>
          <p:nvPr/>
        </p:nvSpPr>
        <p:spPr>
          <a:xfrm>
            <a:off x="1" y="0"/>
            <a:ext cx="3897442" cy="6858000"/>
          </a:xfrm>
          <a:prstGeom prst="rect">
            <a:avLst/>
          </a:prstGeom>
          <a:solidFill>
            <a:srgbClr val="2616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19" name="Google Shape;919;p58"/>
          <p:cNvSpPr txBox="1"/>
          <p:nvPr/>
        </p:nvSpPr>
        <p:spPr>
          <a:xfrm>
            <a:off x="1151292" y="237372"/>
            <a:ext cx="1594860"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lt1"/>
                </a:solidFill>
                <a:latin typeface="Calibri"/>
                <a:ea typeface="Calibri"/>
                <a:cs typeface="Calibri"/>
                <a:sym typeface="Calibri"/>
              </a:rPr>
              <a:t>Topics</a:t>
            </a:r>
            <a:endParaRPr/>
          </a:p>
        </p:txBody>
      </p:sp>
      <p:sp>
        <p:nvSpPr>
          <p:cNvPr id="920" name="Google Shape;920;p58"/>
          <p:cNvSpPr txBox="1"/>
          <p:nvPr/>
        </p:nvSpPr>
        <p:spPr>
          <a:xfrm>
            <a:off x="5989419" y="2721114"/>
            <a:ext cx="2702663"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rgbClr val="261628"/>
                </a:solidFill>
                <a:latin typeface="Calibri"/>
                <a:ea typeface="Calibri"/>
                <a:cs typeface="Calibri"/>
                <a:sym typeface="Calibri"/>
              </a:rPr>
              <a:t>09	TreeSet</a:t>
            </a:r>
            <a:endParaRPr b="1" sz="4000">
              <a:solidFill>
                <a:srgbClr val="261628"/>
              </a:solidFill>
              <a:latin typeface="Calibri"/>
              <a:ea typeface="Calibri"/>
              <a:cs typeface="Calibri"/>
              <a:sym typeface="Calibri"/>
            </a:endParaRPr>
          </a:p>
        </p:txBody>
      </p:sp>
      <p:pic>
        <p:nvPicPr>
          <p:cNvPr id="921" name="Google Shape;921;p58"/>
          <p:cNvPicPr preferRelativeResize="0"/>
          <p:nvPr/>
        </p:nvPicPr>
        <p:blipFill rotWithShape="1">
          <a:blip r:embed="rId3">
            <a:alphaModFix/>
          </a:blip>
          <a:srcRect b="6958" l="25290" r="23678" t="6287"/>
          <a:stretch/>
        </p:blipFill>
        <p:spPr>
          <a:xfrm>
            <a:off x="957407" y="1890227"/>
            <a:ext cx="1637034" cy="2782957"/>
          </a:xfrm>
          <a:prstGeom prst="rect">
            <a:avLst/>
          </a:prstGeom>
          <a:noFill/>
          <a:ln>
            <a:noFill/>
          </a:ln>
        </p:spPr>
      </p:pic>
      <p:sp>
        <p:nvSpPr>
          <p:cNvPr id="922" name="Google Shape;922;p58"/>
          <p:cNvSpPr txBox="1"/>
          <p:nvPr/>
        </p:nvSpPr>
        <p:spPr>
          <a:xfrm>
            <a:off x="4784035" y="0"/>
            <a:ext cx="5647552"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800">
                <a:solidFill>
                  <a:srgbClr val="261628"/>
                </a:solidFill>
                <a:latin typeface="Calibri"/>
                <a:ea typeface="Calibri"/>
                <a:cs typeface="Calibri"/>
                <a:sym typeface="Calibri"/>
              </a:rPr>
              <a:t>Collection Framework</a:t>
            </a:r>
            <a:endParaRPr/>
          </a:p>
        </p:txBody>
      </p:sp>
      <p:grpSp>
        <p:nvGrpSpPr>
          <p:cNvPr id="923" name="Google Shape;923;p58"/>
          <p:cNvGrpSpPr/>
          <p:nvPr/>
        </p:nvGrpSpPr>
        <p:grpSpPr>
          <a:xfrm>
            <a:off x="485505" y="4776597"/>
            <a:ext cx="2570156" cy="1560001"/>
            <a:chOff x="862157" y="4413681"/>
            <a:chExt cx="2570156" cy="1560001"/>
          </a:xfrm>
        </p:grpSpPr>
        <p:pic>
          <p:nvPicPr>
            <p:cNvPr descr="Image result for collections icon" id="924" name="Google Shape;924;p58"/>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925" name="Google Shape;925;p58"/>
            <p:cNvSpPr/>
            <p:nvPr/>
          </p:nvSpPr>
          <p:spPr>
            <a:xfrm>
              <a:off x="862157" y="4413681"/>
              <a:ext cx="2570156" cy="372346"/>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800">
                  <a:solidFill>
                    <a:schemeClr val="lt1"/>
                  </a:solidFill>
                  <a:latin typeface="Roboto"/>
                  <a:ea typeface="Roboto"/>
                  <a:cs typeface="Roboto"/>
                  <a:sym typeface="Roboto"/>
                </a:rPr>
                <a:t>Collection Framework</a:t>
              </a:r>
              <a:endParaRPr/>
            </a:p>
          </p:txBody>
        </p:sp>
      </p:grpSp>
    </p:spTree>
  </p:cSld>
  <p:clrMapOvr>
    <a:masterClrMapping/>
  </p:clrMapOvr>
  <mc:AlternateContent>
    <mc:Choice Requires="p14">
      <p:transition spd="slow" p14:dur="2000">
        <p14:prism dir="l"/>
      </p:transition>
    </mc:Choice>
    <mc:Fallback>
      <p:transition spd="slow">
        <p:fade/>
      </p:transition>
    </mc:Fallback>
  </mc:AlternateContent>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pic>
        <p:nvPicPr>
          <p:cNvPr id="930" name="Google Shape;930;p59"/>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931" name="Google Shape;931;p59"/>
          <p:cNvGrpSpPr/>
          <p:nvPr/>
        </p:nvGrpSpPr>
        <p:grpSpPr>
          <a:xfrm>
            <a:off x="118191" y="106018"/>
            <a:ext cx="1498574" cy="904328"/>
            <a:chOff x="862157" y="4413681"/>
            <a:chExt cx="2570156" cy="1560001"/>
          </a:xfrm>
        </p:grpSpPr>
        <p:pic>
          <p:nvPicPr>
            <p:cNvPr descr="Image result for collections icon" id="932" name="Google Shape;932;p59"/>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933" name="Google Shape;933;p59"/>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934" name="Google Shape;934;p59"/>
          <p:cNvSpPr/>
          <p:nvPr/>
        </p:nvSpPr>
        <p:spPr>
          <a:xfrm>
            <a:off x="5161721" y="1639711"/>
            <a:ext cx="1868557" cy="543446"/>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&lt;&lt;interface&gt;&gt;</a:t>
            </a:r>
            <a:endParaRPr/>
          </a:p>
          <a:p>
            <a:pPr indent="0" lvl="0" marL="0" marR="0" rtl="0" algn="ctr">
              <a:spcBef>
                <a:spcPts val="0"/>
              </a:spcBef>
              <a:spcAft>
                <a:spcPts val="0"/>
              </a:spcAft>
              <a:buNone/>
            </a:pPr>
            <a:r>
              <a:rPr b="1" lang="en-US" sz="1800">
                <a:solidFill>
                  <a:schemeClr val="dk1"/>
                </a:solidFill>
                <a:latin typeface="Calibri"/>
                <a:ea typeface="Calibri"/>
                <a:cs typeface="Calibri"/>
                <a:sym typeface="Calibri"/>
              </a:rPr>
              <a:t>Collection</a:t>
            </a:r>
            <a:endParaRPr/>
          </a:p>
        </p:txBody>
      </p:sp>
      <p:sp>
        <p:nvSpPr>
          <p:cNvPr id="935" name="Google Shape;935;p59"/>
          <p:cNvSpPr/>
          <p:nvPr/>
        </p:nvSpPr>
        <p:spPr>
          <a:xfrm>
            <a:off x="5161721" y="2698459"/>
            <a:ext cx="1868557" cy="614578"/>
          </a:xfrm>
          <a:prstGeom prst="rect">
            <a:avLst/>
          </a:prstGeom>
          <a:solidFill>
            <a:schemeClr val="accent4">
              <a:alpha val="49803"/>
            </a:schemeClr>
          </a:solid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&lt;&lt;interface&gt;&gt;</a:t>
            </a:r>
            <a:endParaRPr/>
          </a:p>
          <a:p>
            <a:pPr indent="0" lvl="0" marL="0" marR="0" rtl="0" algn="ctr">
              <a:spcBef>
                <a:spcPts val="0"/>
              </a:spcBef>
              <a:spcAft>
                <a:spcPts val="0"/>
              </a:spcAft>
              <a:buNone/>
            </a:pPr>
            <a:r>
              <a:rPr b="1" lang="en-US" sz="1800">
                <a:solidFill>
                  <a:schemeClr val="dk1"/>
                </a:solidFill>
                <a:latin typeface="Calibri"/>
                <a:ea typeface="Calibri"/>
                <a:cs typeface="Calibri"/>
                <a:sym typeface="Calibri"/>
              </a:rPr>
              <a:t>Set (1.2)</a:t>
            </a:r>
            <a:endParaRPr/>
          </a:p>
        </p:txBody>
      </p:sp>
      <p:sp>
        <p:nvSpPr>
          <p:cNvPr id="936" name="Google Shape;936;p59"/>
          <p:cNvSpPr/>
          <p:nvPr/>
        </p:nvSpPr>
        <p:spPr>
          <a:xfrm>
            <a:off x="4599654" y="3803138"/>
            <a:ext cx="1124134" cy="490330"/>
          </a:xfrm>
          <a:prstGeom prst="rect">
            <a:avLst/>
          </a:prstGeom>
          <a:solidFill>
            <a:schemeClr val="accent4">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HashSet (1.2)</a:t>
            </a:r>
            <a:endParaRPr/>
          </a:p>
        </p:txBody>
      </p:sp>
      <p:sp>
        <p:nvSpPr>
          <p:cNvPr id="937" name="Google Shape;937;p59"/>
          <p:cNvSpPr/>
          <p:nvPr/>
        </p:nvSpPr>
        <p:spPr>
          <a:xfrm>
            <a:off x="6285964" y="3778696"/>
            <a:ext cx="1864591" cy="614577"/>
          </a:xfrm>
          <a:prstGeom prst="rect">
            <a:avLst/>
          </a:prstGeom>
          <a:solidFill>
            <a:schemeClr val="accent4">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&lt;&lt;interface&gt;&gt;</a:t>
            </a:r>
            <a:endParaRPr/>
          </a:p>
          <a:p>
            <a:pPr indent="0" lvl="0" marL="0" marR="0" rtl="0" algn="ctr">
              <a:spcBef>
                <a:spcPts val="0"/>
              </a:spcBef>
              <a:spcAft>
                <a:spcPts val="0"/>
              </a:spcAft>
              <a:buNone/>
            </a:pPr>
            <a:r>
              <a:rPr b="1" lang="en-US" sz="1800">
                <a:solidFill>
                  <a:schemeClr val="dk1"/>
                </a:solidFill>
                <a:latin typeface="Calibri"/>
                <a:ea typeface="Calibri"/>
                <a:cs typeface="Calibri"/>
                <a:sym typeface="Calibri"/>
              </a:rPr>
              <a:t>SortedSet (1.2)</a:t>
            </a:r>
            <a:endParaRPr/>
          </a:p>
        </p:txBody>
      </p:sp>
      <p:sp>
        <p:nvSpPr>
          <p:cNvPr id="938" name="Google Shape;938;p59"/>
          <p:cNvSpPr/>
          <p:nvPr/>
        </p:nvSpPr>
        <p:spPr>
          <a:xfrm>
            <a:off x="4362218" y="5151307"/>
            <a:ext cx="1615539" cy="490330"/>
          </a:xfrm>
          <a:prstGeom prst="rect">
            <a:avLst/>
          </a:prstGeom>
          <a:solidFill>
            <a:schemeClr val="accent4">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LinkedHashSet (1.4)</a:t>
            </a:r>
            <a:endParaRPr/>
          </a:p>
        </p:txBody>
      </p:sp>
      <p:sp>
        <p:nvSpPr>
          <p:cNvPr id="939" name="Google Shape;939;p59"/>
          <p:cNvSpPr/>
          <p:nvPr/>
        </p:nvSpPr>
        <p:spPr>
          <a:xfrm>
            <a:off x="6204472" y="5027990"/>
            <a:ext cx="2056815" cy="614577"/>
          </a:xfrm>
          <a:prstGeom prst="rect">
            <a:avLst/>
          </a:prstGeom>
          <a:solidFill>
            <a:schemeClr val="accent4">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&lt;&lt;interface&gt;&gt;</a:t>
            </a:r>
            <a:endParaRPr/>
          </a:p>
          <a:p>
            <a:pPr indent="0" lvl="0" marL="0" marR="0" rtl="0" algn="ctr">
              <a:spcBef>
                <a:spcPts val="0"/>
              </a:spcBef>
              <a:spcAft>
                <a:spcPts val="0"/>
              </a:spcAft>
              <a:buNone/>
            </a:pPr>
            <a:r>
              <a:rPr b="1" lang="en-US" sz="1800">
                <a:solidFill>
                  <a:schemeClr val="dk1"/>
                </a:solidFill>
                <a:latin typeface="Calibri"/>
                <a:ea typeface="Calibri"/>
                <a:cs typeface="Calibri"/>
                <a:sym typeface="Calibri"/>
              </a:rPr>
              <a:t>NavigableSet (1.6)</a:t>
            </a:r>
            <a:endParaRPr/>
          </a:p>
        </p:txBody>
      </p:sp>
      <p:sp>
        <p:nvSpPr>
          <p:cNvPr id="940" name="Google Shape;940;p59"/>
          <p:cNvSpPr/>
          <p:nvPr/>
        </p:nvSpPr>
        <p:spPr>
          <a:xfrm>
            <a:off x="6425110" y="6218621"/>
            <a:ext cx="1615539" cy="490330"/>
          </a:xfrm>
          <a:prstGeom prst="rect">
            <a:avLst/>
          </a:prstGeom>
          <a:solidFill>
            <a:schemeClr val="accent4">
              <a:alpha val="49803"/>
            </a:schemeClr>
          </a:solid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TreeSet (1.2)</a:t>
            </a:r>
            <a:endParaRPr/>
          </a:p>
        </p:txBody>
      </p:sp>
      <p:cxnSp>
        <p:nvCxnSpPr>
          <p:cNvPr id="941" name="Google Shape;941;p59"/>
          <p:cNvCxnSpPr>
            <a:stCxn id="936" idx="0"/>
            <a:endCxn id="935" idx="2"/>
          </p:cNvCxnSpPr>
          <p:nvPr/>
        </p:nvCxnSpPr>
        <p:spPr>
          <a:xfrm flipH="1" rot="10800000">
            <a:off x="5161721" y="3312938"/>
            <a:ext cx="934200" cy="490200"/>
          </a:xfrm>
          <a:prstGeom prst="straightConnector1">
            <a:avLst/>
          </a:prstGeom>
          <a:noFill/>
          <a:ln cap="flat" cmpd="sng" w="28575">
            <a:solidFill>
              <a:schemeClr val="dk1"/>
            </a:solidFill>
            <a:prstDash val="dash"/>
            <a:miter lim="800000"/>
            <a:headEnd len="sm" w="sm" type="none"/>
            <a:tailEnd len="med" w="med" type="triangle"/>
          </a:ln>
        </p:spPr>
      </p:cxnSp>
      <p:cxnSp>
        <p:nvCxnSpPr>
          <p:cNvPr id="942" name="Google Shape;942;p59"/>
          <p:cNvCxnSpPr>
            <a:stCxn id="937" idx="0"/>
            <a:endCxn id="935" idx="2"/>
          </p:cNvCxnSpPr>
          <p:nvPr/>
        </p:nvCxnSpPr>
        <p:spPr>
          <a:xfrm rot="10800000">
            <a:off x="6095960" y="3313096"/>
            <a:ext cx="1122300" cy="465600"/>
          </a:xfrm>
          <a:prstGeom prst="straightConnector1">
            <a:avLst/>
          </a:prstGeom>
          <a:noFill/>
          <a:ln cap="flat" cmpd="sng" w="28575">
            <a:solidFill>
              <a:schemeClr val="dk1"/>
            </a:solidFill>
            <a:prstDash val="solid"/>
            <a:miter lim="800000"/>
            <a:headEnd len="sm" w="sm" type="none"/>
            <a:tailEnd len="med" w="med" type="triangle"/>
          </a:ln>
        </p:spPr>
      </p:cxnSp>
      <p:cxnSp>
        <p:nvCxnSpPr>
          <p:cNvPr id="943" name="Google Shape;943;p59"/>
          <p:cNvCxnSpPr>
            <a:stCxn id="938" idx="0"/>
            <a:endCxn id="936" idx="2"/>
          </p:cNvCxnSpPr>
          <p:nvPr/>
        </p:nvCxnSpPr>
        <p:spPr>
          <a:xfrm rot="10800000">
            <a:off x="5161587" y="4293607"/>
            <a:ext cx="8400" cy="857700"/>
          </a:xfrm>
          <a:prstGeom prst="straightConnector1">
            <a:avLst/>
          </a:prstGeom>
          <a:noFill/>
          <a:ln cap="flat" cmpd="sng" w="28575">
            <a:solidFill>
              <a:schemeClr val="dk1"/>
            </a:solidFill>
            <a:prstDash val="solid"/>
            <a:miter lim="800000"/>
            <a:headEnd len="sm" w="sm" type="none"/>
            <a:tailEnd len="med" w="med" type="triangle"/>
          </a:ln>
        </p:spPr>
      </p:cxnSp>
      <p:cxnSp>
        <p:nvCxnSpPr>
          <p:cNvPr id="944" name="Google Shape;944;p59"/>
          <p:cNvCxnSpPr>
            <a:stCxn id="939" idx="0"/>
            <a:endCxn id="937" idx="2"/>
          </p:cNvCxnSpPr>
          <p:nvPr/>
        </p:nvCxnSpPr>
        <p:spPr>
          <a:xfrm rot="10800000">
            <a:off x="7218179" y="4393190"/>
            <a:ext cx="14700" cy="634800"/>
          </a:xfrm>
          <a:prstGeom prst="straightConnector1">
            <a:avLst/>
          </a:prstGeom>
          <a:noFill/>
          <a:ln cap="flat" cmpd="sng" w="28575">
            <a:solidFill>
              <a:schemeClr val="dk1"/>
            </a:solidFill>
            <a:prstDash val="solid"/>
            <a:miter lim="800000"/>
            <a:headEnd len="sm" w="sm" type="none"/>
            <a:tailEnd len="med" w="med" type="triangle"/>
          </a:ln>
        </p:spPr>
      </p:cxnSp>
      <p:cxnSp>
        <p:nvCxnSpPr>
          <p:cNvPr id="945" name="Google Shape;945;p59"/>
          <p:cNvCxnSpPr>
            <a:stCxn id="940" idx="0"/>
            <a:endCxn id="939" idx="2"/>
          </p:cNvCxnSpPr>
          <p:nvPr/>
        </p:nvCxnSpPr>
        <p:spPr>
          <a:xfrm rot="10800000">
            <a:off x="7232880" y="5642621"/>
            <a:ext cx="0" cy="576000"/>
          </a:xfrm>
          <a:prstGeom prst="straightConnector1">
            <a:avLst/>
          </a:prstGeom>
          <a:noFill/>
          <a:ln cap="flat" cmpd="sng" w="28575">
            <a:solidFill>
              <a:schemeClr val="dk1"/>
            </a:solidFill>
            <a:prstDash val="dash"/>
            <a:miter lim="800000"/>
            <a:headEnd len="sm" w="sm" type="none"/>
            <a:tailEnd len="med" w="med" type="triangle"/>
          </a:ln>
        </p:spPr>
      </p:cxnSp>
      <p:cxnSp>
        <p:nvCxnSpPr>
          <p:cNvPr id="946" name="Google Shape;946;p59"/>
          <p:cNvCxnSpPr>
            <a:endCxn id="934" idx="2"/>
          </p:cNvCxnSpPr>
          <p:nvPr/>
        </p:nvCxnSpPr>
        <p:spPr>
          <a:xfrm flipH="1" rot="10800000">
            <a:off x="6091500" y="2183157"/>
            <a:ext cx="4500" cy="493500"/>
          </a:xfrm>
          <a:prstGeom prst="straightConnector1">
            <a:avLst/>
          </a:prstGeom>
          <a:noFill/>
          <a:ln cap="flat" cmpd="sng" w="28575">
            <a:solidFill>
              <a:schemeClr val="dk1"/>
            </a:solidFill>
            <a:prstDash val="solid"/>
            <a:miter lim="800000"/>
            <a:headEnd len="sm" w="sm" type="none"/>
            <a:tailEnd len="med" w="med" type="triangle"/>
          </a:ln>
        </p:spPr>
      </p:cxnSp>
      <p:sp>
        <p:nvSpPr>
          <p:cNvPr id="947" name="Google Shape;947;p59"/>
          <p:cNvSpPr/>
          <p:nvPr/>
        </p:nvSpPr>
        <p:spPr>
          <a:xfrm>
            <a:off x="5157200" y="612481"/>
            <a:ext cx="1868557" cy="543446"/>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&lt;&lt;interface&gt;&gt;</a:t>
            </a:r>
            <a:endParaRPr/>
          </a:p>
          <a:p>
            <a:pPr indent="0" lvl="0" marL="0" marR="0" rtl="0" algn="ctr">
              <a:spcBef>
                <a:spcPts val="0"/>
              </a:spcBef>
              <a:spcAft>
                <a:spcPts val="0"/>
              </a:spcAft>
              <a:buNone/>
            </a:pPr>
            <a:r>
              <a:rPr b="1" lang="en-US" sz="1800">
                <a:solidFill>
                  <a:schemeClr val="dk1"/>
                </a:solidFill>
                <a:latin typeface="Calibri"/>
                <a:ea typeface="Calibri"/>
                <a:cs typeface="Calibri"/>
                <a:sym typeface="Calibri"/>
              </a:rPr>
              <a:t>Iterable</a:t>
            </a:r>
            <a:endParaRPr/>
          </a:p>
        </p:txBody>
      </p:sp>
      <p:cxnSp>
        <p:nvCxnSpPr>
          <p:cNvPr id="948" name="Google Shape;948;p59"/>
          <p:cNvCxnSpPr/>
          <p:nvPr/>
        </p:nvCxnSpPr>
        <p:spPr>
          <a:xfrm flipH="1" rot="10800000">
            <a:off x="6086957" y="1156060"/>
            <a:ext cx="4521" cy="493626"/>
          </a:xfrm>
          <a:prstGeom prst="straightConnector1">
            <a:avLst/>
          </a:prstGeom>
          <a:noFill/>
          <a:ln cap="flat" cmpd="sng" w="28575">
            <a:solidFill>
              <a:schemeClr val="dk1"/>
            </a:solidFill>
            <a:prstDash val="solid"/>
            <a:miter lim="800000"/>
            <a:headEnd len="sm" w="sm" type="none"/>
            <a:tailEnd len="med" w="med" type="triangle"/>
          </a:ln>
        </p:spPr>
      </p:cxnSp>
    </p:spTree>
  </p:cSld>
  <p:clrMapOvr>
    <a:masterClrMapping/>
  </p:clrMapOvr>
  <mc:AlternateContent>
    <mc:Choice Requires="p14">
      <p:transition spd="slow" p14:dur="2000">
        <p14:prism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6"/>
          <p:cNvSpPr/>
          <p:nvPr/>
        </p:nvSpPr>
        <p:spPr>
          <a:xfrm>
            <a:off x="1" y="0"/>
            <a:ext cx="3897442" cy="6858000"/>
          </a:xfrm>
          <a:prstGeom prst="rect">
            <a:avLst/>
          </a:prstGeom>
          <a:solidFill>
            <a:srgbClr val="2616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9" name="Google Shape;279;p6"/>
          <p:cNvSpPr txBox="1"/>
          <p:nvPr/>
        </p:nvSpPr>
        <p:spPr>
          <a:xfrm>
            <a:off x="1151292" y="237372"/>
            <a:ext cx="1594860"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lt1"/>
                </a:solidFill>
                <a:latin typeface="Calibri"/>
                <a:ea typeface="Calibri"/>
                <a:cs typeface="Calibri"/>
                <a:sym typeface="Calibri"/>
              </a:rPr>
              <a:t>Topics</a:t>
            </a:r>
            <a:endParaRPr/>
          </a:p>
        </p:txBody>
      </p:sp>
      <p:sp>
        <p:nvSpPr>
          <p:cNvPr id="280" name="Google Shape;280;p6"/>
          <p:cNvSpPr txBox="1"/>
          <p:nvPr/>
        </p:nvSpPr>
        <p:spPr>
          <a:xfrm>
            <a:off x="5989419" y="2721114"/>
            <a:ext cx="3236784"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rgbClr val="261628"/>
                </a:solidFill>
                <a:latin typeface="Calibri"/>
                <a:ea typeface="Calibri"/>
                <a:cs typeface="Calibri"/>
                <a:sym typeface="Calibri"/>
              </a:rPr>
              <a:t>01	Collection</a:t>
            </a:r>
            <a:endParaRPr/>
          </a:p>
        </p:txBody>
      </p:sp>
      <p:pic>
        <p:nvPicPr>
          <p:cNvPr id="281" name="Google Shape;281;p6"/>
          <p:cNvPicPr preferRelativeResize="0"/>
          <p:nvPr/>
        </p:nvPicPr>
        <p:blipFill rotWithShape="1">
          <a:blip r:embed="rId3">
            <a:alphaModFix/>
          </a:blip>
          <a:srcRect b="6958" l="25290" r="23678" t="6287"/>
          <a:stretch/>
        </p:blipFill>
        <p:spPr>
          <a:xfrm>
            <a:off x="957407" y="1890227"/>
            <a:ext cx="1637034" cy="2782957"/>
          </a:xfrm>
          <a:prstGeom prst="rect">
            <a:avLst/>
          </a:prstGeom>
          <a:noFill/>
          <a:ln>
            <a:noFill/>
          </a:ln>
        </p:spPr>
      </p:pic>
      <p:sp>
        <p:nvSpPr>
          <p:cNvPr id="282" name="Google Shape;282;p6"/>
          <p:cNvSpPr txBox="1"/>
          <p:nvPr/>
        </p:nvSpPr>
        <p:spPr>
          <a:xfrm>
            <a:off x="4784035" y="0"/>
            <a:ext cx="5647552"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800">
                <a:solidFill>
                  <a:srgbClr val="261628"/>
                </a:solidFill>
                <a:latin typeface="Calibri"/>
                <a:ea typeface="Calibri"/>
                <a:cs typeface="Calibri"/>
                <a:sym typeface="Calibri"/>
              </a:rPr>
              <a:t>Collection Framework</a:t>
            </a:r>
            <a:endParaRPr/>
          </a:p>
        </p:txBody>
      </p:sp>
      <p:grpSp>
        <p:nvGrpSpPr>
          <p:cNvPr id="283" name="Google Shape;283;p6"/>
          <p:cNvGrpSpPr/>
          <p:nvPr/>
        </p:nvGrpSpPr>
        <p:grpSpPr>
          <a:xfrm>
            <a:off x="485505" y="4776597"/>
            <a:ext cx="2570156" cy="1560001"/>
            <a:chOff x="862157" y="4413681"/>
            <a:chExt cx="2570156" cy="1560001"/>
          </a:xfrm>
        </p:grpSpPr>
        <p:pic>
          <p:nvPicPr>
            <p:cNvPr descr="Image result for collections icon" id="284" name="Google Shape;284;p6"/>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285" name="Google Shape;285;p6"/>
            <p:cNvSpPr/>
            <p:nvPr/>
          </p:nvSpPr>
          <p:spPr>
            <a:xfrm>
              <a:off x="862157" y="4413681"/>
              <a:ext cx="2570156" cy="372346"/>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800">
                  <a:solidFill>
                    <a:schemeClr val="lt1"/>
                  </a:solidFill>
                  <a:latin typeface="Roboto"/>
                  <a:ea typeface="Roboto"/>
                  <a:cs typeface="Roboto"/>
                  <a:sym typeface="Roboto"/>
                </a:rPr>
                <a:t>Collection Framework</a:t>
              </a:r>
              <a:endParaRPr/>
            </a:p>
          </p:txBody>
        </p:sp>
      </p:grpSp>
    </p:spTree>
  </p:cSld>
  <p:clrMapOvr>
    <a:masterClrMapping/>
  </p:clrMapOvr>
  <mc:AlternateContent>
    <mc:Choice Requires="p14">
      <p:transition spd="slow" p14:dur="2000">
        <p14:prism dir="l"/>
      </p:transition>
    </mc:Choice>
    <mc:Fallback>
      <p:transition spd="slow">
        <p:fade/>
      </p:transition>
    </mc:Fallback>
  </mc:AlternateContent>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pic>
        <p:nvPicPr>
          <p:cNvPr id="953" name="Google Shape;953;p60"/>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954" name="Google Shape;954;p60"/>
          <p:cNvGrpSpPr/>
          <p:nvPr/>
        </p:nvGrpSpPr>
        <p:grpSpPr>
          <a:xfrm>
            <a:off x="118191" y="106018"/>
            <a:ext cx="1498574" cy="904328"/>
            <a:chOff x="862157" y="4413681"/>
            <a:chExt cx="2570156" cy="1560001"/>
          </a:xfrm>
        </p:grpSpPr>
        <p:pic>
          <p:nvPicPr>
            <p:cNvPr descr="Image result for collections icon" id="955" name="Google Shape;955;p60"/>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956" name="Google Shape;956;p60"/>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957" name="Google Shape;957;p60"/>
          <p:cNvSpPr txBox="1"/>
          <p:nvPr/>
        </p:nvSpPr>
        <p:spPr>
          <a:xfrm>
            <a:off x="3272224" y="38499"/>
            <a:ext cx="564755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261628"/>
                </a:solidFill>
                <a:latin typeface="Calibri"/>
                <a:ea typeface="Calibri"/>
                <a:cs typeface="Calibri"/>
                <a:sym typeface="Calibri"/>
              </a:rPr>
              <a:t>Tree Set</a:t>
            </a:r>
            <a:endParaRPr/>
          </a:p>
        </p:txBody>
      </p:sp>
      <p:sp>
        <p:nvSpPr>
          <p:cNvPr id="958" name="Google Shape;958;p60"/>
          <p:cNvSpPr txBox="1"/>
          <p:nvPr/>
        </p:nvSpPr>
        <p:spPr>
          <a:xfrm>
            <a:off x="952319" y="2269829"/>
            <a:ext cx="10960734" cy="2677656"/>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TreeSet is one of the most important implementations of the SortedSet interface in Java that uses a Tree for storage. </a:t>
            </a:r>
            <a:endParaRPr/>
          </a:p>
          <a:p>
            <a:pPr indent="-190500" lvl="0" marL="342900" marR="0" rtl="0" algn="l">
              <a:spcBef>
                <a:spcPts val="0"/>
              </a:spcBef>
              <a:spcAft>
                <a:spcPts val="0"/>
              </a:spcAft>
              <a:buClr>
                <a:schemeClr val="dk1"/>
              </a:buClr>
              <a:buSzPts val="2400"/>
              <a:buFont typeface="Noto Sans Symbols"/>
              <a:buNone/>
            </a:pPr>
            <a:r>
              <a:t/>
            </a:r>
            <a:endParaRPr b="1"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The ordering of the elements is maintained by a set using their natural ordering whether or not an explicit comparator is provided. </a:t>
            </a:r>
            <a:br>
              <a:rPr b="1" lang="en-US" sz="2400">
                <a:solidFill>
                  <a:schemeClr val="dk1"/>
                </a:solidFill>
                <a:latin typeface="Calibri"/>
                <a:ea typeface="Calibri"/>
                <a:cs typeface="Calibri"/>
                <a:sym typeface="Calibri"/>
              </a:rPr>
            </a:br>
            <a:endParaRPr b="1"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The TreeSet implements a NavigableSet interface by inheriting AbstractSet class.</a:t>
            </a:r>
            <a:endParaRPr/>
          </a:p>
        </p:txBody>
      </p:sp>
    </p:spTree>
  </p:cSld>
  <p:clrMapOvr>
    <a:masterClrMapping/>
  </p:clrMapOvr>
  <mc:AlternateContent>
    <mc:Choice Requires="p14">
      <p:transition spd="slow" p14:dur="2000">
        <p14:prism dir="l"/>
      </p:transition>
    </mc:Choice>
    <mc:Fallback>
      <p:transition spd="slow">
        <p:fade/>
      </p:transition>
    </mc:Fallback>
  </mc:AlternateContent>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pic>
        <p:nvPicPr>
          <p:cNvPr id="963" name="Google Shape;963;p61"/>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964" name="Google Shape;964;p61"/>
          <p:cNvGrpSpPr/>
          <p:nvPr/>
        </p:nvGrpSpPr>
        <p:grpSpPr>
          <a:xfrm>
            <a:off x="118191" y="106018"/>
            <a:ext cx="1498574" cy="904328"/>
            <a:chOff x="862157" y="4413681"/>
            <a:chExt cx="2570156" cy="1560001"/>
          </a:xfrm>
        </p:grpSpPr>
        <p:pic>
          <p:nvPicPr>
            <p:cNvPr descr="Image result for collections icon" id="965" name="Google Shape;965;p61"/>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966" name="Google Shape;966;p61"/>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967" name="Google Shape;967;p61"/>
          <p:cNvSpPr txBox="1"/>
          <p:nvPr/>
        </p:nvSpPr>
        <p:spPr>
          <a:xfrm>
            <a:off x="3272224" y="38499"/>
            <a:ext cx="564755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261628"/>
                </a:solidFill>
                <a:latin typeface="Calibri"/>
                <a:ea typeface="Calibri"/>
                <a:cs typeface="Calibri"/>
                <a:sym typeface="Calibri"/>
              </a:rPr>
              <a:t>Tree Set</a:t>
            </a:r>
            <a:endParaRPr/>
          </a:p>
        </p:txBody>
      </p:sp>
      <p:sp>
        <p:nvSpPr>
          <p:cNvPr id="968" name="Google Shape;968;p61"/>
          <p:cNvSpPr txBox="1"/>
          <p:nvPr/>
        </p:nvSpPr>
        <p:spPr>
          <a:xfrm>
            <a:off x="952319" y="1010346"/>
            <a:ext cx="10960734" cy="526297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Few important features of TreeSet are as follows:</a:t>
            </a:r>
            <a:endParaRPr/>
          </a:p>
          <a:p>
            <a:pPr indent="-190500" lvl="1" marL="800100" marR="0" rtl="0" algn="l">
              <a:spcBef>
                <a:spcPts val="0"/>
              </a:spcBef>
              <a:spcAft>
                <a:spcPts val="0"/>
              </a:spcAft>
              <a:buClr>
                <a:schemeClr val="dk1"/>
              </a:buClr>
              <a:buSzPts val="2400"/>
              <a:buFont typeface="Noto Sans Symbols"/>
              <a:buNone/>
            </a:pPr>
            <a:r>
              <a:t/>
            </a:r>
            <a:endParaRPr b="1" i="0" sz="2400" u="none" cap="none" strike="noStrike">
              <a:solidFill>
                <a:schemeClr val="dk1"/>
              </a:solidFill>
              <a:latin typeface="Calibri"/>
              <a:ea typeface="Calibri"/>
              <a:cs typeface="Calibri"/>
              <a:sym typeface="Calibri"/>
            </a:endParaRPr>
          </a:p>
          <a:p>
            <a:pPr indent="-342900" lvl="1" marL="800100" marR="0" rtl="0" algn="l">
              <a:spcBef>
                <a:spcPts val="0"/>
              </a:spcBef>
              <a:spcAft>
                <a:spcPts val="0"/>
              </a:spcAft>
              <a:buClr>
                <a:schemeClr val="dk1"/>
              </a:buClr>
              <a:buSzPts val="2400"/>
              <a:buFont typeface="Noto Sans Symbols"/>
              <a:buChar char="▪"/>
            </a:pPr>
            <a:r>
              <a:rPr b="1" i="0" lang="en-US" sz="2400" u="none" cap="none" strike="noStrike">
                <a:solidFill>
                  <a:schemeClr val="dk1"/>
                </a:solidFill>
                <a:latin typeface="Calibri"/>
                <a:ea typeface="Calibri"/>
                <a:cs typeface="Calibri"/>
                <a:sym typeface="Calibri"/>
              </a:rPr>
              <a:t>TreeSet implements the SortedSet interface so duplicate values are not allowed.</a:t>
            </a:r>
            <a:endParaRPr/>
          </a:p>
          <a:p>
            <a:pPr indent="-190500" lvl="1" marL="800100" marR="0" rtl="0" algn="l">
              <a:spcBef>
                <a:spcPts val="0"/>
              </a:spcBef>
              <a:spcAft>
                <a:spcPts val="0"/>
              </a:spcAft>
              <a:buClr>
                <a:schemeClr val="dk1"/>
              </a:buClr>
              <a:buSzPts val="2400"/>
              <a:buFont typeface="Noto Sans Symbols"/>
              <a:buNone/>
            </a:pPr>
            <a:r>
              <a:t/>
            </a:r>
            <a:endParaRPr b="1" i="0" sz="2400" u="none" cap="none" strike="noStrike">
              <a:solidFill>
                <a:schemeClr val="dk1"/>
              </a:solidFill>
              <a:latin typeface="Calibri"/>
              <a:ea typeface="Calibri"/>
              <a:cs typeface="Calibri"/>
              <a:sym typeface="Calibri"/>
            </a:endParaRPr>
          </a:p>
          <a:p>
            <a:pPr indent="-342900" lvl="1" marL="800100" marR="0" rtl="0" algn="l">
              <a:spcBef>
                <a:spcPts val="0"/>
              </a:spcBef>
              <a:spcAft>
                <a:spcPts val="0"/>
              </a:spcAft>
              <a:buClr>
                <a:schemeClr val="dk1"/>
              </a:buClr>
              <a:buSzPts val="2400"/>
              <a:buFont typeface="Noto Sans Symbols"/>
              <a:buChar char="▪"/>
            </a:pPr>
            <a:r>
              <a:rPr b="1" i="0" lang="en-US" sz="2400" u="none" cap="none" strike="noStrike">
                <a:solidFill>
                  <a:schemeClr val="dk1"/>
                </a:solidFill>
                <a:latin typeface="Calibri"/>
                <a:ea typeface="Calibri"/>
                <a:cs typeface="Calibri"/>
                <a:sym typeface="Calibri"/>
              </a:rPr>
              <a:t>Objects in a TreeSet are stored in a sorted and ascending order.</a:t>
            </a:r>
            <a:endParaRPr/>
          </a:p>
          <a:p>
            <a:pPr indent="-190500" lvl="1" marL="800100" marR="0" rtl="0" algn="l">
              <a:spcBef>
                <a:spcPts val="0"/>
              </a:spcBef>
              <a:spcAft>
                <a:spcPts val="0"/>
              </a:spcAft>
              <a:buClr>
                <a:schemeClr val="dk1"/>
              </a:buClr>
              <a:buSzPts val="2400"/>
              <a:buFont typeface="Noto Sans Symbols"/>
              <a:buNone/>
            </a:pPr>
            <a:r>
              <a:t/>
            </a:r>
            <a:endParaRPr b="1" i="0" sz="2400" u="none" cap="none" strike="noStrike">
              <a:solidFill>
                <a:schemeClr val="dk1"/>
              </a:solidFill>
              <a:latin typeface="Calibri"/>
              <a:ea typeface="Calibri"/>
              <a:cs typeface="Calibri"/>
              <a:sym typeface="Calibri"/>
            </a:endParaRPr>
          </a:p>
          <a:p>
            <a:pPr indent="-342900" lvl="1" marL="800100" marR="0" rtl="0" algn="l">
              <a:spcBef>
                <a:spcPts val="0"/>
              </a:spcBef>
              <a:spcAft>
                <a:spcPts val="0"/>
              </a:spcAft>
              <a:buClr>
                <a:schemeClr val="dk1"/>
              </a:buClr>
              <a:buSzPts val="2400"/>
              <a:buFont typeface="Noto Sans Symbols"/>
              <a:buChar char="▪"/>
            </a:pPr>
            <a:r>
              <a:rPr b="1" i="0" lang="en-US" sz="2400" u="none" cap="none" strike="noStrike">
                <a:solidFill>
                  <a:schemeClr val="dk1"/>
                </a:solidFill>
                <a:latin typeface="Calibri"/>
                <a:ea typeface="Calibri"/>
                <a:cs typeface="Calibri"/>
                <a:sym typeface="Calibri"/>
              </a:rPr>
              <a:t>TreeSet does not preserve the insertion order of elements.</a:t>
            </a:r>
            <a:endParaRPr/>
          </a:p>
          <a:p>
            <a:pPr indent="-190500" lvl="1" marL="800100" marR="0" rtl="0" algn="l">
              <a:spcBef>
                <a:spcPts val="0"/>
              </a:spcBef>
              <a:spcAft>
                <a:spcPts val="0"/>
              </a:spcAft>
              <a:buClr>
                <a:schemeClr val="dk1"/>
              </a:buClr>
              <a:buSzPts val="2400"/>
              <a:buFont typeface="Noto Sans Symbols"/>
              <a:buNone/>
            </a:pPr>
            <a:r>
              <a:t/>
            </a:r>
            <a:endParaRPr b="1" i="0" sz="2400" u="none" cap="none" strike="noStrike">
              <a:solidFill>
                <a:schemeClr val="dk1"/>
              </a:solidFill>
              <a:latin typeface="Calibri"/>
              <a:ea typeface="Calibri"/>
              <a:cs typeface="Calibri"/>
              <a:sym typeface="Calibri"/>
            </a:endParaRPr>
          </a:p>
          <a:p>
            <a:pPr indent="-342900" lvl="1" marL="800100" marR="0" rtl="0" algn="l">
              <a:spcBef>
                <a:spcPts val="0"/>
              </a:spcBef>
              <a:spcAft>
                <a:spcPts val="0"/>
              </a:spcAft>
              <a:buClr>
                <a:schemeClr val="dk1"/>
              </a:buClr>
              <a:buSzPts val="2400"/>
              <a:buFont typeface="Noto Sans Symbols"/>
              <a:buChar char="▪"/>
            </a:pPr>
            <a:r>
              <a:rPr b="1" i="0" lang="en-US" sz="2400" u="none" cap="none" strike="noStrike">
                <a:solidFill>
                  <a:schemeClr val="dk1"/>
                </a:solidFill>
                <a:latin typeface="Calibri"/>
                <a:ea typeface="Calibri"/>
                <a:cs typeface="Calibri"/>
                <a:sym typeface="Calibri"/>
              </a:rPr>
              <a:t>TreeSet serves as an excellent choice for storing large amounts of sorted information which are supposed to be accessed quickly because of its faster access and retrieval time.</a:t>
            </a:r>
            <a:endParaRPr/>
          </a:p>
          <a:p>
            <a:pPr indent="-190500" lvl="1" marL="800100" marR="0" rtl="0" algn="l">
              <a:spcBef>
                <a:spcPts val="0"/>
              </a:spcBef>
              <a:spcAft>
                <a:spcPts val="0"/>
              </a:spcAft>
              <a:buClr>
                <a:schemeClr val="dk1"/>
              </a:buClr>
              <a:buSzPts val="2400"/>
              <a:buFont typeface="Noto Sans Symbols"/>
              <a:buNone/>
            </a:pPr>
            <a:r>
              <a:t/>
            </a:r>
            <a:endParaRPr b="1" i="0" sz="2400" u="none" cap="none" strike="noStrike">
              <a:solidFill>
                <a:schemeClr val="dk1"/>
              </a:solidFill>
              <a:latin typeface="Calibri"/>
              <a:ea typeface="Calibri"/>
              <a:cs typeface="Calibri"/>
              <a:sym typeface="Calibri"/>
            </a:endParaRPr>
          </a:p>
          <a:p>
            <a:pPr indent="-342900" lvl="1" marL="800100" marR="0" rtl="0" algn="l">
              <a:spcBef>
                <a:spcPts val="0"/>
              </a:spcBef>
              <a:spcAft>
                <a:spcPts val="0"/>
              </a:spcAft>
              <a:buClr>
                <a:schemeClr val="dk1"/>
              </a:buClr>
              <a:buSzPts val="2400"/>
              <a:buFont typeface="Noto Sans Symbols"/>
              <a:buChar char="▪"/>
            </a:pPr>
            <a:r>
              <a:rPr b="1" i="0" lang="en-US" sz="2400" u="none" cap="none" strike="noStrike">
                <a:solidFill>
                  <a:schemeClr val="dk1"/>
                </a:solidFill>
                <a:latin typeface="Calibri"/>
                <a:ea typeface="Calibri"/>
                <a:cs typeface="Calibri"/>
                <a:sym typeface="Calibri"/>
              </a:rPr>
              <a:t>TreeSet is basically implementation of a self-balancing binary search tree.</a:t>
            </a:r>
            <a:endParaRPr/>
          </a:p>
        </p:txBody>
      </p:sp>
    </p:spTree>
  </p:cSld>
  <p:clrMapOvr>
    <a:masterClrMapping/>
  </p:clrMapOvr>
  <mc:AlternateContent>
    <mc:Choice Requires="p14">
      <p:transition spd="slow" p14:dur="2000">
        <p14:prism dir="l"/>
      </p:transition>
    </mc:Choice>
    <mc:Fallback>
      <p:transition spd="slow">
        <p:fade/>
      </p:transition>
    </mc:Fallback>
  </mc:AlternateContent>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pic>
        <p:nvPicPr>
          <p:cNvPr id="973" name="Google Shape;973;p62"/>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974" name="Google Shape;974;p62"/>
          <p:cNvGrpSpPr/>
          <p:nvPr/>
        </p:nvGrpSpPr>
        <p:grpSpPr>
          <a:xfrm>
            <a:off x="118191" y="106018"/>
            <a:ext cx="1498574" cy="904328"/>
            <a:chOff x="862157" y="4413681"/>
            <a:chExt cx="2570156" cy="1560001"/>
          </a:xfrm>
        </p:grpSpPr>
        <p:pic>
          <p:nvPicPr>
            <p:cNvPr descr="Image result for collections icon" id="975" name="Google Shape;975;p62"/>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976" name="Google Shape;976;p62"/>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977" name="Google Shape;977;p62"/>
          <p:cNvSpPr txBox="1"/>
          <p:nvPr/>
        </p:nvSpPr>
        <p:spPr>
          <a:xfrm>
            <a:off x="3272224" y="38499"/>
            <a:ext cx="564755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261628"/>
                </a:solidFill>
                <a:latin typeface="Calibri"/>
                <a:ea typeface="Calibri"/>
                <a:cs typeface="Calibri"/>
                <a:sym typeface="Calibri"/>
              </a:rPr>
              <a:t>Tree Set</a:t>
            </a:r>
            <a:endParaRPr/>
          </a:p>
        </p:txBody>
      </p:sp>
      <p:sp>
        <p:nvSpPr>
          <p:cNvPr id="978" name="Google Shape;978;p62"/>
          <p:cNvSpPr txBox="1"/>
          <p:nvPr/>
        </p:nvSpPr>
        <p:spPr>
          <a:xfrm>
            <a:off x="952319" y="612844"/>
            <a:ext cx="10960734" cy="6001643"/>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Noto Sans Symbols"/>
              <a:buChar char="▪"/>
            </a:pPr>
            <a:r>
              <a:rPr b="1" lang="en-US" sz="2400">
                <a:solidFill>
                  <a:schemeClr val="dk1"/>
                </a:solidFill>
                <a:latin typeface="Calibri"/>
                <a:ea typeface="Calibri"/>
                <a:cs typeface="Calibri"/>
                <a:sym typeface="Calibri"/>
              </a:rPr>
              <a:t>Constructors of TreeSet class:</a:t>
            </a:r>
            <a:endParaRPr/>
          </a:p>
          <a:p>
            <a:pPr indent="-190500" lvl="0" marL="342900" marR="0" rtl="0" algn="l">
              <a:spcBef>
                <a:spcPts val="0"/>
              </a:spcBef>
              <a:spcAft>
                <a:spcPts val="0"/>
              </a:spcAft>
              <a:buClr>
                <a:schemeClr val="dk1"/>
              </a:buClr>
              <a:buSzPts val="2400"/>
              <a:buFont typeface="Noto Sans Symbols"/>
              <a:buNone/>
            </a:pPr>
            <a:r>
              <a:t/>
            </a:r>
            <a:endParaRPr b="1" sz="2400">
              <a:solidFill>
                <a:schemeClr val="dk1"/>
              </a:solidFill>
              <a:latin typeface="Calibri"/>
              <a:ea typeface="Calibri"/>
              <a:cs typeface="Calibri"/>
              <a:sym typeface="Calibri"/>
            </a:endParaRPr>
          </a:p>
          <a:p>
            <a:pPr indent="-342900" lvl="1" marL="800100" marR="0" rtl="0" algn="l">
              <a:spcBef>
                <a:spcPts val="0"/>
              </a:spcBef>
              <a:spcAft>
                <a:spcPts val="0"/>
              </a:spcAft>
              <a:buClr>
                <a:schemeClr val="dk1"/>
              </a:buClr>
              <a:buSzPts val="2400"/>
              <a:buFont typeface="Noto Sans Symbols"/>
              <a:buChar char="▪"/>
            </a:pPr>
            <a:r>
              <a:rPr b="1" i="0" lang="en-US" sz="2400" u="none" cap="none" strike="noStrike">
                <a:solidFill>
                  <a:schemeClr val="dk1"/>
                </a:solidFill>
                <a:latin typeface="Calibri"/>
                <a:ea typeface="Calibri"/>
                <a:cs typeface="Calibri"/>
                <a:sym typeface="Calibri"/>
              </a:rPr>
              <a:t>TreeSet t = new TreeSet();</a:t>
            </a:r>
            <a:endParaRPr/>
          </a:p>
          <a:p>
            <a:pPr indent="0" lvl="3" marL="1371600" marR="0" rtl="0" algn="l">
              <a:spcBef>
                <a:spcPts val="0"/>
              </a:spcBef>
              <a:spcAft>
                <a:spcPts val="0"/>
              </a:spcAft>
              <a:buNone/>
            </a:pPr>
            <a:r>
              <a:rPr b="1" i="0" lang="en-US" sz="2400" u="none" cap="none" strike="noStrike">
                <a:solidFill>
                  <a:schemeClr val="dk1"/>
                </a:solidFill>
                <a:latin typeface="Calibri"/>
                <a:ea typeface="Calibri"/>
                <a:cs typeface="Calibri"/>
                <a:sym typeface="Calibri"/>
              </a:rPr>
              <a:t>This will create empty TreeSet object in which elements will get stored in default natural sorting order.</a:t>
            </a:r>
            <a:endParaRPr/>
          </a:p>
          <a:p>
            <a:pPr indent="0" lvl="3" marL="1371600" marR="0" rtl="0" algn="l">
              <a:spcBef>
                <a:spcPts val="0"/>
              </a:spcBef>
              <a:spcAft>
                <a:spcPts val="0"/>
              </a:spcAft>
              <a:buNone/>
            </a:pPr>
            <a:r>
              <a:t/>
            </a:r>
            <a:endParaRPr b="1" i="0" sz="2400" u="none" cap="none" strike="noStrike">
              <a:solidFill>
                <a:schemeClr val="dk1"/>
              </a:solidFill>
              <a:latin typeface="Calibri"/>
              <a:ea typeface="Calibri"/>
              <a:cs typeface="Calibri"/>
              <a:sym typeface="Calibri"/>
            </a:endParaRPr>
          </a:p>
          <a:p>
            <a:pPr indent="-342900" lvl="1" marL="800100" marR="0" rtl="0" algn="l">
              <a:spcBef>
                <a:spcPts val="0"/>
              </a:spcBef>
              <a:spcAft>
                <a:spcPts val="0"/>
              </a:spcAft>
              <a:buClr>
                <a:schemeClr val="dk1"/>
              </a:buClr>
              <a:buSzPts val="2400"/>
              <a:buFont typeface="Noto Sans Symbols"/>
              <a:buChar char="▪"/>
            </a:pPr>
            <a:r>
              <a:rPr b="1" i="0" lang="en-US" sz="2400" u="none" cap="none" strike="noStrike">
                <a:solidFill>
                  <a:schemeClr val="dk1"/>
                </a:solidFill>
                <a:latin typeface="Calibri"/>
                <a:ea typeface="Calibri"/>
                <a:cs typeface="Calibri"/>
                <a:sym typeface="Calibri"/>
              </a:rPr>
              <a:t>TreeSet t = new TreeSet(Comparator comp);</a:t>
            </a:r>
            <a:endParaRPr/>
          </a:p>
          <a:p>
            <a:pPr indent="0" lvl="3" marL="1371600" marR="0" rtl="0" algn="l">
              <a:spcBef>
                <a:spcPts val="0"/>
              </a:spcBef>
              <a:spcAft>
                <a:spcPts val="0"/>
              </a:spcAft>
              <a:buNone/>
            </a:pPr>
            <a:r>
              <a:rPr b="1" i="0" lang="en-US" sz="2400" u="none" cap="none" strike="noStrike">
                <a:solidFill>
                  <a:schemeClr val="dk1"/>
                </a:solidFill>
                <a:latin typeface="Calibri"/>
                <a:ea typeface="Calibri"/>
                <a:cs typeface="Calibri"/>
                <a:sym typeface="Calibri"/>
              </a:rPr>
              <a:t>This constructor is used when external specification of sorting order of elements is needed.</a:t>
            </a:r>
            <a:endParaRPr/>
          </a:p>
          <a:p>
            <a:pPr indent="0" lvl="3" marL="1371600" marR="0" rtl="0" algn="l">
              <a:spcBef>
                <a:spcPts val="0"/>
              </a:spcBef>
              <a:spcAft>
                <a:spcPts val="0"/>
              </a:spcAft>
              <a:buNone/>
            </a:pPr>
            <a:r>
              <a:t/>
            </a:r>
            <a:endParaRPr b="1" i="0" sz="2400" u="none" cap="none" strike="noStrike">
              <a:solidFill>
                <a:schemeClr val="dk1"/>
              </a:solidFill>
              <a:latin typeface="Calibri"/>
              <a:ea typeface="Calibri"/>
              <a:cs typeface="Calibri"/>
              <a:sym typeface="Calibri"/>
            </a:endParaRPr>
          </a:p>
          <a:p>
            <a:pPr indent="-342900" lvl="1" marL="800100" marR="0" rtl="0" algn="l">
              <a:spcBef>
                <a:spcPts val="0"/>
              </a:spcBef>
              <a:spcAft>
                <a:spcPts val="0"/>
              </a:spcAft>
              <a:buClr>
                <a:schemeClr val="dk1"/>
              </a:buClr>
              <a:buSzPts val="2400"/>
              <a:buFont typeface="Noto Sans Symbols"/>
              <a:buChar char="▪"/>
            </a:pPr>
            <a:r>
              <a:rPr b="1" i="0" lang="en-US" sz="2400" u="none" cap="none" strike="noStrike">
                <a:solidFill>
                  <a:schemeClr val="dk1"/>
                </a:solidFill>
                <a:latin typeface="Calibri"/>
                <a:ea typeface="Calibri"/>
                <a:cs typeface="Calibri"/>
                <a:sym typeface="Calibri"/>
              </a:rPr>
              <a:t>TreeSet t = new TreeSet(Collection col);</a:t>
            </a:r>
            <a:endParaRPr/>
          </a:p>
          <a:p>
            <a:pPr indent="0" lvl="3" marL="1371600" marR="0" rtl="0" algn="l">
              <a:spcBef>
                <a:spcPts val="0"/>
              </a:spcBef>
              <a:spcAft>
                <a:spcPts val="0"/>
              </a:spcAft>
              <a:buNone/>
            </a:pPr>
            <a:r>
              <a:rPr b="1" i="0" lang="en-US" sz="2400" u="none" cap="none" strike="noStrike">
                <a:solidFill>
                  <a:schemeClr val="dk1"/>
                </a:solidFill>
                <a:latin typeface="Calibri"/>
                <a:ea typeface="Calibri"/>
                <a:cs typeface="Calibri"/>
                <a:sym typeface="Calibri"/>
              </a:rPr>
              <a:t>This constructor is used when any conversion is needed from any Collection object to TreeSet object.</a:t>
            </a:r>
            <a:endParaRPr/>
          </a:p>
          <a:p>
            <a:pPr indent="0" lvl="3" marL="1371600" marR="0" rtl="0" algn="l">
              <a:spcBef>
                <a:spcPts val="0"/>
              </a:spcBef>
              <a:spcAft>
                <a:spcPts val="0"/>
              </a:spcAft>
              <a:buNone/>
            </a:pPr>
            <a:r>
              <a:t/>
            </a:r>
            <a:endParaRPr b="1" i="0" sz="2400" u="none" cap="none" strike="noStrike">
              <a:solidFill>
                <a:schemeClr val="dk1"/>
              </a:solidFill>
              <a:latin typeface="Calibri"/>
              <a:ea typeface="Calibri"/>
              <a:cs typeface="Calibri"/>
              <a:sym typeface="Calibri"/>
            </a:endParaRPr>
          </a:p>
          <a:p>
            <a:pPr indent="-342900" lvl="1" marL="800100" marR="0" rtl="0" algn="l">
              <a:spcBef>
                <a:spcPts val="0"/>
              </a:spcBef>
              <a:spcAft>
                <a:spcPts val="0"/>
              </a:spcAft>
              <a:buClr>
                <a:schemeClr val="dk1"/>
              </a:buClr>
              <a:buSzPts val="2400"/>
              <a:buFont typeface="Noto Sans Symbols"/>
              <a:buChar char="▪"/>
            </a:pPr>
            <a:r>
              <a:rPr b="1" i="0" lang="en-US" sz="2400" u="none" cap="none" strike="noStrike">
                <a:solidFill>
                  <a:schemeClr val="dk1"/>
                </a:solidFill>
                <a:latin typeface="Calibri"/>
                <a:ea typeface="Calibri"/>
                <a:cs typeface="Calibri"/>
                <a:sym typeface="Calibri"/>
              </a:rPr>
              <a:t>TreeSet t = new TreeSet(SortedSet s);</a:t>
            </a:r>
            <a:endParaRPr/>
          </a:p>
          <a:p>
            <a:pPr indent="0" lvl="3" marL="1371600" marR="0" rtl="0" algn="l">
              <a:spcBef>
                <a:spcPts val="0"/>
              </a:spcBef>
              <a:spcAft>
                <a:spcPts val="0"/>
              </a:spcAft>
              <a:buNone/>
            </a:pPr>
            <a:r>
              <a:rPr b="1" i="0" lang="en-US" sz="2400" u="none" cap="none" strike="noStrike">
                <a:solidFill>
                  <a:schemeClr val="dk1"/>
                </a:solidFill>
                <a:latin typeface="Calibri"/>
                <a:ea typeface="Calibri"/>
                <a:cs typeface="Calibri"/>
                <a:sym typeface="Calibri"/>
              </a:rPr>
              <a:t>This constructor is used to convert SortedSet object to TreeSet Object.</a:t>
            </a:r>
            <a:endParaRPr/>
          </a:p>
        </p:txBody>
      </p:sp>
    </p:spTree>
  </p:cSld>
  <p:clrMapOvr>
    <a:masterClrMapping/>
  </p:clrMapOvr>
  <mc:AlternateContent>
    <mc:Choice Requires="p14">
      <p:transition spd="slow" p14:dur="2000">
        <p14:prism dir="l"/>
      </p:transition>
    </mc:Choice>
    <mc:Fallback>
      <p:transition spd="slow">
        <p:fade/>
      </p:transition>
    </mc:Fallback>
  </mc:AlternateContent>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pic>
        <p:nvPicPr>
          <p:cNvPr id="983" name="Google Shape;983;p63"/>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984" name="Google Shape;984;p63"/>
          <p:cNvGrpSpPr/>
          <p:nvPr/>
        </p:nvGrpSpPr>
        <p:grpSpPr>
          <a:xfrm>
            <a:off x="118191" y="106018"/>
            <a:ext cx="1498574" cy="904328"/>
            <a:chOff x="862157" y="4413681"/>
            <a:chExt cx="2570156" cy="1560001"/>
          </a:xfrm>
        </p:grpSpPr>
        <p:pic>
          <p:nvPicPr>
            <p:cNvPr descr="Image result for collections icon" id="985" name="Google Shape;985;p63"/>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986" name="Google Shape;986;p63"/>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987" name="Google Shape;987;p63"/>
          <p:cNvSpPr txBox="1"/>
          <p:nvPr/>
        </p:nvSpPr>
        <p:spPr>
          <a:xfrm>
            <a:off x="3272224" y="38499"/>
            <a:ext cx="564755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261628"/>
                </a:solidFill>
                <a:latin typeface="Calibri"/>
                <a:ea typeface="Calibri"/>
                <a:cs typeface="Calibri"/>
                <a:sym typeface="Calibri"/>
              </a:rPr>
              <a:t>Tree Set</a:t>
            </a:r>
            <a:endParaRPr/>
          </a:p>
        </p:txBody>
      </p:sp>
      <p:graphicFrame>
        <p:nvGraphicFramePr>
          <p:cNvPr id="988" name="Google Shape;988;p63"/>
          <p:cNvGraphicFramePr/>
          <p:nvPr/>
        </p:nvGraphicFramePr>
        <p:xfrm>
          <a:off x="479501" y="1124288"/>
          <a:ext cx="3000000" cy="3000000"/>
        </p:xfrm>
        <a:graphic>
          <a:graphicData uri="http://schemas.openxmlformats.org/drawingml/2006/table">
            <a:tbl>
              <a:tblPr>
                <a:noFill/>
                <a:tableStyleId>{B9160D5A-F4D8-4355-9011-09AB1966FD5C}</a:tableStyleId>
              </a:tblPr>
              <a:tblGrid>
                <a:gridCol w="3710600"/>
                <a:gridCol w="7845275"/>
              </a:tblGrid>
              <a:tr h="190500">
                <a:tc>
                  <a:txBody>
                    <a:bodyPr/>
                    <a:lstStyle/>
                    <a:p>
                      <a:pPr indent="0" lvl="0" marL="0" marR="0" rtl="0" algn="ctr">
                        <a:spcBef>
                          <a:spcPts val="0"/>
                        </a:spcBef>
                        <a:spcAft>
                          <a:spcPts val="0"/>
                        </a:spcAft>
                        <a:buNone/>
                      </a:pPr>
                      <a:r>
                        <a:rPr b="1" lang="en-US" sz="1800" u="none" strike="noStrike"/>
                        <a:t>Method</a:t>
                      </a:r>
                      <a:endParaRPr b="1" i="0" sz="1800" u="none" strike="noStrike">
                        <a:solidFill>
                          <a:srgbClr val="000000"/>
                        </a:solidFill>
                        <a:latin typeface="Calibri"/>
                        <a:ea typeface="Calibri"/>
                        <a:cs typeface="Calibri"/>
                        <a:sym typeface="Calibri"/>
                      </a:endParaRPr>
                    </a:p>
                  </a:txBody>
                  <a:tcPr marT="9525" marB="0" marR="9525" marL="9525" anchor="ctr">
                    <a:solidFill>
                      <a:srgbClr val="FFC000"/>
                    </a:solidFill>
                  </a:tcPr>
                </a:tc>
                <a:tc>
                  <a:txBody>
                    <a:bodyPr/>
                    <a:lstStyle/>
                    <a:p>
                      <a:pPr indent="0" lvl="0" marL="0" marR="0" rtl="0" algn="ctr">
                        <a:spcBef>
                          <a:spcPts val="0"/>
                        </a:spcBef>
                        <a:spcAft>
                          <a:spcPts val="0"/>
                        </a:spcAft>
                        <a:buNone/>
                      </a:pPr>
                      <a:r>
                        <a:rPr b="1" lang="en-US" sz="1800" u="none" strike="noStrike"/>
                        <a:t>Description</a:t>
                      </a:r>
                      <a:endParaRPr b="1" i="0" sz="1800" u="none" strike="noStrike">
                        <a:solidFill>
                          <a:srgbClr val="000000"/>
                        </a:solidFill>
                        <a:latin typeface="Calibri"/>
                        <a:ea typeface="Calibri"/>
                        <a:cs typeface="Calibri"/>
                        <a:sym typeface="Calibri"/>
                      </a:endParaRPr>
                    </a:p>
                  </a:txBody>
                  <a:tcPr marT="9525" marB="0" marR="9525" marL="9525" anchor="ctr">
                    <a:solidFill>
                      <a:srgbClr val="FFC000"/>
                    </a:solidFill>
                  </a:tcPr>
                </a:tc>
              </a:tr>
              <a:tr h="190500">
                <a:tc>
                  <a:txBody>
                    <a:bodyPr/>
                    <a:lstStyle/>
                    <a:p>
                      <a:pPr indent="0" lvl="0" marL="0" marR="0" rtl="0" algn="l">
                        <a:spcBef>
                          <a:spcPts val="0"/>
                        </a:spcBef>
                        <a:spcAft>
                          <a:spcPts val="0"/>
                        </a:spcAft>
                        <a:buNone/>
                      </a:pPr>
                      <a:r>
                        <a:rPr b="1" i="0" lang="en-US" sz="1800" u="none" strike="noStrike">
                          <a:solidFill>
                            <a:srgbClr val="000000"/>
                          </a:solidFill>
                          <a:latin typeface="Calibri"/>
                          <a:ea typeface="Calibri"/>
                          <a:cs typeface="Calibri"/>
                          <a:sym typeface="Calibri"/>
                        </a:rPr>
                        <a:t>void add(Object o):</a:t>
                      </a:r>
                      <a:endParaRPr/>
                    </a:p>
                  </a:txBody>
                  <a:tcPr marT="6350" marB="0" marR="6350" marL="6350" anchor="b">
                    <a:solidFill>
                      <a:srgbClr val="FBE4D4"/>
                    </a:solidFill>
                  </a:tcPr>
                </a:tc>
                <a:tc>
                  <a:txBody>
                    <a:bodyPr/>
                    <a:lstStyle/>
                    <a:p>
                      <a:pPr indent="0" lvl="0" marL="0" marR="0" rtl="0" algn="l">
                        <a:spcBef>
                          <a:spcPts val="0"/>
                        </a:spcBef>
                        <a:spcAft>
                          <a:spcPts val="0"/>
                        </a:spcAft>
                        <a:buNone/>
                      </a:pPr>
                      <a:r>
                        <a:rPr b="1" i="0" lang="en-US" sz="1800" u="none" strike="noStrike">
                          <a:solidFill>
                            <a:srgbClr val="000000"/>
                          </a:solidFill>
                          <a:latin typeface="Calibri"/>
                          <a:ea typeface="Calibri"/>
                          <a:cs typeface="Calibri"/>
                          <a:sym typeface="Calibri"/>
                        </a:rPr>
                        <a:t>This method will add specified element according to some sorting order in TreeSet. Duplicate entires will not get added.</a:t>
                      </a:r>
                      <a:endParaRPr/>
                    </a:p>
                  </a:txBody>
                  <a:tcPr marT="6350" marB="0" marR="6350" marL="6350" anchor="b">
                    <a:solidFill>
                      <a:srgbClr val="FBE4D4"/>
                    </a:solidFill>
                  </a:tcPr>
                </a:tc>
              </a:tr>
              <a:tr h="190500">
                <a:tc>
                  <a:txBody>
                    <a:bodyPr/>
                    <a:lstStyle/>
                    <a:p>
                      <a:pPr indent="0" lvl="0" marL="0" marR="0" rtl="0" algn="l">
                        <a:spcBef>
                          <a:spcPts val="0"/>
                        </a:spcBef>
                        <a:spcAft>
                          <a:spcPts val="0"/>
                        </a:spcAft>
                        <a:buNone/>
                      </a:pPr>
                      <a:r>
                        <a:rPr b="1" i="0" lang="en-US" sz="1800" u="none" strike="noStrike">
                          <a:solidFill>
                            <a:srgbClr val="000000"/>
                          </a:solidFill>
                          <a:latin typeface="Calibri"/>
                          <a:ea typeface="Calibri"/>
                          <a:cs typeface="Calibri"/>
                          <a:sym typeface="Calibri"/>
                        </a:rPr>
                        <a:t>boolean addAll(Collection c):</a:t>
                      </a:r>
                      <a:endParaRPr/>
                    </a:p>
                  </a:txBody>
                  <a:tcPr marT="6350" marB="0" marR="6350" marL="6350" anchor="b">
                    <a:solidFill>
                      <a:schemeClr val="lt1"/>
                    </a:solidFill>
                  </a:tcPr>
                </a:tc>
                <a:tc>
                  <a:txBody>
                    <a:bodyPr/>
                    <a:lstStyle/>
                    <a:p>
                      <a:pPr indent="0" lvl="0" marL="0" marR="0" rtl="0" algn="l">
                        <a:spcBef>
                          <a:spcPts val="0"/>
                        </a:spcBef>
                        <a:spcAft>
                          <a:spcPts val="0"/>
                        </a:spcAft>
                        <a:buNone/>
                      </a:pPr>
                      <a:r>
                        <a:rPr b="1" i="0" lang="en-US" sz="1800" u="none" strike="noStrike">
                          <a:solidFill>
                            <a:srgbClr val="000000"/>
                          </a:solidFill>
                          <a:latin typeface="Calibri"/>
                          <a:ea typeface="Calibri"/>
                          <a:cs typeface="Calibri"/>
                          <a:sym typeface="Calibri"/>
                        </a:rPr>
                        <a:t>This method will add all elements of specified Collection to the set. Elements in Collection should be homogeneous otherwise ClassCastException will be thrown. Duplicate Entries of Collection will not be added to TreeSet.</a:t>
                      </a:r>
                      <a:endParaRPr/>
                    </a:p>
                  </a:txBody>
                  <a:tcPr marT="6350" marB="0" marR="6350" marL="6350" anchor="b">
                    <a:solidFill>
                      <a:schemeClr val="lt1"/>
                    </a:solidFill>
                  </a:tcPr>
                </a:tc>
              </a:tr>
              <a:tr h="190500">
                <a:tc>
                  <a:txBody>
                    <a:bodyPr/>
                    <a:lstStyle/>
                    <a:p>
                      <a:pPr indent="0" lvl="0" marL="0" marR="0" rtl="0" algn="l">
                        <a:spcBef>
                          <a:spcPts val="0"/>
                        </a:spcBef>
                        <a:spcAft>
                          <a:spcPts val="0"/>
                        </a:spcAft>
                        <a:buNone/>
                      </a:pPr>
                      <a:r>
                        <a:rPr b="1" i="0" lang="en-US" sz="1800" u="none" strike="noStrike">
                          <a:solidFill>
                            <a:srgbClr val="000000"/>
                          </a:solidFill>
                          <a:latin typeface="Calibri"/>
                          <a:ea typeface="Calibri"/>
                          <a:cs typeface="Calibri"/>
                          <a:sym typeface="Calibri"/>
                        </a:rPr>
                        <a:t>void clear():</a:t>
                      </a:r>
                      <a:endParaRPr/>
                    </a:p>
                  </a:txBody>
                  <a:tcPr marT="6350" marB="0" marR="6350" marL="6350" anchor="b">
                    <a:solidFill>
                      <a:srgbClr val="FBE4D4"/>
                    </a:solidFill>
                  </a:tcPr>
                </a:tc>
                <a:tc>
                  <a:txBody>
                    <a:bodyPr/>
                    <a:lstStyle/>
                    <a:p>
                      <a:pPr indent="0" lvl="0" marL="0" marR="0" rtl="0" algn="l">
                        <a:spcBef>
                          <a:spcPts val="0"/>
                        </a:spcBef>
                        <a:spcAft>
                          <a:spcPts val="0"/>
                        </a:spcAft>
                        <a:buNone/>
                      </a:pPr>
                      <a:r>
                        <a:rPr b="1" i="0" lang="en-US" sz="1800" u="none" strike="noStrike">
                          <a:solidFill>
                            <a:srgbClr val="000000"/>
                          </a:solidFill>
                          <a:latin typeface="Calibri"/>
                          <a:ea typeface="Calibri"/>
                          <a:cs typeface="Calibri"/>
                          <a:sym typeface="Calibri"/>
                        </a:rPr>
                        <a:t>This method will remove all the elements.</a:t>
                      </a:r>
                      <a:endParaRPr/>
                    </a:p>
                  </a:txBody>
                  <a:tcPr marT="6350" marB="0" marR="6350" marL="6350" anchor="b">
                    <a:solidFill>
                      <a:srgbClr val="FBE4D4"/>
                    </a:solidFill>
                  </a:tcPr>
                </a:tc>
              </a:tr>
              <a:tr h="190500">
                <a:tc>
                  <a:txBody>
                    <a:bodyPr/>
                    <a:lstStyle/>
                    <a:p>
                      <a:pPr indent="0" lvl="0" marL="0" marR="0" rtl="0" algn="l">
                        <a:spcBef>
                          <a:spcPts val="0"/>
                        </a:spcBef>
                        <a:spcAft>
                          <a:spcPts val="0"/>
                        </a:spcAft>
                        <a:buNone/>
                      </a:pPr>
                      <a:r>
                        <a:rPr b="1" i="0" lang="en-US" sz="1800" u="none" strike="noStrike">
                          <a:solidFill>
                            <a:srgbClr val="000000"/>
                          </a:solidFill>
                          <a:latin typeface="Calibri"/>
                          <a:ea typeface="Calibri"/>
                          <a:cs typeface="Calibri"/>
                          <a:sym typeface="Calibri"/>
                        </a:rPr>
                        <a:t>boolean contains(Object o):</a:t>
                      </a:r>
                      <a:endParaRPr/>
                    </a:p>
                  </a:txBody>
                  <a:tcPr marT="6350" marB="0" marR="6350" marL="6350" anchor="b">
                    <a:solidFill>
                      <a:schemeClr val="lt1"/>
                    </a:solidFill>
                  </a:tcPr>
                </a:tc>
                <a:tc>
                  <a:txBody>
                    <a:bodyPr/>
                    <a:lstStyle/>
                    <a:p>
                      <a:pPr indent="0" lvl="0" marL="0" marR="0" rtl="0" algn="l">
                        <a:spcBef>
                          <a:spcPts val="0"/>
                        </a:spcBef>
                        <a:spcAft>
                          <a:spcPts val="0"/>
                        </a:spcAft>
                        <a:buNone/>
                      </a:pPr>
                      <a:r>
                        <a:rPr b="1" i="0" lang="en-US" sz="1800" u="none" strike="noStrike">
                          <a:solidFill>
                            <a:srgbClr val="000000"/>
                          </a:solidFill>
                          <a:latin typeface="Calibri"/>
                          <a:ea typeface="Calibri"/>
                          <a:cs typeface="Calibri"/>
                          <a:sym typeface="Calibri"/>
                        </a:rPr>
                        <a:t>This method will return true if given element is present in TreeSet else it will return false.</a:t>
                      </a:r>
                      <a:endParaRPr/>
                    </a:p>
                  </a:txBody>
                  <a:tcPr marT="6350" marB="0" marR="6350" marL="6350" anchor="b">
                    <a:solidFill>
                      <a:schemeClr val="lt1"/>
                    </a:solidFill>
                  </a:tcPr>
                </a:tc>
              </a:tr>
              <a:tr h="190500">
                <a:tc>
                  <a:txBody>
                    <a:bodyPr/>
                    <a:lstStyle/>
                    <a:p>
                      <a:pPr indent="0" lvl="0" marL="0" marR="0" rtl="0" algn="l">
                        <a:spcBef>
                          <a:spcPts val="0"/>
                        </a:spcBef>
                        <a:spcAft>
                          <a:spcPts val="0"/>
                        </a:spcAft>
                        <a:buNone/>
                      </a:pPr>
                      <a:r>
                        <a:rPr b="1" i="0" lang="en-US" sz="1800" u="none" strike="noStrike">
                          <a:solidFill>
                            <a:srgbClr val="000000"/>
                          </a:solidFill>
                          <a:latin typeface="Calibri"/>
                          <a:ea typeface="Calibri"/>
                          <a:cs typeface="Calibri"/>
                          <a:sym typeface="Calibri"/>
                        </a:rPr>
                        <a:t>Object first():</a:t>
                      </a:r>
                      <a:endParaRPr/>
                    </a:p>
                  </a:txBody>
                  <a:tcPr marT="6350" marB="0" marR="6350" marL="6350" anchor="b">
                    <a:solidFill>
                      <a:srgbClr val="FBE4D4"/>
                    </a:solidFill>
                  </a:tcPr>
                </a:tc>
                <a:tc>
                  <a:txBody>
                    <a:bodyPr/>
                    <a:lstStyle/>
                    <a:p>
                      <a:pPr indent="0" lvl="0" marL="0" marR="0" rtl="0" algn="l">
                        <a:spcBef>
                          <a:spcPts val="0"/>
                        </a:spcBef>
                        <a:spcAft>
                          <a:spcPts val="0"/>
                        </a:spcAft>
                        <a:buNone/>
                      </a:pPr>
                      <a:r>
                        <a:rPr b="1" i="0" lang="en-US" sz="1800" u="none" strike="noStrike">
                          <a:solidFill>
                            <a:srgbClr val="000000"/>
                          </a:solidFill>
                          <a:latin typeface="Calibri"/>
                          <a:ea typeface="Calibri"/>
                          <a:cs typeface="Calibri"/>
                          <a:sym typeface="Calibri"/>
                        </a:rPr>
                        <a:t>This method will return first element in TreeSet if TreeSet is not null else it will throw NoSuchElementException.</a:t>
                      </a:r>
                      <a:endParaRPr/>
                    </a:p>
                  </a:txBody>
                  <a:tcPr marT="6350" marB="0" marR="6350" marL="6350" anchor="b">
                    <a:solidFill>
                      <a:srgbClr val="FBE4D4"/>
                    </a:solidFill>
                  </a:tcPr>
                </a:tc>
              </a:tr>
              <a:tr h="190500">
                <a:tc>
                  <a:txBody>
                    <a:bodyPr/>
                    <a:lstStyle/>
                    <a:p>
                      <a:pPr indent="0" lvl="0" marL="0" marR="0" rtl="0" algn="l">
                        <a:spcBef>
                          <a:spcPts val="0"/>
                        </a:spcBef>
                        <a:spcAft>
                          <a:spcPts val="0"/>
                        </a:spcAft>
                        <a:buNone/>
                      </a:pPr>
                      <a:r>
                        <a:rPr b="1" i="0" lang="en-US" sz="1800" u="none" strike="noStrike">
                          <a:solidFill>
                            <a:srgbClr val="000000"/>
                          </a:solidFill>
                          <a:latin typeface="Calibri"/>
                          <a:ea typeface="Calibri"/>
                          <a:cs typeface="Calibri"/>
                          <a:sym typeface="Calibri"/>
                        </a:rPr>
                        <a:t>Object last():</a:t>
                      </a:r>
                      <a:endParaRPr/>
                    </a:p>
                  </a:txBody>
                  <a:tcPr marT="6350" marB="0" marR="6350" marL="6350" anchor="b">
                    <a:solidFill>
                      <a:schemeClr val="lt1"/>
                    </a:solidFill>
                  </a:tcPr>
                </a:tc>
                <a:tc>
                  <a:txBody>
                    <a:bodyPr/>
                    <a:lstStyle/>
                    <a:p>
                      <a:pPr indent="0" lvl="0" marL="0" marR="0" rtl="0" algn="l">
                        <a:spcBef>
                          <a:spcPts val="0"/>
                        </a:spcBef>
                        <a:spcAft>
                          <a:spcPts val="0"/>
                        </a:spcAft>
                        <a:buNone/>
                      </a:pPr>
                      <a:r>
                        <a:rPr b="1" i="0" lang="en-US" sz="1800" u="none" strike="noStrike">
                          <a:solidFill>
                            <a:srgbClr val="000000"/>
                          </a:solidFill>
                          <a:latin typeface="Calibri"/>
                          <a:ea typeface="Calibri"/>
                          <a:cs typeface="Calibri"/>
                          <a:sym typeface="Calibri"/>
                        </a:rPr>
                        <a:t>This method will return last element in TreeSet if TreeSet is not null else it will throw NoSuchElementException.</a:t>
                      </a:r>
                      <a:endParaRPr/>
                    </a:p>
                  </a:txBody>
                  <a:tcPr marT="6350" marB="0" marR="6350" marL="6350" anchor="b">
                    <a:solidFill>
                      <a:schemeClr val="lt1"/>
                    </a:solidFill>
                  </a:tcPr>
                </a:tc>
              </a:tr>
              <a:tr h="190500">
                <a:tc>
                  <a:txBody>
                    <a:bodyPr/>
                    <a:lstStyle/>
                    <a:p>
                      <a:pPr indent="0" lvl="0" marL="0" marR="0" rtl="0" algn="l">
                        <a:spcBef>
                          <a:spcPts val="0"/>
                        </a:spcBef>
                        <a:spcAft>
                          <a:spcPts val="0"/>
                        </a:spcAft>
                        <a:buNone/>
                      </a:pPr>
                      <a:r>
                        <a:rPr b="1" i="0" lang="en-US" sz="1800" u="none" strike="noStrike">
                          <a:solidFill>
                            <a:srgbClr val="000000"/>
                          </a:solidFill>
                          <a:latin typeface="Calibri"/>
                          <a:ea typeface="Calibri"/>
                          <a:cs typeface="Calibri"/>
                          <a:sym typeface="Calibri"/>
                        </a:rPr>
                        <a:t>SortedSet headSet(Object toElement):</a:t>
                      </a:r>
                      <a:endParaRPr/>
                    </a:p>
                  </a:txBody>
                  <a:tcPr marT="6350" marB="0" marR="6350" marL="6350" anchor="b">
                    <a:solidFill>
                      <a:srgbClr val="FBE4D4"/>
                    </a:solidFill>
                  </a:tcPr>
                </a:tc>
                <a:tc>
                  <a:txBody>
                    <a:bodyPr/>
                    <a:lstStyle/>
                    <a:p>
                      <a:pPr indent="0" lvl="0" marL="0" marR="0" rtl="0" algn="l">
                        <a:spcBef>
                          <a:spcPts val="0"/>
                        </a:spcBef>
                        <a:spcAft>
                          <a:spcPts val="0"/>
                        </a:spcAft>
                        <a:buNone/>
                      </a:pPr>
                      <a:r>
                        <a:rPr b="1" i="0" lang="en-US" sz="1800" u="none" strike="noStrike">
                          <a:solidFill>
                            <a:srgbClr val="000000"/>
                          </a:solidFill>
                          <a:latin typeface="Calibri"/>
                          <a:ea typeface="Calibri"/>
                          <a:cs typeface="Calibri"/>
                          <a:sym typeface="Calibri"/>
                        </a:rPr>
                        <a:t>This method will return elements of TreeSet which are less than the specified element.</a:t>
                      </a:r>
                      <a:endParaRPr/>
                    </a:p>
                  </a:txBody>
                  <a:tcPr marT="6350" marB="0" marR="6350" marL="6350" anchor="b">
                    <a:solidFill>
                      <a:srgbClr val="FBE4D4"/>
                    </a:solidFill>
                  </a:tcPr>
                </a:tc>
              </a:tr>
              <a:tr h="381000">
                <a:tc>
                  <a:txBody>
                    <a:bodyPr/>
                    <a:lstStyle/>
                    <a:p>
                      <a:pPr indent="0" lvl="0" marL="0" marR="0" rtl="0" algn="l">
                        <a:spcBef>
                          <a:spcPts val="0"/>
                        </a:spcBef>
                        <a:spcAft>
                          <a:spcPts val="0"/>
                        </a:spcAft>
                        <a:buNone/>
                      </a:pPr>
                      <a:r>
                        <a:rPr b="1" i="0" lang="en-US" sz="1800" u="none" strike="noStrike">
                          <a:solidFill>
                            <a:srgbClr val="000000"/>
                          </a:solidFill>
                          <a:latin typeface="Calibri"/>
                          <a:ea typeface="Calibri"/>
                          <a:cs typeface="Calibri"/>
                          <a:sym typeface="Calibri"/>
                        </a:rPr>
                        <a:t>SortedSet tailSet(Object fromElement):</a:t>
                      </a:r>
                      <a:endParaRPr/>
                    </a:p>
                  </a:txBody>
                  <a:tcPr marT="6350" marB="0" marR="6350" marL="6350" anchor="b">
                    <a:solidFill>
                      <a:schemeClr val="lt1"/>
                    </a:solidFill>
                  </a:tcPr>
                </a:tc>
                <a:tc>
                  <a:txBody>
                    <a:bodyPr/>
                    <a:lstStyle/>
                    <a:p>
                      <a:pPr indent="0" lvl="0" marL="0" marR="0" rtl="0" algn="l">
                        <a:spcBef>
                          <a:spcPts val="0"/>
                        </a:spcBef>
                        <a:spcAft>
                          <a:spcPts val="0"/>
                        </a:spcAft>
                        <a:buNone/>
                      </a:pPr>
                      <a:r>
                        <a:rPr b="1" i="0" lang="en-US" sz="1800" u="none" strike="noStrike">
                          <a:solidFill>
                            <a:srgbClr val="000000"/>
                          </a:solidFill>
                          <a:latin typeface="Calibri"/>
                          <a:ea typeface="Calibri"/>
                          <a:cs typeface="Calibri"/>
                          <a:sym typeface="Calibri"/>
                        </a:rPr>
                        <a:t>This method will return elements of TreeSet which are greater than or equal to the specified element.</a:t>
                      </a:r>
                      <a:endParaRPr/>
                    </a:p>
                  </a:txBody>
                  <a:tcPr marT="6350" marB="0" marR="6350" marL="6350" anchor="b">
                    <a:solidFill>
                      <a:schemeClr val="lt1"/>
                    </a:solidFill>
                  </a:tcPr>
                </a:tc>
              </a:tr>
              <a:tr h="381000">
                <a:tc>
                  <a:txBody>
                    <a:bodyPr/>
                    <a:lstStyle/>
                    <a:p>
                      <a:pPr indent="0" lvl="0" marL="0" marR="0" rtl="0" algn="l">
                        <a:spcBef>
                          <a:spcPts val="0"/>
                        </a:spcBef>
                        <a:spcAft>
                          <a:spcPts val="0"/>
                        </a:spcAft>
                        <a:buNone/>
                      </a:pPr>
                      <a:r>
                        <a:rPr b="1" i="0" lang="en-US" sz="1800" u="none" strike="noStrike">
                          <a:solidFill>
                            <a:srgbClr val="000000"/>
                          </a:solidFill>
                          <a:latin typeface="Calibri"/>
                          <a:ea typeface="Calibri"/>
                          <a:cs typeface="Calibri"/>
                          <a:sym typeface="Calibri"/>
                        </a:rPr>
                        <a:t>SortedSet subSet(Object fromElement, Object toElement):</a:t>
                      </a:r>
                      <a:endParaRPr/>
                    </a:p>
                  </a:txBody>
                  <a:tcPr marT="6350" marB="0" marR="6350" marL="6350" anchor="b">
                    <a:solidFill>
                      <a:srgbClr val="FBE4D4"/>
                    </a:solidFill>
                  </a:tcPr>
                </a:tc>
                <a:tc>
                  <a:txBody>
                    <a:bodyPr/>
                    <a:lstStyle/>
                    <a:p>
                      <a:pPr indent="0" lvl="0" marL="0" marR="0" rtl="0" algn="l">
                        <a:spcBef>
                          <a:spcPts val="0"/>
                        </a:spcBef>
                        <a:spcAft>
                          <a:spcPts val="0"/>
                        </a:spcAft>
                        <a:buNone/>
                      </a:pPr>
                      <a:r>
                        <a:rPr b="1" i="0" lang="en-US" sz="1800" u="none" strike="noStrike">
                          <a:solidFill>
                            <a:srgbClr val="000000"/>
                          </a:solidFill>
                          <a:latin typeface="Calibri"/>
                          <a:ea typeface="Calibri"/>
                          <a:cs typeface="Calibri"/>
                          <a:sym typeface="Calibri"/>
                        </a:rPr>
                        <a:t>This method will return elements ranging from fromElement to toElement. fromElement is inclusive and toElement is exclusive.</a:t>
                      </a:r>
                      <a:endParaRPr/>
                    </a:p>
                  </a:txBody>
                  <a:tcPr marT="6350" marB="0" marR="6350" marL="6350" anchor="b">
                    <a:solidFill>
                      <a:srgbClr val="FBE4D4"/>
                    </a:solidFill>
                  </a:tcPr>
                </a:tc>
              </a:tr>
            </a:tbl>
          </a:graphicData>
        </a:graphic>
      </p:graphicFrame>
    </p:spTree>
  </p:cSld>
  <p:clrMapOvr>
    <a:masterClrMapping/>
  </p:clrMapOvr>
  <mc:AlternateContent>
    <mc:Choice Requires="p14">
      <p:transition spd="slow" p14:dur="2000">
        <p14:prism dir="l"/>
      </p:transition>
    </mc:Choice>
    <mc:Fallback>
      <p:transition spd="slow">
        <p:fade/>
      </p:transition>
    </mc:Fallback>
  </mc:AlternateContent>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pic>
        <p:nvPicPr>
          <p:cNvPr id="993" name="Google Shape;993;p64"/>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994" name="Google Shape;994;p64"/>
          <p:cNvGrpSpPr/>
          <p:nvPr/>
        </p:nvGrpSpPr>
        <p:grpSpPr>
          <a:xfrm>
            <a:off x="118191" y="106018"/>
            <a:ext cx="1498574" cy="904328"/>
            <a:chOff x="862157" y="4413681"/>
            <a:chExt cx="2570156" cy="1560001"/>
          </a:xfrm>
        </p:grpSpPr>
        <p:pic>
          <p:nvPicPr>
            <p:cNvPr descr="Image result for collections icon" id="995" name="Google Shape;995;p64"/>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996" name="Google Shape;996;p64"/>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997" name="Google Shape;997;p64"/>
          <p:cNvSpPr txBox="1"/>
          <p:nvPr/>
        </p:nvSpPr>
        <p:spPr>
          <a:xfrm>
            <a:off x="3272224" y="38499"/>
            <a:ext cx="564755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261628"/>
                </a:solidFill>
                <a:latin typeface="Calibri"/>
                <a:ea typeface="Calibri"/>
                <a:cs typeface="Calibri"/>
                <a:sym typeface="Calibri"/>
              </a:rPr>
              <a:t>Tree Set</a:t>
            </a:r>
            <a:endParaRPr/>
          </a:p>
        </p:txBody>
      </p:sp>
      <p:graphicFrame>
        <p:nvGraphicFramePr>
          <p:cNvPr id="998" name="Google Shape;998;p64"/>
          <p:cNvGraphicFramePr/>
          <p:nvPr/>
        </p:nvGraphicFramePr>
        <p:xfrm>
          <a:off x="479501" y="1124288"/>
          <a:ext cx="3000000" cy="3000000"/>
        </p:xfrm>
        <a:graphic>
          <a:graphicData uri="http://schemas.openxmlformats.org/drawingml/2006/table">
            <a:tbl>
              <a:tblPr>
                <a:noFill/>
                <a:tableStyleId>{B9160D5A-F4D8-4355-9011-09AB1966FD5C}</a:tableStyleId>
              </a:tblPr>
              <a:tblGrid>
                <a:gridCol w="3710600"/>
                <a:gridCol w="7845275"/>
              </a:tblGrid>
              <a:tr h="190500">
                <a:tc>
                  <a:txBody>
                    <a:bodyPr/>
                    <a:lstStyle/>
                    <a:p>
                      <a:pPr indent="0" lvl="0" marL="0" marR="0" rtl="0" algn="ctr">
                        <a:spcBef>
                          <a:spcPts val="0"/>
                        </a:spcBef>
                        <a:spcAft>
                          <a:spcPts val="0"/>
                        </a:spcAft>
                        <a:buNone/>
                      </a:pPr>
                      <a:r>
                        <a:rPr b="1" lang="en-US" sz="2000" u="none" strike="noStrike"/>
                        <a:t>Method</a:t>
                      </a:r>
                      <a:endParaRPr b="1" i="0" sz="2000" u="none" strike="noStrike">
                        <a:solidFill>
                          <a:srgbClr val="000000"/>
                        </a:solidFill>
                        <a:latin typeface="Calibri"/>
                        <a:ea typeface="Calibri"/>
                        <a:cs typeface="Calibri"/>
                        <a:sym typeface="Calibri"/>
                      </a:endParaRPr>
                    </a:p>
                  </a:txBody>
                  <a:tcPr marT="9525" marB="0" marR="9525" marL="9525" anchor="ctr">
                    <a:solidFill>
                      <a:srgbClr val="FFC000"/>
                    </a:solidFill>
                  </a:tcPr>
                </a:tc>
                <a:tc>
                  <a:txBody>
                    <a:bodyPr/>
                    <a:lstStyle/>
                    <a:p>
                      <a:pPr indent="0" lvl="0" marL="0" marR="0" rtl="0" algn="ctr">
                        <a:spcBef>
                          <a:spcPts val="0"/>
                        </a:spcBef>
                        <a:spcAft>
                          <a:spcPts val="0"/>
                        </a:spcAft>
                        <a:buNone/>
                      </a:pPr>
                      <a:r>
                        <a:rPr b="1" lang="en-US" sz="2000" u="none" strike="noStrike"/>
                        <a:t>Description</a:t>
                      </a:r>
                      <a:endParaRPr b="1" i="0" sz="2000" u="none" strike="noStrike">
                        <a:solidFill>
                          <a:srgbClr val="000000"/>
                        </a:solidFill>
                        <a:latin typeface="Calibri"/>
                        <a:ea typeface="Calibri"/>
                        <a:cs typeface="Calibri"/>
                        <a:sym typeface="Calibri"/>
                      </a:endParaRPr>
                    </a:p>
                  </a:txBody>
                  <a:tcPr marT="9525" marB="0" marR="9525" marL="9525" anchor="ctr">
                    <a:solidFill>
                      <a:srgbClr val="FFC000"/>
                    </a:solidFill>
                  </a:tcPr>
                </a:tc>
              </a:tr>
              <a:tr h="190500">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boolean isEmpty():</a:t>
                      </a:r>
                      <a:endParaRPr/>
                    </a:p>
                  </a:txBody>
                  <a:tcPr marT="6350" marB="0" marR="6350" marL="6350" anchor="b">
                    <a:solidFill>
                      <a:srgbClr val="FBE4D4"/>
                    </a:solidFill>
                  </a:tcPr>
                </a:tc>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This method is used to return true if this set contains no elements or is empty and false for the opposite case.</a:t>
                      </a:r>
                      <a:endParaRPr/>
                    </a:p>
                  </a:txBody>
                  <a:tcPr marT="6350" marB="0" marR="6350" marL="6350" anchor="b">
                    <a:solidFill>
                      <a:srgbClr val="FBE4D4"/>
                    </a:solidFill>
                  </a:tcPr>
                </a:tc>
              </a:tr>
              <a:tr h="190500">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Object clone():</a:t>
                      </a:r>
                      <a:endParaRPr/>
                    </a:p>
                  </a:txBody>
                  <a:tcPr marT="6350" marB="0" marR="6350" marL="6350" anchor="b">
                    <a:solidFill>
                      <a:schemeClr val="lt1"/>
                    </a:solidFill>
                  </a:tcPr>
                </a:tc>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The method is used to return a shallow copy of the set, which is just a simple copied set.</a:t>
                      </a:r>
                      <a:endParaRPr/>
                    </a:p>
                  </a:txBody>
                  <a:tcPr marT="6350" marB="0" marR="6350" marL="6350" anchor="b">
                    <a:solidFill>
                      <a:schemeClr val="lt1"/>
                    </a:solidFill>
                  </a:tcPr>
                </a:tc>
              </a:tr>
              <a:tr h="190500">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int size():</a:t>
                      </a:r>
                      <a:endParaRPr/>
                    </a:p>
                  </a:txBody>
                  <a:tcPr marT="6350" marB="0" marR="6350" marL="6350" anchor="b">
                    <a:solidFill>
                      <a:srgbClr val="FBE4D4"/>
                    </a:solidFill>
                  </a:tcPr>
                </a:tc>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This method is used to return the size of the set or the number of elements present in the set.</a:t>
                      </a:r>
                      <a:endParaRPr/>
                    </a:p>
                  </a:txBody>
                  <a:tcPr marT="6350" marB="0" marR="6350" marL="6350" anchor="b">
                    <a:solidFill>
                      <a:srgbClr val="FBE4D4"/>
                    </a:solidFill>
                  </a:tcPr>
                </a:tc>
              </a:tr>
              <a:tr h="190500">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boolean remove(Object o):</a:t>
                      </a:r>
                      <a:endParaRPr/>
                    </a:p>
                  </a:txBody>
                  <a:tcPr marT="6350" marB="0" marR="6350" marL="6350" anchor="b">
                    <a:solidFill>
                      <a:schemeClr val="lt1"/>
                    </a:solidFill>
                  </a:tcPr>
                </a:tc>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This method is used to return a specific element from the set.</a:t>
                      </a:r>
                      <a:endParaRPr/>
                    </a:p>
                  </a:txBody>
                  <a:tcPr marT="6350" marB="0" marR="6350" marL="6350" anchor="b">
                    <a:solidFill>
                      <a:schemeClr val="lt1"/>
                    </a:solidFill>
                  </a:tcPr>
                </a:tc>
              </a:tr>
              <a:tr h="190500">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Iterator iterator():</a:t>
                      </a:r>
                      <a:endParaRPr/>
                    </a:p>
                  </a:txBody>
                  <a:tcPr marT="6350" marB="0" marR="6350" marL="6350" anchor="b">
                    <a:solidFill>
                      <a:srgbClr val="FBE4D4"/>
                    </a:solidFill>
                  </a:tcPr>
                </a:tc>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Returns an iterator for iterating over the elements of the set.</a:t>
                      </a:r>
                      <a:endParaRPr/>
                    </a:p>
                  </a:txBody>
                  <a:tcPr marT="6350" marB="0" marR="6350" marL="6350" anchor="b">
                    <a:solidFill>
                      <a:srgbClr val="FBE4D4"/>
                    </a:solidFill>
                  </a:tcPr>
                </a:tc>
              </a:tr>
              <a:tr h="190500">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Comparator comparator():</a:t>
                      </a:r>
                      <a:endParaRPr/>
                    </a:p>
                  </a:txBody>
                  <a:tcPr marT="6350" marB="0" marR="6350" marL="6350" anchor="b">
                    <a:solidFill>
                      <a:schemeClr val="lt1"/>
                    </a:solidFill>
                  </a:tcPr>
                </a:tc>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This method will return Comparator used to sort elements in TreeSet or it will return null if default natural sorting order is used.</a:t>
                      </a:r>
                      <a:endParaRPr/>
                    </a:p>
                  </a:txBody>
                  <a:tcPr marT="6350" marB="0" marR="6350" marL="6350" anchor="b">
                    <a:solidFill>
                      <a:schemeClr val="lt1"/>
                    </a:solidFill>
                  </a:tcPr>
                </a:tc>
              </a:tr>
              <a:tr h="190500">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ceiling​(E e):</a:t>
                      </a:r>
                      <a:endParaRPr/>
                    </a:p>
                  </a:txBody>
                  <a:tcPr marT="6350" marB="0" marR="6350" marL="6350" anchor="b">
                    <a:solidFill>
                      <a:srgbClr val="FBE4D4"/>
                    </a:solidFill>
                  </a:tcPr>
                </a:tc>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This method returns the least element in this set greater than or equal to the given element, or null if there is no such element.</a:t>
                      </a:r>
                      <a:endParaRPr/>
                    </a:p>
                  </a:txBody>
                  <a:tcPr marT="6350" marB="0" marR="6350" marL="6350" anchor="b">
                    <a:solidFill>
                      <a:srgbClr val="FBE4D4"/>
                    </a:solidFill>
                  </a:tcPr>
                </a:tc>
              </a:tr>
              <a:tr h="381000">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descendingIterator​():</a:t>
                      </a:r>
                      <a:endParaRPr/>
                    </a:p>
                  </a:txBody>
                  <a:tcPr marT="6350" marB="0" marR="6350" marL="6350" anchor="b">
                    <a:solidFill>
                      <a:schemeClr val="lt1"/>
                    </a:solidFill>
                  </a:tcPr>
                </a:tc>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This method returns an iterator over the elements in this set in descending order.</a:t>
                      </a:r>
                      <a:endParaRPr/>
                    </a:p>
                  </a:txBody>
                  <a:tcPr marT="6350" marB="0" marR="6350" marL="6350" anchor="b">
                    <a:solidFill>
                      <a:schemeClr val="lt1"/>
                    </a:solidFill>
                  </a:tcPr>
                </a:tc>
              </a:tr>
              <a:tr h="381000">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descendingSet​():</a:t>
                      </a:r>
                      <a:endParaRPr/>
                    </a:p>
                  </a:txBody>
                  <a:tcPr marT="6350" marB="0" marR="6350" marL="6350" anchor="b">
                    <a:solidFill>
                      <a:srgbClr val="FBE4D4"/>
                    </a:solidFill>
                  </a:tcPr>
                </a:tc>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This method returns a reverse order view of the elements contained in this set.</a:t>
                      </a:r>
                      <a:endParaRPr/>
                    </a:p>
                  </a:txBody>
                  <a:tcPr marT="6350" marB="0" marR="6350" marL="6350" anchor="b">
                    <a:solidFill>
                      <a:srgbClr val="FBE4D4"/>
                    </a:solidFill>
                  </a:tcPr>
                </a:tc>
              </a:tr>
            </a:tbl>
          </a:graphicData>
        </a:graphic>
      </p:graphicFrame>
    </p:spTree>
  </p:cSld>
  <p:clrMapOvr>
    <a:masterClrMapping/>
  </p:clrMapOvr>
  <mc:AlternateContent>
    <mc:Choice Requires="p14">
      <p:transition spd="slow" p14:dur="2000">
        <p14:prism dir="l"/>
      </p:transition>
    </mc:Choice>
    <mc:Fallback>
      <p:transition spd="slow">
        <p:fade/>
      </p:transition>
    </mc:Fallback>
  </mc:AlternateContent>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2" name="Shape 1002"/>
        <p:cNvGrpSpPr/>
        <p:nvPr/>
      </p:nvGrpSpPr>
      <p:grpSpPr>
        <a:xfrm>
          <a:off x="0" y="0"/>
          <a:ext cx="0" cy="0"/>
          <a:chOff x="0" y="0"/>
          <a:chExt cx="0" cy="0"/>
        </a:xfrm>
      </p:grpSpPr>
      <p:pic>
        <p:nvPicPr>
          <p:cNvPr id="1003" name="Google Shape;1003;p65"/>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1004" name="Google Shape;1004;p65"/>
          <p:cNvGrpSpPr/>
          <p:nvPr/>
        </p:nvGrpSpPr>
        <p:grpSpPr>
          <a:xfrm>
            <a:off x="118191" y="106018"/>
            <a:ext cx="1498574" cy="904328"/>
            <a:chOff x="862157" y="4413681"/>
            <a:chExt cx="2570156" cy="1560001"/>
          </a:xfrm>
        </p:grpSpPr>
        <p:pic>
          <p:nvPicPr>
            <p:cNvPr descr="Image result for collections icon" id="1005" name="Google Shape;1005;p65"/>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1006" name="Google Shape;1006;p65"/>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1007" name="Google Shape;1007;p65"/>
          <p:cNvSpPr txBox="1"/>
          <p:nvPr/>
        </p:nvSpPr>
        <p:spPr>
          <a:xfrm>
            <a:off x="3272224" y="38499"/>
            <a:ext cx="564755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261628"/>
                </a:solidFill>
                <a:latin typeface="Calibri"/>
                <a:ea typeface="Calibri"/>
                <a:cs typeface="Calibri"/>
                <a:sym typeface="Calibri"/>
              </a:rPr>
              <a:t>Tree Set</a:t>
            </a:r>
            <a:endParaRPr/>
          </a:p>
        </p:txBody>
      </p:sp>
      <p:graphicFrame>
        <p:nvGraphicFramePr>
          <p:cNvPr id="1008" name="Google Shape;1008;p65"/>
          <p:cNvGraphicFramePr/>
          <p:nvPr/>
        </p:nvGraphicFramePr>
        <p:xfrm>
          <a:off x="479501" y="1124288"/>
          <a:ext cx="3000000" cy="3000000"/>
        </p:xfrm>
        <a:graphic>
          <a:graphicData uri="http://schemas.openxmlformats.org/drawingml/2006/table">
            <a:tbl>
              <a:tblPr>
                <a:noFill/>
                <a:tableStyleId>{B9160D5A-F4D8-4355-9011-09AB1966FD5C}</a:tableStyleId>
              </a:tblPr>
              <a:tblGrid>
                <a:gridCol w="3710600"/>
                <a:gridCol w="7845275"/>
              </a:tblGrid>
              <a:tr h="190500">
                <a:tc>
                  <a:txBody>
                    <a:bodyPr/>
                    <a:lstStyle/>
                    <a:p>
                      <a:pPr indent="0" lvl="0" marL="0" marR="0" rtl="0" algn="ctr">
                        <a:spcBef>
                          <a:spcPts val="0"/>
                        </a:spcBef>
                        <a:spcAft>
                          <a:spcPts val="0"/>
                        </a:spcAft>
                        <a:buNone/>
                      </a:pPr>
                      <a:r>
                        <a:rPr b="1" lang="en-US" sz="2000" u="none" strike="noStrike"/>
                        <a:t>Method</a:t>
                      </a:r>
                      <a:endParaRPr b="1" i="0" sz="2000" u="none" strike="noStrike">
                        <a:solidFill>
                          <a:srgbClr val="000000"/>
                        </a:solidFill>
                        <a:latin typeface="Calibri"/>
                        <a:ea typeface="Calibri"/>
                        <a:cs typeface="Calibri"/>
                        <a:sym typeface="Calibri"/>
                      </a:endParaRPr>
                    </a:p>
                  </a:txBody>
                  <a:tcPr marT="9525" marB="0" marR="9525" marL="9525" anchor="ctr">
                    <a:solidFill>
                      <a:srgbClr val="FFC000"/>
                    </a:solidFill>
                  </a:tcPr>
                </a:tc>
                <a:tc>
                  <a:txBody>
                    <a:bodyPr/>
                    <a:lstStyle/>
                    <a:p>
                      <a:pPr indent="0" lvl="0" marL="0" marR="0" rtl="0" algn="ctr">
                        <a:spcBef>
                          <a:spcPts val="0"/>
                        </a:spcBef>
                        <a:spcAft>
                          <a:spcPts val="0"/>
                        </a:spcAft>
                        <a:buNone/>
                      </a:pPr>
                      <a:r>
                        <a:rPr b="1" lang="en-US" sz="2000" u="none" strike="noStrike"/>
                        <a:t>Description</a:t>
                      </a:r>
                      <a:endParaRPr b="1" i="0" sz="2000" u="none" strike="noStrike">
                        <a:solidFill>
                          <a:srgbClr val="000000"/>
                        </a:solidFill>
                        <a:latin typeface="Calibri"/>
                        <a:ea typeface="Calibri"/>
                        <a:cs typeface="Calibri"/>
                        <a:sym typeface="Calibri"/>
                      </a:endParaRPr>
                    </a:p>
                  </a:txBody>
                  <a:tcPr marT="9525" marB="0" marR="9525" marL="9525" anchor="ctr">
                    <a:solidFill>
                      <a:srgbClr val="FFC000"/>
                    </a:solidFill>
                  </a:tcPr>
                </a:tc>
              </a:tr>
              <a:tr h="190500">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floor​(E e):</a:t>
                      </a:r>
                      <a:endParaRPr/>
                    </a:p>
                  </a:txBody>
                  <a:tcPr marT="6350" marB="0" marR="6350" marL="6350" anchor="b">
                    <a:solidFill>
                      <a:srgbClr val="FBE4D4"/>
                    </a:solidFill>
                  </a:tcPr>
                </a:tc>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This method returns the greatest element in this set less than or equal to the given element, or null if there is no such element.</a:t>
                      </a:r>
                      <a:endParaRPr/>
                    </a:p>
                  </a:txBody>
                  <a:tcPr marT="6350" marB="0" marR="6350" marL="6350" anchor="b">
                    <a:solidFill>
                      <a:srgbClr val="FBE4D4"/>
                    </a:solidFill>
                  </a:tcPr>
                </a:tc>
              </a:tr>
              <a:tr h="190500">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higher​(E e):</a:t>
                      </a:r>
                      <a:endParaRPr/>
                    </a:p>
                  </a:txBody>
                  <a:tcPr marT="6350" marB="0" marR="6350" marL="6350" anchor="b">
                    <a:solidFill>
                      <a:schemeClr val="lt1"/>
                    </a:solidFill>
                  </a:tcPr>
                </a:tc>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This method returns the least element in this set strictly greater than the given element, or null if there is no such element.</a:t>
                      </a:r>
                      <a:endParaRPr/>
                    </a:p>
                  </a:txBody>
                  <a:tcPr marT="6350" marB="0" marR="6350" marL="6350" anchor="b">
                    <a:solidFill>
                      <a:schemeClr val="lt1"/>
                    </a:solidFill>
                  </a:tcPr>
                </a:tc>
              </a:tr>
              <a:tr h="190500">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lower​(E e):</a:t>
                      </a:r>
                      <a:endParaRPr/>
                    </a:p>
                  </a:txBody>
                  <a:tcPr marT="6350" marB="0" marR="6350" marL="6350" anchor="b">
                    <a:solidFill>
                      <a:srgbClr val="FBE4D4"/>
                    </a:solidFill>
                  </a:tcPr>
                </a:tc>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This method returns the greatest element in this set strictly less than the given element, or null if there is no such element.</a:t>
                      </a:r>
                      <a:endParaRPr/>
                    </a:p>
                  </a:txBody>
                  <a:tcPr marT="6350" marB="0" marR="6350" marL="6350" anchor="b">
                    <a:solidFill>
                      <a:srgbClr val="FBE4D4"/>
                    </a:solidFill>
                  </a:tcPr>
                </a:tc>
              </a:tr>
              <a:tr h="190500">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pollFirst​():</a:t>
                      </a:r>
                      <a:endParaRPr/>
                    </a:p>
                  </a:txBody>
                  <a:tcPr marT="6350" marB="0" marR="6350" marL="6350" anchor="b">
                    <a:solidFill>
                      <a:schemeClr val="lt1"/>
                    </a:solidFill>
                  </a:tcPr>
                </a:tc>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This method retrieves and removes the first (lowest) element, or returns null if this set is empty.</a:t>
                      </a:r>
                      <a:endParaRPr/>
                    </a:p>
                  </a:txBody>
                  <a:tcPr marT="6350" marB="0" marR="6350" marL="6350" anchor="b">
                    <a:solidFill>
                      <a:schemeClr val="lt1"/>
                    </a:solidFill>
                  </a:tcPr>
                </a:tc>
              </a:tr>
              <a:tr h="190500">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pollLast​():</a:t>
                      </a:r>
                      <a:endParaRPr/>
                    </a:p>
                  </a:txBody>
                  <a:tcPr marT="6350" marB="0" marR="6350" marL="6350" anchor="b">
                    <a:solidFill>
                      <a:srgbClr val="FBE4D4"/>
                    </a:solidFill>
                  </a:tcPr>
                </a:tc>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This method retrieves and removes the last (highest) element, or returns null if this set is empty.</a:t>
                      </a:r>
                      <a:endParaRPr/>
                    </a:p>
                  </a:txBody>
                  <a:tcPr marT="6350" marB="0" marR="6350" marL="6350" anchor="b">
                    <a:solidFill>
                      <a:srgbClr val="FBE4D4"/>
                    </a:solidFill>
                  </a:tcPr>
                </a:tc>
              </a:tr>
              <a:tr h="190500">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spliterator​():</a:t>
                      </a:r>
                      <a:endParaRPr/>
                    </a:p>
                  </a:txBody>
                  <a:tcPr marT="6350" marB="0" marR="6350" marL="6350" anchor="b">
                    <a:solidFill>
                      <a:schemeClr val="lt1"/>
                    </a:solidFill>
                  </a:tcPr>
                </a:tc>
                <a:tc>
                  <a:txBody>
                    <a:bodyPr/>
                    <a:lstStyle/>
                    <a:p>
                      <a:pPr indent="0" lvl="0" marL="0" marR="0" rtl="0" algn="l">
                        <a:spcBef>
                          <a:spcPts val="0"/>
                        </a:spcBef>
                        <a:spcAft>
                          <a:spcPts val="0"/>
                        </a:spcAft>
                        <a:buNone/>
                      </a:pPr>
                      <a:r>
                        <a:rPr b="1" i="0" lang="en-US" sz="2000" u="none" strike="noStrike">
                          <a:solidFill>
                            <a:srgbClr val="000000"/>
                          </a:solidFill>
                          <a:latin typeface="Calibri"/>
                          <a:ea typeface="Calibri"/>
                          <a:cs typeface="Calibri"/>
                          <a:sym typeface="Calibri"/>
                        </a:rPr>
                        <a:t>This method creates a late-binding and fail-fast Spliterator over the elements in this set.</a:t>
                      </a:r>
                      <a:endParaRPr/>
                    </a:p>
                  </a:txBody>
                  <a:tcPr marT="6350" marB="0" marR="6350" marL="6350" anchor="b">
                    <a:solidFill>
                      <a:schemeClr val="lt1"/>
                    </a:solidFill>
                  </a:tcPr>
                </a:tc>
              </a:tr>
            </a:tbl>
          </a:graphicData>
        </a:graphic>
      </p:graphicFrame>
    </p:spTree>
  </p:cSld>
  <p:clrMapOvr>
    <a:masterClrMapping/>
  </p:clrMapOvr>
  <mc:AlternateContent>
    <mc:Choice Requires="p14">
      <p:transition spd="slow" p14:dur="2000">
        <p14:prism dir="l"/>
      </p:transition>
    </mc:Choice>
    <mc:Fallback>
      <p:transition spd="slow">
        <p:fade/>
      </p:transition>
    </mc:Fallback>
  </mc:AlternateContent>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2" name="Shape 1012"/>
        <p:cNvGrpSpPr/>
        <p:nvPr/>
      </p:nvGrpSpPr>
      <p:grpSpPr>
        <a:xfrm>
          <a:off x="0" y="0"/>
          <a:ext cx="0" cy="0"/>
          <a:chOff x="0" y="0"/>
          <a:chExt cx="0" cy="0"/>
        </a:xfrm>
      </p:grpSpPr>
      <p:pic>
        <p:nvPicPr>
          <p:cNvPr id="1013" name="Google Shape;1013;p66"/>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1014" name="Google Shape;1014;p66"/>
          <p:cNvGrpSpPr/>
          <p:nvPr/>
        </p:nvGrpSpPr>
        <p:grpSpPr>
          <a:xfrm>
            <a:off x="118191" y="106018"/>
            <a:ext cx="1498574" cy="904328"/>
            <a:chOff x="862157" y="4413681"/>
            <a:chExt cx="2570156" cy="1560001"/>
          </a:xfrm>
        </p:grpSpPr>
        <p:pic>
          <p:nvPicPr>
            <p:cNvPr descr="Image result for collections icon" id="1015" name="Google Shape;1015;p66"/>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1016" name="Google Shape;1016;p66"/>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1017" name="Google Shape;1017;p66"/>
          <p:cNvSpPr txBox="1"/>
          <p:nvPr/>
        </p:nvSpPr>
        <p:spPr>
          <a:xfrm>
            <a:off x="2667786" y="38499"/>
            <a:ext cx="7466028"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rgbClr val="261628"/>
                </a:solidFill>
                <a:latin typeface="Calibri"/>
                <a:ea typeface="Calibri"/>
                <a:cs typeface="Calibri"/>
                <a:sym typeface="Calibri"/>
              </a:rPr>
              <a:t>HashSet vs LinkedHashSet vs Tree Set</a:t>
            </a:r>
            <a:endParaRPr/>
          </a:p>
        </p:txBody>
      </p:sp>
      <p:graphicFrame>
        <p:nvGraphicFramePr>
          <p:cNvPr id="1018" name="Google Shape;1018;p66"/>
          <p:cNvGraphicFramePr/>
          <p:nvPr/>
        </p:nvGraphicFramePr>
        <p:xfrm>
          <a:off x="867266" y="1010346"/>
          <a:ext cx="3000000" cy="3000000"/>
        </p:xfrm>
        <a:graphic>
          <a:graphicData uri="http://schemas.openxmlformats.org/drawingml/2006/table">
            <a:tbl>
              <a:tblPr>
                <a:noFill/>
                <a:tableStyleId>{A564AED5-2C7A-4046-9A58-7D9B8091932A}</a:tableStyleId>
              </a:tblPr>
              <a:tblGrid>
                <a:gridCol w="2637150"/>
                <a:gridCol w="2575825"/>
                <a:gridCol w="2575825"/>
                <a:gridCol w="2759800"/>
              </a:tblGrid>
              <a:tr h="739100">
                <a:tc>
                  <a:txBody>
                    <a:bodyPr/>
                    <a:lstStyle/>
                    <a:p>
                      <a:pPr indent="0" lvl="0" marL="0" marR="0" rtl="0" algn="ctr">
                        <a:spcBef>
                          <a:spcPts val="0"/>
                        </a:spcBef>
                        <a:spcAft>
                          <a:spcPts val="0"/>
                        </a:spcAft>
                        <a:buNone/>
                      </a:pPr>
                      <a:r>
                        <a:rPr b="1" i="0" lang="en-US" sz="2000" u="none" strike="noStrike">
                          <a:solidFill>
                            <a:srgbClr val="FFFFFF"/>
                          </a:solidFill>
                          <a:latin typeface="Calibri"/>
                          <a:ea typeface="Calibri"/>
                          <a:cs typeface="Calibri"/>
                          <a:sym typeface="Calibri"/>
                        </a:rPr>
                        <a:t>Criteria</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472C4"/>
                    </a:solidFill>
                  </a:tcPr>
                </a:tc>
                <a:tc>
                  <a:txBody>
                    <a:bodyPr/>
                    <a:lstStyle/>
                    <a:p>
                      <a:pPr indent="0" lvl="0" marL="0" marR="0" rtl="0" algn="ctr">
                        <a:spcBef>
                          <a:spcPts val="0"/>
                        </a:spcBef>
                        <a:spcAft>
                          <a:spcPts val="0"/>
                        </a:spcAft>
                        <a:buNone/>
                      </a:pPr>
                      <a:r>
                        <a:rPr b="1" i="0" lang="en-US" sz="2000" u="none" strike="noStrike">
                          <a:solidFill>
                            <a:srgbClr val="FFFFFF"/>
                          </a:solidFill>
                          <a:latin typeface="Calibri"/>
                          <a:ea typeface="Calibri"/>
                          <a:cs typeface="Calibri"/>
                          <a:sym typeface="Calibri"/>
                        </a:rPr>
                        <a:t>HashSet</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472C4"/>
                    </a:solidFill>
                  </a:tcPr>
                </a:tc>
                <a:tc>
                  <a:txBody>
                    <a:bodyPr/>
                    <a:lstStyle/>
                    <a:p>
                      <a:pPr indent="0" lvl="0" marL="0" marR="0" rtl="0" algn="ctr">
                        <a:spcBef>
                          <a:spcPts val="0"/>
                        </a:spcBef>
                        <a:spcAft>
                          <a:spcPts val="0"/>
                        </a:spcAft>
                        <a:buNone/>
                      </a:pPr>
                      <a:r>
                        <a:rPr b="1" i="0" lang="en-US" sz="2000" u="none" strike="noStrike">
                          <a:solidFill>
                            <a:srgbClr val="FFFFFF"/>
                          </a:solidFill>
                          <a:latin typeface="Calibri"/>
                          <a:ea typeface="Calibri"/>
                          <a:cs typeface="Calibri"/>
                          <a:sym typeface="Calibri"/>
                        </a:rPr>
                        <a:t>LinkedHashSet</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472C4"/>
                    </a:solidFill>
                  </a:tcPr>
                </a:tc>
                <a:tc>
                  <a:txBody>
                    <a:bodyPr/>
                    <a:lstStyle/>
                    <a:p>
                      <a:pPr indent="0" lvl="0" marL="0" marR="0" rtl="0" algn="ctr">
                        <a:spcBef>
                          <a:spcPts val="0"/>
                        </a:spcBef>
                        <a:spcAft>
                          <a:spcPts val="0"/>
                        </a:spcAft>
                        <a:buNone/>
                      </a:pPr>
                      <a:r>
                        <a:rPr b="1" i="0" lang="en-US" sz="2000" u="none" strike="noStrike">
                          <a:solidFill>
                            <a:srgbClr val="FFFFFF"/>
                          </a:solidFill>
                          <a:latin typeface="Calibri"/>
                          <a:ea typeface="Calibri"/>
                          <a:cs typeface="Calibri"/>
                          <a:sym typeface="Calibri"/>
                        </a:rPr>
                        <a:t>TreeSet</a:t>
                      </a:r>
                      <a:endParaRPr b="1" i="0" sz="2000" u="none" strike="noStrike">
                        <a:solidFill>
                          <a:srgbClr val="FFFFFF"/>
                        </a:solidFill>
                        <a:latin typeface="Calibri"/>
                        <a:ea typeface="Calibri"/>
                        <a:cs typeface="Calibri"/>
                        <a:sym typeface="Calibri"/>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472C4"/>
                    </a:solidFill>
                  </a:tcPr>
                </a:tc>
              </a:tr>
              <a:tr h="739100">
                <a:tc>
                  <a:txBody>
                    <a:bodyPr/>
                    <a:lstStyle/>
                    <a:p>
                      <a:pPr indent="0" lvl="0" marL="0" marR="0" rtl="0" algn="l">
                        <a:spcBef>
                          <a:spcPts val="0"/>
                        </a:spcBef>
                        <a:spcAft>
                          <a:spcPts val="0"/>
                        </a:spcAft>
                        <a:buNone/>
                      </a:pPr>
                      <a:r>
                        <a:rPr b="1" i="0" lang="en-US" sz="2000" u="none" strike="noStrike">
                          <a:solidFill>
                            <a:srgbClr val="000000"/>
                          </a:solidFill>
                          <a:latin typeface="Arial"/>
                          <a:ea typeface="Arial"/>
                          <a:cs typeface="Arial"/>
                          <a:sym typeface="Arial"/>
                        </a:rPr>
                        <a:t>Duplicates </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l">
                        <a:spcBef>
                          <a:spcPts val="0"/>
                        </a:spcBef>
                        <a:spcAft>
                          <a:spcPts val="0"/>
                        </a:spcAft>
                        <a:buNone/>
                      </a:pPr>
                      <a:r>
                        <a:rPr b="0" i="0" lang="en-US" sz="2000" u="none" strike="noStrike">
                          <a:solidFill>
                            <a:srgbClr val="000000"/>
                          </a:solidFill>
                          <a:latin typeface="Calibri"/>
                          <a:ea typeface="Calibri"/>
                          <a:cs typeface="Calibri"/>
                          <a:sym typeface="Calibri"/>
                        </a:rPr>
                        <a:t>Not Allowed</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l">
                        <a:spcBef>
                          <a:spcPts val="0"/>
                        </a:spcBef>
                        <a:spcAft>
                          <a:spcPts val="0"/>
                        </a:spcAft>
                        <a:buNone/>
                      </a:pPr>
                      <a:r>
                        <a:rPr b="0" i="0" lang="en-US" sz="2000" u="none" strike="noStrike">
                          <a:solidFill>
                            <a:srgbClr val="000000"/>
                          </a:solidFill>
                          <a:latin typeface="Calibri"/>
                          <a:ea typeface="Calibri"/>
                          <a:cs typeface="Calibri"/>
                          <a:sym typeface="Calibri"/>
                        </a:rPr>
                        <a:t>Not Allowed</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l">
                        <a:spcBef>
                          <a:spcPts val="0"/>
                        </a:spcBef>
                        <a:spcAft>
                          <a:spcPts val="0"/>
                        </a:spcAft>
                        <a:buNone/>
                      </a:pPr>
                      <a:r>
                        <a:rPr b="0" i="0" lang="en-US" sz="2000" u="none" strike="noStrike">
                          <a:solidFill>
                            <a:srgbClr val="000000"/>
                          </a:solidFill>
                          <a:latin typeface="Calibri"/>
                          <a:ea typeface="Calibri"/>
                          <a:cs typeface="Calibri"/>
                          <a:sym typeface="Calibri"/>
                        </a:rPr>
                        <a:t>Not Allowed</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r>
              <a:tr h="739100">
                <a:tc>
                  <a:txBody>
                    <a:bodyPr/>
                    <a:lstStyle/>
                    <a:p>
                      <a:pPr indent="0" lvl="0" marL="0" marR="0" rtl="0" algn="l">
                        <a:spcBef>
                          <a:spcPts val="0"/>
                        </a:spcBef>
                        <a:spcAft>
                          <a:spcPts val="0"/>
                        </a:spcAft>
                        <a:buNone/>
                      </a:pPr>
                      <a:r>
                        <a:rPr b="1" i="0" lang="en-US" sz="2000" u="none" strike="noStrike">
                          <a:solidFill>
                            <a:srgbClr val="000000"/>
                          </a:solidFill>
                          <a:latin typeface="Arial"/>
                          <a:ea typeface="Arial"/>
                          <a:cs typeface="Arial"/>
                          <a:sym typeface="Arial"/>
                        </a:rPr>
                        <a:t>Non-Synchronized</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i="0" lang="en-US" sz="2000" u="none" strike="noStrike">
                          <a:solidFill>
                            <a:srgbClr val="000000"/>
                          </a:solidFill>
                          <a:latin typeface="Calibri"/>
                          <a:ea typeface="Calibri"/>
                          <a:cs typeface="Calibri"/>
                          <a:sym typeface="Calibri"/>
                        </a:rPr>
                        <a:t>Yes</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i="0" lang="en-US" sz="2000" u="none" strike="noStrike">
                          <a:solidFill>
                            <a:srgbClr val="000000"/>
                          </a:solidFill>
                          <a:latin typeface="Calibri"/>
                          <a:ea typeface="Calibri"/>
                          <a:cs typeface="Calibri"/>
                          <a:sym typeface="Calibri"/>
                        </a:rPr>
                        <a:t>Yes</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i="0" lang="en-US" sz="2000" u="none" strike="noStrike">
                          <a:solidFill>
                            <a:srgbClr val="000000"/>
                          </a:solidFill>
                          <a:latin typeface="Calibri"/>
                          <a:ea typeface="Calibri"/>
                          <a:cs typeface="Calibri"/>
                          <a:sym typeface="Calibri"/>
                        </a:rPr>
                        <a:t>Yes</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739100">
                <a:tc>
                  <a:txBody>
                    <a:bodyPr/>
                    <a:lstStyle/>
                    <a:p>
                      <a:pPr indent="0" lvl="0" marL="0" marR="0" rtl="0" algn="l">
                        <a:spcBef>
                          <a:spcPts val="0"/>
                        </a:spcBef>
                        <a:spcAft>
                          <a:spcPts val="0"/>
                        </a:spcAft>
                        <a:buNone/>
                      </a:pPr>
                      <a:r>
                        <a:rPr b="1" i="0" lang="en-US" sz="2000" u="none" strike="noStrike">
                          <a:solidFill>
                            <a:srgbClr val="000000"/>
                          </a:solidFill>
                          <a:latin typeface="Arial"/>
                          <a:ea typeface="Arial"/>
                          <a:cs typeface="Arial"/>
                          <a:sym typeface="Arial"/>
                        </a:rPr>
                        <a:t>Speed</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l">
                        <a:spcBef>
                          <a:spcPts val="0"/>
                        </a:spcBef>
                        <a:spcAft>
                          <a:spcPts val="0"/>
                        </a:spcAft>
                        <a:buNone/>
                      </a:pPr>
                      <a:r>
                        <a:rPr b="0" i="0" lang="en-US" sz="2000" u="none" strike="noStrike">
                          <a:solidFill>
                            <a:srgbClr val="000000"/>
                          </a:solidFill>
                          <a:latin typeface="Calibri"/>
                          <a:ea typeface="Calibri"/>
                          <a:cs typeface="Calibri"/>
                          <a:sym typeface="Calibri"/>
                        </a:rPr>
                        <a:t>First</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l">
                        <a:spcBef>
                          <a:spcPts val="0"/>
                        </a:spcBef>
                        <a:spcAft>
                          <a:spcPts val="0"/>
                        </a:spcAft>
                        <a:buNone/>
                      </a:pPr>
                      <a:r>
                        <a:rPr b="0" i="0" lang="en-US" sz="2000" u="none" strike="noStrike">
                          <a:solidFill>
                            <a:srgbClr val="000000"/>
                          </a:solidFill>
                          <a:latin typeface="Calibri"/>
                          <a:ea typeface="Calibri"/>
                          <a:cs typeface="Calibri"/>
                          <a:sym typeface="Calibri"/>
                        </a:rPr>
                        <a:t>Second</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l">
                        <a:spcBef>
                          <a:spcPts val="0"/>
                        </a:spcBef>
                        <a:spcAft>
                          <a:spcPts val="0"/>
                        </a:spcAft>
                        <a:buNone/>
                      </a:pPr>
                      <a:r>
                        <a:rPr b="0" i="0" lang="en-US" sz="2000" u="none" strike="noStrike">
                          <a:solidFill>
                            <a:srgbClr val="000000"/>
                          </a:solidFill>
                          <a:latin typeface="Calibri"/>
                          <a:ea typeface="Calibri"/>
                          <a:cs typeface="Calibri"/>
                          <a:sym typeface="Calibri"/>
                        </a:rPr>
                        <a:t>Third</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r>
              <a:tr h="739100">
                <a:tc>
                  <a:txBody>
                    <a:bodyPr/>
                    <a:lstStyle/>
                    <a:p>
                      <a:pPr indent="0" lvl="0" marL="0" marR="0" rtl="0" algn="l">
                        <a:spcBef>
                          <a:spcPts val="0"/>
                        </a:spcBef>
                        <a:spcAft>
                          <a:spcPts val="0"/>
                        </a:spcAft>
                        <a:buNone/>
                      </a:pPr>
                      <a:r>
                        <a:rPr b="1" i="0" lang="en-US" sz="2000" u="none" strike="noStrike">
                          <a:solidFill>
                            <a:srgbClr val="000000"/>
                          </a:solidFill>
                          <a:latin typeface="Arial"/>
                          <a:ea typeface="Arial"/>
                          <a:cs typeface="Arial"/>
                          <a:sym typeface="Arial"/>
                        </a:rPr>
                        <a:t>Ordering</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i="0" lang="en-US" sz="2000" u="none" strike="noStrike">
                          <a:solidFill>
                            <a:srgbClr val="000000"/>
                          </a:solidFill>
                          <a:latin typeface="Calibri"/>
                          <a:ea typeface="Calibri"/>
                          <a:cs typeface="Calibri"/>
                          <a:sym typeface="Calibri"/>
                        </a:rPr>
                        <a:t>No Order</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i="0" lang="en-US" sz="2000" u="none" strike="noStrike">
                          <a:solidFill>
                            <a:srgbClr val="000000"/>
                          </a:solidFill>
                          <a:latin typeface="Calibri"/>
                          <a:ea typeface="Calibri"/>
                          <a:cs typeface="Calibri"/>
                          <a:sym typeface="Calibri"/>
                        </a:rPr>
                        <a:t>Insertion Order</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i="0" lang="en-US" sz="2000" u="none" strike="noStrike">
                          <a:solidFill>
                            <a:srgbClr val="000000"/>
                          </a:solidFill>
                          <a:latin typeface="Calibri"/>
                          <a:ea typeface="Calibri"/>
                          <a:cs typeface="Calibri"/>
                          <a:sym typeface="Calibri"/>
                        </a:rPr>
                        <a:t>Natural Sort Order</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r h="739100">
                <a:tc>
                  <a:txBody>
                    <a:bodyPr/>
                    <a:lstStyle/>
                    <a:p>
                      <a:pPr indent="0" lvl="0" marL="0" marR="0" rtl="0" algn="l">
                        <a:spcBef>
                          <a:spcPts val="0"/>
                        </a:spcBef>
                        <a:spcAft>
                          <a:spcPts val="0"/>
                        </a:spcAft>
                        <a:buNone/>
                      </a:pPr>
                      <a:r>
                        <a:rPr b="1" i="0" lang="en-US" sz="2000" u="none" strike="noStrike">
                          <a:solidFill>
                            <a:srgbClr val="000000"/>
                          </a:solidFill>
                          <a:latin typeface="Arial"/>
                          <a:ea typeface="Arial"/>
                          <a:cs typeface="Arial"/>
                          <a:sym typeface="Arial"/>
                        </a:rPr>
                        <a:t>Null Values</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l">
                        <a:spcBef>
                          <a:spcPts val="0"/>
                        </a:spcBef>
                        <a:spcAft>
                          <a:spcPts val="0"/>
                        </a:spcAft>
                        <a:buNone/>
                      </a:pPr>
                      <a:r>
                        <a:rPr b="0" i="0" lang="en-US" sz="2000" u="none" strike="noStrike">
                          <a:solidFill>
                            <a:srgbClr val="000000"/>
                          </a:solidFill>
                          <a:latin typeface="Calibri"/>
                          <a:ea typeface="Calibri"/>
                          <a:cs typeface="Calibri"/>
                          <a:sym typeface="Calibri"/>
                        </a:rPr>
                        <a:t>One Null Allowed</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l">
                        <a:spcBef>
                          <a:spcPts val="0"/>
                        </a:spcBef>
                        <a:spcAft>
                          <a:spcPts val="0"/>
                        </a:spcAft>
                        <a:buNone/>
                      </a:pPr>
                      <a:r>
                        <a:rPr b="0" i="0" lang="en-US" sz="2000" u="none" strike="noStrike">
                          <a:solidFill>
                            <a:srgbClr val="000000"/>
                          </a:solidFill>
                          <a:latin typeface="Calibri"/>
                          <a:ea typeface="Calibri"/>
                          <a:cs typeface="Calibri"/>
                          <a:sym typeface="Calibri"/>
                        </a:rPr>
                        <a:t>One Null Allowed</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c>
                  <a:txBody>
                    <a:bodyPr/>
                    <a:lstStyle/>
                    <a:p>
                      <a:pPr indent="0" lvl="0" marL="0" marR="0" rtl="0" algn="l">
                        <a:spcBef>
                          <a:spcPts val="0"/>
                        </a:spcBef>
                        <a:spcAft>
                          <a:spcPts val="0"/>
                        </a:spcAft>
                        <a:buNone/>
                      </a:pPr>
                      <a:r>
                        <a:rPr b="0" i="0" lang="en-US" sz="2000" u="none" strike="noStrike">
                          <a:solidFill>
                            <a:srgbClr val="000000"/>
                          </a:solidFill>
                          <a:latin typeface="Calibri"/>
                          <a:ea typeface="Calibri"/>
                          <a:cs typeface="Calibri"/>
                          <a:sym typeface="Calibri"/>
                        </a:rPr>
                        <a:t>Not Allowed</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1F2"/>
                    </a:solidFill>
                  </a:tcPr>
                </a:tc>
              </a:tr>
              <a:tr h="739100">
                <a:tc>
                  <a:txBody>
                    <a:bodyPr/>
                    <a:lstStyle/>
                    <a:p>
                      <a:pPr indent="0" lvl="0" marL="0" marR="0" rtl="0" algn="l">
                        <a:spcBef>
                          <a:spcPts val="0"/>
                        </a:spcBef>
                        <a:spcAft>
                          <a:spcPts val="0"/>
                        </a:spcAft>
                        <a:buNone/>
                      </a:pPr>
                      <a:r>
                        <a:rPr b="1" i="0" lang="en-US" sz="2000" u="none" strike="noStrike">
                          <a:solidFill>
                            <a:srgbClr val="000000"/>
                          </a:solidFill>
                          <a:latin typeface="Arial"/>
                          <a:ea typeface="Arial"/>
                          <a:cs typeface="Arial"/>
                          <a:sym typeface="Arial"/>
                        </a:rPr>
                        <a:t>Comparison</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i="0" lang="en-US" sz="2000" u="none" strike="noStrike">
                          <a:solidFill>
                            <a:srgbClr val="000000"/>
                          </a:solidFill>
                          <a:latin typeface="Calibri"/>
                          <a:ea typeface="Calibri"/>
                          <a:cs typeface="Calibri"/>
                          <a:sym typeface="Calibri"/>
                        </a:rPr>
                        <a:t>uses equals()</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i="0" lang="en-US" sz="2000" u="none" strike="noStrike">
                          <a:solidFill>
                            <a:srgbClr val="000000"/>
                          </a:solidFill>
                          <a:latin typeface="Calibri"/>
                          <a:ea typeface="Calibri"/>
                          <a:cs typeface="Calibri"/>
                          <a:sym typeface="Calibri"/>
                        </a:rPr>
                        <a:t>uses equals()</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i="0" lang="en-US" sz="2000" u="none" strike="noStrike">
                          <a:solidFill>
                            <a:srgbClr val="000000"/>
                          </a:solidFill>
                          <a:latin typeface="Calibri"/>
                          <a:ea typeface="Calibri"/>
                          <a:cs typeface="Calibri"/>
                          <a:sym typeface="Calibri"/>
                        </a:rPr>
                        <a:t>uses compareTo()</a:t>
                      </a:r>
                      <a:endParaRPr/>
                    </a:p>
                  </a:txBody>
                  <a:tcPr marT="6350" marB="0" marR="6350" marL="6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r>
            </a:tbl>
          </a:graphicData>
        </a:graphic>
      </p:graphicFrame>
    </p:spTree>
  </p:cSld>
  <p:clrMapOvr>
    <a:masterClrMapping/>
  </p:clrMapOvr>
  <mc:AlternateContent>
    <mc:Choice Requires="p14">
      <p:transition spd="slow" p14:dur="2000">
        <p14:prism dir="l"/>
      </p:transition>
    </mc:Choice>
    <mc:Fallback>
      <p:transition spd="slow">
        <p:fade/>
      </p:transition>
    </mc:Fallback>
  </mc:AlternateContent>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67"/>
          <p:cNvSpPr/>
          <p:nvPr/>
        </p:nvSpPr>
        <p:spPr>
          <a:xfrm>
            <a:off x="1" y="0"/>
            <a:ext cx="3897442" cy="6858000"/>
          </a:xfrm>
          <a:prstGeom prst="rect">
            <a:avLst/>
          </a:prstGeom>
          <a:solidFill>
            <a:srgbClr val="2616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4" name="Google Shape;1024;p67"/>
          <p:cNvSpPr txBox="1"/>
          <p:nvPr/>
        </p:nvSpPr>
        <p:spPr>
          <a:xfrm>
            <a:off x="1151292" y="237372"/>
            <a:ext cx="1594860"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lt1"/>
                </a:solidFill>
                <a:latin typeface="Calibri"/>
                <a:ea typeface="Calibri"/>
                <a:cs typeface="Calibri"/>
                <a:sym typeface="Calibri"/>
              </a:rPr>
              <a:t>Topics</a:t>
            </a:r>
            <a:endParaRPr/>
          </a:p>
        </p:txBody>
      </p:sp>
      <p:sp>
        <p:nvSpPr>
          <p:cNvPr id="1025" name="Google Shape;1025;p67"/>
          <p:cNvSpPr txBox="1"/>
          <p:nvPr/>
        </p:nvSpPr>
        <p:spPr>
          <a:xfrm>
            <a:off x="5989419" y="2721114"/>
            <a:ext cx="2528256"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rgbClr val="261628"/>
                </a:solidFill>
                <a:latin typeface="Calibri"/>
                <a:ea typeface="Calibri"/>
                <a:cs typeface="Calibri"/>
                <a:sym typeface="Calibri"/>
              </a:rPr>
              <a:t>09	Queue</a:t>
            </a:r>
            <a:endParaRPr/>
          </a:p>
        </p:txBody>
      </p:sp>
      <p:pic>
        <p:nvPicPr>
          <p:cNvPr id="1026" name="Google Shape;1026;p67"/>
          <p:cNvPicPr preferRelativeResize="0"/>
          <p:nvPr/>
        </p:nvPicPr>
        <p:blipFill rotWithShape="1">
          <a:blip r:embed="rId3">
            <a:alphaModFix/>
          </a:blip>
          <a:srcRect b="6958" l="25290" r="23678" t="6287"/>
          <a:stretch/>
        </p:blipFill>
        <p:spPr>
          <a:xfrm>
            <a:off x="957407" y="1890227"/>
            <a:ext cx="1637034" cy="2782957"/>
          </a:xfrm>
          <a:prstGeom prst="rect">
            <a:avLst/>
          </a:prstGeom>
          <a:noFill/>
          <a:ln>
            <a:noFill/>
          </a:ln>
        </p:spPr>
      </p:pic>
      <p:sp>
        <p:nvSpPr>
          <p:cNvPr id="1027" name="Google Shape;1027;p67"/>
          <p:cNvSpPr txBox="1"/>
          <p:nvPr/>
        </p:nvSpPr>
        <p:spPr>
          <a:xfrm>
            <a:off x="4784035" y="0"/>
            <a:ext cx="5647552"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800">
                <a:solidFill>
                  <a:srgbClr val="261628"/>
                </a:solidFill>
                <a:latin typeface="Calibri"/>
                <a:ea typeface="Calibri"/>
                <a:cs typeface="Calibri"/>
                <a:sym typeface="Calibri"/>
              </a:rPr>
              <a:t>Collection Framework</a:t>
            </a:r>
            <a:endParaRPr/>
          </a:p>
        </p:txBody>
      </p:sp>
      <p:grpSp>
        <p:nvGrpSpPr>
          <p:cNvPr id="1028" name="Google Shape;1028;p67"/>
          <p:cNvGrpSpPr/>
          <p:nvPr/>
        </p:nvGrpSpPr>
        <p:grpSpPr>
          <a:xfrm>
            <a:off x="485505" y="4776597"/>
            <a:ext cx="2570156" cy="1560001"/>
            <a:chOff x="862157" y="4413681"/>
            <a:chExt cx="2570156" cy="1560001"/>
          </a:xfrm>
        </p:grpSpPr>
        <p:pic>
          <p:nvPicPr>
            <p:cNvPr descr="Image result for collections icon" id="1029" name="Google Shape;1029;p67"/>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1030" name="Google Shape;1030;p67"/>
            <p:cNvSpPr/>
            <p:nvPr/>
          </p:nvSpPr>
          <p:spPr>
            <a:xfrm>
              <a:off x="862157" y="4413681"/>
              <a:ext cx="2570156" cy="372346"/>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800">
                  <a:solidFill>
                    <a:schemeClr val="lt1"/>
                  </a:solidFill>
                  <a:latin typeface="Roboto"/>
                  <a:ea typeface="Roboto"/>
                  <a:cs typeface="Roboto"/>
                  <a:sym typeface="Roboto"/>
                </a:rPr>
                <a:t>Collection Framework</a:t>
              </a:r>
              <a:endParaRPr/>
            </a:p>
          </p:txBody>
        </p:sp>
      </p:grpSp>
    </p:spTree>
  </p:cSld>
  <p:clrMapOvr>
    <a:masterClrMapping/>
  </p:clrMapOvr>
  <mc:AlternateContent>
    <mc:Choice Requires="p14">
      <p:transition spd="slow" p14:dur="2000">
        <p14:prism dir="l"/>
      </p:transition>
    </mc:Choice>
    <mc:Fallback>
      <p:transition spd="slow">
        <p:fade/>
      </p:transition>
    </mc:Fallback>
  </mc:AlternateContent>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4" name="Shape 1034"/>
        <p:cNvGrpSpPr/>
        <p:nvPr/>
      </p:nvGrpSpPr>
      <p:grpSpPr>
        <a:xfrm>
          <a:off x="0" y="0"/>
          <a:ext cx="0" cy="0"/>
          <a:chOff x="0" y="0"/>
          <a:chExt cx="0" cy="0"/>
        </a:xfrm>
      </p:grpSpPr>
      <p:pic>
        <p:nvPicPr>
          <p:cNvPr id="1035" name="Google Shape;1035;p68"/>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1036" name="Google Shape;1036;p68"/>
          <p:cNvGrpSpPr/>
          <p:nvPr/>
        </p:nvGrpSpPr>
        <p:grpSpPr>
          <a:xfrm>
            <a:off x="118191" y="106018"/>
            <a:ext cx="1498574" cy="904328"/>
            <a:chOff x="862157" y="4413681"/>
            <a:chExt cx="2570156" cy="1560001"/>
          </a:xfrm>
        </p:grpSpPr>
        <p:pic>
          <p:nvPicPr>
            <p:cNvPr descr="Image result for collections icon" id="1037" name="Google Shape;1037;p68"/>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1038" name="Google Shape;1038;p68"/>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1039" name="Google Shape;1039;p68"/>
          <p:cNvSpPr/>
          <p:nvPr/>
        </p:nvSpPr>
        <p:spPr>
          <a:xfrm>
            <a:off x="5157199" y="1679216"/>
            <a:ext cx="1868557" cy="543446"/>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&lt;&lt;interface&gt;&gt;</a:t>
            </a:r>
            <a:endParaRPr/>
          </a:p>
          <a:p>
            <a:pPr indent="0" lvl="0" marL="0" marR="0" rtl="0" algn="ctr">
              <a:spcBef>
                <a:spcPts val="0"/>
              </a:spcBef>
              <a:spcAft>
                <a:spcPts val="0"/>
              </a:spcAft>
              <a:buNone/>
            </a:pPr>
            <a:r>
              <a:rPr b="1" lang="en-US" sz="1800">
                <a:solidFill>
                  <a:schemeClr val="dk1"/>
                </a:solidFill>
                <a:latin typeface="Calibri"/>
                <a:ea typeface="Calibri"/>
                <a:cs typeface="Calibri"/>
                <a:sym typeface="Calibri"/>
              </a:rPr>
              <a:t>Collection</a:t>
            </a:r>
            <a:endParaRPr/>
          </a:p>
        </p:txBody>
      </p:sp>
      <p:sp>
        <p:nvSpPr>
          <p:cNvPr id="1040" name="Google Shape;1040;p68"/>
          <p:cNvSpPr/>
          <p:nvPr/>
        </p:nvSpPr>
        <p:spPr>
          <a:xfrm>
            <a:off x="5161721" y="3289397"/>
            <a:ext cx="1868557" cy="614577"/>
          </a:xfrm>
          <a:prstGeom prst="rect">
            <a:avLst/>
          </a:prstGeom>
          <a:solidFill>
            <a:schemeClr val="accent3">
              <a:alpha val="49803"/>
            </a:schemeClr>
          </a:solid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&lt;&lt;interface&gt;&gt;</a:t>
            </a:r>
            <a:endParaRPr/>
          </a:p>
          <a:p>
            <a:pPr indent="0" lvl="0" marL="0" marR="0" rtl="0" algn="ctr">
              <a:spcBef>
                <a:spcPts val="0"/>
              </a:spcBef>
              <a:spcAft>
                <a:spcPts val="0"/>
              </a:spcAft>
              <a:buNone/>
            </a:pPr>
            <a:r>
              <a:rPr b="1" lang="en-US" sz="1800">
                <a:solidFill>
                  <a:schemeClr val="dk1"/>
                </a:solidFill>
                <a:latin typeface="Calibri"/>
                <a:ea typeface="Calibri"/>
                <a:cs typeface="Calibri"/>
                <a:sym typeface="Calibri"/>
              </a:rPr>
              <a:t>Queue (1.5)</a:t>
            </a:r>
            <a:endParaRPr/>
          </a:p>
        </p:txBody>
      </p:sp>
      <p:sp>
        <p:nvSpPr>
          <p:cNvPr id="1041" name="Google Shape;1041;p68"/>
          <p:cNvSpPr/>
          <p:nvPr/>
        </p:nvSpPr>
        <p:spPr>
          <a:xfrm>
            <a:off x="7049712" y="4447279"/>
            <a:ext cx="1686916" cy="842260"/>
          </a:xfrm>
          <a:prstGeom prst="rect">
            <a:avLst/>
          </a:prstGeom>
          <a:solidFill>
            <a:schemeClr val="accent3">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&lt;&lt;interface&gt;&gt;</a:t>
            </a:r>
            <a:endParaRPr/>
          </a:p>
          <a:p>
            <a:pPr indent="0" lvl="0" marL="0" marR="0" rtl="0" algn="ctr">
              <a:spcBef>
                <a:spcPts val="0"/>
              </a:spcBef>
              <a:spcAft>
                <a:spcPts val="0"/>
              </a:spcAft>
              <a:buNone/>
            </a:pPr>
            <a:r>
              <a:rPr b="1" lang="en-US" sz="1800">
                <a:solidFill>
                  <a:schemeClr val="dk1"/>
                </a:solidFill>
                <a:latin typeface="Calibri"/>
                <a:ea typeface="Calibri"/>
                <a:cs typeface="Calibri"/>
                <a:sym typeface="Calibri"/>
              </a:rPr>
              <a:t>BlockingQueue (1.5)</a:t>
            </a:r>
            <a:endParaRPr/>
          </a:p>
        </p:txBody>
      </p:sp>
      <p:sp>
        <p:nvSpPr>
          <p:cNvPr id="1042" name="Google Shape;1042;p68"/>
          <p:cNvSpPr/>
          <p:nvPr/>
        </p:nvSpPr>
        <p:spPr>
          <a:xfrm>
            <a:off x="2587285" y="4623244"/>
            <a:ext cx="1562912" cy="490330"/>
          </a:xfrm>
          <a:prstGeom prst="rect">
            <a:avLst/>
          </a:prstGeom>
          <a:solidFill>
            <a:schemeClr val="accent3">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PriorityQueue (1.5)</a:t>
            </a:r>
            <a:endParaRPr/>
          </a:p>
        </p:txBody>
      </p:sp>
      <p:cxnSp>
        <p:nvCxnSpPr>
          <p:cNvPr id="1043" name="Google Shape;1043;p68"/>
          <p:cNvCxnSpPr>
            <a:stCxn id="1042" idx="0"/>
            <a:endCxn id="1040" idx="2"/>
          </p:cNvCxnSpPr>
          <p:nvPr/>
        </p:nvCxnSpPr>
        <p:spPr>
          <a:xfrm flipH="1" rot="10800000">
            <a:off x="3368741" y="3903844"/>
            <a:ext cx="2727300" cy="719400"/>
          </a:xfrm>
          <a:prstGeom prst="straightConnector1">
            <a:avLst/>
          </a:prstGeom>
          <a:noFill/>
          <a:ln cap="flat" cmpd="sng" w="28575">
            <a:solidFill>
              <a:schemeClr val="dk1"/>
            </a:solidFill>
            <a:prstDash val="dash"/>
            <a:miter lim="800000"/>
            <a:headEnd len="sm" w="sm" type="none"/>
            <a:tailEnd len="med" w="med" type="triangle"/>
          </a:ln>
        </p:spPr>
      </p:cxnSp>
      <p:cxnSp>
        <p:nvCxnSpPr>
          <p:cNvPr id="1044" name="Google Shape;1044;p68"/>
          <p:cNvCxnSpPr>
            <a:stCxn id="1041" idx="0"/>
            <a:endCxn id="1040" idx="2"/>
          </p:cNvCxnSpPr>
          <p:nvPr/>
        </p:nvCxnSpPr>
        <p:spPr>
          <a:xfrm rot="10800000">
            <a:off x="6095870" y="3903979"/>
            <a:ext cx="1797300" cy="543300"/>
          </a:xfrm>
          <a:prstGeom prst="straightConnector1">
            <a:avLst/>
          </a:prstGeom>
          <a:noFill/>
          <a:ln cap="flat" cmpd="sng" w="28575">
            <a:solidFill>
              <a:schemeClr val="dk1"/>
            </a:solidFill>
            <a:prstDash val="solid"/>
            <a:miter lim="800000"/>
            <a:headEnd len="sm" w="sm" type="none"/>
            <a:tailEnd len="med" w="med" type="triangle"/>
          </a:ln>
        </p:spPr>
      </p:cxnSp>
      <p:sp>
        <p:nvSpPr>
          <p:cNvPr id="1045" name="Google Shape;1045;p68"/>
          <p:cNvSpPr/>
          <p:nvPr/>
        </p:nvSpPr>
        <p:spPr>
          <a:xfrm>
            <a:off x="4933754" y="5792279"/>
            <a:ext cx="2315446" cy="490330"/>
          </a:xfrm>
          <a:prstGeom prst="rect">
            <a:avLst/>
          </a:prstGeom>
          <a:solidFill>
            <a:schemeClr val="accent3">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PriorityBlockingQueue (1.5)</a:t>
            </a:r>
            <a:endParaRPr/>
          </a:p>
        </p:txBody>
      </p:sp>
      <p:cxnSp>
        <p:nvCxnSpPr>
          <p:cNvPr id="1046" name="Google Shape;1046;p68"/>
          <p:cNvCxnSpPr>
            <a:stCxn id="1045" idx="0"/>
            <a:endCxn id="1041" idx="2"/>
          </p:cNvCxnSpPr>
          <p:nvPr/>
        </p:nvCxnSpPr>
        <p:spPr>
          <a:xfrm flipH="1" rot="10800000">
            <a:off x="6091477" y="5289479"/>
            <a:ext cx="1801800" cy="502800"/>
          </a:xfrm>
          <a:prstGeom prst="straightConnector1">
            <a:avLst/>
          </a:prstGeom>
          <a:noFill/>
          <a:ln cap="flat" cmpd="sng" w="28575">
            <a:solidFill>
              <a:schemeClr val="dk1"/>
            </a:solidFill>
            <a:prstDash val="dash"/>
            <a:miter lim="800000"/>
            <a:headEnd len="sm" w="sm" type="none"/>
            <a:tailEnd len="med" w="med" type="triangle"/>
          </a:ln>
        </p:spPr>
      </p:cxnSp>
      <p:cxnSp>
        <p:nvCxnSpPr>
          <p:cNvPr id="1047" name="Google Shape;1047;p68"/>
          <p:cNvCxnSpPr>
            <a:stCxn id="1040" idx="0"/>
            <a:endCxn id="1039" idx="2"/>
          </p:cNvCxnSpPr>
          <p:nvPr/>
        </p:nvCxnSpPr>
        <p:spPr>
          <a:xfrm rot="10800000">
            <a:off x="6091500" y="2222597"/>
            <a:ext cx="4500" cy="1066800"/>
          </a:xfrm>
          <a:prstGeom prst="straightConnector1">
            <a:avLst/>
          </a:prstGeom>
          <a:noFill/>
          <a:ln cap="flat" cmpd="sng" w="28575">
            <a:solidFill>
              <a:schemeClr val="dk1"/>
            </a:solidFill>
            <a:prstDash val="solid"/>
            <a:miter lim="800000"/>
            <a:headEnd len="sm" w="sm" type="none"/>
            <a:tailEnd len="med" w="med" type="triangle"/>
          </a:ln>
        </p:spPr>
      </p:cxnSp>
      <p:sp>
        <p:nvSpPr>
          <p:cNvPr id="1048" name="Google Shape;1048;p68"/>
          <p:cNvSpPr/>
          <p:nvPr/>
        </p:nvSpPr>
        <p:spPr>
          <a:xfrm>
            <a:off x="5157200" y="612481"/>
            <a:ext cx="1868557" cy="543446"/>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&lt;&lt;interface&gt;&gt;</a:t>
            </a:r>
            <a:endParaRPr/>
          </a:p>
          <a:p>
            <a:pPr indent="0" lvl="0" marL="0" marR="0" rtl="0" algn="ctr">
              <a:spcBef>
                <a:spcPts val="0"/>
              </a:spcBef>
              <a:spcAft>
                <a:spcPts val="0"/>
              </a:spcAft>
              <a:buNone/>
            </a:pPr>
            <a:r>
              <a:rPr b="1" lang="en-US" sz="1800">
                <a:solidFill>
                  <a:schemeClr val="dk1"/>
                </a:solidFill>
                <a:latin typeface="Calibri"/>
                <a:ea typeface="Calibri"/>
                <a:cs typeface="Calibri"/>
                <a:sym typeface="Calibri"/>
              </a:rPr>
              <a:t>Iterable</a:t>
            </a:r>
            <a:endParaRPr/>
          </a:p>
        </p:txBody>
      </p:sp>
      <p:cxnSp>
        <p:nvCxnSpPr>
          <p:cNvPr id="1049" name="Google Shape;1049;p68"/>
          <p:cNvCxnSpPr>
            <a:stCxn id="1039" idx="0"/>
            <a:endCxn id="1048" idx="2"/>
          </p:cNvCxnSpPr>
          <p:nvPr/>
        </p:nvCxnSpPr>
        <p:spPr>
          <a:xfrm rot="10800000">
            <a:off x="6091477" y="1156016"/>
            <a:ext cx="0" cy="523200"/>
          </a:xfrm>
          <a:prstGeom prst="straightConnector1">
            <a:avLst/>
          </a:prstGeom>
          <a:noFill/>
          <a:ln cap="flat" cmpd="sng" w="28575">
            <a:solidFill>
              <a:schemeClr val="dk1"/>
            </a:solidFill>
            <a:prstDash val="solid"/>
            <a:miter lim="800000"/>
            <a:headEnd len="sm" w="sm" type="none"/>
            <a:tailEnd len="med" w="med" type="triangle"/>
          </a:ln>
        </p:spPr>
      </p:cxnSp>
    </p:spTree>
  </p:cSld>
  <p:clrMapOvr>
    <a:masterClrMapping/>
  </p:clrMapOvr>
  <mc:AlternateContent>
    <mc:Choice Requires="p14">
      <p:transition spd="slow" p14:dur="2000">
        <p14:prism dir="l"/>
      </p:transition>
    </mc:Choice>
    <mc:Fallback>
      <p:transition spd="slow">
        <p:fade/>
      </p:transition>
    </mc:Fallback>
  </mc:AlternateContent>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pic>
        <p:nvPicPr>
          <p:cNvPr id="1054" name="Google Shape;1054;p69"/>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1055" name="Google Shape;1055;p69"/>
          <p:cNvGrpSpPr/>
          <p:nvPr/>
        </p:nvGrpSpPr>
        <p:grpSpPr>
          <a:xfrm>
            <a:off x="118191" y="106018"/>
            <a:ext cx="1498574" cy="904328"/>
            <a:chOff x="862157" y="4413681"/>
            <a:chExt cx="2570156" cy="1560001"/>
          </a:xfrm>
        </p:grpSpPr>
        <p:pic>
          <p:nvPicPr>
            <p:cNvPr descr="Image result for collections icon" id="1056" name="Google Shape;1056;p69"/>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1057" name="Google Shape;1057;p69"/>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1058" name="Google Shape;1058;p69"/>
          <p:cNvSpPr/>
          <p:nvPr/>
        </p:nvSpPr>
        <p:spPr>
          <a:xfrm>
            <a:off x="1455479" y="1010346"/>
            <a:ext cx="928104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verdana"/>
                <a:ea typeface="verdana"/>
                <a:cs typeface="verdana"/>
                <a:sym typeface="verdana"/>
              </a:rPr>
              <a:t>Java Queue interface orders the element in FIFO(First In First Out) manner.</a:t>
            </a:r>
            <a:endParaRPr sz="1800">
              <a:solidFill>
                <a:schemeClr val="dk1"/>
              </a:solidFill>
              <a:latin typeface="Calibri"/>
              <a:ea typeface="Calibri"/>
              <a:cs typeface="Calibri"/>
              <a:sym typeface="Calibri"/>
            </a:endParaRPr>
          </a:p>
        </p:txBody>
      </p:sp>
      <p:graphicFrame>
        <p:nvGraphicFramePr>
          <p:cNvPr id="1059" name="Google Shape;1059;p69"/>
          <p:cNvGraphicFramePr/>
          <p:nvPr/>
        </p:nvGraphicFramePr>
        <p:xfrm>
          <a:off x="479501" y="1540646"/>
          <a:ext cx="3000000" cy="3000000"/>
        </p:xfrm>
        <a:graphic>
          <a:graphicData uri="http://schemas.openxmlformats.org/drawingml/2006/table">
            <a:tbl>
              <a:tblPr>
                <a:noFill/>
                <a:tableStyleId>{A564AED5-2C7A-4046-9A58-7D9B8091932A}</a:tableStyleId>
              </a:tblPr>
              <a:tblGrid>
                <a:gridCol w="3933475"/>
                <a:gridCol w="7421225"/>
              </a:tblGrid>
              <a:tr h="432425">
                <a:tc>
                  <a:txBody>
                    <a:bodyPr/>
                    <a:lstStyle/>
                    <a:p>
                      <a:pPr indent="0" lvl="0" marL="0" marR="0" rtl="0" algn="l">
                        <a:spcBef>
                          <a:spcPts val="0"/>
                        </a:spcBef>
                        <a:spcAft>
                          <a:spcPts val="0"/>
                        </a:spcAft>
                        <a:buNone/>
                      </a:pPr>
                      <a:r>
                        <a:rPr lang="en-US" sz="2000">
                          <a:solidFill>
                            <a:srgbClr val="000000"/>
                          </a:solidFill>
                          <a:latin typeface="Calibri"/>
                          <a:ea typeface="Calibri"/>
                          <a:cs typeface="Calibri"/>
                          <a:sym typeface="Calibri"/>
                        </a:rPr>
                        <a:t>Method</a:t>
                      </a:r>
                      <a:endParaRPr/>
                    </a:p>
                  </a:txBody>
                  <a:tcPr marT="78250" marB="78250" marR="78250" marL="78250">
                    <a:lnL cap="flat" cmpd="sng" w="9525">
                      <a:solidFill>
                        <a:srgbClr val="D044FD"/>
                      </a:solidFill>
                      <a:prstDash val="solid"/>
                      <a:round/>
                      <a:headEnd len="sm" w="sm" type="none"/>
                      <a:tailEnd len="sm" w="sm" type="none"/>
                    </a:lnL>
                    <a:lnR cap="flat" cmpd="sng" w="9525">
                      <a:solidFill>
                        <a:srgbClr val="D044FD"/>
                      </a:solidFill>
                      <a:prstDash val="solid"/>
                      <a:round/>
                      <a:headEnd len="sm" w="sm" type="none"/>
                      <a:tailEnd len="sm" w="sm" type="none"/>
                    </a:lnR>
                    <a:lnT cap="flat" cmpd="sng" w="9525">
                      <a:solidFill>
                        <a:srgbClr val="D044FD"/>
                      </a:solidFill>
                      <a:prstDash val="solid"/>
                      <a:round/>
                      <a:headEnd len="sm" w="sm" type="none"/>
                      <a:tailEnd len="sm" w="sm" type="none"/>
                    </a:lnT>
                    <a:lnB cap="flat" cmpd="sng" w="9525">
                      <a:solidFill>
                        <a:srgbClr val="C7CCBE"/>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lang="en-US" sz="2000">
                          <a:solidFill>
                            <a:srgbClr val="000000"/>
                          </a:solidFill>
                          <a:latin typeface="Calibri"/>
                          <a:ea typeface="Calibri"/>
                          <a:cs typeface="Calibri"/>
                          <a:sym typeface="Calibri"/>
                        </a:rPr>
                        <a:t>Description</a:t>
                      </a:r>
                      <a:endParaRPr/>
                    </a:p>
                  </a:txBody>
                  <a:tcPr marT="78250" marB="78250" marR="78250" marL="78250">
                    <a:lnL cap="flat" cmpd="sng" w="9525">
                      <a:solidFill>
                        <a:srgbClr val="D044FD"/>
                      </a:solidFill>
                      <a:prstDash val="solid"/>
                      <a:round/>
                      <a:headEnd len="sm" w="sm" type="none"/>
                      <a:tailEnd len="sm" w="sm" type="none"/>
                    </a:lnL>
                    <a:lnR cap="flat" cmpd="sng" w="9525">
                      <a:solidFill>
                        <a:srgbClr val="D044FD"/>
                      </a:solidFill>
                      <a:prstDash val="solid"/>
                      <a:round/>
                      <a:headEnd len="sm" w="sm" type="none"/>
                      <a:tailEnd len="sm" w="sm" type="none"/>
                    </a:lnR>
                    <a:lnT cap="flat" cmpd="sng" w="9525">
                      <a:solidFill>
                        <a:srgbClr val="D044FD"/>
                      </a:solidFill>
                      <a:prstDash val="solid"/>
                      <a:round/>
                      <a:headEnd len="sm" w="sm" type="none"/>
                      <a:tailEnd len="sm" w="sm" type="none"/>
                    </a:lnT>
                    <a:lnB cap="flat" cmpd="sng" w="9525">
                      <a:solidFill>
                        <a:srgbClr val="C7CCBE"/>
                      </a:solidFill>
                      <a:prstDash val="solid"/>
                      <a:round/>
                      <a:headEnd len="sm" w="sm" type="none"/>
                      <a:tailEnd len="sm" w="sm" type="none"/>
                    </a:lnB>
                    <a:solidFill>
                      <a:srgbClr val="FFC000"/>
                    </a:solidFill>
                  </a:tcPr>
                </a:tc>
              </a:tr>
              <a:tr h="669225">
                <a:tc>
                  <a:txBody>
                    <a:bodyPr/>
                    <a:lstStyle/>
                    <a:p>
                      <a:pPr indent="0" lvl="0" marL="0" marR="0" rtl="0" algn="l">
                        <a:spcBef>
                          <a:spcPts val="0"/>
                        </a:spcBef>
                        <a:spcAft>
                          <a:spcPts val="0"/>
                        </a:spcAft>
                        <a:buNone/>
                      </a:pPr>
                      <a:r>
                        <a:rPr lang="en-US" sz="2000">
                          <a:solidFill>
                            <a:srgbClr val="000000"/>
                          </a:solidFill>
                          <a:latin typeface="Calibri"/>
                          <a:ea typeface="Calibri"/>
                          <a:cs typeface="Calibri"/>
                          <a:sym typeface="Calibri"/>
                        </a:rPr>
                        <a:t>boolean add(object)</a:t>
                      </a:r>
                      <a:endParaRPr/>
                    </a:p>
                  </a:txBody>
                  <a:tcPr marT="52175" marB="52175" marR="52175" marL="521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solidFill>
                            <a:srgbClr val="000000"/>
                          </a:solidFill>
                          <a:latin typeface="Calibri"/>
                          <a:ea typeface="Calibri"/>
                          <a:cs typeface="Calibri"/>
                          <a:sym typeface="Calibri"/>
                        </a:rPr>
                        <a:t>It is used to insert the specified element into this queue and return true upon success.</a:t>
                      </a:r>
                      <a:endParaRPr/>
                    </a:p>
                  </a:txBody>
                  <a:tcPr marT="52175" marB="52175" marR="52175" marL="521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669225">
                <a:tc>
                  <a:txBody>
                    <a:bodyPr/>
                    <a:lstStyle/>
                    <a:p>
                      <a:pPr indent="0" lvl="0" marL="0" marR="0" rtl="0" algn="l">
                        <a:spcBef>
                          <a:spcPts val="0"/>
                        </a:spcBef>
                        <a:spcAft>
                          <a:spcPts val="0"/>
                        </a:spcAft>
                        <a:buNone/>
                      </a:pPr>
                      <a:r>
                        <a:rPr lang="en-US" sz="2000">
                          <a:solidFill>
                            <a:srgbClr val="000000"/>
                          </a:solidFill>
                          <a:latin typeface="Calibri"/>
                          <a:ea typeface="Calibri"/>
                          <a:cs typeface="Calibri"/>
                          <a:sym typeface="Calibri"/>
                        </a:rPr>
                        <a:t>boolean offer(object)</a:t>
                      </a:r>
                      <a:endParaRPr/>
                    </a:p>
                  </a:txBody>
                  <a:tcPr marT="52175" marB="52175" marR="52175" marL="521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BE4D4"/>
                    </a:solidFill>
                  </a:tcPr>
                </a:tc>
                <a:tc>
                  <a:txBody>
                    <a:bodyPr/>
                    <a:lstStyle/>
                    <a:p>
                      <a:pPr indent="0" lvl="0" marL="0" marR="0" rtl="0" algn="l">
                        <a:spcBef>
                          <a:spcPts val="0"/>
                        </a:spcBef>
                        <a:spcAft>
                          <a:spcPts val="0"/>
                        </a:spcAft>
                        <a:buNone/>
                      </a:pPr>
                      <a:r>
                        <a:rPr lang="en-US" sz="2000">
                          <a:solidFill>
                            <a:srgbClr val="000000"/>
                          </a:solidFill>
                          <a:latin typeface="Calibri"/>
                          <a:ea typeface="Calibri"/>
                          <a:cs typeface="Calibri"/>
                          <a:sym typeface="Calibri"/>
                        </a:rPr>
                        <a:t>It is used to insert the specified element into this queue.</a:t>
                      </a:r>
                      <a:endParaRPr/>
                    </a:p>
                  </a:txBody>
                  <a:tcPr marT="52175" marB="52175" marR="52175" marL="521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BE4D4"/>
                    </a:solidFill>
                  </a:tcPr>
                </a:tc>
              </a:tr>
              <a:tr h="669225">
                <a:tc>
                  <a:txBody>
                    <a:bodyPr/>
                    <a:lstStyle/>
                    <a:p>
                      <a:pPr indent="0" lvl="0" marL="0" marR="0" rtl="0" algn="l">
                        <a:spcBef>
                          <a:spcPts val="0"/>
                        </a:spcBef>
                        <a:spcAft>
                          <a:spcPts val="0"/>
                        </a:spcAft>
                        <a:buNone/>
                      </a:pPr>
                      <a:r>
                        <a:rPr lang="en-US" sz="2000">
                          <a:solidFill>
                            <a:srgbClr val="000000"/>
                          </a:solidFill>
                          <a:latin typeface="Calibri"/>
                          <a:ea typeface="Calibri"/>
                          <a:cs typeface="Calibri"/>
                          <a:sym typeface="Calibri"/>
                        </a:rPr>
                        <a:t>Object remove()</a:t>
                      </a:r>
                      <a:endParaRPr/>
                    </a:p>
                  </a:txBody>
                  <a:tcPr marT="52175" marB="52175" marR="52175" marL="521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solidFill>
                            <a:srgbClr val="000000"/>
                          </a:solidFill>
                          <a:latin typeface="Calibri"/>
                          <a:ea typeface="Calibri"/>
                          <a:cs typeface="Calibri"/>
                          <a:sym typeface="Calibri"/>
                        </a:rPr>
                        <a:t>It is used to retrieves and removes the head of this queue.</a:t>
                      </a:r>
                      <a:endParaRPr/>
                    </a:p>
                  </a:txBody>
                  <a:tcPr marT="52175" marB="52175" marR="52175" marL="521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802050">
                <a:tc>
                  <a:txBody>
                    <a:bodyPr/>
                    <a:lstStyle/>
                    <a:p>
                      <a:pPr indent="0" lvl="0" marL="0" marR="0" rtl="0" algn="l">
                        <a:spcBef>
                          <a:spcPts val="0"/>
                        </a:spcBef>
                        <a:spcAft>
                          <a:spcPts val="0"/>
                        </a:spcAft>
                        <a:buNone/>
                      </a:pPr>
                      <a:r>
                        <a:rPr lang="en-US" sz="2000">
                          <a:solidFill>
                            <a:srgbClr val="000000"/>
                          </a:solidFill>
                          <a:latin typeface="Calibri"/>
                          <a:ea typeface="Calibri"/>
                          <a:cs typeface="Calibri"/>
                          <a:sym typeface="Calibri"/>
                        </a:rPr>
                        <a:t>Object poll()</a:t>
                      </a:r>
                      <a:endParaRPr/>
                    </a:p>
                  </a:txBody>
                  <a:tcPr marT="52175" marB="52175" marR="52175" marL="521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BE4D4"/>
                    </a:solidFill>
                  </a:tcPr>
                </a:tc>
                <a:tc>
                  <a:txBody>
                    <a:bodyPr/>
                    <a:lstStyle/>
                    <a:p>
                      <a:pPr indent="0" lvl="0" marL="0" marR="0" rtl="0" algn="l">
                        <a:spcBef>
                          <a:spcPts val="0"/>
                        </a:spcBef>
                        <a:spcAft>
                          <a:spcPts val="0"/>
                        </a:spcAft>
                        <a:buNone/>
                      </a:pPr>
                      <a:r>
                        <a:rPr lang="en-US" sz="2000">
                          <a:solidFill>
                            <a:srgbClr val="000000"/>
                          </a:solidFill>
                          <a:latin typeface="Calibri"/>
                          <a:ea typeface="Calibri"/>
                          <a:cs typeface="Calibri"/>
                          <a:sym typeface="Calibri"/>
                        </a:rPr>
                        <a:t>It is used to retrieves and removes the head of this queue, or returns null if this queue is empty.</a:t>
                      </a:r>
                      <a:endParaRPr/>
                    </a:p>
                  </a:txBody>
                  <a:tcPr marT="52175" marB="52175" marR="52175" marL="521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BE4D4"/>
                    </a:solidFill>
                  </a:tcPr>
                </a:tc>
              </a:tr>
              <a:tr h="669225">
                <a:tc>
                  <a:txBody>
                    <a:bodyPr/>
                    <a:lstStyle/>
                    <a:p>
                      <a:pPr indent="0" lvl="0" marL="0" marR="0" rtl="0" algn="l">
                        <a:spcBef>
                          <a:spcPts val="0"/>
                        </a:spcBef>
                        <a:spcAft>
                          <a:spcPts val="0"/>
                        </a:spcAft>
                        <a:buNone/>
                      </a:pPr>
                      <a:r>
                        <a:rPr lang="en-US" sz="2000">
                          <a:solidFill>
                            <a:srgbClr val="000000"/>
                          </a:solidFill>
                          <a:latin typeface="Calibri"/>
                          <a:ea typeface="Calibri"/>
                          <a:cs typeface="Calibri"/>
                          <a:sym typeface="Calibri"/>
                        </a:rPr>
                        <a:t>Object element()</a:t>
                      </a:r>
                      <a:endParaRPr/>
                    </a:p>
                  </a:txBody>
                  <a:tcPr marT="52175" marB="52175" marR="52175" marL="521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solidFill>
                            <a:srgbClr val="000000"/>
                          </a:solidFill>
                          <a:latin typeface="Calibri"/>
                          <a:ea typeface="Calibri"/>
                          <a:cs typeface="Calibri"/>
                          <a:sym typeface="Calibri"/>
                        </a:rPr>
                        <a:t>It is used to retrieves, but does not remove, the head of this queue.</a:t>
                      </a:r>
                      <a:endParaRPr/>
                    </a:p>
                  </a:txBody>
                  <a:tcPr marT="52175" marB="52175" marR="52175" marL="521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802050">
                <a:tc>
                  <a:txBody>
                    <a:bodyPr/>
                    <a:lstStyle/>
                    <a:p>
                      <a:pPr indent="0" lvl="0" marL="0" marR="0" rtl="0" algn="l">
                        <a:spcBef>
                          <a:spcPts val="0"/>
                        </a:spcBef>
                        <a:spcAft>
                          <a:spcPts val="0"/>
                        </a:spcAft>
                        <a:buNone/>
                      </a:pPr>
                      <a:r>
                        <a:rPr lang="en-US" sz="2000">
                          <a:solidFill>
                            <a:srgbClr val="000000"/>
                          </a:solidFill>
                          <a:latin typeface="Calibri"/>
                          <a:ea typeface="Calibri"/>
                          <a:cs typeface="Calibri"/>
                          <a:sym typeface="Calibri"/>
                        </a:rPr>
                        <a:t>Object peek()</a:t>
                      </a:r>
                      <a:endParaRPr/>
                    </a:p>
                  </a:txBody>
                  <a:tcPr marT="52175" marB="52175" marR="52175" marL="521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BE4D4"/>
                    </a:solidFill>
                  </a:tcPr>
                </a:tc>
                <a:tc>
                  <a:txBody>
                    <a:bodyPr/>
                    <a:lstStyle/>
                    <a:p>
                      <a:pPr indent="0" lvl="0" marL="0" marR="0" rtl="0" algn="l">
                        <a:spcBef>
                          <a:spcPts val="0"/>
                        </a:spcBef>
                        <a:spcAft>
                          <a:spcPts val="0"/>
                        </a:spcAft>
                        <a:buNone/>
                      </a:pPr>
                      <a:r>
                        <a:rPr lang="en-US" sz="2000">
                          <a:solidFill>
                            <a:srgbClr val="000000"/>
                          </a:solidFill>
                          <a:latin typeface="Calibri"/>
                          <a:ea typeface="Calibri"/>
                          <a:cs typeface="Calibri"/>
                          <a:sym typeface="Calibri"/>
                        </a:rPr>
                        <a:t>It is used to retrieves, but does not remove, the head of this queue, or returns null if this queue is empty.</a:t>
                      </a:r>
                      <a:endParaRPr/>
                    </a:p>
                  </a:txBody>
                  <a:tcPr marT="52175" marB="52175" marR="52175" marL="521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BE4D4"/>
                    </a:solidFill>
                  </a:tcPr>
                </a:tc>
              </a:tr>
            </a:tbl>
          </a:graphicData>
        </a:graphic>
      </p:graphicFrame>
    </p:spTree>
  </p:cSld>
  <p:clrMapOvr>
    <a:masterClrMapping/>
  </p:clrMapOvr>
  <mc:AlternateContent>
    <mc:Choice Requires="p14">
      <p:transition spd="slow" p14:dur="2000">
        <p14:prism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7"/>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291" name="Google Shape;291;p7"/>
          <p:cNvGrpSpPr/>
          <p:nvPr/>
        </p:nvGrpSpPr>
        <p:grpSpPr>
          <a:xfrm>
            <a:off x="118191" y="106018"/>
            <a:ext cx="1498574" cy="904328"/>
            <a:chOff x="862157" y="4413681"/>
            <a:chExt cx="2570156" cy="1560001"/>
          </a:xfrm>
        </p:grpSpPr>
        <p:pic>
          <p:nvPicPr>
            <p:cNvPr descr="Image result for collections icon" id="292" name="Google Shape;292;p7"/>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293" name="Google Shape;293;p7"/>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294" name="Google Shape;294;p7"/>
          <p:cNvSpPr/>
          <p:nvPr/>
        </p:nvSpPr>
        <p:spPr>
          <a:xfrm>
            <a:off x="5161721" y="1639711"/>
            <a:ext cx="1868557" cy="543446"/>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&lt;&lt;interface&gt;&gt;</a:t>
            </a:r>
            <a:endParaRPr/>
          </a:p>
          <a:p>
            <a:pPr indent="0" lvl="0" marL="0" marR="0" rtl="0" algn="ctr">
              <a:spcBef>
                <a:spcPts val="0"/>
              </a:spcBef>
              <a:spcAft>
                <a:spcPts val="0"/>
              </a:spcAft>
              <a:buNone/>
            </a:pPr>
            <a:r>
              <a:rPr b="1" lang="en-US" sz="1800">
                <a:solidFill>
                  <a:schemeClr val="dk1"/>
                </a:solidFill>
                <a:latin typeface="Calibri"/>
                <a:ea typeface="Calibri"/>
                <a:cs typeface="Calibri"/>
                <a:sym typeface="Calibri"/>
              </a:rPr>
              <a:t>Collection</a:t>
            </a:r>
            <a:endParaRPr/>
          </a:p>
        </p:txBody>
      </p:sp>
      <p:sp>
        <p:nvSpPr>
          <p:cNvPr id="295" name="Google Shape;295;p7"/>
          <p:cNvSpPr/>
          <p:nvPr/>
        </p:nvSpPr>
        <p:spPr>
          <a:xfrm>
            <a:off x="1182126" y="2698459"/>
            <a:ext cx="1868557" cy="614578"/>
          </a:xfrm>
          <a:prstGeom prst="rect">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&lt;&lt;interface&gt;&gt;</a:t>
            </a:r>
            <a:endParaRPr/>
          </a:p>
          <a:p>
            <a:pPr indent="0" lvl="0" marL="0" marR="0" rtl="0" algn="ctr">
              <a:spcBef>
                <a:spcPts val="0"/>
              </a:spcBef>
              <a:spcAft>
                <a:spcPts val="0"/>
              </a:spcAft>
              <a:buNone/>
            </a:pPr>
            <a:r>
              <a:rPr b="1" lang="en-US" sz="1800">
                <a:solidFill>
                  <a:schemeClr val="dk1"/>
                </a:solidFill>
                <a:latin typeface="Calibri"/>
                <a:ea typeface="Calibri"/>
                <a:cs typeface="Calibri"/>
                <a:sym typeface="Calibri"/>
              </a:rPr>
              <a:t>List (1.2)</a:t>
            </a:r>
            <a:endParaRPr/>
          </a:p>
        </p:txBody>
      </p:sp>
      <p:sp>
        <p:nvSpPr>
          <p:cNvPr id="296" name="Google Shape;296;p7"/>
          <p:cNvSpPr/>
          <p:nvPr/>
        </p:nvSpPr>
        <p:spPr>
          <a:xfrm>
            <a:off x="5161721" y="2698459"/>
            <a:ext cx="1868557" cy="614578"/>
          </a:xfrm>
          <a:prstGeom prst="rect">
            <a:avLst/>
          </a:prstGeom>
          <a:solidFill>
            <a:schemeClr val="accent4">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&lt;&lt;interface&gt;&gt;</a:t>
            </a:r>
            <a:endParaRPr/>
          </a:p>
          <a:p>
            <a:pPr indent="0" lvl="0" marL="0" marR="0" rtl="0" algn="ctr">
              <a:spcBef>
                <a:spcPts val="0"/>
              </a:spcBef>
              <a:spcAft>
                <a:spcPts val="0"/>
              </a:spcAft>
              <a:buNone/>
            </a:pPr>
            <a:r>
              <a:rPr b="1" lang="en-US" sz="1800">
                <a:solidFill>
                  <a:schemeClr val="dk1"/>
                </a:solidFill>
                <a:latin typeface="Calibri"/>
                <a:ea typeface="Calibri"/>
                <a:cs typeface="Calibri"/>
                <a:sym typeface="Calibri"/>
              </a:rPr>
              <a:t>Set (1.2)</a:t>
            </a:r>
            <a:endParaRPr/>
          </a:p>
        </p:txBody>
      </p:sp>
      <p:sp>
        <p:nvSpPr>
          <p:cNvPr id="297" name="Google Shape;297;p7"/>
          <p:cNvSpPr/>
          <p:nvPr/>
        </p:nvSpPr>
        <p:spPr>
          <a:xfrm>
            <a:off x="9148520" y="2698458"/>
            <a:ext cx="1868557" cy="614577"/>
          </a:xfrm>
          <a:prstGeom prst="rect">
            <a:avLst/>
          </a:prstGeom>
          <a:solidFill>
            <a:schemeClr val="accent3">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&lt;&lt;interface&gt;&gt;</a:t>
            </a:r>
            <a:endParaRPr/>
          </a:p>
          <a:p>
            <a:pPr indent="0" lvl="0" marL="0" marR="0" rtl="0" algn="ctr">
              <a:spcBef>
                <a:spcPts val="0"/>
              </a:spcBef>
              <a:spcAft>
                <a:spcPts val="0"/>
              </a:spcAft>
              <a:buNone/>
            </a:pPr>
            <a:r>
              <a:rPr b="1" lang="en-US" sz="1800">
                <a:solidFill>
                  <a:schemeClr val="dk1"/>
                </a:solidFill>
                <a:latin typeface="Calibri"/>
                <a:ea typeface="Calibri"/>
                <a:cs typeface="Calibri"/>
                <a:sym typeface="Calibri"/>
              </a:rPr>
              <a:t>Queue (1.5)</a:t>
            </a:r>
            <a:endParaRPr/>
          </a:p>
        </p:txBody>
      </p:sp>
      <p:sp>
        <p:nvSpPr>
          <p:cNvPr id="298" name="Google Shape;298;p7"/>
          <p:cNvSpPr/>
          <p:nvPr/>
        </p:nvSpPr>
        <p:spPr>
          <a:xfrm>
            <a:off x="204094" y="3808186"/>
            <a:ext cx="1124132" cy="490330"/>
          </a:xfrm>
          <a:prstGeom prst="rect">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ArrayList (1.2)</a:t>
            </a:r>
            <a:endParaRPr/>
          </a:p>
        </p:txBody>
      </p:sp>
      <p:sp>
        <p:nvSpPr>
          <p:cNvPr id="299" name="Google Shape;299;p7"/>
          <p:cNvSpPr/>
          <p:nvPr/>
        </p:nvSpPr>
        <p:spPr>
          <a:xfrm>
            <a:off x="1539116" y="3802801"/>
            <a:ext cx="1124133" cy="490330"/>
          </a:xfrm>
          <a:prstGeom prst="rect">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LinkedList(1.2)</a:t>
            </a:r>
            <a:endParaRPr/>
          </a:p>
        </p:txBody>
      </p:sp>
      <p:sp>
        <p:nvSpPr>
          <p:cNvPr id="300" name="Google Shape;300;p7"/>
          <p:cNvSpPr/>
          <p:nvPr/>
        </p:nvSpPr>
        <p:spPr>
          <a:xfrm>
            <a:off x="2923249" y="3802801"/>
            <a:ext cx="1124133" cy="490330"/>
          </a:xfrm>
          <a:prstGeom prst="rect">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Vector (1.0)</a:t>
            </a:r>
            <a:endParaRPr/>
          </a:p>
        </p:txBody>
      </p:sp>
      <p:sp>
        <p:nvSpPr>
          <p:cNvPr id="301" name="Google Shape;301;p7"/>
          <p:cNvSpPr/>
          <p:nvPr/>
        </p:nvSpPr>
        <p:spPr>
          <a:xfrm>
            <a:off x="2923249" y="5151307"/>
            <a:ext cx="1124133" cy="490330"/>
          </a:xfrm>
          <a:prstGeom prst="rect">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Stack (1.0)</a:t>
            </a:r>
            <a:endParaRPr/>
          </a:p>
        </p:txBody>
      </p:sp>
      <p:cxnSp>
        <p:nvCxnSpPr>
          <p:cNvPr id="302" name="Google Shape;302;p7"/>
          <p:cNvCxnSpPr>
            <a:stCxn id="301" idx="0"/>
            <a:endCxn id="300" idx="2"/>
          </p:cNvCxnSpPr>
          <p:nvPr/>
        </p:nvCxnSpPr>
        <p:spPr>
          <a:xfrm rot="10800000">
            <a:off x="3485316" y="4293007"/>
            <a:ext cx="0" cy="858300"/>
          </a:xfrm>
          <a:prstGeom prst="straightConnector1">
            <a:avLst/>
          </a:prstGeom>
          <a:noFill/>
          <a:ln cap="flat" cmpd="sng" w="28575">
            <a:solidFill>
              <a:schemeClr val="dk1"/>
            </a:solidFill>
            <a:prstDash val="solid"/>
            <a:miter lim="800000"/>
            <a:headEnd len="sm" w="sm" type="none"/>
            <a:tailEnd len="med" w="med" type="triangle"/>
          </a:ln>
        </p:spPr>
      </p:cxnSp>
      <p:cxnSp>
        <p:nvCxnSpPr>
          <p:cNvPr id="303" name="Google Shape;303;p7"/>
          <p:cNvCxnSpPr>
            <a:stCxn id="298" idx="0"/>
            <a:endCxn id="295" idx="2"/>
          </p:cNvCxnSpPr>
          <p:nvPr/>
        </p:nvCxnSpPr>
        <p:spPr>
          <a:xfrm flipH="1" rot="10800000">
            <a:off x="766160" y="3313186"/>
            <a:ext cx="1350300" cy="495000"/>
          </a:xfrm>
          <a:prstGeom prst="straightConnector1">
            <a:avLst/>
          </a:prstGeom>
          <a:noFill/>
          <a:ln cap="flat" cmpd="sng" w="28575">
            <a:solidFill>
              <a:schemeClr val="dk1"/>
            </a:solidFill>
            <a:prstDash val="dash"/>
            <a:miter lim="800000"/>
            <a:headEnd len="sm" w="sm" type="none"/>
            <a:tailEnd len="med" w="med" type="triangle"/>
          </a:ln>
        </p:spPr>
      </p:cxnSp>
      <p:cxnSp>
        <p:nvCxnSpPr>
          <p:cNvPr id="304" name="Google Shape;304;p7"/>
          <p:cNvCxnSpPr>
            <a:stCxn id="299" idx="0"/>
            <a:endCxn id="295" idx="2"/>
          </p:cNvCxnSpPr>
          <p:nvPr/>
        </p:nvCxnSpPr>
        <p:spPr>
          <a:xfrm flipH="1" rot="10800000">
            <a:off x="2101183" y="3312901"/>
            <a:ext cx="15300" cy="489900"/>
          </a:xfrm>
          <a:prstGeom prst="straightConnector1">
            <a:avLst/>
          </a:prstGeom>
          <a:noFill/>
          <a:ln cap="flat" cmpd="sng" w="28575">
            <a:solidFill>
              <a:schemeClr val="dk1"/>
            </a:solidFill>
            <a:prstDash val="dash"/>
            <a:miter lim="800000"/>
            <a:headEnd len="sm" w="sm" type="none"/>
            <a:tailEnd len="med" w="med" type="triangle"/>
          </a:ln>
        </p:spPr>
      </p:cxnSp>
      <p:cxnSp>
        <p:nvCxnSpPr>
          <p:cNvPr id="305" name="Google Shape;305;p7"/>
          <p:cNvCxnSpPr>
            <a:stCxn id="300" idx="0"/>
            <a:endCxn id="295" idx="2"/>
          </p:cNvCxnSpPr>
          <p:nvPr/>
        </p:nvCxnSpPr>
        <p:spPr>
          <a:xfrm rot="10800000">
            <a:off x="2116416" y="3312901"/>
            <a:ext cx="1368900" cy="489900"/>
          </a:xfrm>
          <a:prstGeom prst="straightConnector1">
            <a:avLst/>
          </a:prstGeom>
          <a:noFill/>
          <a:ln cap="flat" cmpd="sng" w="28575">
            <a:solidFill>
              <a:schemeClr val="dk1"/>
            </a:solidFill>
            <a:prstDash val="dash"/>
            <a:miter lim="800000"/>
            <a:headEnd len="sm" w="sm" type="none"/>
            <a:tailEnd len="med" w="med" type="triangle"/>
          </a:ln>
        </p:spPr>
      </p:cxnSp>
      <p:sp>
        <p:nvSpPr>
          <p:cNvPr id="306" name="Google Shape;306;p7"/>
          <p:cNvSpPr/>
          <p:nvPr/>
        </p:nvSpPr>
        <p:spPr>
          <a:xfrm>
            <a:off x="10300990" y="3811041"/>
            <a:ext cx="1686916" cy="842260"/>
          </a:xfrm>
          <a:prstGeom prst="rect">
            <a:avLst/>
          </a:prstGeom>
          <a:solidFill>
            <a:schemeClr val="accent3">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&lt;&lt;interface&gt;&gt;</a:t>
            </a:r>
            <a:endParaRPr/>
          </a:p>
          <a:p>
            <a:pPr indent="0" lvl="0" marL="0" marR="0" rtl="0" algn="ctr">
              <a:spcBef>
                <a:spcPts val="0"/>
              </a:spcBef>
              <a:spcAft>
                <a:spcPts val="0"/>
              </a:spcAft>
              <a:buNone/>
            </a:pPr>
            <a:r>
              <a:rPr b="1" lang="en-US" sz="1800">
                <a:solidFill>
                  <a:schemeClr val="dk1"/>
                </a:solidFill>
                <a:latin typeface="Calibri"/>
                <a:ea typeface="Calibri"/>
                <a:cs typeface="Calibri"/>
                <a:sym typeface="Calibri"/>
              </a:rPr>
              <a:t>BlockingQueue (1.5)</a:t>
            </a:r>
            <a:endParaRPr/>
          </a:p>
        </p:txBody>
      </p:sp>
      <p:sp>
        <p:nvSpPr>
          <p:cNvPr id="307" name="Google Shape;307;p7"/>
          <p:cNvSpPr/>
          <p:nvPr/>
        </p:nvSpPr>
        <p:spPr>
          <a:xfrm>
            <a:off x="8512683" y="3811041"/>
            <a:ext cx="1562912" cy="490330"/>
          </a:xfrm>
          <a:prstGeom prst="rect">
            <a:avLst/>
          </a:prstGeom>
          <a:solidFill>
            <a:schemeClr val="accent3">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PriorityQueue (1.5)</a:t>
            </a:r>
            <a:endParaRPr/>
          </a:p>
        </p:txBody>
      </p:sp>
      <p:cxnSp>
        <p:nvCxnSpPr>
          <p:cNvPr id="308" name="Google Shape;308;p7"/>
          <p:cNvCxnSpPr>
            <a:stCxn id="307" idx="0"/>
            <a:endCxn id="297" idx="2"/>
          </p:cNvCxnSpPr>
          <p:nvPr/>
        </p:nvCxnSpPr>
        <p:spPr>
          <a:xfrm flipH="1" rot="10800000">
            <a:off x="9294139" y="3313041"/>
            <a:ext cx="788700" cy="498000"/>
          </a:xfrm>
          <a:prstGeom prst="straightConnector1">
            <a:avLst/>
          </a:prstGeom>
          <a:noFill/>
          <a:ln cap="flat" cmpd="sng" w="28575">
            <a:solidFill>
              <a:schemeClr val="dk1"/>
            </a:solidFill>
            <a:prstDash val="dash"/>
            <a:miter lim="800000"/>
            <a:headEnd len="sm" w="sm" type="none"/>
            <a:tailEnd len="med" w="med" type="triangle"/>
          </a:ln>
        </p:spPr>
      </p:cxnSp>
      <p:cxnSp>
        <p:nvCxnSpPr>
          <p:cNvPr id="309" name="Google Shape;309;p7"/>
          <p:cNvCxnSpPr>
            <a:stCxn id="306" idx="0"/>
            <a:endCxn id="297" idx="2"/>
          </p:cNvCxnSpPr>
          <p:nvPr/>
        </p:nvCxnSpPr>
        <p:spPr>
          <a:xfrm rot="10800000">
            <a:off x="10082748" y="3313041"/>
            <a:ext cx="1061700" cy="498000"/>
          </a:xfrm>
          <a:prstGeom prst="straightConnector1">
            <a:avLst/>
          </a:prstGeom>
          <a:noFill/>
          <a:ln cap="flat" cmpd="sng" w="28575">
            <a:solidFill>
              <a:schemeClr val="dk1"/>
            </a:solidFill>
            <a:prstDash val="solid"/>
            <a:miter lim="800000"/>
            <a:headEnd len="sm" w="sm" type="none"/>
            <a:tailEnd len="med" w="med" type="triangle"/>
          </a:ln>
        </p:spPr>
      </p:cxnSp>
      <p:sp>
        <p:nvSpPr>
          <p:cNvPr id="310" name="Google Shape;310;p7"/>
          <p:cNvSpPr/>
          <p:nvPr/>
        </p:nvSpPr>
        <p:spPr>
          <a:xfrm>
            <a:off x="9455900" y="5151307"/>
            <a:ext cx="2315446" cy="490330"/>
          </a:xfrm>
          <a:prstGeom prst="rect">
            <a:avLst/>
          </a:prstGeom>
          <a:solidFill>
            <a:schemeClr val="accent3">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PriorityBlockingQueue (1.5)</a:t>
            </a:r>
            <a:endParaRPr/>
          </a:p>
        </p:txBody>
      </p:sp>
      <p:cxnSp>
        <p:nvCxnSpPr>
          <p:cNvPr id="311" name="Google Shape;311;p7"/>
          <p:cNvCxnSpPr>
            <a:stCxn id="310" idx="0"/>
            <a:endCxn id="306" idx="2"/>
          </p:cNvCxnSpPr>
          <p:nvPr/>
        </p:nvCxnSpPr>
        <p:spPr>
          <a:xfrm flipH="1" rot="10800000">
            <a:off x="10613623" y="4653307"/>
            <a:ext cx="530700" cy="498000"/>
          </a:xfrm>
          <a:prstGeom prst="straightConnector1">
            <a:avLst/>
          </a:prstGeom>
          <a:noFill/>
          <a:ln cap="flat" cmpd="sng" w="28575">
            <a:solidFill>
              <a:schemeClr val="dk1"/>
            </a:solidFill>
            <a:prstDash val="dash"/>
            <a:miter lim="800000"/>
            <a:headEnd len="sm" w="sm" type="none"/>
            <a:tailEnd len="med" w="med" type="triangle"/>
          </a:ln>
        </p:spPr>
      </p:cxnSp>
      <p:sp>
        <p:nvSpPr>
          <p:cNvPr id="312" name="Google Shape;312;p7"/>
          <p:cNvSpPr/>
          <p:nvPr/>
        </p:nvSpPr>
        <p:spPr>
          <a:xfrm>
            <a:off x="4599654" y="3803138"/>
            <a:ext cx="1124134" cy="490330"/>
          </a:xfrm>
          <a:prstGeom prst="rect">
            <a:avLst/>
          </a:prstGeom>
          <a:solidFill>
            <a:schemeClr val="accent4">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HashSet (1.2)</a:t>
            </a:r>
            <a:endParaRPr/>
          </a:p>
        </p:txBody>
      </p:sp>
      <p:sp>
        <p:nvSpPr>
          <p:cNvPr id="313" name="Google Shape;313;p7"/>
          <p:cNvSpPr/>
          <p:nvPr/>
        </p:nvSpPr>
        <p:spPr>
          <a:xfrm>
            <a:off x="6285964" y="3778696"/>
            <a:ext cx="1864591" cy="614577"/>
          </a:xfrm>
          <a:prstGeom prst="rect">
            <a:avLst/>
          </a:prstGeom>
          <a:solidFill>
            <a:schemeClr val="accent4">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&lt;&lt;interface&gt;&gt;</a:t>
            </a:r>
            <a:endParaRPr/>
          </a:p>
          <a:p>
            <a:pPr indent="0" lvl="0" marL="0" marR="0" rtl="0" algn="ctr">
              <a:spcBef>
                <a:spcPts val="0"/>
              </a:spcBef>
              <a:spcAft>
                <a:spcPts val="0"/>
              </a:spcAft>
              <a:buNone/>
            </a:pPr>
            <a:r>
              <a:rPr b="1" lang="en-US" sz="1800">
                <a:solidFill>
                  <a:schemeClr val="dk1"/>
                </a:solidFill>
                <a:latin typeface="Calibri"/>
                <a:ea typeface="Calibri"/>
                <a:cs typeface="Calibri"/>
                <a:sym typeface="Calibri"/>
              </a:rPr>
              <a:t>SortedSet (1.2)</a:t>
            </a:r>
            <a:endParaRPr/>
          </a:p>
        </p:txBody>
      </p:sp>
      <p:sp>
        <p:nvSpPr>
          <p:cNvPr id="314" name="Google Shape;314;p7"/>
          <p:cNvSpPr/>
          <p:nvPr/>
        </p:nvSpPr>
        <p:spPr>
          <a:xfrm>
            <a:off x="4362218" y="5151307"/>
            <a:ext cx="1615539" cy="490330"/>
          </a:xfrm>
          <a:prstGeom prst="rect">
            <a:avLst/>
          </a:prstGeom>
          <a:solidFill>
            <a:schemeClr val="accent4">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LinkedHashSet (1.4)</a:t>
            </a:r>
            <a:endParaRPr/>
          </a:p>
        </p:txBody>
      </p:sp>
      <p:sp>
        <p:nvSpPr>
          <p:cNvPr id="315" name="Google Shape;315;p7"/>
          <p:cNvSpPr/>
          <p:nvPr/>
        </p:nvSpPr>
        <p:spPr>
          <a:xfrm>
            <a:off x="6204472" y="5027990"/>
            <a:ext cx="2056815" cy="614577"/>
          </a:xfrm>
          <a:prstGeom prst="rect">
            <a:avLst/>
          </a:prstGeom>
          <a:solidFill>
            <a:schemeClr val="accent4">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&lt;&lt;interface&gt;&gt;</a:t>
            </a:r>
            <a:endParaRPr/>
          </a:p>
          <a:p>
            <a:pPr indent="0" lvl="0" marL="0" marR="0" rtl="0" algn="ctr">
              <a:spcBef>
                <a:spcPts val="0"/>
              </a:spcBef>
              <a:spcAft>
                <a:spcPts val="0"/>
              </a:spcAft>
              <a:buNone/>
            </a:pPr>
            <a:r>
              <a:rPr b="1" lang="en-US" sz="1800">
                <a:solidFill>
                  <a:schemeClr val="dk1"/>
                </a:solidFill>
                <a:latin typeface="Calibri"/>
                <a:ea typeface="Calibri"/>
                <a:cs typeface="Calibri"/>
                <a:sym typeface="Calibri"/>
              </a:rPr>
              <a:t>NavigableSet (1.6)</a:t>
            </a:r>
            <a:endParaRPr/>
          </a:p>
        </p:txBody>
      </p:sp>
      <p:sp>
        <p:nvSpPr>
          <p:cNvPr id="316" name="Google Shape;316;p7"/>
          <p:cNvSpPr/>
          <p:nvPr/>
        </p:nvSpPr>
        <p:spPr>
          <a:xfrm>
            <a:off x="6425110" y="6218621"/>
            <a:ext cx="1615539" cy="490330"/>
          </a:xfrm>
          <a:prstGeom prst="rect">
            <a:avLst/>
          </a:prstGeom>
          <a:solidFill>
            <a:schemeClr val="accent4">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TreeSet (1.2)</a:t>
            </a:r>
            <a:endParaRPr/>
          </a:p>
        </p:txBody>
      </p:sp>
      <p:cxnSp>
        <p:nvCxnSpPr>
          <p:cNvPr id="317" name="Google Shape;317;p7"/>
          <p:cNvCxnSpPr>
            <a:stCxn id="312" idx="0"/>
            <a:endCxn id="296" idx="2"/>
          </p:cNvCxnSpPr>
          <p:nvPr/>
        </p:nvCxnSpPr>
        <p:spPr>
          <a:xfrm flipH="1" rot="10800000">
            <a:off x="5161721" y="3312938"/>
            <a:ext cx="934200" cy="490200"/>
          </a:xfrm>
          <a:prstGeom prst="straightConnector1">
            <a:avLst/>
          </a:prstGeom>
          <a:noFill/>
          <a:ln cap="flat" cmpd="sng" w="28575">
            <a:solidFill>
              <a:schemeClr val="dk1"/>
            </a:solidFill>
            <a:prstDash val="dash"/>
            <a:miter lim="800000"/>
            <a:headEnd len="sm" w="sm" type="none"/>
            <a:tailEnd len="med" w="med" type="triangle"/>
          </a:ln>
        </p:spPr>
      </p:cxnSp>
      <p:cxnSp>
        <p:nvCxnSpPr>
          <p:cNvPr id="318" name="Google Shape;318;p7"/>
          <p:cNvCxnSpPr>
            <a:stCxn id="313" idx="0"/>
            <a:endCxn id="296" idx="2"/>
          </p:cNvCxnSpPr>
          <p:nvPr/>
        </p:nvCxnSpPr>
        <p:spPr>
          <a:xfrm rot="10800000">
            <a:off x="6095960" y="3313096"/>
            <a:ext cx="1122300" cy="465600"/>
          </a:xfrm>
          <a:prstGeom prst="straightConnector1">
            <a:avLst/>
          </a:prstGeom>
          <a:noFill/>
          <a:ln cap="flat" cmpd="sng" w="28575">
            <a:solidFill>
              <a:schemeClr val="dk1"/>
            </a:solidFill>
            <a:prstDash val="solid"/>
            <a:miter lim="800000"/>
            <a:headEnd len="sm" w="sm" type="none"/>
            <a:tailEnd len="med" w="med" type="triangle"/>
          </a:ln>
        </p:spPr>
      </p:cxnSp>
      <p:cxnSp>
        <p:nvCxnSpPr>
          <p:cNvPr id="319" name="Google Shape;319;p7"/>
          <p:cNvCxnSpPr>
            <a:stCxn id="314" idx="0"/>
            <a:endCxn id="312" idx="2"/>
          </p:cNvCxnSpPr>
          <p:nvPr/>
        </p:nvCxnSpPr>
        <p:spPr>
          <a:xfrm rot="10800000">
            <a:off x="5161587" y="4293607"/>
            <a:ext cx="8400" cy="857700"/>
          </a:xfrm>
          <a:prstGeom prst="straightConnector1">
            <a:avLst/>
          </a:prstGeom>
          <a:noFill/>
          <a:ln cap="flat" cmpd="sng" w="28575">
            <a:solidFill>
              <a:schemeClr val="dk1"/>
            </a:solidFill>
            <a:prstDash val="solid"/>
            <a:miter lim="800000"/>
            <a:headEnd len="sm" w="sm" type="none"/>
            <a:tailEnd len="med" w="med" type="triangle"/>
          </a:ln>
        </p:spPr>
      </p:cxnSp>
      <p:cxnSp>
        <p:nvCxnSpPr>
          <p:cNvPr id="320" name="Google Shape;320;p7"/>
          <p:cNvCxnSpPr>
            <a:stCxn id="315" idx="0"/>
            <a:endCxn id="313" idx="2"/>
          </p:cNvCxnSpPr>
          <p:nvPr/>
        </p:nvCxnSpPr>
        <p:spPr>
          <a:xfrm rot="10800000">
            <a:off x="7218179" y="4393190"/>
            <a:ext cx="14700" cy="634800"/>
          </a:xfrm>
          <a:prstGeom prst="straightConnector1">
            <a:avLst/>
          </a:prstGeom>
          <a:noFill/>
          <a:ln cap="flat" cmpd="sng" w="28575">
            <a:solidFill>
              <a:schemeClr val="dk1"/>
            </a:solidFill>
            <a:prstDash val="solid"/>
            <a:miter lim="800000"/>
            <a:headEnd len="sm" w="sm" type="none"/>
            <a:tailEnd len="med" w="med" type="triangle"/>
          </a:ln>
        </p:spPr>
      </p:cxnSp>
      <p:cxnSp>
        <p:nvCxnSpPr>
          <p:cNvPr id="321" name="Google Shape;321;p7"/>
          <p:cNvCxnSpPr>
            <a:stCxn id="316" idx="0"/>
            <a:endCxn id="315" idx="2"/>
          </p:cNvCxnSpPr>
          <p:nvPr/>
        </p:nvCxnSpPr>
        <p:spPr>
          <a:xfrm rot="10800000">
            <a:off x="7232880" y="5642621"/>
            <a:ext cx="0" cy="576000"/>
          </a:xfrm>
          <a:prstGeom prst="straightConnector1">
            <a:avLst/>
          </a:prstGeom>
          <a:noFill/>
          <a:ln cap="flat" cmpd="sng" w="28575">
            <a:solidFill>
              <a:schemeClr val="dk1"/>
            </a:solidFill>
            <a:prstDash val="dash"/>
            <a:miter lim="800000"/>
            <a:headEnd len="sm" w="sm" type="none"/>
            <a:tailEnd len="med" w="med" type="triangle"/>
          </a:ln>
        </p:spPr>
      </p:cxnSp>
      <p:cxnSp>
        <p:nvCxnSpPr>
          <p:cNvPr id="322" name="Google Shape;322;p7"/>
          <p:cNvCxnSpPr>
            <a:stCxn id="295" idx="0"/>
            <a:endCxn id="294" idx="1"/>
          </p:cNvCxnSpPr>
          <p:nvPr/>
        </p:nvCxnSpPr>
        <p:spPr>
          <a:xfrm flipH="1" rot="10800000">
            <a:off x="2116404" y="1911559"/>
            <a:ext cx="3045300" cy="786900"/>
          </a:xfrm>
          <a:prstGeom prst="straightConnector1">
            <a:avLst/>
          </a:prstGeom>
          <a:noFill/>
          <a:ln cap="flat" cmpd="sng" w="28575">
            <a:solidFill>
              <a:schemeClr val="dk1"/>
            </a:solidFill>
            <a:prstDash val="solid"/>
            <a:miter lim="800000"/>
            <a:headEnd len="sm" w="sm" type="none"/>
            <a:tailEnd len="med" w="med" type="triangle"/>
          </a:ln>
        </p:spPr>
      </p:cxnSp>
      <p:cxnSp>
        <p:nvCxnSpPr>
          <p:cNvPr id="323" name="Google Shape;323;p7"/>
          <p:cNvCxnSpPr>
            <a:stCxn id="297" idx="0"/>
            <a:endCxn id="294" idx="3"/>
          </p:cNvCxnSpPr>
          <p:nvPr/>
        </p:nvCxnSpPr>
        <p:spPr>
          <a:xfrm rot="10800000">
            <a:off x="7030299" y="1911558"/>
            <a:ext cx="3052500" cy="786900"/>
          </a:xfrm>
          <a:prstGeom prst="straightConnector1">
            <a:avLst/>
          </a:prstGeom>
          <a:noFill/>
          <a:ln cap="flat" cmpd="sng" w="28575">
            <a:solidFill>
              <a:schemeClr val="dk1"/>
            </a:solidFill>
            <a:prstDash val="solid"/>
            <a:miter lim="800000"/>
            <a:headEnd len="sm" w="sm" type="none"/>
            <a:tailEnd len="med" w="med" type="triangle"/>
          </a:ln>
        </p:spPr>
      </p:cxnSp>
      <p:cxnSp>
        <p:nvCxnSpPr>
          <p:cNvPr id="324" name="Google Shape;324;p7"/>
          <p:cNvCxnSpPr>
            <a:endCxn id="294" idx="2"/>
          </p:cNvCxnSpPr>
          <p:nvPr/>
        </p:nvCxnSpPr>
        <p:spPr>
          <a:xfrm flipH="1" rot="10800000">
            <a:off x="6091500" y="2183157"/>
            <a:ext cx="4500" cy="493500"/>
          </a:xfrm>
          <a:prstGeom prst="straightConnector1">
            <a:avLst/>
          </a:prstGeom>
          <a:noFill/>
          <a:ln cap="flat" cmpd="sng" w="28575">
            <a:solidFill>
              <a:schemeClr val="dk1"/>
            </a:solidFill>
            <a:prstDash val="solid"/>
            <a:miter lim="800000"/>
            <a:headEnd len="sm" w="sm" type="none"/>
            <a:tailEnd len="med" w="med" type="triangle"/>
          </a:ln>
        </p:spPr>
      </p:cxnSp>
      <p:sp>
        <p:nvSpPr>
          <p:cNvPr id="325" name="Google Shape;325;p7"/>
          <p:cNvSpPr/>
          <p:nvPr/>
        </p:nvSpPr>
        <p:spPr>
          <a:xfrm>
            <a:off x="5157200" y="612481"/>
            <a:ext cx="1868557" cy="543446"/>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&lt;&lt;interface&gt;&gt;</a:t>
            </a:r>
            <a:endParaRPr/>
          </a:p>
          <a:p>
            <a:pPr indent="0" lvl="0" marL="0" marR="0" rtl="0" algn="ctr">
              <a:spcBef>
                <a:spcPts val="0"/>
              </a:spcBef>
              <a:spcAft>
                <a:spcPts val="0"/>
              </a:spcAft>
              <a:buNone/>
            </a:pPr>
            <a:r>
              <a:rPr b="1" lang="en-US" sz="1800">
                <a:solidFill>
                  <a:schemeClr val="dk1"/>
                </a:solidFill>
                <a:latin typeface="Calibri"/>
                <a:ea typeface="Calibri"/>
                <a:cs typeface="Calibri"/>
                <a:sym typeface="Calibri"/>
              </a:rPr>
              <a:t>Iterable</a:t>
            </a:r>
            <a:endParaRPr/>
          </a:p>
        </p:txBody>
      </p:sp>
      <p:cxnSp>
        <p:nvCxnSpPr>
          <p:cNvPr id="326" name="Google Shape;326;p7"/>
          <p:cNvCxnSpPr/>
          <p:nvPr/>
        </p:nvCxnSpPr>
        <p:spPr>
          <a:xfrm flipH="1" rot="10800000">
            <a:off x="6086957" y="1156060"/>
            <a:ext cx="4521" cy="493626"/>
          </a:xfrm>
          <a:prstGeom prst="straightConnector1">
            <a:avLst/>
          </a:prstGeom>
          <a:noFill/>
          <a:ln cap="flat" cmpd="sng" w="28575">
            <a:solidFill>
              <a:schemeClr val="dk1"/>
            </a:solidFill>
            <a:prstDash val="solid"/>
            <a:miter lim="800000"/>
            <a:headEnd len="sm" w="sm" type="none"/>
            <a:tailEnd len="med" w="med" type="triangle"/>
          </a:ln>
        </p:spPr>
      </p:cxnSp>
    </p:spTree>
  </p:cSld>
  <p:clrMapOvr>
    <a:masterClrMapping/>
  </p:clrMapOvr>
  <mc:AlternateContent>
    <mc:Choice Requires="p14">
      <p:transition spd="slow" p14:dur="2000">
        <p14:prism dir="l"/>
      </p:transition>
    </mc:Choice>
    <mc:Fallback>
      <p:transition spd="slow">
        <p:fade/>
      </p:transition>
    </mc:Fallback>
  </mc:AlternateContent>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pic>
        <p:nvPicPr>
          <p:cNvPr id="1064" name="Google Shape;1064;p70"/>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1065" name="Google Shape;1065;p70"/>
          <p:cNvGrpSpPr/>
          <p:nvPr/>
        </p:nvGrpSpPr>
        <p:grpSpPr>
          <a:xfrm>
            <a:off x="118191" y="106018"/>
            <a:ext cx="1498574" cy="904328"/>
            <a:chOff x="862157" y="4413681"/>
            <a:chExt cx="2570156" cy="1560001"/>
          </a:xfrm>
        </p:grpSpPr>
        <p:pic>
          <p:nvPicPr>
            <p:cNvPr descr="Image result for collections icon" id="1066" name="Google Shape;1066;p70"/>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1067" name="Google Shape;1067;p70"/>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1068" name="Google Shape;1068;p70"/>
          <p:cNvSpPr/>
          <p:nvPr/>
        </p:nvSpPr>
        <p:spPr>
          <a:xfrm>
            <a:off x="1174923" y="1010346"/>
            <a:ext cx="9453320" cy="489364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0000"/>
                </a:solidFill>
                <a:latin typeface="Calibri"/>
                <a:ea typeface="Calibri"/>
                <a:cs typeface="Calibri"/>
                <a:sym typeface="Calibri"/>
              </a:rPr>
              <a:t>PriorityQueue class</a:t>
            </a:r>
            <a:endParaRPr/>
          </a:p>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a:p>
            <a:pPr indent="-457200" lvl="0" marL="457200" marR="0" rtl="0" algn="l">
              <a:spcBef>
                <a:spcPts val="0"/>
              </a:spcBef>
              <a:spcAft>
                <a:spcPts val="0"/>
              </a:spcAft>
              <a:buClr>
                <a:srgbClr val="000000"/>
              </a:buClr>
              <a:buSzPts val="2400"/>
              <a:buFont typeface="Noto Sans Symbols"/>
              <a:buChar char="▪"/>
            </a:pPr>
            <a:r>
              <a:rPr lang="en-US" sz="2400">
                <a:solidFill>
                  <a:srgbClr val="000000"/>
                </a:solidFill>
                <a:latin typeface="Calibri"/>
                <a:ea typeface="Calibri"/>
                <a:cs typeface="Calibri"/>
                <a:sym typeface="Calibri"/>
              </a:rPr>
              <a:t>The PriorityQueue class provides the facility of using queue. </a:t>
            </a:r>
            <a:endParaRPr/>
          </a:p>
          <a:p>
            <a:pPr indent="-304800" lvl="0" marL="457200" marR="0" rtl="0" algn="l">
              <a:spcBef>
                <a:spcPts val="0"/>
              </a:spcBef>
              <a:spcAft>
                <a:spcPts val="0"/>
              </a:spcAft>
              <a:buClr>
                <a:schemeClr val="dk1"/>
              </a:buClr>
              <a:buSzPts val="2400"/>
              <a:buFont typeface="Noto Sans Symbols"/>
              <a:buNone/>
            </a:pPr>
            <a:r>
              <a:t/>
            </a:r>
            <a:endParaRPr sz="2400">
              <a:solidFill>
                <a:srgbClr val="000000"/>
              </a:solidFill>
              <a:latin typeface="Calibri"/>
              <a:ea typeface="Calibri"/>
              <a:cs typeface="Calibri"/>
              <a:sym typeface="Calibri"/>
            </a:endParaRPr>
          </a:p>
          <a:p>
            <a:pPr indent="-457200" lvl="0" marL="457200" marR="0" rtl="0" algn="l">
              <a:spcBef>
                <a:spcPts val="0"/>
              </a:spcBef>
              <a:spcAft>
                <a:spcPts val="0"/>
              </a:spcAft>
              <a:buClr>
                <a:srgbClr val="000000"/>
              </a:buClr>
              <a:buSzPts val="2400"/>
              <a:buFont typeface="Noto Sans Symbols"/>
              <a:buChar char="▪"/>
            </a:pPr>
            <a:r>
              <a:rPr lang="en-US" sz="2400">
                <a:solidFill>
                  <a:srgbClr val="000000"/>
                </a:solidFill>
                <a:latin typeface="Calibri"/>
                <a:ea typeface="Calibri"/>
                <a:cs typeface="Calibri"/>
                <a:sym typeface="Calibri"/>
              </a:rPr>
              <a:t>But it does not orders the elements in FIFO manner. </a:t>
            </a:r>
            <a:endParaRPr/>
          </a:p>
          <a:p>
            <a:pPr indent="-304800" lvl="0" marL="457200" marR="0" rtl="0" algn="l">
              <a:spcBef>
                <a:spcPts val="0"/>
              </a:spcBef>
              <a:spcAft>
                <a:spcPts val="0"/>
              </a:spcAft>
              <a:buClr>
                <a:schemeClr val="dk1"/>
              </a:buClr>
              <a:buSzPts val="2400"/>
              <a:buFont typeface="Noto Sans Symbols"/>
              <a:buNone/>
            </a:pPr>
            <a:r>
              <a:t/>
            </a:r>
            <a:endParaRPr sz="2400">
              <a:solidFill>
                <a:srgbClr val="000000"/>
              </a:solidFill>
              <a:latin typeface="Calibri"/>
              <a:ea typeface="Calibri"/>
              <a:cs typeface="Calibri"/>
              <a:sym typeface="Calibri"/>
            </a:endParaRPr>
          </a:p>
          <a:p>
            <a:pPr indent="-457200" lvl="0" marL="457200" marR="0" rtl="0" algn="l">
              <a:spcBef>
                <a:spcPts val="0"/>
              </a:spcBef>
              <a:spcAft>
                <a:spcPts val="0"/>
              </a:spcAft>
              <a:buClr>
                <a:srgbClr val="000000"/>
              </a:buClr>
              <a:buSzPts val="2400"/>
              <a:buFont typeface="Noto Sans Symbols"/>
              <a:buChar char="▪"/>
            </a:pPr>
            <a:r>
              <a:rPr lang="en-US" sz="2400">
                <a:solidFill>
                  <a:srgbClr val="000000"/>
                </a:solidFill>
                <a:latin typeface="Calibri"/>
                <a:ea typeface="Calibri"/>
                <a:cs typeface="Calibri"/>
                <a:sym typeface="Calibri"/>
              </a:rPr>
              <a:t>It inherits AbstractQueue class.</a:t>
            </a:r>
            <a:endParaRPr/>
          </a:p>
          <a:p>
            <a:pPr indent="-304800" lvl="0" marL="457200" marR="0" rtl="0" algn="l">
              <a:spcBef>
                <a:spcPts val="0"/>
              </a:spcBef>
              <a:spcAft>
                <a:spcPts val="0"/>
              </a:spcAft>
              <a:buClr>
                <a:schemeClr val="dk1"/>
              </a:buClr>
              <a:buSzPts val="2400"/>
              <a:buFont typeface="Noto Sans Symbols"/>
              <a:buNone/>
            </a:pPr>
            <a:r>
              <a:t/>
            </a:r>
            <a:endParaRPr sz="2400">
              <a:solidFill>
                <a:srgbClr val="000000"/>
              </a:solidFill>
              <a:latin typeface="Calibri"/>
              <a:ea typeface="Calibri"/>
              <a:cs typeface="Calibri"/>
              <a:sym typeface="Calibri"/>
            </a:endParaRPr>
          </a:p>
          <a:p>
            <a:pPr indent="-457200" lvl="0" marL="457200" marR="0" rtl="0" algn="l">
              <a:spcBef>
                <a:spcPts val="0"/>
              </a:spcBef>
              <a:spcAft>
                <a:spcPts val="0"/>
              </a:spcAft>
              <a:buClr>
                <a:srgbClr val="000000"/>
              </a:buClr>
              <a:buSzPts val="2400"/>
              <a:buFont typeface="Noto Sans Symbols"/>
              <a:buChar char="▪"/>
            </a:pPr>
            <a:r>
              <a:rPr lang="en-US" sz="2400">
                <a:solidFill>
                  <a:srgbClr val="000000"/>
                </a:solidFill>
                <a:latin typeface="Calibri"/>
                <a:ea typeface="Calibri"/>
                <a:cs typeface="Calibri"/>
                <a:sym typeface="Calibri"/>
              </a:rPr>
              <a:t>The elements in PriorityQueue must be of Comparable type. String and Wrapper classes are Comparable by default.</a:t>
            </a:r>
            <a:endParaRPr/>
          </a:p>
          <a:p>
            <a:pPr indent="-304800" lvl="0" marL="457200" marR="0" rtl="0" algn="l">
              <a:spcBef>
                <a:spcPts val="0"/>
              </a:spcBef>
              <a:spcAft>
                <a:spcPts val="0"/>
              </a:spcAft>
              <a:buClr>
                <a:schemeClr val="dk1"/>
              </a:buClr>
              <a:buSzPts val="2400"/>
              <a:buFont typeface="Noto Sans Symbols"/>
              <a:buNone/>
            </a:pPr>
            <a:r>
              <a:t/>
            </a:r>
            <a:endParaRPr sz="2400">
              <a:solidFill>
                <a:srgbClr val="000000"/>
              </a:solidFill>
              <a:latin typeface="Calibri"/>
              <a:ea typeface="Calibri"/>
              <a:cs typeface="Calibri"/>
              <a:sym typeface="Calibri"/>
            </a:endParaRPr>
          </a:p>
          <a:p>
            <a:pPr indent="-457200" lvl="0" marL="45720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To add user-defined objects in PriorityQueue, you need to implement Comparable interface.</a:t>
            </a:r>
            <a:endParaRPr/>
          </a:p>
        </p:txBody>
      </p:sp>
    </p:spTree>
  </p:cSld>
  <p:clrMapOvr>
    <a:masterClrMapping/>
  </p:clrMapOvr>
  <mc:AlternateContent>
    <mc:Choice Requires="p14">
      <p:transition spd="slow" p14:dur="2000">
        <p14:prism dir="l"/>
      </p:transition>
    </mc:Choice>
    <mc:Fallback>
      <p:transition spd="slow">
        <p:fade/>
      </p:transition>
    </mc:Fallback>
  </mc:AlternateContent>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2" name="Shape 1072"/>
        <p:cNvGrpSpPr/>
        <p:nvPr/>
      </p:nvGrpSpPr>
      <p:grpSpPr>
        <a:xfrm>
          <a:off x="0" y="0"/>
          <a:ext cx="0" cy="0"/>
          <a:chOff x="0" y="0"/>
          <a:chExt cx="0" cy="0"/>
        </a:xfrm>
      </p:grpSpPr>
      <p:pic>
        <p:nvPicPr>
          <p:cNvPr id="1073" name="Google Shape;1073;p71"/>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1074" name="Google Shape;1074;p71"/>
          <p:cNvGrpSpPr/>
          <p:nvPr/>
        </p:nvGrpSpPr>
        <p:grpSpPr>
          <a:xfrm>
            <a:off x="118191" y="106018"/>
            <a:ext cx="1498574" cy="904328"/>
            <a:chOff x="862157" y="4413681"/>
            <a:chExt cx="2570156" cy="1560001"/>
          </a:xfrm>
        </p:grpSpPr>
        <p:pic>
          <p:nvPicPr>
            <p:cNvPr descr="Image result for collections icon" id="1075" name="Google Shape;1075;p71"/>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1076" name="Google Shape;1076;p71"/>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1077" name="Google Shape;1077;p71"/>
          <p:cNvSpPr/>
          <p:nvPr/>
        </p:nvSpPr>
        <p:spPr>
          <a:xfrm>
            <a:off x="1152939" y="233841"/>
            <a:ext cx="10827026"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0000"/>
                </a:solidFill>
                <a:latin typeface="Calibri"/>
                <a:ea typeface="Calibri"/>
                <a:cs typeface="Calibri"/>
                <a:sym typeface="Calibri"/>
              </a:rPr>
              <a:t>Deque Interface</a:t>
            </a:r>
            <a:endParaRPr/>
          </a:p>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a:p>
            <a:pPr indent="-457200" lvl="0" marL="457200" marR="0" rtl="0" algn="l">
              <a:spcBef>
                <a:spcPts val="0"/>
              </a:spcBef>
              <a:spcAft>
                <a:spcPts val="0"/>
              </a:spcAft>
              <a:buClr>
                <a:srgbClr val="000000"/>
              </a:buClr>
              <a:buSzPts val="2400"/>
              <a:buFont typeface="Noto Sans Symbols"/>
              <a:buChar char="▪"/>
            </a:pPr>
            <a:r>
              <a:rPr lang="en-US" sz="2400">
                <a:solidFill>
                  <a:srgbClr val="000000"/>
                </a:solidFill>
                <a:latin typeface="Calibri"/>
                <a:ea typeface="Calibri"/>
                <a:cs typeface="Calibri"/>
                <a:sym typeface="Calibri"/>
              </a:rPr>
              <a:t>Deque Interface is a linear collection that supports element insertion and removal at both ends. </a:t>
            </a:r>
            <a:endParaRPr sz="2400">
              <a:solidFill>
                <a:schemeClr val="dk1"/>
              </a:solidFill>
              <a:latin typeface="Calibri"/>
              <a:ea typeface="Calibri"/>
              <a:cs typeface="Calibri"/>
              <a:sym typeface="Calibri"/>
            </a:endParaRPr>
          </a:p>
        </p:txBody>
      </p:sp>
      <p:graphicFrame>
        <p:nvGraphicFramePr>
          <p:cNvPr id="1078" name="Google Shape;1078;p71"/>
          <p:cNvGraphicFramePr/>
          <p:nvPr/>
        </p:nvGraphicFramePr>
        <p:xfrm>
          <a:off x="479501" y="1825625"/>
          <a:ext cx="3000000" cy="3000000"/>
        </p:xfrm>
        <a:graphic>
          <a:graphicData uri="http://schemas.openxmlformats.org/drawingml/2006/table">
            <a:tbl>
              <a:tblPr>
                <a:noFill/>
                <a:tableStyleId>{A564AED5-2C7A-4046-9A58-7D9B8091932A}</a:tableStyleId>
              </a:tblPr>
              <a:tblGrid>
                <a:gridCol w="3376875"/>
                <a:gridCol w="8123575"/>
              </a:tblGrid>
              <a:tr h="344350">
                <a:tc>
                  <a:txBody>
                    <a:bodyPr/>
                    <a:lstStyle/>
                    <a:p>
                      <a:pPr indent="0" lvl="0" marL="0" marR="0" rtl="0" algn="l">
                        <a:spcBef>
                          <a:spcPts val="0"/>
                        </a:spcBef>
                        <a:spcAft>
                          <a:spcPts val="0"/>
                        </a:spcAft>
                        <a:buNone/>
                      </a:pPr>
                      <a:r>
                        <a:rPr lang="en-US" sz="2000">
                          <a:solidFill>
                            <a:srgbClr val="000000"/>
                          </a:solidFill>
                          <a:latin typeface="Calibri"/>
                          <a:ea typeface="Calibri"/>
                          <a:cs typeface="Calibri"/>
                          <a:sym typeface="Calibri"/>
                        </a:rPr>
                        <a:t>Method</a:t>
                      </a:r>
                      <a:endParaRPr/>
                    </a:p>
                  </a:txBody>
                  <a:tcPr marT="78250" marB="78250" marR="78250" marL="78250">
                    <a:lnL cap="flat" cmpd="sng" w="9525">
                      <a:solidFill>
                        <a:srgbClr val="3807BF"/>
                      </a:solidFill>
                      <a:prstDash val="solid"/>
                      <a:round/>
                      <a:headEnd len="sm" w="sm" type="none"/>
                      <a:tailEnd len="sm" w="sm" type="none"/>
                    </a:lnL>
                    <a:lnR cap="flat" cmpd="sng" w="9525">
                      <a:solidFill>
                        <a:srgbClr val="3807BF"/>
                      </a:solidFill>
                      <a:prstDash val="solid"/>
                      <a:round/>
                      <a:headEnd len="sm" w="sm" type="none"/>
                      <a:tailEnd len="sm" w="sm" type="none"/>
                    </a:lnR>
                    <a:lnT cap="flat" cmpd="sng" w="9525">
                      <a:solidFill>
                        <a:srgbClr val="3807BF"/>
                      </a:solidFill>
                      <a:prstDash val="solid"/>
                      <a:round/>
                      <a:headEnd len="sm" w="sm" type="none"/>
                      <a:tailEnd len="sm" w="sm" type="none"/>
                    </a:lnT>
                    <a:lnB cap="flat" cmpd="sng" w="9525">
                      <a:solidFill>
                        <a:srgbClr val="C7CCBE"/>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lang="en-US" sz="2000">
                          <a:solidFill>
                            <a:srgbClr val="000000"/>
                          </a:solidFill>
                          <a:latin typeface="Calibri"/>
                          <a:ea typeface="Calibri"/>
                          <a:cs typeface="Calibri"/>
                          <a:sym typeface="Calibri"/>
                        </a:rPr>
                        <a:t>Description</a:t>
                      </a:r>
                      <a:endParaRPr/>
                    </a:p>
                  </a:txBody>
                  <a:tcPr marT="78250" marB="78250" marR="78250" marL="78250">
                    <a:lnL cap="flat" cmpd="sng" w="9525">
                      <a:solidFill>
                        <a:srgbClr val="3807BF"/>
                      </a:solidFill>
                      <a:prstDash val="solid"/>
                      <a:round/>
                      <a:headEnd len="sm" w="sm" type="none"/>
                      <a:tailEnd len="sm" w="sm" type="none"/>
                    </a:lnL>
                    <a:lnR cap="flat" cmpd="sng" w="9525">
                      <a:solidFill>
                        <a:srgbClr val="3807BF"/>
                      </a:solidFill>
                      <a:prstDash val="solid"/>
                      <a:round/>
                      <a:headEnd len="sm" w="sm" type="none"/>
                      <a:tailEnd len="sm" w="sm" type="none"/>
                    </a:lnR>
                    <a:lnT cap="flat" cmpd="sng" w="9525">
                      <a:solidFill>
                        <a:srgbClr val="3807BF"/>
                      </a:solidFill>
                      <a:prstDash val="solid"/>
                      <a:round/>
                      <a:headEnd len="sm" w="sm" type="none"/>
                      <a:tailEnd len="sm" w="sm" type="none"/>
                    </a:lnT>
                    <a:lnB cap="flat" cmpd="sng" w="9525">
                      <a:solidFill>
                        <a:srgbClr val="C7CCBE"/>
                      </a:solidFill>
                      <a:prstDash val="solid"/>
                      <a:round/>
                      <a:headEnd len="sm" w="sm" type="none"/>
                      <a:tailEnd len="sm" w="sm" type="none"/>
                    </a:lnB>
                    <a:solidFill>
                      <a:srgbClr val="FFC000"/>
                    </a:solidFill>
                  </a:tcPr>
                </a:tc>
              </a:tr>
              <a:tr h="667825">
                <a:tc>
                  <a:txBody>
                    <a:bodyPr/>
                    <a:lstStyle/>
                    <a:p>
                      <a:pPr indent="0" lvl="0" marL="0" marR="0" rtl="0" algn="l">
                        <a:spcBef>
                          <a:spcPts val="0"/>
                        </a:spcBef>
                        <a:spcAft>
                          <a:spcPts val="0"/>
                        </a:spcAft>
                        <a:buNone/>
                      </a:pPr>
                      <a:r>
                        <a:rPr lang="en-US" sz="2000">
                          <a:solidFill>
                            <a:srgbClr val="000000"/>
                          </a:solidFill>
                          <a:latin typeface="Calibri"/>
                          <a:ea typeface="Calibri"/>
                          <a:cs typeface="Calibri"/>
                          <a:sym typeface="Calibri"/>
                        </a:rPr>
                        <a:t>boolean add(object)</a:t>
                      </a:r>
                      <a:endParaRPr/>
                    </a:p>
                  </a:txBody>
                  <a:tcPr marT="52175" marB="52175" marR="52175" marL="521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solidFill>
                            <a:srgbClr val="000000"/>
                          </a:solidFill>
                          <a:latin typeface="Calibri"/>
                          <a:ea typeface="Calibri"/>
                          <a:cs typeface="Calibri"/>
                          <a:sym typeface="Calibri"/>
                        </a:rPr>
                        <a:t>It is used to insert the specified element into this deque and return true upon success.</a:t>
                      </a:r>
                      <a:endParaRPr/>
                    </a:p>
                  </a:txBody>
                  <a:tcPr marT="52175" marB="52175" marR="52175" marL="521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480000">
                <a:tc>
                  <a:txBody>
                    <a:bodyPr/>
                    <a:lstStyle/>
                    <a:p>
                      <a:pPr indent="0" lvl="0" marL="0" marR="0" rtl="0" algn="l">
                        <a:spcBef>
                          <a:spcPts val="0"/>
                        </a:spcBef>
                        <a:spcAft>
                          <a:spcPts val="0"/>
                        </a:spcAft>
                        <a:buNone/>
                      </a:pPr>
                      <a:r>
                        <a:rPr lang="en-US" sz="2000">
                          <a:solidFill>
                            <a:srgbClr val="000000"/>
                          </a:solidFill>
                          <a:latin typeface="Calibri"/>
                          <a:ea typeface="Calibri"/>
                          <a:cs typeface="Calibri"/>
                          <a:sym typeface="Calibri"/>
                        </a:rPr>
                        <a:t>boolean offer(object)</a:t>
                      </a:r>
                      <a:endParaRPr/>
                    </a:p>
                  </a:txBody>
                  <a:tcPr marT="52175" marB="52175" marR="52175" marL="521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BE4D4"/>
                    </a:solidFill>
                  </a:tcPr>
                </a:tc>
                <a:tc>
                  <a:txBody>
                    <a:bodyPr/>
                    <a:lstStyle/>
                    <a:p>
                      <a:pPr indent="0" lvl="0" marL="0" marR="0" rtl="0" algn="l">
                        <a:spcBef>
                          <a:spcPts val="0"/>
                        </a:spcBef>
                        <a:spcAft>
                          <a:spcPts val="0"/>
                        </a:spcAft>
                        <a:buNone/>
                      </a:pPr>
                      <a:r>
                        <a:rPr lang="en-US" sz="2000">
                          <a:solidFill>
                            <a:srgbClr val="000000"/>
                          </a:solidFill>
                          <a:latin typeface="Calibri"/>
                          <a:ea typeface="Calibri"/>
                          <a:cs typeface="Calibri"/>
                          <a:sym typeface="Calibri"/>
                        </a:rPr>
                        <a:t>It is used to insert the specified element into this deque.</a:t>
                      </a:r>
                      <a:endParaRPr/>
                    </a:p>
                  </a:txBody>
                  <a:tcPr marT="52175" marB="52175" marR="52175" marL="521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BE4D4"/>
                    </a:solidFill>
                  </a:tcPr>
                </a:tc>
              </a:tr>
              <a:tr h="480000">
                <a:tc>
                  <a:txBody>
                    <a:bodyPr/>
                    <a:lstStyle/>
                    <a:p>
                      <a:pPr indent="0" lvl="0" marL="0" marR="0" rtl="0" algn="l">
                        <a:spcBef>
                          <a:spcPts val="0"/>
                        </a:spcBef>
                        <a:spcAft>
                          <a:spcPts val="0"/>
                        </a:spcAft>
                        <a:buNone/>
                      </a:pPr>
                      <a:r>
                        <a:rPr lang="en-US" sz="2000">
                          <a:solidFill>
                            <a:srgbClr val="000000"/>
                          </a:solidFill>
                          <a:latin typeface="Calibri"/>
                          <a:ea typeface="Calibri"/>
                          <a:cs typeface="Calibri"/>
                          <a:sym typeface="Calibri"/>
                        </a:rPr>
                        <a:t>Object remove()</a:t>
                      </a:r>
                      <a:endParaRPr/>
                    </a:p>
                  </a:txBody>
                  <a:tcPr marT="52175" marB="52175" marR="52175" marL="521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solidFill>
                            <a:srgbClr val="000000"/>
                          </a:solidFill>
                          <a:latin typeface="Calibri"/>
                          <a:ea typeface="Calibri"/>
                          <a:cs typeface="Calibri"/>
                          <a:sym typeface="Calibri"/>
                        </a:rPr>
                        <a:t>It is used to retrieves and removes the head of this deque.</a:t>
                      </a:r>
                      <a:endParaRPr/>
                    </a:p>
                  </a:txBody>
                  <a:tcPr marT="52175" marB="52175" marR="52175" marL="521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855650">
                <a:tc>
                  <a:txBody>
                    <a:bodyPr/>
                    <a:lstStyle/>
                    <a:p>
                      <a:pPr indent="0" lvl="0" marL="0" marR="0" rtl="0" algn="l">
                        <a:spcBef>
                          <a:spcPts val="0"/>
                        </a:spcBef>
                        <a:spcAft>
                          <a:spcPts val="0"/>
                        </a:spcAft>
                        <a:buNone/>
                      </a:pPr>
                      <a:r>
                        <a:rPr lang="en-US" sz="2000">
                          <a:solidFill>
                            <a:srgbClr val="000000"/>
                          </a:solidFill>
                          <a:latin typeface="Calibri"/>
                          <a:ea typeface="Calibri"/>
                          <a:cs typeface="Calibri"/>
                          <a:sym typeface="Calibri"/>
                        </a:rPr>
                        <a:t>Object poll()</a:t>
                      </a:r>
                      <a:endParaRPr/>
                    </a:p>
                  </a:txBody>
                  <a:tcPr marT="52175" marB="52175" marR="52175" marL="521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BE4D4"/>
                    </a:solidFill>
                  </a:tcPr>
                </a:tc>
                <a:tc>
                  <a:txBody>
                    <a:bodyPr/>
                    <a:lstStyle/>
                    <a:p>
                      <a:pPr indent="0" lvl="0" marL="0" marR="0" rtl="0" algn="l">
                        <a:spcBef>
                          <a:spcPts val="0"/>
                        </a:spcBef>
                        <a:spcAft>
                          <a:spcPts val="0"/>
                        </a:spcAft>
                        <a:buNone/>
                      </a:pPr>
                      <a:r>
                        <a:rPr lang="en-US" sz="2000">
                          <a:solidFill>
                            <a:srgbClr val="000000"/>
                          </a:solidFill>
                          <a:latin typeface="Calibri"/>
                          <a:ea typeface="Calibri"/>
                          <a:cs typeface="Calibri"/>
                          <a:sym typeface="Calibri"/>
                        </a:rPr>
                        <a:t>It is used to retrieves and removes the head of this deque, or returns null if this deque is empty.</a:t>
                      </a:r>
                      <a:endParaRPr/>
                    </a:p>
                  </a:txBody>
                  <a:tcPr marT="52175" marB="52175" marR="52175" marL="521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BE4D4"/>
                    </a:solidFill>
                  </a:tcPr>
                </a:tc>
              </a:tr>
              <a:tr h="667825">
                <a:tc>
                  <a:txBody>
                    <a:bodyPr/>
                    <a:lstStyle/>
                    <a:p>
                      <a:pPr indent="0" lvl="0" marL="0" marR="0" rtl="0" algn="l">
                        <a:spcBef>
                          <a:spcPts val="0"/>
                        </a:spcBef>
                        <a:spcAft>
                          <a:spcPts val="0"/>
                        </a:spcAft>
                        <a:buNone/>
                      </a:pPr>
                      <a:r>
                        <a:rPr lang="en-US" sz="2000">
                          <a:solidFill>
                            <a:srgbClr val="000000"/>
                          </a:solidFill>
                          <a:latin typeface="Calibri"/>
                          <a:ea typeface="Calibri"/>
                          <a:cs typeface="Calibri"/>
                          <a:sym typeface="Calibri"/>
                        </a:rPr>
                        <a:t>Object element()</a:t>
                      </a:r>
                      <a:endParaRPr/>
                    </a:p>
                  </a:txBody>
                  <a:tcPr marT="52175" marB="52175" marR="52175" marL="521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2000">
                          <a:solidFill>
                            <a:srgbClr val="000000"/>
                          </a:solidFill>
                          <a:latin typeface="Calibri"/>
                          <a:ea typeface="Calibri"/>
                          <a:cs typeface="Calibri"/>
                          <a:sym typeface="Calibri"/>
                        </a:rPr>
                        <a:t>It is used to retrieves, but does not remove, the head of this deque.</a:t>
                      </a:r>
                      <a:endParaRPr/>
                    </a:p>
                  </a:txBody>
                  <a:tcPr marT="52175" marB="52175" marR="52175" marL="521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855650">
                <a:tc>
                  <a:txBody>
                    <a:bodyPr/>
                    <a:lstStyle/>
                    <a:p>
                      <a:pPr indent="0" lvl="0" marL="0" marR="0" rtl="0" algn="l">
                        <a:spcBef>
                          <a:spcPts val="0"/>
                        </a:spcBef>
                        <a:spcAft>
                          <a:spcPts val="0"/>
                        </a:spcAft>
                        <a:buNone/>
                      </a:pPr>
                      <a:r>
                        <a:rPr lang="en-US" sz="2000">
                          <a:solidFill>
                            <a:srgbClr val="000000"/>
                          </a:solidFill>
                          <a:latin typeface="Calibri"/>
                          <a:ea typeface="Calibri"/>
                          <a:cs typeface="Calibri"/>
                          <a:sym typeface="Calibri"/>
                        </a:rPr>
                        <a:t>Object peek()</a:t>
                      </a:r>
                      <a:endParaRPr/>
                    </a:p>
                  </a:txBody>
                  <a:tcPr marT="52175" marB="52175" marR="52175" marL="521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BE4D4"/>
                    </a:solidFill>
                  </a:tcPr>
                </a:tc>
                <a:tc>
                  <a:txBody>
                    <a:bodyPr/>
                    <a:lstStyle/>
                    <a:p>
                      <a:pPr indent="0" lvl="0" marL="0" marR="0" rtl="0" algn="l">
                        <a:spcBef>
                          <a:spcPts val="0"/>
                        </a:spcBef>
                        <a:spcAft>
                          <a:spcPts val="0"/>
                        </a:spcAft>
                        <a:buNone/>
                      </a:pPr>
                      <a:r>
                        <a:rPr lang="en-US" sz="2000">
                          <a:solidFill>
                            <a:srgbClr val="000000"/>
                          </a:solidFill>
                          <a:latin typeface="Calibri"/>
                          <a:ea typeface="Calibri"/>
                          <a:cs typeface="Calibri"/>
                          <a:sym typeface="Calibri"/>
                        </a:rPr>
                        <a:t>It is used to retrieves, but does not remove, the head of this deque, or returns null if this deque is empty.</a:t>
                      </a:r>
                      <a:endParaRPr/>
                    </a:p>
                  </a:txBody>
                  <a:tcPr marT="52175" marB="52175" marR="52175" marL="5217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BE4D4"/>
                    </a:solidFill>
                  </a:tcPr>
                </a:tc>
              </a:tr>
            </a:tbl>
          </a:graphicData>
        </a:graphic>
      </p:graphicFrame>
    </p:spTree>
  </p:cSld>
  <p:clrMapOvr>
    <a:masterClrMapping/>
  </p:clrMapOvr>
  <mc:AlternateContent>
    <mc:Choice Requires="p14">
      <p:transition spd="slow" p14:dur="2000">
        <p14:prism dir="l"/>
      </p:transition>
    </mc:Choice>
    <mc:Fallback>
      <p:transition spd="slow">
        <p:fade/>
      </p:transition>
    </mc:Fallback>
  </mc:AlternateContent>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2" name="Shape 1082"/>
        <p:cNvGrpSpPr/>
        <p:nvPr/>
      </p:nvGrpSpPr>
      <p:grpSpPr>
        <a:xfrm>
          <a:off x="0" y="0"/>
          <a:ext cx="0" cy="0"/>
          <a:chOff x="0" y="0"/>
          <a:chExt cx="0" cy="0"/>
        </a:xfrm>
      </p:grpSpPr>
      <p:pic>
        <p:nvPicPr>
          <p:cNvPr id="1083" name="Google Shape;1083;p72"/>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1084" name="Google Shape;1084;p72"/>
          <p:cNvGrpSpPr/>
          <p:nvPr/>
        </p:nvGrpSpPr>
        <p:grpSpPr>
          <a:xfrm>
            <a:off x="118191" y="106018"/>
            <a:ext cx="1498574" cy="904328"/>
            <a:chOff x="862157" y="4413681"/>
            <a:chExt cx="2570156" cy="1560001"/>
          </a:xfrm>
        </p:grpSpPr>
        <p:pic>
          <p:nvPicPr>
            <p:cNvPr descr="Image result for collections icon" id="1085" name="Google Shape;1085;p72"/>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1086" name="Google Shape;1086;p72"/>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1087" name="Google Shape;1087;p72"/>
          <p:cNvSpPr/>
          <p:nvPr/>
        </p:nvSpPr>
        <p:spPr>
          <a:xfrm>
            <a:off x="885473" y="906745"/>
            <a:ext cx="10827026"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000000"/>
                </a:solidFill>
                <a:latin typeface="Calibri"/>
                <a:ea typeface="Calibri"/>
                <a:cs typeface="Calibri"/>
                <a:sym typeface="Calibri"/>
              </a:rPr>
              <a:t>ArrayDeque Class</a:t>
            </a:r>
            <a:endParaRPr/>
          </a:p>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a:p>
            <a:pPr indent="-457200" lvl="0" marL="457200" marR="0" rtl="0" algn="l">
              <a:spcBef>
                <a:spcPts val="0"/>
              </a:spcBef>
              <a:spcAft>
                <a:spcPts val="0"/>
              </a:spcAft>
              <a:buClr>
                <a:srgbClr val="000000"/>
              </a:buClr>
              <a:buSzPts val="2400"/>
              <a:buFont typeface="Noto Sans Symbols"/>
              <a:buChar char="▪"/>
            </a:pPr>
            <a:r>
              <a:rPr lang="en-US" sz="2400">
                <a:solidFill>
                  <a:srgbClr val="000000"/>
                </a:solidFill>
                <a:latin typeface="Calibri"/>
                <a:ea typeface="Calibri"/>
                <a:cs typeface="Calibri"/>
                <a:sym typeface="Calibri"/>
              </a:rPr>
              <a:t>The ArrayDeque class provides the facility of using deque and resizable-array. </a:t>
            </a:r>
            <a:endParaRPr/>
          </a:p>
          <a:p>
            <a:pPr indent="-304800" lvl="0" marL="457200" marR="0" rtl="0" algn="l">
              <a:spcBef>
                <a:spcPts val="0"/>
              </a:spcBef>
              <a:spcAft>
                <a:spcPts val="0"/>
              </a:spcAft>
              <a:buClr>
                <a:schemeClr val="dk1"/>
              </a:buClr>
              <a:buSzPts val="2400"/>
              <a:buFont typeface="Noto Sans Symbols"/>
              <a:buNone/>
            </a:pPr>
            <a:r>
              <a:t/>
            </a:r>
            <a:endParaRPr sz="2400">
              <a:solidFill>
                <a:srgbClr val="000000"/>
              </a:solidFill>
              <a:latin typeface="Calibri"/>
              <a:ea typeface="Calibri"/>
              <a:cs typeface="Calibri"/>
              <a:sym typeface="Calibri"/>
            </a:endParaRPr>
          </a:p>
          <a:p>
            <a:pPr indent="-457200" lvl="0" marL="457200" marR="0" rtl="0" algn="l">
              <a:spcBef>
                <a:spcPts val="0"/>
              </a:spcBef>
              <a:spcAft>
                <a:spcPts val="0"/>
              </a:spcAft>
              <a:buClr>
                <a:srgbClr val="000000"/>
              </a:buClr>
              <a:buSzPts val="2400"/>
              <a:buFont typeface="Noto Sans Symbols"/>
              <a:buChar char="▪"/>
            </a:pPr>
            <a:r>
              <a:rPr lang="en-US" sz="2400">
                <a:solidFill>
                  <a:srgbClr val="000000"/>
                </a:solidFill>
                <a:latin typeface="Calibri"/>
                <a:ea typeface="Calibri"/>
                <a:cs typeface="Calibri"/>
                <a:sym typeface="Calibri"/>
              </a:rPr>
              <a:t>It inherits AbstractCollection class and implements the Deque interface.</a:t>
            </a:r>
            <a:endParaRPr/>
          </a:p>
          <a:p>
            <a:pPr indent="-304800" lvl="0" marL="457200" marR="0" rtl="0" algn="l">
              <a:spcBef>
                <a:spcPts val="0"/>
              </a:spcBef>
              <a:spcAft>
                <a:spcPts val="0"/>
              </a:spcAft>
              <a:buClr>
                <a:schemeClr val="dk1"/>
              </a:buClr>
              <a:buSzPts val="2400"/>
              <a:buFont typeface="Noto Sans Symbols"/>
              <a:buNone/>
            </a:pPr>
            <a:r>
              <a:t/>
            </a:r>
            <a:endParaRPr sz="2400">
              <a:solidFill>
                <a:srgbClr val="000000"/>
              </a:solidFill>
              <a:latin typeface="Calibri"/>
              <a:ea typeface="Calibri"/>
              <a:cs typeface="Calibri"/>
              <a:sym typeface="Calibri"/>
            </a:endParaRPr>
          </a:p>
          <a:p>
            <a:pPr indent="-457200" lvl="0" marL="45720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Unlike Queue, we can add or remove elements from both sides.</a:t>
            </a:r>
            <a:endParaRPr/>
          </a:p>
          <a:p>
            <a:pPr indent="-304800" lvl="0" marL="457200" marR="0" rtl="0" algn="l">
              <a:spcBef>
                <a:spcPts val="0"/>
              </a:spcBef>
              <a:spcAft>
                <a:spcPts val="0"/>
              </a:spcAft>
              <a:buClr>
                <a:schemeClr val="dk1"/>
              </a:buClr>
              <a:buSzPts val="2400"/>
              <a:buFont typeface="Noto Sans Symbols"/>
              <a:buNone/>
            </a:pPr>
            <a:r>
              <a:t/>
            </a:r>
            <a:endParaRPr sz="24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Null elements are not allowed in the ArrayDeque.</a:t>
            </a:r>
            <a:endParaRPr/>
          </a:p>
          <a:p>
            <a:pPr indent="-304800" lvl="0" marL="457200" marR="0" rtl="0" algn="l">
              <a:spcBef>
                <a:spcPts val="0"/>
              </a:spcBef>
              <a:spcAft>
                <a:spcPts val="0"/>
              </a:spcAft>
              <a:buClr>
                <a:schemeClr val="dk1"/>
              </a:buClr>
              <a:buSzPts val="2400"/>
              <a:buFont typeface="Noto Sans Symbols"/>
              <a:buNone/>
            </a:pPr>
            <a:r>
              <a:t/>
            </a:r>
            <a:endParaRPr sz="24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ArrayDeque is not thread safe, in the absence of external synchronization.</a:t>
            </a:r>
            <a:endParaRPr/>
          </a:p>
          <a:p>
            <a:pPr indent="-304800" lvl="0" marL="457200" marR="0" rtl="0" algn="l">
              <a:spcBef>
                <a:spcPts val="0"/>
              </a:spcBef>
              <a:spcAft>
                <a:spcPts val="0"/>
              </a:spcAft>
              <a:buClr>
                <a:schemeClr val="dk1"/>
              </a:buClr>
              <a:buSzPts val="2400"/>
              <a:buFont typeface="Noto Sans Symbols"/>
              <a:buNone/>
            </a:pPr>
            <a:r>
              <a:t/>
            </a:r>
            <a:endParaRPr sz="24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ArrayDeque has no capacity restrictions.</a:t>
            </a:r>
            <a:endParaRPr/>
          </a:p>
          <a:p>
            <a:pPr indent="-304800" lvl="0" marL="457200" marR="0" rtl="0" algn="l">
              <a:spcBef>
                <a:spcPts val="0"/>
              </a:spcBef>
              <a:spcAft>
                <a:spcPts val="0"/>
              </a:spcAft>
              <a:buClr>
                <a:schemeClr val="dk1"/>
              </a:buClr>
              <a:buSzPts val="2400"/>
              <a:buFont typeface="Noto Sans Symbols"/>
              <a:buNone/>
            </a:pPr>
            <a:r>
              <a:t/>
            </a:r>
            <a:endParaRPr sz="24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ArrayDeque is faster than LinkedList and Stack.</a:t>
            </a:r>
            <a:endParaRPr/>
          </a:p>
        </p:txBody>
      </p:sp>
    </p:spTree>
  </p:cSld>
  <p:clrMapOvr>
    <a:masterClrMapping/>
  </p:clrMapOvr>
  <mc:AlternateContent>
    <mc:Choice Requires="p14">
      <p:transition spd="slow" p14:dur="2000">
        <p14:prism dir="l"/>
      </p:transition>
    </mc:Choice>
    <mc:Fallback>
      <p:transition spd="slow">
        <p:fade/>
      </p:transition>
    </mc:Fallback>
  </mc:AlternateContent>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1" name="Shape 1091"/>
        <p:cNvGrpSpPr/>
        <p:nvPr/>
      </p:nvGrpSpPr>
      <p:grpSpPr>
        <a:xfrm>
          <a:off x="0" y="0"/>
          <a:ext cx="0" cy="0"/>
          <a:chOff x="0" y="0"/>
          <a:chExt cx="0" cy="0"/>
        </a:xfrm>
      </p:grpSpPr>
      <p:sp>
        <p:nvSpPr>
          <p:cNvPr id="1092" name="Google Shape;1092;p73"/>
          <p:cNvSpPr/>
          <p:nvPr/>
        </p:nvSpPr>
        <p:spPr>
          <a:xfrm>
            <a:off x="1" y="0"/>
            <a:ext cx="3897442" cy="6858000"/>
          </a:xfrm>
          <a:prstGeom prst="rect">
            <a:avLst/>
          </a:prstGeom>
          <a:solidFill>
            <a:srgbClr val="2616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3" name="Google Shape;1093;p73"/>
          <p:cNvSpPr txBox="1"/>
          <p:nvPr/>
        </p:nvSpPr>
        <p:spPr>
          <a:xfrm>
            <a:off x="1151292" y="237372"/>
            <a:ext cx="1594860"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lt1"/>
                </a:solidFill>
                <a:latin typeface="Calibri"/>
                <a:ea typeface="Calibri"/>
                <a:cs typeface="Calibri"/>
                <a:sym typeface="Calibri"/>
              </a:rPr>
              <a:t>Topics</a:t>
            </a:r>
            <a:endParaRPr/>
          </a:p>
        </p:txBody>
      </p:sp>
      <p:sp>
        <p:nvSpPr>
          <p:cNvPr id="1094" name="Google Shape;1094;p73"/>
          <p:cNvSpPr txBox="1"/>
          <p:nvPr/>
        </p:nvSpPr>
        <p:spPr>
          <a:xfrm>
            <a:off x="5989419" y="2721114"/>
            <a:ext cx="2288512"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rgbClr val="261628"/>
                </a:solidFill>
                <a:latin typeface="Calibri"/>
                <a:ea typeface="Calibri"/>
                <a:cs typeface="Calibri"/>
                <a:sym typeface="Calibri"/>
              </a:rPr>
              <a:t>10	Maps</a:t>
            </a:r>
            <a:endParaRPr/>
          </a:p>
        </p:txBody>
      </p:sp>
      <p:pic>
        <p:nvPicPr>
          <p:cNvPr id="1095" name="Google Shape;1095;p73"/>
          <p:cNvPicPr preferRelativeResize="0"/>
          <p:nvPr/>
        </p:nvPicPr>
        <p:blipFill rotWithShape="1">
          <a:blip r:embed="rId3">
            <a:alphaModFix/>
          </a:blip>
          <a:srcRect b="6958" l="25290" r="23678" t="6287"/>
          <a:stretch/>
        </p:blipFill>
        <p:spPr>
          <a:xfrm>
            <a:off x="957407" y="1890227"/>
            <a:ext cx="1637034" cy="2782957"/>
          </a:xfrm>
          <a:prstGeom prst="rect">
            <a:avLst/>
          </a:prstGeom>
          <a:noFill/>
          <a:ln>
            <a:noFill/>
          </a:ln>
        </p:spPr>
      </p:pic>
      <p:sp>
        <p:nvSpPr>
          <p:cNvPr id="1096" name="Google Shape;1096;p73"/>
          <p:cNvSpPr txBox="1"/>
          <p:nvPr/>
        </p:nvSpPr>
        <p:spPr>
          <a:xfrm>
            <a:off x="4784035" y="0"/>
            <a:ext cx="5647552"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800">
                <a:solidFill>
                  <a:srgbClr val="261628"/>
                </a:solidFill>
                <a:latin typeface="Calibri"/>
                <a:ea typeface="Calibri"/>
                <a:cs typeface="Calibri"/>
                <a:sym typeface="Calibri"/>
              </a:rPr>
              <a:t>Collection Framework</a:t>
            </a:r>
            <a:endParaRPr/>
          </a:p>
        </p:txBody>
      </p:sp>
      <p:grpSp>
        <p:nvGrpSpPr>
          <p:cNvPr id="1097" name="Google Shape;1097;p73"/>
          <p:cNvGrpSpPr/>
          <p:nvPr/>
        </p:nvGrpSpPr>
        <p:grpSpPr>
          <a:xfrm>
            <a:off x="485505" y="4776597"/>
            <a:ext cx="2570156" cy="1560001"/>
            <a:chOff x="862157" y="4413681"/>
            <a:chExt cx="2570156" cy="1560001"/>
          </a:xfrm>
        </p:grpSpPr>
        <p:pic>
          <p:nvPicPr>
            <p:cNvPr descr="Image result for collections icon" id="1098" name="Google Shape;1098;p73"/>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1099" name="Google Shape;1099;p73"/>
            <p:cNvSpPr/>
            <p:nvPr/>
          </p:nvSpPr>
          <p:spPr>
            <a:xfrm>
              <a:off x="862157" y="4413681"/>
              <a:ext cx="2570156" cy="372346"/>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800">
                  <a:solidFill>
                    <a:schemeClr val="lt1"/>
                  </a:solidFill>
                  <a:latin typeface="Roboto"/>
                  <a:ea typeface="Roboto"/>
                  <a:cs typeface="Roboto"/>
                  <a:sym typeface="Roboto"/>
                </a:rPr>
                <a:t>Collection Framework</a:t>
              </a:r>
              <a:endParaRPr/>
            </a:p>
          </p:txBody>
        </p:sp>
      </p:grpSp>
    </p:spTree>
  </p:cSld>
  <p:clrMapOvr>
    <a:masterClrMapping/>
  </p:clrMapOvr>
  <mc:AlternateContent>
    <mc:Choice Requires="p14">
      <p:transition spd="slow" p14:dur="2000">
        <p14:prism dir="l"/>
      </p:transition>
    </mc:Choice>
    <mc:Fallback>
      <p:transition spd="slow">
        <p:fade/>
      </p:transition>
    </mc:Fallback>
  </mc:AlternateContent>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pic>
        <p:nvPicPr>
          <p:cNvPr id="1104" name="Google Shape;1104;p74"/>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1105" name="Google Shape;1105;p74"/>
          <p:cNvGrpSpPr/>
          <p:nvPr/>
        </p:nvGrpSpPr>
        <p:grpSpPr>
          <a:xfrm>
            <a:off x="118191" y="106018"/>
            <a:ext cx="1498574" cy="904328"/>
            <a:chOff x="862157" y="4413681"/>
            <a:chExt cx="2570156" cy="1560001"/>
          </a:xfrm>
        </p:grpSpPr>
        <p:pic>
          <p:nvPicPr>
            <p:cNvPr descr="Image result for collections icon" id="1106" name="Google Shape;1106;p74"/>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1107" name="Google Shape;1107;p74"/>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1108" name="Google Shape;1108;p74"/>
          <p:cNvSpPr/>
          <p:nvPr/>
        </p:nvSpPr>
        <p:spPr>
          <a:xfrm>
            <a:off x="954157" y="1010346"/>
            <a:ext cx="10959547"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Map Interface</a:t>
            </a:r>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A map contains values on the basis of key, i.e. key and value pair.</a:t>
            </a:r>
            <a:endParaRPr/>
          </a:p>
          <a:p>
            <a:pPr indent="-190500" lvl="0" marL="342900" marR="0" rtl="0" algn="l">
              <a:spcBef>
                <a:spcPts val="0"/>
              </a:spcBef>
              <a:spcAft>
                <a:spcPts val="0"/>
              </a:spcAft>
              <a:buClr>
                <a:schemeClr val="dk1"/>
              </a:buClr>
              <a:buSzPts val="2400"/>
              <a:buFont typeface="Noto Sans Symbols"/>
              <a:buNone/>
            </a:pPr>
            <a:r>
              <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Each key and value pair is known as an entry.</a:t>
            </a:r>
            <a:endParaRPr/>
          </a:p>
          <a:p>
            <a:pPr indent="-190500" lvl="0" marL="342900" marR="0" rtl="0" algn="l">
              <a:spcBef>
                <a:spcPts val="0"/>
              </a:spcBef>
              <a:spcAft>
                <a:spcPts val="0"/>
              </a:spcAft>
              <a:buClr>
                <a:schemeClr val="dk1"/>
              </a:buClr>
              <a:buSzPts val="2400"/>
              <a:buFont typeface="Noto Sans Symbols"/>
              <a:buNone/>
            </a:pPr>
            <a:r>
              <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A Map contains unique keys.</a:t>
            </a:r>
            <a:endParaRPr/>
          </a:p>
          <a:p>
            <a:pPr indent="-190500" lvl="0" marL="342900" marR="0" rtl="0" algn="l">
              <a:spcBef>
                <a:spcPts val="0"/>
              </a:spcBef>
              <a:spcAft>
                <a:spcPts val="0"/>
              </a:spcAft>
              <a:buClr>
                <a:schemeClr val="dk1"/>
              </a:buClr>
              <a:buSzPts val="2400"/>
              <a:buFont typeface="Noto Sans Symbols"/>
              <a:buNone/>
            </a:pPr>
            <a:r>
              <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A Map is useful if you have to search, update or delete elements on the basis of a key.</a:t>
            </a:r>
            <a:endParaRPr/>
          </a:p>
        </p:txBody>
      </p:sp>
    </p:spTree>
  </p:cSld>
  <p:clrMapOvr>
    <a:masterClrMapping/>
  </p:clrMapOvr>
  <mc:AlternateContent>
    <mc:Choice Requires="p14">
      <p:transition spd="slow" p14:dur="2000">
        <p14:prism dir="l"/>
      </p:transition>
    </mc:Choice>
    <mc:Fallback>
      <p:transition spd="slow">
        <p:fade/>
      </p:transition>
    </mc:Fallback>
  </mc:AlternateContent>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2" name="Shape 1112"/>
        <p:cNvGrpSpPr/>
        <p:nvPr/>
      </p:nvGrpSpPr>
      <p:grpSpPr>
        <a:xfrm>
          <a:off x="0" y="0"/>
          <a:ext cx="0" cy="0"/>
          <a:chOff x="0" y="0"/>
          <a:chExt cx="0" cy="0"/>
        </a:xfrm>
      </p:grpSpPr>
      <p:pic>
        <p:nvPicPr>
          <p:cNvPr id="1113" name="Google Shape;1113;p75"/>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1114" name="Google Shape;1114;p75"/>
          <p:cNvGrpSpPr/>
          <p:nvPr/>
        </p:nvGrpSpPr>
        <p:grpSpPr>
          <a:xfrm>
            <a:off x="118191" y="106018"/>
            <a:ext cx="1498574" cy="904328"/>
            <a:chOff x="862157" y="4413681"/>
            <a:chExt cx="2570156" cy="1560001"/>
          </a:xfrm>
        </p:grpSpPr>
        <p:pic>
          <p:nvPicPr>
            <p:cNvPr descr="Image result for collections icon" id="1115" name="Google Shape;1115;p75"/>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1116" name="Google Shape;1116;p75"/>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1117" name="Google Shape;1117;p75"/>
          <p:cNvSpPr/>
          <p:nvPr/>
        </p:nvSpPr>
        <p:spPr>
          <a:xfrm>
            <a:off x="954157" y="1010346"/>
            <a:ext cx="10959547"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Map Interface</a:t>
            </a:r>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Doesn't allow duplicate keys, but you can have duplicate values. </a:t>
            </a:r>
            <a:endParaRPr/>
          </a:p>
          <a:p>
            <a:pPr indent="-190500" lvl="0" marL="342900" marR="0" rtl="0" algn="l">
              <a:spcBef>
                <a:spcPts val="0"/>
              </a:spcBef>
              <a:spcAft>
                <a:spcPts val="0"/>
              </a:spcAft>
              <a:buClr>
                <a:schemeClr val="dk1"/>
              </a:buClr>
              <a:buSzPts val="2400"/>
              <a:buFont typeface="Noto Sans Symbols"/>
              <a:buNone/>
            </a:pPr>
            <a:r>
              <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HashMap and LinkedHashMap allow null keys and values, but TreeMap doesn't allow any null key or value.</a:t>
            </a:r>
            <a:endParaRPr/>
          </a:p>
          <a:p>
            <a:pPr indent="-190500" lvl="0" marL="342900" marR="0" rtl="0" algn="l">
              <a:spcBef>
                <a:spcPts val="0"/>
              </a:spcBef>
              <a:spcAft>
                <a:spcPts val="0"/>
              </a:spcAft>
              <a:buClr>
                <a:schemeClr val="dk1"/>
              </a:buClr>
              <a:buSzPts val="2400"/>
              <a:buFont typeface="Noto Sans Symbols"/>
              <a:buNone/>
            </a:pPr>
            <a:r>
              <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A Map can't be traversed, so you need to convert it into Set using keySet() or entrySet() method.</a:t>
            </a:r>
            <a:endParaRPr/>
          </a:p>
        </p:txBody>
      </p:sp>
    </p:spTree>
  </p:cSld>
  <p:clrMapOvr>
    <a:masterClrMapping/>
  </p:clrMapOvr>
  <mc:AlternateContent>
    <mc:Choice Requires="p14">
      <p:transition spd="slow" p14:dur="2000">
        <p14:prism dir="l"/>
      </p:transition>
    </mc:Choice>
    <mc:Fallback>
      <p:transition spd="slow">
        <p:fade/>
      </p:transition>
    </mc:Fallback>
  </mc:AlternateContent>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1" name="Shape 1121"/>
        <p:cNvGrpSpPr/>
        <p:nvPr/>
      </p:nvGrpSpPr>
      <p:grpSpPr>
        <a:xfrm>
          <a:off x="0" y="0"/>
          <a:ext cx="0" cy="0"/>
          <a:chOff x="0" y="0"/>
          <a:chExt cx="0" cy="0"/>
        </a:xfrm>
      </p:grpSpPr>
      <p:pic>
        <p:nvPicPr>
          <p:cNvPr id="1122" name="Google Shape;1122;p76"/>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1123" name="Google Shape;1123;p76"/>
          <p:cNvGrpSpPr/>
          <p:nvPr/>
        </p:nvGrpSpPr>
        <p:grpSpPr>
          <a:xfrm>
            <a:off x="118191" y="106018"/>
            <a:ext cx="1498574" cy="904328"/>
            <a:chOff x="862157" y="4413681"/>
            <a:chExt cx="2570156" cy="1560001"/>
          </a:xfrm>
        </p:grpSpPr>
        <p:pic>
          <p:nvPicPr>
            <p:cNvPr descr="Image result for collections icon" id="1124" name="Google Shape;1124;p76"/>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1125" name="Google Shape;1125;p76"/>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graphicFrame>
        <p:nvGraphicFramePr>
          <p:cNvPr id="1126" name="Google Shape;1126;p76"/>
          <p:cNvGraphicFramePr/>
          <p:nvPr/>
        </p:nvGraphicFramePr>
        <p:xfrm>
          <a:off x="479501" y="1223272"/>
          <a:ext cx="3000000" cy="3000000"/>
        </p:xfrm>
        <a:graphic>
          <a:graphicData uri="http://schemas.openxmlformats.org/drawingml/2006/table">
            <a:tbl>
              <a:tblPr>
                <a:noFill/>
                <a:tableStyleId>{A564AED5-2C7A-4046-9A58-7D9B8091932A}</a:tableStyleId>
              </a:tblPr>
              <a:tblGrid>
                <a:gridCol w="3582700"/>
                <a:gridCol w="7758750"/>
              </a:tblGrid>
              <a:tr h="295325">
                <a:tc>
                  <a:txBody>
                    <a:bodyPr/>
                    <a:lstStyle/>
                    <a:p>
                      <a:pPr indent="0" lvl="0" marL="0" marR="0" rtl="0" algn="l">
                        <a:spcBef>
                          <a:spcPts val="0"/>
                        </a:spcBef>
                        <a:spcAft>
                          <a:spcPts val="0"/>
                        </a:spcAft>
                        <a:buNone/>
                      </a:pPr>
                      <a:r>
                        <a:rPr b="1" i="0" lang="en-US" sz="1400" u="none" strike="noStrike">
                          <a:solidFill>
                            <a:srgbClr val="FFFFFF"/>
                          </a:solidFill>
                          <a:latin typeface="Calibri"/>
                          <a:ea typeface="Calibri"/>
                          <a:cs typeface="Calibri"/>
                          <a:sym typeface="Calibri"/>
                        </a:rPr>
                        <a:t>Method</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B9BD5"/>
                    </a:solidFill>
                  </a:tcPr>
                </a:tc>
                <a:tc>
                  <a:txBody>
                    <a:bodyPr/>
                    <a:lstStyle/>
                    <a:p>
                      <a:pPr indent="0" lvl="0" marL="0" marR="0" rtl="0" algn="l">
                        <a:spcBef>
                          <a:spcPts val="0"/>
                        </a:spcBef>
                        <a:spcAft>
                          <a:spcPts val="0"/>
                        </a:spcAft>
                        <a:buNone/>
                      </a:pPr>
                      <a:r>
                        <a:rPr b="1" i="0" lang="en-US" sz="1400" u="none" strike="noStrike">
                          <a:solidFill>
                            <a:srgbClr val="FFFFFF"/>
                          </a:solidFill>
                          <a:latin typeface="Calibri"/>
                          <a:ea typeface="Calibri"/>
                          <a:cs typeface="Calibri"/>
                          <a:sym typeface="Calibri"/>
                        </a:rPr>
                        <a:t>Description</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B9BD5"/>
                    </a:solidFill>
                  </a:tcPr>
                </a:tc>
              </a:tr>
              <a:tr h="295325">
                <a:tc>
                  <a:txBody>
                    <a:bodyPr/>
                    <a:lstStyle/>
                    <a:p>
                      <a:pPr indent="0" lvl="0" marL="0" marR="0" rtl="0" algn="l">
                        <a:spcBef>
                          <a:spcPts val="0"/>
                        </a:spcBef>
                        <a:spcAft>
                          <a:spcPts val="0"/>
                        </a:spcAft>
                        <a:buNone/>
                      </a:pPr>
                      <a:r>
                        <a:rPr b="1" i="0" lang="en-US" sz="1400" u="none" strike="noStrike">
                          <a:solidFill>
                            <a:srgbClr val="000000"/>
                          </a:solidFill>
                          <a:latin typeface="Calibri"/>
                          <a:ea typeface="Calibri"/>
                          <a:cs typeface="Calibri"/>
                          <a:sym typeface="Calibri"/>
                        </a:rPr>
                        <a:t>V put(Object key, Object value)</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DD7EE"/>
                    </a:solidFill>
                  </a:tcPr>
                </a:tc>
                <a:tc>
                  <a:txBody>
                    <a:bodyPr/>
                    <a:lstStyle/>
                    <a:p>
                      <a:pPr indent="0" lvl="0" marL="0" marR="0" rtl="0" algn="l">
                        <a:spcBef>
                          <a:spcPts val="0"/>
                        </a:spcBef>
                        <a:spcAft>
                          <a:spcPts val="0"/>
                        </a:spcAft>
                        <a:buNone/>
                      </a:pPr>
                      <a:r>
                        <a:rPr b="1" i="0" lang="en-US" sz="1400" u="none" strike="noStrike">
                          <a:solidFill>
                            <a:srgbClr val="000000"/>
                          </a:solidFill>
                          <a:latin typeface="Calibri"/>
                          <a:ea typeface="Calibri"/>
                          <a:cs typeface="Calibri"/>
                          <a:sym typeface="Calibri"/>
                        </a:rPr>
                        <a:t>It is used to insert an entry in the map.</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DD7EE"/>
                    </a:solidFill>
                  </a:tcPr>
                </a:tc>
              </a:tr>
              <a:tr h="295325">
                <a:tc>
                  <a:txBody>
                    <a:bodyPr/>
                    <a:lstStyle/>
                    <a:p>
                      <a:pPr indent="0" lvl="0" marL="0" marR="0" rtl="0" algn="l">
                        <a:spcBef>
                          <a:spcPts val="0"/>
                        </a:spcBef>
                        <a:spcAft>
                          <a:spcPts val="0"/>
                        </a:spcAft>
                        <a:buNone/>
                      </a:pPr>
                      <a:r>
                        <a:rPr b="1" i="0" lang="en-US" sz="1400" u="none" strike="noStrike">
                          <a:solidFill>
                            <a:srgbClr val="000000"/>
                          </a:solidFill>
                          <a:latin typeface="Calibri"/>
                          <a:ea typeface="Calibri"/>
                          <a:cs typeface="Calibri"/>
                          <a:sym typeface="Calibri"/>
                        </a:rPr>
                        <a:t>void putAll(Map map)</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EBF7"/>
                    </a:solidFill>
                  </a:tcPr>
                </a:tc>
                <a:tc>
                  <a:txBody>
                    <a:bodyPr/>
                    <a:lstStyle/>
                    <a:p>
                      <a:pPr indent="0" lvl="0" marL="0" marR="0" rtl="0" algn="l">
                        <a:spcBef>
                          <a:spcPts val="0"/>
                        </a:spcBef>
                        <a:spcAft>
                          <a:spcPts val="0"/>
                        </a:spcAft>
                        <a:buNone/>
                      </a:pPr>
                      <a:r>
                        <a:rPr b="1" i="0" lang="en-US" sz="1400" u="none" strike="noStrike">
                          <a:solidFill>
                            <a:srgbClr val="000000"/>
                          </a:solidFill>
                          <a:latin typeface="Calibri"/>
                          <a:ea typeface="Calibri"/>
                          <a:cs typeface="Calibri"/>
                          <a:sym typeface="Calibri"/>
                        </a:rPr>
                        <a:t>It is used to insert the specified map in the map.</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EBF7"/>
                    </a:solidFill>
                  </a:tcPr>
                </a:tc>
              </a:tr>
              <a:tr h="295325">
                <a:tc>
                  <a:txBody>
                    <a:bodyPr/>
                    <a:lstStyle/>
                    <a:p>
                      <a:pPr indent="0" lvl="0" marL="0" marR="0" rtl="0" algn="l">
                        <a:spcBef>
                          <a:spcPts val="0"/>
                        </a:spcBef>
                        <a:spcAft>
                          <a:spcPts val="0"/>
                        </a:spcAft>
                        <a:buNone/>
                      </a:pPr>
                      <a:r>
                        <a:rPr b="1" i="0" lang="en-US" sz="1400" u="none" strike="noStrike">
                          <a:solidFill>
                            <a:srgbClr val="000000"/>
                          </a:solidFill>
                          <a:latin typeface="Calibri"/>
                          <a:ea typeface="Calibri"/>
                          <a:cs typeface="Calibri"/>
                          <a:sym typeface="Calibri"/>
                        </a:rPr>
                        <a:t>V putIfAbsent(K key, V value)</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DD7EE"/>
                    </a:solidFill>
                  </a:tcPr>
                </a:tc>
                <a:tc>
                  <a:txBody>
                    <a:bodyPr/>
                    <a:lstStyle/>
                    <a:p>
                      <a:pPr indent="0" lvl="0" marL="0" marR="0" rtl="0" algn="l">
                        <a:spcBef>
                          <a:spcPts val="0"/>
                        </a:spcBef>
                        <a:spcAft>
                          <a:spcPts val="0"/>
                        </a:spcAft>
                        <a:buNone/>
                      </a:pPr>
                      <a:r>
                        <a:rPr b="1" i="0" lang="en-US" sz="1400" u="none" strike="noStrike">
                          <a:solidFill>
                            <a:srgbClr val="000000"/>
                          </a:solidFill>
                          <a:latin typeface="Calibri"/>
                          <a:ea typeface="Calibri"/>
                          <a:cs typeface="Calibri"/>
                          <a:sym typeface="Calibri"/>
                        </a:rPr>
                        <a:t>It inserts the specified value with the specified key in the map only if it is not already specified.</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DD7EE"/>
                    </a:solidFill>
                  </a:tcPr>
                </a:tc>
              </a:tr>
              <a:tr h="295325">
                <a:tc>
                  <a:txBody>
                    <a:bodyPr/>
                    <a:lstStyle/>
                    <a:p>
                      <a:pPr indent="0" lvl="0" marL="0" marR="0" rtl="0" algn="l">
                        <a:spcBef>
                          <a:spcPts val="0"/>
                        </a:spcBef>
                        <a:spcAft>
                          <a:spcPts val="0"/>
                        </a:spcAft>
                        <a:buNone/>
                      </a:pPr>
                      <a:r>
                        <a:rPr b="1" i="0" lang="en-US" sz="1400" u="none" strike="noStrike">
                          <a:solidFill>
                            <a:srgbClr val="000000"/>
                          </a:solidFill>
                          <a:latin typeface="Calibri"/>
                          <a:ea typeface="Calibri"/>
                          <a:cs typeface="Calibri"/>
                          <a:sym typeface="Calibri"/>
                        </a:rPr>
                        <a:t>V remove(Object key)</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EBF7"/>
                    </a:solidFill>
                  </a:tcPr>
                </a:tc>
                <a:tc>
                  <a:txBody>
                    <a:bodyPr/>
                    <a:lstStyle/>
                    <a:p>
                      <a:pPr indent="0" lvl="0" marL="0" marR="0" rtl="0" algn="l">
                        <a:spcBef>
                          <a:spcPts val="0"/>
                        </a:spcBef>
                        <a:spcAft>
                          <a:spcPts val="0"/>
                        </a:spcAft>
                        <a:buNone/>
                      </a:pPr>
                      <a:r>
                        <a:rPr b="1" i="0" lang="en-US" sz="1400" u="none" strike="noStrike">
                          <a:solidFill>
                            <a:srgbClr val="000000"/>
                          </a:solidFill>
                          <a:latin typeface="Calibri"/>
                          <a:ea typeface="Calibri"/>
                          <a:cs typeface="Calibri"/>
                          <a:sym typeface="Calibri"/>
                        </a:rPr>
                        <a:t>It is used to delete an entry for the specified key.</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EBF7"/>
                    </a:solidFill>
                  </a:tcPr>
                </a:tc>
              </a:tr>
              <a:tr h="295325">
                <a:tc>
                  <a:txBody>
                    <a:bodyPr/>
                    <a:lstStyle/>
                    <a:p>
                      <a:pPr indent="0" lvl="0" marL="0" marR="0" rtl="0" algn="l">
                        <a:spcBef>
                          <a:spcPts val="0"/>
                        </a:spcBef>
                        <a:spcAft>
                          <a:spcPts val="0"/>
                        </a:spcAft>
                        <a:buNone/>
                      </a:pPr>
                      <a:r>
                        <a:rPr b="1" i="0" lang="en-US" sz="1400" u="none" strike="noStrike">
                          <a:solidFill>
                            <a:srgbClr val="000000"/>
                          </a:solidFill>
                          <a:latin typeface="Calibri"/>
                          <a:ea typeface="Calibri"/>
                          <a:cs typeface="Calibri"/>
                          <a:sym typeface="Calibri"/>
                        </a:rPr>
                        <a:t>boolean remove(Object key, Object value)</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DD7EE"/>
                    </a:solidFill>
                  </a:tcPr>
                </a:tc>
                <a:tc>
                  <a:txBody>
                    <a:bodyPr/>
                    <a:lstStyle/>
                    <a:p>
                      <a:pPr indent="0" lvl="0" marL="0" marR="0" rtl="0" algn="l">
                        <a:spcBef>
                          <a:spcPts val="0"/>
                        </a:spcBef>
                        <a:spcAft>
                          <a:spcPts val="0"/>
                        </a:spcAft>
                        <a:buNone/>
                      </a:pPr>
                      <a:r>
                        <a:rPr b="1" i="0" lang="en-US" sz="1400" u="none" strike="noStrike">
                          <a:solidFill>
                            <a:srgbClr val="000000"/>
                          </a:solidFill>
                          <a:latin typeface="Calibri"/>
                          <a:ea typeface="Calibri"/>
                          <a:cs typeface="Calibri"/>
                          <a:sym typeface="Calibri"/>
                        </a:rPr>
                        <a:t>It removes the specified values with the associated specified keys from the map.</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DD7EE"/>
                    </a:solidFill>
                  </a:tcPr>
                </a:tc>
              </a:tr>
              <a:tr h="295325">
                <a:tc>
                  <a:txBody>
                    <a:bodyPr/>
                    <a:lstStyle/>
                    <a:p>
                      <a:pPr indent="0" lvl="0" marL="0" marR="0" rtl="0" algn="l">
                        <a:spcBef>
                          <a:spcPts val="0"/>
                        </a:spcBef>
                        <a:spcAft>
                          <a:spcPts val="0"/>
                        </a:spcAft>
                        <a:buNone/>
                      </a:pPr>
                      <a:r>
                        <a:rPr b="1" i="0" lang="en-US" sz="1400" u="none" strike="noStrike">
                          <a:solidFill>
                            <a:srgbClr val="000000"/>
                          </a:solidFill>
                          <a:latin typeface="Calibri"/>
                          <a:ea typeface="Calibri"/>
                          <a:cs typeface="Calibri"/>
                          <a:sym typeface="Calibri"/>
                        </a:rPr>
                        <a:t>Set keySet()</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EBF7"/>
                    </a:solidFill>
                  </a:tcPr>
                </a:tc>
                <a:tc>
                  <a:txBody>
                    <a:bodyPr/>
                    <a:lstStyle/>
                    <a:p>
                      <a:pPr indent="0" lvl="0" marL="0" marR="0" rtl="0" algn="l">
                        <a:spcBef>
                          <a:spcPts val="0"/>
                        </a:spcBef>
                        <a:spcAft>
                          <a:spcPts val="0"/>
                        </a:spcAft>
                        <a:buNone/>
                      </a:pPr>
                      <a:r>
                        <a:rPr b="1" i="0" lang="en-US" sz="1400" u="none" strike="noStrike">
                          <a:solidFill>
                            <a:srgbClr val="000000"/>
                          </a:solidFill>
                          <a:latin typeface="Calibri"/>
                          <a:ea typeface="Calibri"/>
                          <a:cs typeface="Calibri"/>
                          <a:sym typeface="Calibri"/>
                        </a:rPr>
                        <a:t>It returns the Set view containing all the keys.</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EBF7"/>
                    </a:solidFill>
                  </a:tcPr>
                </a:tc>
              </a:tr>
              <a:tr h="295325">
                <a:tc>
                  <a:txBody>
                    <a:bodyPr/>
                    <a:lstStyle/>
                    <a:p>
                      <a:pPr indent="0" lvl="0" marL="0" marR="0" rtl="0" algn="l">
                        <a:spcBef>
                          <a:spcPts val="0"/>
                        </a:spcBef>
                        <a:spcAft>
                          <a:spcPts val="0"/>
                        </a:spcAft>
                        <a:buNone/>
                      </a:pPr>
                      <a:r>
                        <a:rPr b="1" i="0" lang="en-US" sz="1400" u="none" strike="noStrike">
                          <a:solidFill>
                            <a:srgbClr val="000000"/>
                          </a:solidFill>
                          <a:latin typeface="Calibri"/>
                          <a:ea typeface="Calibri"/>
                          <a:cs typeface="Calibri"/>
                          <a:sym typeface="Calibri"/>
                        </a:rPr>
                        <a:t>Set&lt;Map.Entry&lt;K,V&gt;&gt; entrySet()</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DD7EE"/>
                    </a:solidFill>
                  </a:tcPr>
                </a:tc>
                <a:tc>
                  <a:txBody>
                    <a:bodyPr/>
                    <a:lstStyle/>
                    <a:p>
                      <a:pPr indent="0" lvl="0" marL="0" marR="0" rtl="0" algn="l">
                        <a:spcBef>
                          <a:spcPts val="0"/>
                        </a:spcBef>
                        <a:spcAft>
                          <a:spcPts val="0"/>
                        </a:spcAft>
                        <a:buNone/>
                      </a:pPr>
                      <a:r>
                        <a:rPr b="1" i="0" lang="en-US" sz="1400" u="none" strike="noStrike">
                          <a:solidFill>
                            <a:srgbClr val="000000"/>
                          </a:solidFill>
                          <a:latin typeface="Calibri"/>
                          <a:ea typeface="Calibri"/>
                          <a:cs typeface="Calibri"/>
                          <a:sym typeface="Calibri"/>
                        </a:rPr>
                        <a:t>It returns the Set view containing all the keys and values.</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DD7EE"/>
                    </a:solidFill>
                  </a:tcPr>
                </a:tc>
              </a:tr>
              <a:tr h="295325">
                <a:tc>
                  <a:txBody>
                    <a:bodyPr/>
                    <a:lstStyle/>
                    <a:p>
                      <a:pPr indent="0" lvl="0" marL="0" marR="0" rtl="0" algn="l">
                        <a:spcBef>
                          <a:spcPts val="0"/>
                        </a:spcBef>
                        <a:spcAft>
                          <a:spcPts val="0"/>
                        </a:spcAft>
                        <a:buNone/>
                      </a:pPr>
                      <a:r>
                        <a:rPr b="1" i="0" lang="en-US" sz="1400" u="none" strike="noStrike">
                          <a:solidFill>
                            <a:srgbClr val="000000"/>
                          </a:solidFill>
                          <a:latin typeface="Calibri"/>
                          <a:ea typeface="Calibri"/>
                          <a:cs typeface="Calibri"/>
                          <a:sym typeface="Calibri"/>
                        </a:rPr>
                        <a:t>void clear()</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EBF7"/>
                    </a:solidFill>
                  </a:tcPr>
                </a:tc>
                <a:tc>
                  <a:txBody>
                    <a:bodyPr/>
                    <a:lstStyle/>
                    <a:p>
                      <a:pPr indent="0" lvl="0" marL="0" marR="0" rtl="0" algn="l">
                        <a:spcBef>
                          <a:spcPts val="0"/>
                        </a:spcBef>
                        <a:spcAft>
                          <a:spcPts val="0"/>
                        </a:spcAft>
                        <a:buNone/>
                      </a:pPr>
                      <a:r>
                        <a:rPr b="1" i="0" lang="en-US" sz="1400" u="none" strike="noStrike">
                          <a:solidFill>
                            <a:srgbClr val="000000"/>
                          </a:solidFill>
                          <a:latin typeface="Calibri"/>
                          <a:ea typeface="Calibri"/>
                          <a:cs typeface="Calibri"/>
                          <a:sym typeface="Calibri"/>
                        </a:rPr>
                        <a:t>It is used to reset the map.</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EBF7"/>
                    </a:solidFill>
                  </a:tcPr>
                </a:tc>
              </a:tr>
              <a:tr h="295325">
                <a:tc>
                  <a:txBody>
                    <a:bodyPr/>
                    <a:lstStyle/>
                    <a:p>
                      <a:pPr indent="0" lvl="0" marL="0" marR="0" rtl="0" algn="l">
                        <a:spcBef>
                          <a:spcPts val="0"/>
                        </a:spcBef>
                        <a:spcAft>
                          <a:spcPts val="0"/>
                        </a:spcAft>
                        <a:buNone/>
                      </a:pPr>
                      <a:r>
                        <a:rPr b="1" i="0" lang="en-US" sz="1400" u="none" strike="noStrike">
                          <a:solidFill>
                            <a:srgbClr val="000000"/>
                          </a:solidFill>
                          <a:latin typeface="Calibri"/>
                          <a:ea typeface="Calibri"/>
                          <a:cs typeface="Calibri"/>
                          <a:sym typeface="Calibri"/>
                        </a:rPr>
                        <a:t>boolean containsValue(Object value)</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DD7EE"/>
                    </a:solidFill>
                  </a:tcPr>
                </a:tc>
                <a:tc>
                  <a:txBody>
                    <a:bodyPr/>
                    <a:lstStyle/>
                    <a:p>
                      <a:pPr indent="0" lvl="0" marL="0" marR="0" rtl="0" algn="l">
                        <a:spcBef>
                          <a:spcPts val="0"/>
                        </a:spcBef>
                        <a:spcAft>
                          <a:spcPts val="0"/>
                        </a:spcAft>
                        <a:buNone/>
                      </a:pPr>
                      <a:r>
                        <a:rPr b="1" i="0" lang="en-US" sz="1400" u="none" strike="noStrike">
                          <a:solidFill>
                            <a:srgbClr val="000000"/>
                          </a:solidFill>
                          <a:latin typeface="Calibri"/>
                          <a:ea typeface="Calibri"/>
                          <a:cs typeface="Calibri"/>
                          <a:sym typeface="Calibri"/>
                        </a:rPr>
                        <a:t>This method returns true if some value equal to the value exists within the map, else return false.</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DD7EE"/>
                    </a:solidFill>
                  </a:tcPr>
                </a:tc>
              </a:tr>
              <a:tr h="295325">
                <a:tc>
                  <a:txBody>
                    <a:bodyPr/>
                    <a:lstStyle/>
                    <a:p>
                      <a:pPr indent="0" lvl="0" marL="0" marR="0" rtl="0" algn="l">
                        <a:spcBef>
                          <a:spcPts val="0"/>
                        </a:spcBef>
                        <a:spcAft>
                          <a:spcPts val="0"/>
                        </a:spcAft>
                        <a:buNone/>
                      </a:pPr>
                      <a:r>
                        <a:rPr b="1" i="0" lang="en-US" sz="1400" u="none" strike="noStrike">
                          <a:solidFill>
                            <a:srgbClr val="000000"/>
                          </a:solidFill>
                          <a:latin typeface="Calibri"/>
                          <a:ea typeface="Calibri"/>
                          <a:cs typeface="Calibri"/>
                          <a:sym typeface="Calibri"/>
                        </a:rPr>
                        <a:t>boolean containsKey(Object key)</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EBF7"/>
                    </a:solidFill>
                  </a:tcPr>
                </a:tc>
                <a:tc>
                  <a:txBody>
                    <a:bodyPr/>
                    <a:lstStyle/>
                    <a:p>
                      <a:pPr indent="0" lvl="0" marL="0" marR="0" rtl="0" algn="l">
                        <a:spcBef>
                          <a:spcPts val="0"/>
                        </a:spcBef>
                        <a:spcAft>
                          <a:spcPts val="0"/>
                        </a:spcAft>
                        <a:buNone/>
                      </a:pPr>
                      <a:r>
                        <a:rPr b="1" i="0" lang="en-US" sz="1400" u="none" strike="noStrike">
                          <a:solidFill>
                            <a:srgbClr val="000000"/>
                          </a:solidFill>
                          <a:latin typeface="Calibri"/>
                          <a:ea typeface="Calibri"/>
                          <a:cs typeface="Calibri"/>
                          <a:sym typeface="Calibri"/>
                        </a:rPr>
                        <a:t>This method returns true if some key equal to the key exists within the map, else return false.</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EBF7"/>
                    </a:solidFill>
                  </a:tcPr>
                </a:tc>
              </a:tr>
              <a:tr h="295325">
                <a:tc>
                  <a:txBody>
                    <a:bodyPr/>
                    <a:lstStyle/>
                    <a:p>
                      <a:pPr indent="0" lvl="0" marL="0" marR="0" rtl="0" algn="l">
                        <a:spcBef>
                          <a:spcPts val="0"/>
                        </a:spcBef>
                        <a:spcAft>
                          <a:spcPts val="0"/>
                        </a:spcAft>
                        <a:buNone/>
                      </a:pPr>
                      <a:r>
                        <a:rPr b="1" i="0" lang="en-US" sz="1400" u="none" strike="noStrike">
                          <a:solidFill>
                            <a:srgbClr val="000000"/>
                          </a:solidFill>
                          <a:latin typeface="Calibri"/>
                          <a:ea typeface="Calibri"/>
                          <a:cs typeface="Calibri"/>
                          <a:sym typeface="Calibri"/>
                        </a:rPr>
                        <a:t>boolean equals(Object o)</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DD7EE"/>
                    </a:solidFill>
                  </a:tcPr>
                </a:tc>
                <a:tc>
                  <a:txBody>
                    <a:bodyPr/>
                    <a:lstStyle/>
                    <a:p>
                      <a:pPr indent="0" lvl="0" marL="0" marR="0" rtl="0" algn="l">
                        <a:spcBef>
                          <a:spcPts val="0"/>
                        </a:spcBef>
                        <a:spcAft>
                          <a:spcPts val="0"/>
                        </a:spcAft>
                        <a:buNone/>
                      </a:pPr>
                      <a:r>
                        <a:rPr b="1" i="0" lang="en-US" sz="1400" u="none" strike="noStrike">
                          <a:solidFill>
                            <a:srgbClr val="000000"/>
                          </a:solidFill>
                          <a:latin typeface="Calibri"/>
                          <a:ea typeface="Calibri"/>
                          <a:cs typeface="Calibri"/>
                          <a:sym typeface="Calibri"/>
                        </a:rPr>
                        <a:t>It is used to compare the specified Object with the Map.</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DD7EE"/>
                    </a:solidFill>
                  </a:tcPr>
                </a:tc>
              </a:tr>
              <a:tr h="295325">
                <a:tc>
                  <a:txBody>
                    <a:bodyPr/>
                    <a:lstStyle/>
                    <a:p>
                      <a:pPr indent="0" lvl="0" marL="0" marR="0" rtl="0" algn="l">
                        <a:spcBef>
                          <a:spcPts val="0"/>
                        </a:spcBef>
                        <a:spcAft>
                          <a:spcPts val="0"/>
                        </a:spcAft>
                        <a:buNone/>
                      </a:pPr>
                      <a:r>
                        <a:rPr b="1" i="0" lang="en-US" sz="1400" u="none" strike="noStrike">
                          <a:solidFill>
                            <a:srgbClr val="000000"/>
                          </a:solidFill>
                          <a:latin typeface="Calibri"/>
                          <a:ea typeface="Calibri"/>
                          <a:cs typeface="Calibri"/>
                          <a:sym typeface="Calibri"/>
                        </a:rPr>
                        <a:t>V get(Object key)</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EBF7"/>
                    </a:solidFill>
                  </a:tcPr>
                </a:tc>
                <a:tc>
                  <a:txBody>
                    <a:bodyPr/>
                    <a:lstStyle/>
                    <a:p>
                      <a:pPr indent="0" lvl="0" marL="0" marR="0" rtl="0" algn="l">
                        <a:spcBef>
                          <a:spcPts val="0"/>
                        </a:spcBef>
                        <a:spcAft>
                          <a:spcPts val="0"/>
                        </a:spcAft>
                        <a:buNone/>
                      </a:pPr>
                      <a:r>
                        <a:rPr b="1" i="0" lang="en-US" sz="1400" u="none" strike="noStrike">
                          <a:solidFill>
                            <a:srgbClr val="000000"/>
                          </a:solidFill>
                          <a:latin typeface="Calibri"/>
                          <a:ea typeface="Calibri"/>
                          <a:cs typeface="Calibri"/>
                          <a:sym typeface="Calibri"/>
                        </a:rPr>
                        <a:t>This method returns the object that contains the value associated with the key.</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EBF7"/>
                    </a:solidFill>
                  </a:tcPr>
                </a:tc>
              </a:tr>
              <a:tr h="295325">
                <a:tc>
                  <a:txBody>
                    <a:bodyPr/>
                    <a:lstStyle/>
                    <a:p>
                      <a:pPr indent="0" lvl="0" marL="0" marR="0" rtl="0" algn="l">
                        <a:spcBef>
                          <a:spcPts val="0"/>
                        </a:spcBef>
                        <a:spcAft>
                          <a:spcPts val="0"/>
                        </a:spcAft>
                        <a:buNone/>
                      </a:pPr>
                      <a:r>
                        <a:rPr b="1" i="0" lang="en-US" sz="1400" u="none" strike="noStrike">
                          <a:solidFill>
                            <a:srgbClr val="000000"/>
                          </a:solidFill>
                          <a:latin typeface="Calibri"/>
                          <a:ea typeface="Calibri"/>
                          <a:cs typeface="Calibri"/>
                          <a:sym typeface="Calibri"/>
                        </a:rPr>
                        <a:t>int hashCode()</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DD7EE"/>
                    </a:solidFill>
                  </a:tcPr>
                </a:tc>
                <a:tc>
                  <a:txBody>
                    <a:bodyPr/>
                    <a:lstStyle/>
                    <a:p>
                      <a:pPr indent="0" lvl="0" marL="0" marR="0" rtl="0" algn="l">
                        <a:spcBef>
                          <a:spcPts val="0"/>
                        </a:spcBef>
                        <a:spcAft>
                          <a:spcPts val="0"/>
                        </a:spcAft>
                        <a:buNone/>
                      </a:pPr>
                      <a:r>
                        <a:rPr b="1" i="0" lang="en-US" sz="1400" u="none" strike="noStrike">
                          <a:solidFill>
                            <a:srgbClr val="000000"/>
                          </a:solidFill>
                          <a:latin typeface="Calibri"/>
                          <a:ea typeface="Calibri"/>
                          <a:cs typeface="Calibri"/>
                          <a:sym typeface="Calibri"/>
                        </a:rPr>
                        <a:t>It returns the hash code value for the Map</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DD7EE"/>
                    </a:solidFill>
                  </a:tcPr>
                </a:tc>
              </a:tr>
              <a:tr h="295325">
                <a:tc>
                  <a:txBody>
                    <a:bodyPr/>
                    <a:lstStyle/>
                    <a:p>
                      <a:pPr indent="0" lvl="0" marL="0" marR="0" rtl="0" algn="l">
                        <a:spcBef>
                          <a:spcPts val="0"/>
                        </a:spcBef>
                        <a:spcAft>
                          <a:spcPts val="0"/>
                        </a:spcAft>
                        <a:buNone/>
                      </a:pPr>
                      <a:r>
                        <a:rPr b="1" i="0" lang="en-US" sz="1400" u="none" strike="noStrike">
                          <a:solidFill>
                            <a:srgbClr val="000000"/>
                          </a:solidFill>
                          <a:latin typeface="Calibri"/>
                          <a:ea typeface="Calibri"/>
                          <a:cs typeface="Calibri"/>
                          <a:sym typeface="Calibri"/>
                        </a:rPr>
                        <a:t>boolean isEmpty()</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EBF7"/>
                    </a:solidFill>
                  </a:tcPr>
                </a:tc>
                <a:tc>
                  <a:txBody>
                    <a:bodyPr/>
                    <a:lstStyle/>
                    <a:p>
                      <a:pPr indent="0" lvl="0" marL="0" marR="0" rtl="0" algn="l">
                        <a:spcBef>
                          <a:spcPts val="0"/>
                        </a:spcBef>
                        <a:spcAft>
                          <a:spcPts val="0"/>
                        </a:spcAft>
                        <a:buNone/>
                      </a:pPr>
                      <a:r>
                        <a:rPr b="1" i="0" lang="en-US" sz="1400" u="none" strike="noStrike">
                          <a:solidFill>
                            <a:srgbClr val="000000"/>
                          </a:solidFill>
                          <a:latin typeface="Calibri"/>
                          <a:ea typeface="Calibri"/>
                          <a:cs typeface="Calibri"/>
                          <a:sym typeface="Calibri"/>
                        </a:rPr>
                        <a:t>This method returns true if the map is empty; returns false if it contains at least one key.</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EBF7"/>
                    </a:solidFill>
                  </a:tcPr>
                </a:tc>
              </a:tr>
              <a:tr h="295325">
                <a:tc>
                  <a:txBody>
                    <a:bodyPr/>
                    <a:lstStyle/>
                    <a:p>
                      <a:pPr indent="0" lvl="0" marL="0" marR="0" rtl="0" algn="l">
                        <a:spcBef>
                          <a:spcPts val="0"/>
                        </a:spcBef>
                        <a:spcAft>
                          <a:spcPts val="0"/>
                        </a:spcAft>
                        <a:buNone/>
                      </a:pPr>
                      <a:r>
                        <a:rPr b="1" i="0" lang="en-US" sz="1400" u="none" strike="noStrike">
                          <a:solidFill>
                            <a:srgbClr val="000000"/>
                          </a:solidFill>
                          <a:latin typeface="Calibri"/>
                          <a:ea typeface="Calibri"/>
                          <a:cs typeface="Calibri"/>
                          <a:sym typeface="Calibri"/>
                        </a:rPr>
                        <a:t>V replace(K key, V value)</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DD7EE"/>
                    </a:solidFill>
                  </a:tcPr>
                </a:tc>
                <a:tc>
                  <a:txBody>
                    <a:bodyPr/>
                    <a:lstStyle/>
                    <a:p>
                      <a:pPr indent="0" lvl="0" marL="0" marR="0" rtl="0" algn="l">
                        <a:spcBef>
                          <a:spcPts val="0"/>
                        </a:spcBef>
                        <a:spcAft>
                          <a:spcPts val="0"/>
                        </a:spcAft>
                        <a:buNone/>
                      </a:pPr>
                      <a:r>
                        <a:rPr b="1" i="0" lang="en-US" sz="1400" u="none" strike="noStrike">
                          <a:solidFill>
                            <a:srgbClr val="000000"/>
                          </a:solidFill>
                          <a:latin typeface="Calibri"/>
                          <a:ea typeface="Calibri"/>
                          <a:cs typeface="Calibri"/>
                          <a:sym typeface="Calibri"/>
                        </a:rPr>
                        <a:t>It replaces the specified value for a specified key.</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DD7EE"/>
                    </a:solidFill>
                  </a:tcPr>
                </a:tc>
              </a:tr>
              <a:tr h="295325">
                <a:tc>
                  <a:txBody>
                    <a:bodyPr/>
                    <a:lstStyle/>
                    <a:p>
                      <a:pPr indent="0" lvl="0" marL="0" marR="0" rtl="0" algn="l">
                        <a:spcBef>
                          <a:spcPts val="0"/>
                        </a:spcBef>
                        <a:spcAft>
                          <a:spcPts val="0"/>
                        </a:spcAft>
                        <a:buNone/>
                      </a:pPr>
                      <a:r>
                        <a:rPr b="1" i="0" lang="en-US" sz="1400" u="none" strike="noStrike">
                          <a:solidFill>
                            <a:srgbClr val="000000"/>
                          </a:solidFill>
                          <a:latin typeface="Calibri"/>
                          <a:ea typeface="Calibri"/>
                          <a:cs typeface="Calibri"/>
                          <a:sym typeface="Calibri"/>
                        </a:rPr>
                        <a:t>boolean replace(K key, V oldValue, V newValue)</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EBF7"/>
                    </a:solidFill>
                  </a:tcPr>
                </a:tc>
                <a:tc>
                  <a:txBody>
                    <a:bodyPr/>
                    <a:lstStyle/>
                    <a:p>
                      <a:pPr indent="0" lvl="0" marL="0" marR="0" rtl="0" algn="l">
                        <a:spcBef>
                          <a:spcPts val="0"/>
                        </a:spcBef>
                        <a:spcAft>
                          <a:spcPts val="0"/>
                        </a:spcAft>
                        <a:buNone/>
                      </a:pPr>
                      <a:r>
                        <a:rPr b="1" i="0" lang="en-US" sz="1400" u="none" strike="noStrike">
                          <a:solidFill>
                            <a:srgbClr val="000000"/>
                          </a:solidFill>
                          <a:latin typeface="Calibri"/>
                          <a:ea typeface="Calibri"/>
                          <a:cs typeface="Calibri"/>
                          <a:sym typeface="Calibri"/>
                        </a:rPr>
                        <a:t>It replaces the old value with the new value for a specified key.</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EBF7"/>
                    </a:solidFill>
                  </a:tcPr>
                </a:tc>
              </a:tr>
              <a:tr h="295325">
                <a:tc>
                  <a:txBody>
                    <a:bodyPr/>
                    <a:lstStyle/>
                    <a:p>
                      <a:pPr indent="0" lvl="0" marL="0" marR="0" rtl="0" algn="l">
                        <a:spcBef>
                          <a:spcPts val="0"/>
                        </a:spcBef>
                        <a:spcAft>
                          <a:spcPts val="0"/>
                        </a:spcAft>
                        <a:buNone/>
                      </a:pPr>
                      <a:r>
                        <a:rPr b="1" i="0" lang="en-US" sz="1400" u="none" strike="noStrike">
                          <a:solidFill>
                            <a:srgbClr val="000000"/>
                          </a:solidFill>
                          <a:latin typeface="Calibri"/>
                          <a:ea typeface="Calibri"/>
                          <a:cs typeface="Calibri"/>
                          <a:sym typeface="Calibri"/>
                        </a:rPr>
                        <a:t>int size()</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DD7EE"/>
                    </a:solidFill>
                  </a:tcPr>
                </a:tc>
                <a:tc>
                  <a:txBody>
                    <a:bodyPr/>
                    <a:lstStyle/>
                    <a:p>
                      <a:pPr indent="0" lvl="0" marL="0" marR="0" rtl="0" algn="l">
                        <a:spcBef>
                          <a:spcPts val="0"/>
                        </a:spcBef>
                        <a:spcAft>
                          <a:spcPts val="0"/>
                        </a:spcAft>
                        <a:buNone/>
                      </a:pPr>
                      <a:r>
                        <a:rPr b="1" i="0" lang="en-US" sz="1400" u="none" strike="noStrike">
                          <a:solidFill>
                            <a:srgbClr val="000000"/>
                          </a:solidFill>
                          <a:latin typeface="Calibri"/>
                          <a:ea typeface="Calibri"/>
                          <a:cs typeface="Calibri"/>
                          <a:sym typeface="Calibri"/>
                        </a:rPr>
                        <a:t>This method returns the number of entries in the map.</a:t>
                      </a:r>
                      <a:endParaRPr/>
                    </a:p>
                  </a:txBody>
                  <a:tcPr marT="9525" marB="0" marR="9525" marL="952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DD7EE"/>
                    </a:solidFill>
                  </a:tcPr>
                </a:tc>
              </a:tr>
            </a:tbl>
          </a:graphicData>
        </a:graphic>
      </p:graphicFrame>
    </p:spTree>
  </p:cSld>
  <p:clrMapOvr>
    <a:masterClrMapping/>
  </p:clrMapOvr>
  <mc:AlternateContent>
    <mc:Choice Requires="p14">
      <p:transition spd="slow" p14:dur="2000">
        <p14:prism dir="l"/>
      </p:transition>
    </mc:Choice>
    <mc:Fallback>
      <p:transition spd="slow">
        <p:fade/>
      </p:transition>
    </mc:Fallback>
  </mc:AlternateContent>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0" name="Shape 1130"/>
        <p:cNvGrpSpPr/>
        <p:nvPr/>
      </p:nvGrpSpPr>
      <p:grpSpPr>
        <a:xfrm>
          <a:off x="0" y="0"/>
          <a:ext cx="0" cy="0"/>
          <a:chOff x="0" y="0"/>
          <a:chExt cx="0" cy="0"/>
        </a:xfrm>
      </p:grpSpPr>
      <p:pic>
        <p:nvPicPr>
          <p:cNvPr id="1131" name="Google Shape;1131;p77"/>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1132" name="Google Shape;1132;p77"/>
          <p:cNvGrpSpPr/>
          <p:nvPr/>
        </p:nvGrpSpPr>
        <p:grpSpPr>
          <a:xfrm>
            <a:off x="118191" y="106018"/>
            <a:ext cx="1498574" cy="904328"/>
            <a:chOff x="862157" y="4413681"/>
            <a:chExt cx="2570156" cy="1560001"/>
          </a:xfrm>
        </p:grpSpPr>
        <p:pic>
          <p:nvPicPr>
            <p:cNvPr descr="Image result for collections icon" id="1133" name="Google Shape;1133;p77"/>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1134" name="Google Shape;1134;p77"/>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pic>
        <p:nvPicPr>
          <p:cNvPr descr="Java Map Hierarchy" id="1135" name="Google Shape;1135;p77"/>
          <p:cNvPicPr preferRelativeResize="0"/>
          <p:nvPr/>
        </p:nvPicPr>
        <p:blipFill rotWithShape="1">
          <a:blip r:embed="rId5">
            <a:alphaModFix/>
          </a:blip>
          <a:srcRect b="0" l="0" r="0" t="18353"/>
          <a:stretch/>
        </p:blipFill>
        <p:spPr>
          <a:xfrm>
            <a:off x="3019632" y="743882"/>
            <a:ext cx="6545078" cy="5370236"/>
          </a:xfrm>
          <a:prstGeom prst="rect">
            <a:avLst/>
          </a:prstGeom>
          <a:noFill/>
          <a:ln>
            <a:noFill/>
          </a:ln>
        </p:spPr>
      </p:pic>
    </p:spTree>
  </p:cSld>
  <p:clrMapOvr>
    <a:masterClrMapping/>
  </p:clrMapOvr>
  <mc:AlternateContent>
    <mc:Choice Requires="p14">
      <p:transition spd="slow" p14:dur="2000">
        <p14:prism dir="l"/>
      </p:transition>
    </mc:Choice>
    <mc:Fallback>
      <p:transition spd="slow">
        <p:fade/>
      </p:transition>
    </mc:Fallback>
  </mc:AlternateContent>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pic>
        <p:nvPicPr>
          <p:cNvPr id="1140" name="Google Shape;1140;p78"/>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1141" name="Google Shape;1141;p78"/>
          <p:cNvGrpSpPr/>
          <p:nvPr/>
        </p:nvGrpSpPr>
        <p:grpSpPr>
          <a:xfrm>
            <a:off x="118191" y="106018"/>
            <a:ext cx="1498574" cy="904328"/>
            <a:chOff x="862157" y="4413681"/>
            <a:chExt cx="2570156" cy="1560001"/>
          </a:xfrm>
        </p:grpSpPr>
        <p:pic>
          <p:nvPicPr>
            <p:cNvPr descr="Image result for collections icon" id="1142" name="Google Shape;1142;p78"/>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1143" name="Google Shape;1143;p78"/>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1144" name="Google Shape;1144;p78"/>
          <p:cNvSpPr/>
          <p:nvPr/>
        </p:nvSpPr>
        <p:spPr>
          <a:xfrm>
            <a:off x="1246783" y="318944"/>
            <a:ext cx="10827026"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610B38"/>
                </a:solidFill>
                <a:latin typeface="Calibri"/>
                <a:ea typeface="Calibri"/>
                <a:cs typeface="Calibri"/>
                <a:sym typeface="Calibri"/>
              </a:rPr>
              <a:t>Map.Entry Interface</a:t>
            </a:r>
            <a:endParaRPr/>
          </a:p>
          <a:p>
            <a:pPr indent="0" lvl="0" marL="0" marR="0" rtl="0" algn="l">
              <a:spcBef>
                <a:spcPts val="0"/>
              </a:spcBef>
              <a:spcAft>
                <a:spcPts val="0"/>
              </a:spcAft>
              <a:buNone/>
            </a:pPr>
            <a:r>
              <a:t/>
            </a:r>
            <a:endParaRPr sz="2400">
              <a:solidFill>
                <a:srgbClr val="610B38"/>
              </a:solidFill>
              <a:latin typeface="Calibri"/>
              <a:ea typeface="Calibri"/>
              <a:cs typeface="Calibri"/>
              <a:sym typeface="Calibri"/>
            </a:endParaRPr>
          </a:p>
          <a:p>
            <a:pPr indent="-342900" lvl="0" marL="342900" marR="0" rtl="0" algn="l">
              <a:spcBef>
                <a:spcPts val="0"/>
              </a:spcBef>
              <a:spcAft>
                <a:spcPts val="0"/>
              </a:spcAft>
              <a:buClr>
                <a:srgbClr val="000000"/>
              </a:buClr>
              <a:buSzPts val="2400"/>
              <a:buFont typeface="Noto Sans Symbols"/>
              <a:buChar char="▪"/>
            </a:pPr>
            <a:r>
              <a:rPr lang="en-US" sz="2400">
                <a:solidFill>
                  <a:srgbClr val="000000"/>
                </a:solidFill>
                <a:latin typeface="Calibri"/>
                <a:ea typeface="Calibri"/>
                <a:cs typeface="Calibri"/>
                <a:sym typeface="Calibri"/>
              </a:rPr>
              <a:t>Entry is the subinterface of Map. </a:t>
            </a:r>
            <a:endParaRPr/>
          </a:p>
          <a:p>
            <a:pPr indent="-190500" lvl="0" marL="342900" marR="0" rtl="0" algn="l">
              <a:spcBef>
                <a:spcPts val="0"/>
              </a:spcBef>
              <a:spcAft>
                <a:spcPts val="0"/>
              </a:spcAft>
              <a:buClr>
                <a:schemeClr val="dk1"/>
              </a:buClr>
              <a:buSzPts val="2400"/>
              <a:buFont typeface="Noto Sans Symbols"/>
              <a:buNone/>
            </a:pPr>
            <a:r>
              <a:t/>
            </a:r>
            <a:endParaRPr sz="2400">
              <a:solidFill>
                <a:srgbClr val="000000"/>
              </a:solidFill>
              <a:latin typeface="Calibri"/>
              <a:ea typeface="Calibri"/>
              <a:cs typeface="Calibri"/>
              <a:sym typeface="Calibri"/>
            </a:endParaRPr>
          </a:p>
          <a:p>
            <a:pPr indent="-342900" lvl="0" marL="342900" marR="0" rtl="0" algn="l">
              <a:spcBef>
                <a:spcPts val="0"/>
              </a:spcBef>
              <a:spcAft>
                <a:spcPts val="0"/>
              </a:spcAft>
              <a:buClr>
                <a:srgbClr val="000000"/>
              </a:buClr>
              <a:buSzPts val="2400"/>
              <a:buFont typeface="Noto Sans Symbols"/>
              <a:buChar char="▪"/>
            </a:pPr>
            <a:r>
              <a:rPr lang="en-US" sz="2400">
                <a:solidFill>
                  <a:srgbClr val="000000"/>
                </a:solidFill>
                <a:latin typeface="Calibri"/>
                <a:ea typeface="Calibri"/>
                <a:cs typeface="Calibri"/>
                <a:sym typeface="Calibri"/>
              </a:rPr>
              <a:t>So we will access it by Map.Entry name. </a:t>
            </a:r>
            <a:endParaRPr/>
          </a:p>
          <a:p>
            <a:pPr indent="-190500" lvl="0" marL="342900" marR="0" rtl="0" algn="l">
              <a:spcBef>
                <a:spcPts val="0"/>
              </a:spcBef>
              <a:spcAft>
                <a:spcPts val="0"/>
              </a:spcAft>
              <a:buClr>
                <a:schemeClr val="dk1"/>
              </a:buClr>
              <a:buSzPts val="2400"/>
              <a:buFont typeface="Noto Sans Symbols"/>
              <a:buNone/>
            </a:pPr>
            <a:r>
              <a:t/>
            </a:r>
            <a:endParaRPr sz="2400">
              <a:solidFill>
                <a:srgbClr val="000000"/>
              </a:solidFill>
              <a:latin typeface="Calibri"/>
              <a:ea typeface="Calibri"/>
              <a:cs typeface="Calibri"/>
              <a:sym typeface="Calibri"/>
            </a:endParaRPr>
          </a:p>
          <a:p>
            <a:pPr indent="-342900" lvl="0" marL="342900" marR="0" rtl="0" algn="l">
              <a:spcBef>
                <a:spcPts val="0"/>
              </a:spcBef>
              <a:spcAft>
                <a:spcPts val="0"/>
              </a:spcAft>
              <a:buClr>
                <a:srgbClr val="000000"/>
              </a:buClr>
              <a:buSzPts val="2400"/>
              <a:buFont typeface="Noto Sans Symbols"/>
              <a:buChar char="▪"/>
            </a:pPr>
            <a:r>
              <a:rPr lang="en-US" sz="2400">
                <a:solidFill>
                  <a:srgbClr val="000000"/>
                </a:solidFill>
                <a:latin typeface="Calibri"/>
                <a:ea typeface="Calibri"/>
                <a:cs typeface="Calibri"/>
                <a:sym typeface="Calibri"/>
              </a:rPr>
              <a:t>It returns a collection-view of the map, whose elements are of this class. </a:t>
            </a:r>
            <a:endParaRPr/>
          </a:p>
          <a:p>
            <a:pPr indent="-190500" lvl="0" marL="342900" marR="0" rtl="0" algn="l">
              <a:spcBef>
                <a:spcPts val="0"/>
              </a:spcBef>
              <a:spcAft>
                <a:spcPts val="0"/>
              </a:spcAft>
              <a:buClr>
                <a:schemeClr val="dk1"/>
              </a:buClr>
              <a:buSzPts val="2400"/>
              <a:buFont typeface="Noto Sans Symbols"/>
              <a:buNone/>
            </a:pPr>
            <a:r>
              <a:t/>
            </a:r>
            <a:endParaRPr sz="2400">
              <a:solidFill>
                <a:srgbClr val="000000"/>
              </a:solidFill>
              <a:latin typeface="Calibri"/>
              <a:ea typeface="Calibri"/>
              <a:cs typeface="Calibri"/>
              <a:sym typeface="Calibri"/>
            </a:endParaRPr>
          </a:p>
          <a:p>
            <a:pPr indent="-342900" lvl="0" marL="342900" marR="0" rtl="0" algn="l">
              <a:spcBef>
                <a:spcPts val="0"/>
              </a:spcBef>
              <a:spcAft>
                <a:spcPts val="0"/>
              </a:spcAft>
              <a:buClr>
                <a:srgbClr val="000000"/>
              </a:buClr>
              <a:buSzPts val="2400"/>
              <a:buFont typeface="Noto Sans Symbols"/>
              <a:buChar char="▪"/>
            </a:pPr>
            <a:r>
              <a:rPr lang="en-US" sz="2400">
                <a:solidFill>
                  <a:srgbClr val="000000"/>
                </a:solidFill>
                <a:latin typeface="Calibri"/>
                <a:ea typeface="Calibri"/>
                <a:cs typeface="Calibri"/>
                <a:sym typeface="Calibri"/>
              </a:rPr>
              <a:t>It provides methods to get key and value.</a:t>
            </a:r>
            <a:endParaRPr i="0" sz="2400">
              <a:solidFill>
                <a:srgbClr val="000000"/>
              </a:solidFill>
              <a:latin typeface="Calibri"/>
              <a:ea typeface="Calibri"/>
              <a:cs typeface="Calibri"/>
              <a:sym typeface="Calibri"/>
            </a:endParaRPr>
          </a:p>
        </p:txBody>
      </p:sp>
      <p:graphicFrame>
        <p:nvGraphicFramePr>
          <p:cNvPr id="1145" name="Google Shape;1145;p78"/>
          <p:cNvGraphicFramePr/>
          <p:nvPr/>
        </p:nvGraphicFramePr>
        <p:xfrm>
          <a:off x="1174923" y="3870170"/>
          <a:ext cx="3000000" cy="3000000"/>
        </p:xfrm>
        <a:graphic>
          <a:graphicData uri="http://schemas.openxmlformats.org/drawingml/2006/table">
            <a:tbl>
              <a:tblPr>
                <a:noFill/>
                <a:tableStyleId>{A564AED5-2C7A-4046-9A58-7D9B8091932A}</a:tableStyleId>
              </a:tblPr>
              <a:tblGrid>
                <a:gridCol w="2407775"/>
                <a:gridCol w="7920200"/>
              </a:tblGrid>
              <a:tr h="444825">
                <a:tc>
                  <a:txBody>
                    <a:bodyPr/>
                    <a:lstStyle/>
                    <a:p>
                      <a:pPr indent="0" lvl="0" marL="0" marR="0" rtl="0" algn="l">
                        <a:spcBef>
                          <a:spcPts val="0"/>
                        </a:spcBef>
                        <a:spcAft>
                          <a:spcPts val="0"/>
                        </a:spcAft>
                        <a:buNone/>
                      </a:pPr>
                      <a:r>
                        <a:rPr b="1" i="0" lang="en-US" sz="1800" u="none" strike="noStrike">
                          <a:solidFill>
                            <a:srgbClr val="000000"/>
                          </a:solidFill>
                          <a:latin typeface="Calibri"/>
                          <a:ea typeface="Calibri"/>
                          <a:cs typeface="Calibri"/>
                          <a:sym typeface="Calibri"/>
                        </a:rPr>
                        <a:t>Method</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B9BD5"/>
                    </a:solidFill>
                  </a:tcPr>
                </a:tc>
                <a:tc>
                  <a:txBody>
                    <a:bodyPr/>
                    <a:lstStyle/>
                    <a:p>
                      <a:pPr indent="0" lvl="0" marL="0" marR="0" rtl="0" algn="l">
                        <a:spcBef>
                          <a:spcPts val="0"/>
                        </a:spcBef>
                        <a:spcAft>
                          <a:spcPts val="0"/>
                        </a:spcAft>
                        <a:buNone/>
                      </a:pPr>
                      <a:r>
                        <a:rPr b="1" i="0" lang="en-US" sz="1800" u="none" strike="noStrike">
                          <a:solidFill>
                            <a:srgbClr val="000000"/>
                          </a:solidFill>
                          <a:latin typeface="Calibri"/>
                          <a:ea typeface="Calibri"/>
                          <a:cs typeface="Calibri"/>
                          <a:sym typeface="Calibri"/>
                        </a:rPr>
                        <a:t>Description</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B9BD5"/>
                    </a:solidFill>
                  </a:tcPr>
                </a:tc>
              </a:tr>
              <a:tr h="444825">
                <a:tc>
                  <a:txBody>
                    <a:bodyPr/>
                    <a:lstStyle/>
                    <a:p>
                      <a:pPr indent="0" lvl="0" marL="0" marR="0" rtl="0" algn="l">
                        <a:spcBef>
                          <a:spcPts val="0"/>
                        </a:spcBef>
                        <a:spcAft>
                          <a:spcPts val="0"/>
                        </a:spcAft>
                        <a:buNone/>
                      </a:pPr>
                      <a:r>
                        <a:rPr b="1" i="0" lang="en-US" sz="1800" u="none" strike="noStrike">
                          <a:solidFill>
                            <a:srgbClr val="000000"/>
                          </a:solidFill>
                          <a:latin typeface="Calibri"/>
                          <a:ea typeface="Calibri"/>
                          <a:cs typeface="Calibri"/>
                          <a:sym typeface="Calibri"/>
                        </a:rPr>
                        <a:t>K getKey()</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DD7EE"/>
                    </a:solidFill>
                  </a:tcPr>
                </a:tc>
                <a:tc>
                  <a:txBody>
                    <a:bodyPr/>
                    <a:lstStyle/>
                    <a:p>
                      <a:pPr indent="0" lvl="0" marL="0" marR="0" rtl="0" algn="l">
                        <a:spcBef>
                          <a:spcPts val="0"/>
                        </a:spcBef>
                        <a:spcAft>
                          <a:spcPts val="0"/>
                        </a:spcAft>
                        <a:buNone/>
                      </a:pPr>
                      <a:r>
                        <a:rPr b="1" i="0" lang="en-US" sz="1800" u="none" strike="noStrike">
                          <a:solidFill>
                            <a:srgbClr val="000000"/>
                          </a:solidFill>
                          <a:latin typeface="Calibri"/>
                          <a:ea typeface="Calibri"/>
                          <a:cs typeface="Calibri"/>
                          <a:sym typeface="Calibri"/>
                        </a:rPr>
                        <a:t>It is used to obtain a key.</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DD7EE"/>
                    </a:solidFill>
                  </a:tcPr>
                </a:tc>
              </a:tr>
              <a:tr h="444825">
                <a:tc>
                  <a:txBody>
                    <a:bodyPr/>
                    <a:lstStyle/>
                    <a:p>
                      <a:pPr indent="0" lvl="0" marL="0" marR="0" rtl="0" algn="l">
                        <a:spcBef>
                          <a:spcPts val="0"/>
                        </a:spcBef>
                        <a:spcAft>
                          <a:spcPts val="0"/>
                        </a:spcAft>
                        <a:buNone/>
                      </a:pPr>
                      <a:r>
                        <a:rPr b="1" i="0" lang="en-US" sz="1800" u="none" strike="noStrike">
                          <a:solidFill>
                            <a:srgbClr val="000000"/>
                          </a:solidFill>
                          <a:latin typeface="Calibri"/>
                          <a:ea typeface="Calibri"/>
                          <a:cs typeface="Calibri"/>
                          <a:sym typeface="Calibri"/>
                        </a:rPr>
                        <a:t>V getValue()</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EBF7"/>
                    </a:solidFill>
                  </a:tcPr>
                </a:tc>
                <a:tc>
                  <a:txBody>
                    <a:bodyPr/>
                    <a:lstStyle/>
                    <a:p>
                      <a:pPr indent="0" lvl="0" marL="0" marR="0" rtl="0" algn="l">
                        <a:spcBef>
                          <a:spcPts val="0"/>
                        </a:spcBef>
                        <a:spcAft>
                          <a:spcPts val="0"/>
                        </a:spcAft>
                        <a:buNone/>
                      </a:pPr>
                      <a:r>
                        <a:rPr b="1" i="0" lang="en-US" sz="1800" u="none" strike="noStrike">
                          <a:solidFill>
                            <a:srgbClr val="000000"/>
                          </a:solidFill>
                          <a:latin typeface="Calibri"/>
                          <a:ea typeface="Calibri"/>
                          <a:cs typeface="Calibri"/>
                          <a:sym typeface="Calibri"/>
                        </a:rPr>
                        <a:t>It is used to obtain value.</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EBF7"/>
                    </a:solidFill>
                  </a:tcPr>
                </a:tc>
              </a:tr>
              <a:tr h="444825">
                <a:tc>
                  <a:txBody>
                    <a:bodyPr/>
                    <a:lstStyle/>
                    <a:p>
                      <a:pPr indent="0" lvl="0" marL="0" marR="0" rtl="0" algn="l">
                        <a:spcBef>
                          <a:spcPts val="0"/>
                        </a:spcBef>
                        <a:spcAft>
                          <a:spcPts val="0"/>
                        </a:spcAft>
                        <a:buNone/>
                      </a:pPr>
                      <a:r>
                        <a:rPr b="1" i="0" lang="en-US" sz="1800" u="none" strike="noStrike">
                          <a:solidFill>
                            <a:srgbClr val="000000"/>
                          </a:solidFill>
                          <a:latin typeface="Calibri"/>
                          <a:ea typeface="Calibri"/>
                          <a:cs typeface="Calibri"/>
                          <a:sym typeface="Calibri"/>
                        </a:rPr>
                        <a:t>int hashCode()</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DD7EE"/>
                    </a:solidFill>
                  </a:tcPr>
                </a:tc>
                <a:tc>
                  <a:txBody>
                    <a:bodyPr/>
                    <a:lstStyle/>
                    <a:p>
                      <a:pPr indent="0" lvl="0" marL="0" marR="0" rtl="0" algn="l">
                        <a:spcBef>
                          <a:spcPts val="0"/>
                        </a:spcBef>
                        <a:spcAft>
                          <a:spcPts val="0"/>
                        </a:spcAft>
                        <a:buNone/>
                      </a:pPr>
                      <a:r>
                        <a:rPr b="1" i="0" lang="en-US" sz="1800" u="none" strike="noStrike">
                          <a:solidFill>
                            <a:srgbClr val="000000"/>
                          </a:solidFill>
                          <a:latin typeface="Calibri"/>
                          <a:ea typeface="Calibri"/>
                          <a:cs typeface="Calibri"/>
                          <a:sym typeface="Calibri"/>
                        </a:rPr>
                        <a:t>It is used to obtain hashCode.</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DD7EE"/>
                    </a:solidFill>
                  </a:tcPr>
                </a:tc>
              </a:tr>
              <a:tr h="444825">
                <a:tc>
                  <a:txBody>
                    <a:bodyPr/>
                    <a:lstStyle/>
                    <a:p>
                      <a:pPr indent="0" lvl="0" marL="0" marR="0" rtl="0" algn="l">
                        <a:spcBef>
                          <a:spcPts val="0"/>
                        </a:spcBef>
                        <a:spcAft>
                          <a:spcPts val="0"/>
                        </a:spcAft>
                        <a:buNone/>
                      </a:pPr>
                      <a:r>
                        <a:rPr b="1" i="0" lang="en-US" sz="1800" u="none" strike="noStrike">
                          <a:solidFill>
                            <a:srgbClr val="000000"/>
                          </a:solidFill>
                          <a:latin typeface="Calibri"/>
                          <a:ea typeface="Calibri"/>
                          <a:cs typeface="Calibri"/>
                          <a:sym typeface="Calibri"/>
                        </a:rPr>
                        <a:t>V setValue(V value)</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EBF7"/>
                    </a:solidFill>
                  </a:tcPr>
                </a:tc>
                <a:tc>
                  <a:txBody>
                    <a:bodyPr/>
                    <a:lstStyle/>
                    <a:p>
                      <a:pPr indent="0" lvl="0" marL="0" marR="0" rtl="0" algn="l">
                        <a:spcBef>
                          <a:spcPts val="0"/>
                        </a:spcBef>
                        <a:spcAft>
                          <a:spcPts val="0"/>
                        </a:spcAft>
                        <a:buNone/>
                      </a:pPr>
                      <a:r>
                        <a:rPr b="1" i="0" lang="en-US" sz="1800" u="none" strike="noStrike">
                          <a:solidFill>
                            <a:srgbClr val="000000"/>
                          </a:solidFill>
                          <a:latin typeface="Calibri"/>
                          <a:ea typeface="Calibri"/>
                          <a:cs typeface="Calibri"/>
                          <a:sym typeface="Calibri"/>
                        </a:rPr>
                        <a:t>It is used to replace the value corresponding to this entry with the specified value.</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DEBF7"/>
                    </a:solidFill>
                  </a:tcPr>
                </a:tc>
              </a:tr>
              <a:tr h="444825">
                <a:tc>
                  <a:txBody>
                    <a:bodyPr/>
                    <a:lstStyle/>
                    <a:p>
                      <a:pPr indent="0" lvl="0" marL="0" marR="0" rtl="0" algn="l">
                        <a:spcBef>
                          <a:spcPts val="0"/>
                        </a:spcBef>
                        <a:spcAft>
                          <a:spcPts val="0"/>
                        </a:spcAft>
                        <a:buNone/>
                      </a:pPr>
                      <a:r>
                        <a:rPr b="1" i="0" lang="en-US" sz="1800" u="none" strike="noStrike">
                          <a:solidFill>
                            <a:srgbClr val="000000"/>
                          </a:solidFill>
                          <a:latin typeface="Calibri"/>
                          <a:ea typeface="Calibri"/>
                          <a:cs typeface="Calibri"/>
                          <a:sym typeface="Calibri"/>
                        </a:rPr>
                        <a:t>boolean equals(Object o)</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DD7EE"/>
                    </a:solidFill>
                  </a:tcPr>
                </a:tc>
                <a:tc>
                  <a:txBody>
                    <a:bodyPr/>
                    <a:lstStyle/>
                    <a:p>
                      <a:pPr indent="0" lvl="0" marL="0" marR="0" rtl="0" algn="l">
                        <a:spcBef>
                          <a:spcPts val="0"/>
                        </a:spcBef>
                        <a:spcAft>
                          <a:spcPts val="0"/>
                        </a:spcAft>
                        <a:buNone/>
                      </a:pPr>
                      <a:r>
                        <a:rPr b="1" i="0" lang="en-US" sz="1800" u="none" strike="noStrike">
                          <a:solidFill>
                            <a:srgbClr val="000000"/>
                          </a:solidFill>
                          <a:latin typeface="Calibri"/>
                          <a:ea typeface="Calibri"/>
                          <a:cs typeface="Calibri"/>
                          <a:sym typeface="Calibri"/>
                        </a:rPr>
                        <a:t>It is used to compare the specified object with the other existing objects.</a:t>
                      </a:r>
                      <a:endParaRPr/>
                    </a:p>
                  </a:txBody>
                  <a:tcPr marT="9525" marB="0" marR="9525" marL="9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DD7EE"/>
                    </a:solidFill>
                  </a:tcPr>
                </a:tc>
              </a:tr>
            </a:tbl>
          </a:graphicData>
        </a:graphic>
      </p:graphicFrame>
    </p:spTree>
  </p:cSld>
  <p:clrMapOvr>
    <a:masterClrMapping/>
  </p:clrMapOvr>
  <mc:AlternateContent>
    <mc:Choice Requires="p14">
      <p:transition spd="slow" p14:dur="2000">
        <p14:prism dir="l"/>
      </p:transition>
    </mc:Choice>
    <mc:Fallback>
      <p:transition spd="slow">
        <p:fade/>
      </p:transition>
    </mc:Fallback>
  </mc:AlternateContent>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pic>
        <p:nvPicPr>
          <p:cNvPr id="1150" name="Google Shape;1150;p79"/>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1151" name="Google Shape;1151;p79"/>
          <p:cNvGrpSpPr/>
          <p:nvPr/>
        </p:nvGrpSpPr>
        <p:grpSpPr>
          <a:xfrm>
            <a:off x="118191" y="106018"/>
            <a:ext cx="1498574" cy="904328"/>
            <a:chOff x="862157" y="4413681"/>
            <a:chExt cx="2570156" cy="1560001"/>
          </a:xfrm>
        </p:grpSpPr>
        <p:pic>
          <p:nvPicPr>
            <p:cNvPr descr="Image result for collections icon" id="1152" name="Google Shape;1152;p79"/>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1153" name="Google Shape;1153;p79"/>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1154" name="Google Shape;1154;p79"/>
          <p:cNvSpPr/>
          <p:nvPr/>
        </p:nvSpPr>
        <p:spPr>
          <a:xfrm>
            <a:off x="1246783" y="318944"/>
            <a:ext cx="10827026"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610B38"/>
                </a:solidFill>
                <a:latin typeface="Calibri"/>
                <a:ea typeface="Calibri"/>
                <a:cs typeface="Calibri"/>
                <a:sym typeface="Calibri"/>
              </a:rPr>
              <a:t>Map.Entry Interface</a:t>
            </a:r>
            <a:endParaRPr/>
          </a:p>
          <a:p>
            <a:pPr indent="0" lvl="0" marL="0" marR="0" rtl="0" algn="l">
              <a:spcBef>
                <a:spcPts val="0"/>
              </a:spcBef>
              <a:spcAft>
                <a:spcPts val="0"/>
              </a:spcAft>
              <a:buNone/>
            </a:pPr>
            <a:r>
              <a:t/>
            </a:r>
            <a:endParaRPr sz="2400">
              <a:solidFill>
                <a:srgbClr val="610B38"/>
              </a:solidFill>
              <a:latin typeface="Calibri"/>
              <a:ea typeface="Calibri"/>
              <a:cs typeface="Calibri"/>
              <a:sym typeface="Calibri"/>
            </a:endParaRPr>
          </a:p>
          <a:p>
            <a:pPr indent="-342900" lvl="0" marL="342900" marR="0" rtl="0" algn="l">
              <a:spcBef>
                <a:spcPts val="0"/>
              </a:spcBef>
              <a:spcAft>
                <a:spcPts val="0"/>
              </a:spcAft>
              <a:buClr>
                <a:srgbClr val="000000"/>
              </a:buClr>
              <a:buSzPts val="2400"/>
              <a:buFont typeface="Noto Sans Symbols"/>
              <a:buChar char="▪"/>
            </a:pPr>
            <a:r>
              <a:rPr lang="en-US" sz="2400">
                <a:solidFill>
                  <a:srgbClr val="000000"/>
                </a:solidFill>
                <a:latin typeface="Calibri"/>
                <a:ea typeface="Calibri"/>
                <a:cs typeface="Calibri"/>
                <a:sym typeface="Calibri"/>
              </a:rPr>
              <a:t>Entry is the subinterface of Map. </a:t>
            </a:r>
            <a:endParaRPr/>
          </a:p>
          <a:p>
            <a:pPr indent="-190500" lvl="0" marL="342900" marR="0" rtl="0" algn="l">
              <a:spcBef>
                <a:spcPts val="0"/>
              </a:spcBef>
              <a:spcAft>
                <a:spcPts val="0"/>
              </a:spcAft>
              <a:buClr>
                <a:schemeClr val="dk1"/>
              </a:buClr>
              <a:buSzPts val="2400"/>
              <a:buFont typeface="Noto Sans Symbols"/>
              <a:buNone/>
            </a:pPr>
            <a:r>
              <a:t/>
            </a:r>
            <a:endParaRPr sz="2400">
              <a:solidFill>
                <a:srgbClr val="000000"/>
              </a:solidFill>
              <a:latin typeface="Calibri"/>
              <a:ea typeface="Calibri"/>
              <a:cs typeface="Calibri"/>
              <a:sym typeface="Calibri"/>
            </a:endParaRPr>
          </a:p>
          <a:p>
            <a:pPr indent="-342900" lvl="0" marL="342900" marR="0" rtl="0" algn="l">
              <a:spcBef>
                <a:spcPts val="0"/>
              </a:spcBef>
              <a:spcAft>
                <a:spcPts val="0"/>
              </a:spcAft>
              <a:buClr>
                <a:srgbClr val="000000"/>
              </a:buClr>
              <a:buSzPts val="2400"/>
              <a:buFont typeface="Noto Sans Symbols"/>
              <a:buChar char="▪"/>
            </a:pPr>
            <a:r>
              <a:rPr lang="en-US" sz="2400">
                <a:solidFill>
                  <a:srgbClr val="000000"/>
                </a:solidFill>
                <a:latin typeface="Calibri"/>
                <a:ea typeface="Calibri"/>
                <a:cs typeface="Calibri"/>
                <a:sym typeface="Calibri"/>
              </a:rPr>
              <a:t>So we will access it by Map.Entry name. </a:t>
            </a:r>
            <a:endParaRPr/>
          </a:p>
          <a:p>
            <a:pPr indent="-190500" lvl="0" marL="342900" marR="0" rtl="0" algn="l">
              <a:spcBef>
                <a:spcPts val="0"/>
              </a:spcBef>
              <a:spcAft>
                <a:spcPts val="0"/>
              </a:spcAft>
              <a:buClr>
                <a:schemeClr val="dk1"/>
              </a:buClr>
              <a:buSzPts val="2400"/>
              <a:buFont typeface="Noto Sans Symbols"/>
              <a:buNone/>
            </a:pPr>
            <a:r>
              <a:t/>
            </a:r>
            <a:endParaRPr sz="2400">
              <a:solidFill>
                <a:srgbClr val="000000"/>
              </a:solidFill>
              <a:latin typeface="Calibri"/>
              <a:ea typeface="Calibri"/>
              <a:cs typeface="Calibri"/>
              <a:sym typeface="Calibri"/>
            </a:endParaRPr>
          </a:p>
          <a:p>
            <a:pPr indent="-342900" lvl="0" marL="342900" marR="0" rtl="0" algn="l">
              <a:spcBef>
                <a:spcPts val="0"/>
              </a:spcBef>
              <a:spcAft>
                <a:spcPts val="0"/>
              </a:spcAft>
              <a:buClr>
                <a:srgbClr val="000000"/>
              </a:buClr>
              <a:buSzPts val="2400"/>
              <a:buFont typeface="Noto Sans Symbols"/>
              <a:buChar char="▪"/>
            </a:pPr>
            <a:r>
              <a:rPr lang="en-US" sz="2400">
                <a:solidFill>
                  <a:srgbClr val="000000"/>
                </a:solidFill>
                <a:latin typeface="Calibri"/>
                <a:ea typeface="Calibri"/>
                <a:cs typeface="Calibri"/>
                <a:sym typeface="Calibri"/>
              </a:rPr>
              <a:t>It returns a collection-view of the map, whose elements are of this class. </a:t>
            </a:r>
            <a:endParaRPr/>
          </a:p>
          <a:p>
            <a:pPr indent="-190500" lvl="0" marL="342900" marR="0" rtl="0" algn="l">
              <a:spcBef>
                <a:spcPts val="0"/>
              </a:spcBef>
              <a:spcAft>
                <a:spcPts val="0"/>
              </a:spcAft>
              <a:buClr>
                <a:schemeClr val="dk1"/>
              </a:buClr>
              <a:buSzPts val="2400"/>
              <a:buFont typeface="Noto Sans Symbols"/>
              <a:buNone/>
            </a:pPr>
            <a:r>
              <a:t/>
            </a:r>
            <a:endParaRPr sz="2400">
              <a:solidFill>
                <a:srgbClr val="000000"/>
              </a:solidFill>
              <a:latin typeface="Calibri"/>
              <a:ea typeface="Calibri"/>
              <a:cs typeface="Calibri"/>
              <a:sym typeface="Calibri"/>
            </a:endParaRPr>
          </a:p>
          <a:p>
            <a:pPr indent="-342900" lvl="0" marL="342900" marR="0" rtl="0" algn="l">
              <a:spcBef>
                <a:spcPts val="0"/>
              </a:spcBef>
              <a:spcAft>
                <a:spcPts val="0"/>
              </a:spcAft>
              <a:buClr>
                <a:srgbClr val="000000"/>
              </a:buClr>
              <a:buSzPts val="2400"/>
              <a:buFont typeface="Noto Sans Symbols"/>
              <a:buChar char="▪"/>
            </a:pPr>
            <a:r>
              <a:rPr lang="en-US" sz="2400">
                <a:solidFill>
                  <a:srgbClr val="000000"/>
                </a:solidFill>
                <a:latin typeface="Calibri"/>
                <a:ea typeface="Calibri"/>
                <a:cs typeface="Calibri"/>
                <a:sym typeface="Calibri"/>
              </a:rPr>
              <a:t>It provides methods to get key and value.</a:t>
            </a:r>
            <a:endParaRPr/>
          </a:p>
        </p:txBody>
      </p:sp>
    </p:spTree>
  </p:cSld>
  <p:clrMapOvr>
    <a:masterClrMapping/>
  </p:clrMapOvr>
  <mc:AlternateContent>
    <mc:Choice Requires="p14">
      <p:transition spd="slow" p14:dur="2000">
        <p14:prism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32" name="Google Shape;332;p8"/>
          <p:cNvSpPr/>
          <p:nvPr/>
        </p:nvSpPr>
        <p:spPr>
          <a:xfrm flipH="1">
            <a:off x="-2" y="0"/>
            <a:ext cx="2623931" cy="6858000"/>
          </a:xfrm>
          <a:custGeom>
            <a:rect b="b" l="l" r="r" t="t"/>
            <a:pathLst>
              <a:path extrusionOk="0" h="6858000" w="4582884">
                <a:moveTo>
                  <a:pt x="1095236" y="0"/>
                </a:moveTo>
                <a:lnTo>
                  <a:pt x="4582884" y="0"/>
                </a:lnTo>
                <a:lnTo>
                  <a:pt x="4582884" y="6858000"/>
                </a:lnTo>
                <a:lnTo>
                  <a:pt x="1041049" y="6858000"/>
                </a:lnTo>
                <a:lnTo>
                  <a:pt x="1031804" y="6845000"/>
                </a:lnTo>
                <a:cubicBezTo>
                  <a:pt x="380376" y="5880759"/>
                  <a:pt x="0" y="4718351"/>
                  <a:pt x="0" y="3467100"/>
                </a:cubicBezTo>
                <a:cubicBezTo>
                  <a:pt x="0" y="2215850"/>
                  <a:pt x="380376" y="1053441"/>
                  <a:pt x="1031804" y="89200"/>
                </a:cubicBezTo>
                <a:close/>
              </a:path>
            </a:pathLst>
          </a:custGeom>
          <a:solidFill>
            <a:srgbClr val="2616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33" name="Google Shape;333;p8"/>
          <p:cNvGrpSpPr/>
          <p:nvPr/>
        </p:nvGrpSpPr>
        <p:grpSpPr>
          <a:xfrm>
            <a:off x="116858" y="155711"/>
            <a:ext cx="1727608" cy="916459"/>
            <a:chOff x="862157" y="4413681"/>
            <a:chExt cx="2570156" cy="1560001"/>
          </a:xfrm>
        </p:grpSpPr>
        <p:pic>
          <p:nvPicPr>
            <p:cNvPr descr="Image result for collections icon" id="334" name="Google Shape;334;p8"/>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335" name="Google Shape;335;p8"/>
            <p:cNvSpPr/>
            <p:nvPr/>
          </p:nvSpPr>
          <p:spPr>
            <a:xfrm>
              <a:off x="862157" y="4413681"/>
              <a:ext cx="2570156" cy="799823"/>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200">
                  <a:solidFill>
                    <a:schemeClr val="lt1"/>
                  </a:solidFill>
                  <a:latin typeface="Roboto"/>
                  <a:ea typeface="Roboto"/>
                  <a:cs typeface="Roboto"/>
                  <a:sym typeface="Roboto"/>
                </a:rPr>
                <a:t>Collection Framework</a:t>
              </a:r>
              <a:endParaRPr/>
            </a:p>
          </p:txBody>
        </p:sp>
      </p:grpSp>
      <p:sp>
        <p:nvSpPr>
          <p:cNvPr id="336" name="Google Shape;336;p8"/>
          <p:cNvSpPr txBox="1"/>
          <p:nvPr/>
        </p:nvSpPr>
        <p:spPr>
          <a:xfrm>
            <a:off x="4784035" y="0"/>
            <a:ext cx="5647552"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800">
                <a:solidFill>
                  <a:srgbClr val="261628"/>
                </a:solidFill>
                <a:latin typeface="Calibri"/>
                <a:ea typeface="Calibri"/>
                <a:cs typeface="Calibri"/>
                <a:sym typeface="Calibri"/>
              </a:rPr>
              <a:t>What’s possible?</a:t>
            </a:r>
            <a:endParaRPr/>
          </a:p>
        </p:txBody>
      </p:sp>
      <p:sp>
        <p:nvSpPr>
          <p:cNvPr id="337" name="Google Shape;337;p8"/>
          <p:cNvSpPr/>
          <p:nvPr/>
        </p:nvSpPr>
        <p:spPr>
          <a:xfrm>
            <a:off x="4059045" y="1072170"/>
            <a:ext cx="6372542" cy="465705"/>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US" sz="2400">
                <a:solidFill>
                  <a:schemeClr val="dk1"/>
                </a:solidFill>
                <a:latin typeface="Roboto"/>
                <a:ea typeface="Roboto"/>
                <a:cs typeface="Roboto"/>
                <a:sym typeface="Roboto"/>
              </a:rPr>
              <a:t>Collection can’t store primitive data.</a:t>
            </a:r>
            <a:endParaRPr/>
          </a:p>
        </p:txBody>
      </p:sp>
      <p:sp>
        <p:nvSpPr>
          <p:cNvPr id="338" name="Google Shape;338;p8"/>
          <p:cNvSpPr/>
          <p:nvPr/>
        </p:nvSpPr>
        <p:spPr>
          <a:xfrm>
            <a:off x="4059044" y="1779048"/>
            <a:ext cx="7099735" cy="1256049"/>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US" sz="2400">
                <a:solidFill>
                  <a:schemeClr val="dk1"/>
                </a:solidFill>
                <a:latin typeface="Calibri"/>
                <a:ea typeface="Calibri"/>
                <a:cs typeface="Calibri"/>
                <a:sym typeface="Calibri"/>
              </a:rPr>
              <a:t>In order to add any of primitive data into collection, then it has to be done through its corresponding Wrapper class object.</a:t>
            </a:r>
            <a:endParaRPr/>
          </a:p>
        </p:txBody>
      </p:sp>
      <p:graphicFrame>
        <p:nvGraphicFramePr>
          <p:cNvPr id="339" name="Google Shape;339;p8"/>
          <p:cNvGraphicFramePr/>
          <p:nvPr/>
        </p:nvGraphicFramePr>
        <p:xfrm>
          <a:off x="4704953" y="3276270"/>
          <a:ext cx="3000000" cy="3000000"/>
        </p:xfrm>
        <a:graphic>
          <a:graphicData uri="http://schemas.openxmlformats.org/drawingml/2006/table">
            <a:tbl>
              <a:tblPr bandRow="1" firstRow="1">
                <a:noFill/>
                <a:tableStyleId>{B9160D5A-F4D8-4355-9011-09AB1966FD5C}</a:tableStyleId>
              </a:tblPr>
              <a:tblGrid>
                <a:gridCol w="1161150"/>
                <a:gridCol w="1161150"/>
                <a:gridCol w="1161150"/>
                <a:gridCol w="1161150"/>
                <a:gridCol w="1161150"/>
              </a:tblGrid>
              <a:tr h="370850">
                <a:tc>
                  <a:txBody>
                    <a:bodyPr/>
                    <a:lstStyle/>
                    <a:p>
                      <a:pPr indent="0" lvl="0" marL="0" marR="0" rtl="0" algn="ctr">
                        <a:spcBef>
                          <a:spcPts val="0"/>
                        </a:spcBef>
                        <a:spcAft>
                          <a:spcPts val="0"/>
                        </a:spcAft>
                        <a:buNone/>
                      </a:pPr>
                      <a:r>
                        <a:rPr lang="en-US" sz="1800"/>
                        <a:t>20</a:t>
                      </a:r>
                      <a:endParaRPr/>
                    </a:p>
                  </a:txBody>
                  <a:tcPr marT="45725" marB="45725" marR="91450" marL="91450"/>
                </a:tc>
                <a:tc>
                  <a:txBody>
                    <a:bodyPr/>
                    <a:lstStyle/>
                    <a:p>
                      <a:pPr indent="0" lvl="0" marL="0" marR="0" rtl="0" algn="ctr">
                        <a:spcBef>
                          <a:spcPts val="0"/>
                        </a:spcBef>
                        <a:spcAft>
                          <a:spcPts val="0"/>
                        </a:spcAft>
                        <a:buNone/>
                      </a:pPr>
                      <a:r>
                        <a:rPr lang="en-US" sz="1800"/>
                        <a:t>20.5</a:t>
                      </a:r>
                      <a:endParaRPr/>
                    </a:p>
                  </a:txBody>
                  <a:tcPr marT="45725" marB="45725" marR="91450" marL="91450"/>
                </a:tc>
                <a:tc>
                  <a:txBody>
                    <a:bodyPr/>
                    <a:lstStyle/>
                    <a:p>
                      <a:pPr indent="0" lvl="0" marL="0" marR="0" rtl="0" algn="ctr">
                        <a:spcBef>
                          <a:spcPts val="0"/>
                        </a:spcBef>
                        <a:spcAft>
                          <a:spcPts val="0"/>
                        </a:spcAft>
                        <a:buNone/>
                      </a:pPr>
                      <a:r>
                        <a:rPr lang="en-US" sz="1800"/>
                        <a:t>A</a:t>
                      </a:r>
                      <a:endParaRPr/>
                    </a:p>
                  </a:txBody>
                  <a:tcPr marT="45725" marB="45725" marR="91450" marL="91450"/>
                </a:tc>
                <a:tc>
                  <a:txBody>
                    <a:bodyPr/>
                    <a:lstStyle/>
                    <a:p>
                      <a:pPr indent="0" lvl="0" marL="0" marR="0" rtl="0" algn="ctr">
                        <a:spcBef>
                          <a:spcPts val="0"/>
                        </a:spcBef>
                        <a:spcAft>
                          <a:spcPts val="0"/>
                        </a:spcAft>
                        <a:buNone/>
                      </a:pPr>
                      <a:r>
                        <a:rPr lang="en-US" sz="1800"/>
                        <a:t>JSpiders</a:t>
                      </a:r>
                      <a:endParaRPr/>
                    </a:p>
                  </a:txBody>
                  <a:tcPr marT="45725" marB="45725" marR="91450" marL="91450"/>
                </a:tc>
                <a:tc>
                  <a:txBody>
                    <a:bodyPr/>
                    <a:lstStyle/>
                    <a:p>
                      <a:pPr indent="0" lvl="0" marL="0" marR="0" rtl="0" algn="ctr">
                        <a:spcBef>
                          <a:spcPts val="0"/>
                        </a:spcBef>
                        <a:spcAft>
                          <a:spcPts val="0"/>
                        </a:spcAft>
                        <a:buNone/>
                      </a:pPr>
                      <a:r>
                        <a:rPr lang="en-US" sz="1800"/>
                        <a:t>true</a:t>
                      </a:r>
                      <a:endParaRPr/>
                    </a:p>
                  </a:txBody>
                  <a:tcPr marT="45725" marB="45725" marR="91450" marL="91450"/>
                </a:tc>
              </a:tr>
            </a:tbl>
          </a:graphicData>
        </a:graphic>
      </p:graphicFrame>
      <p:sp>
        <p:nvSpPr>
          <p:cNvPr id="340" name="Google Shape;340;p8"/>
          <p:cNvSpPr/>
          <p:nvPr/>
        </p:nvSpPr>
        <p:spPr>
          <a:xfrm>
            <a:off x="2728135" y="3928308"/>
            <a:ext cx="4412975" cy="2264531"/>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1" lang="en-US" sz="1800">
                <a:solidFill>
                  <a:schemeClr val="dk1"/>
                </a:solidFill>
                <a:latin typeface="Calibri"/>
                <a:ea typeface="Calibri"/>
                <a:cs typeface="Calibri"/>
                <a:sym typeface="Calibri"/>
              </a:rPr>
              <a:t>Example:</a:t>
            </a:r>
            <a:endParaRPr/>
          </a:p>
          <a:p>
            <a:pPr indent="0" lvl="0" marL="0" marR="0" rtl="0" algn="l">
              <a:lnSpc>
                <a:spcPct val="107000"/>
              </a:lnSpc>
              <a:spcBef>
                <a:spcPts val="800"/>
              </a:spcBef>
              <a:spcAft>
                <a:spcPts val="0"/>
              </a:spcAft>
              <a:buNone/>
            </a:pPr>
            <a:r>
              <a:rPr lang="en-US" sz="1800">
                <a:solidFill>
                  <a:schemeClr val="dk1"/>
                </a:solidFill>
                <a:latin typeface="Calibri"/>
                <a:ea typeface="Calibri"/>
                <a:cs typeface="Calibri"/>
                <a:sym typeface="Calibri"/>
              </a:rPr>
              <a:t>Storing primitive data as Wrapper Class Object (autoboxing).</a:t>
            </a:r>
            <a:endParaRPr/>
          </a:p>
          <a:p>
            <a:pPr indent="0" lvl="0" marL="0" marR="0" rtl="0" algn="l">
              <a:lnSpc>
                <a:spcPct val="107000"/>
              </a:lnSpc>
              <a:spcBef>
                <a:spcPts val="800"/>
              </a:spcBef>
              <a:spcAft>
                <a:spcPts val="0"/>
              </a:spcAft>
              <a:buNone/>
            </a:pPr>
            <a:r>
              <a:t/>
            </a:r>
            <a:endParaRPr sz="1800">
              <a:solidFill>
                <a:schemeClr val="dk1"/>
              </a:solidFill>
              <a:latin typeface="Calibri"/>
              <a:ea typeface="Calibri"/>
              <a:cs typeface="Calibri"/>
              <a:sym typeface="Calibri"/>
            </a:endParaRPr>
          </a:p>
          <a:p>
            <a:pPr indent="0" lvl="0" marL="0" marR="0" rtl="0" algn="l">
              <a:lnSpc>
                <a:spcPct val="107000"/>
              </a:lnSpc>
              <a:spcBef>
                <a:spcPts val="800"/>
              </a:spcBef>
              <a:spcAft>
                <a:spcPts val="0"/>
              </a:spcAft>
              <a:buNone/>
            </a:pPr>
            <a:r>
              <a:rPr lang="en-US" sz="1800">
                <a:solidFill>
                  <a:schemeClr val="dk1"/>
                </a:solidFill>
                <a:latin typeface="Calibri"/>
                <a:ea typeface="Calibri"/>
                <a:cs typeface="Calibri"/>
                <a:sym typeface="Calibri"/>
              </a:rPr>
              <a:t>Collection col = new ArrayList();</a:t>
            </a:r>
            <a:endParaRPr/>
          </a:p>
          <a:p>
            <a:pPr indent="0" lvl="0" marL="0" marR="0" rtl="0" algn="l">
              <a:lnSpc>
                <a:spcPct val="107000"/>
              </a:lnSpc>
              <a:spcBef>
                <a:spcPts val="800"/>
              </a:spcBef>
              <a:spcAft>
                <a:spcPts val="0"/>
              </a:spcAft>
              <a:buNone/>
            </a:pPr>
            <a:r>
              <a:rPr lang="en-US" sz="1800">
                <a:solidFill>
                  <a:schemeClr val="dk1"/>
                </a:solidFill>
                <a:latin typeface="Calibri"/>
                <a:ea typeface="Calibri"/>
                <a:cs typeface="Calibri"/>
                <a:sym typeface="Calibri"/>
              </a:rPr>
              <a:t>Col.add(20); </a:t>
            </a:r>
            <a:endParaRPr/>
          </a:p>
        </p:txBody>
      </p:sp>
      <p:sp>
        <p:nvSpPr>
          <p:cNvPr id="341" name="Google Shape;341;p8"/>
          <p:cNvSpPr/>
          <p:nvPr/>
        </p:nvSpPr>
        <p:spPr>
          <a:xfrm>
            <a:off x="7245316" y="3928308"/>
            <a:ext cx="4412975" cy="2663486"/>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1" lang="en-US" sz="1800">
                <a:solidFill>
                  <a:schemeClr val="dk1"/>
                </a:solidFill>
                <a:latin typeface="Calibri"/>
                <a:ea typeface="Calibri"/>
                <a:cs typeface="Calibri"/>
                <a:sym typeface="Calibri"/>
              </a:rPr>
              <a:t>Example:</a:t>
            </a:r>
            <a:endParaRPr/>
          </a:p>
          <a:p>
            <a:pPr indent="0" lvl="0" marL="0" marR="0" rtl="0" algn="l">
              <a:lnSpc>
                <a:spcPct val="107000"/>
              </a:lnSpc>
              <a:spcBef>
                <a:spcPts val="800"/>
              </a:spcBef>
              <a:spcAft>
                <a:spcPts val="0"/>
              </a:spcAft>
              <a:buNone/>
            </a:pPr>
            <a:r>
              <a:rPr lang="en-US" sz="1800">
                <a:solidFill>
                  <a:schemeClr val="dk1"/>
                </a:solidFill>
                <a:latin typeface="Calibri"/>
                <a:ea typeface="Calibri"/>
                <a:cs typeface="Calibri"/>
                <a:sym typeface="Calibri"/>
              </a:rPr>
              <a:t>Storing primitive data as Wrapper Class Object.</a:t>
            </a:r>
            <a:endParaRPr/>
          </a:p>
          <a:p>
            <a:pPr indent="0" lvl="0" marL="0" marR="0" rtl="0" algn="l">
              <a:lnSpc>
                <a:spcPct val="107000"/>
              </a:lnSpc>
              <a:spcBef>
                <a:spcPts val="800"/>
              </a:spcBef>
              <a:spcAft>
                <a:spcPts val="0"/>
              </a:spcAft>
              <a:buNone/>
            </a:pPr>
            <a:r>
              <a:t/>
            </a:r>
            <a:endParaRPr sz="1800">
              <a:solidFill>
                <a:schemeClr val="dk1"/>
              </a:solidFill>
              <a:latin typeface="Calibri"/>
              <a:ea typeface="Calibri"/>
              <a:cs typeface="Calibri"/>
              <a:sym typeface="Calibri"/>
            </a:endParaRPr>
          </a:p>
          <a:p>
            <a:pPr indent="0" lvl="0" marL="0" marR="0" rtl="0" algn="l">
              <a:lnSpc>
                <a:spcPct val="107000"/>
              </a:lnSpc>
              <a:spcBef>
                <a:spcPts val="800"/>
              </a:spcBef>
              <a:spcAft>
                <a:spcPts val="0"/>
              </a:spcAft>
              <a:buNone/>
            </a:pPr>
            <a:r>
              <a:rPr lang="en-US" sz="1800">
                <a:solidFill>
                  <a:schemeClr val="dk1"/>
                </a:solidFill>
                <a:latin typeface="Calibri"/>
                <a:ea typeface="Calibri"/>
                <a:cs typeface="Calibri"/>
                <a:sym typeface="Calibri"/>
              </a:rPr>
              <a:t>Collection col = new ArrayList();</a:t>
            </a:r>
            <a:endParaRPr/>
          </a:p>
          <a:p>
            <a:pPr indent="0" lvl="0" marL="0" marR="0" rtl="0" algn="l">
              <a:lnSpc>
                <a:spcPct val="107000"/>
              </a:lnSpc>
              <a:spcBef>
                <a:spcPts val="800"/>
              </a:spcBef>
              <a:spcAft>
                <a:spcPts val="0"/>
              </a:spcAft>
              <a:buNone/>
            </a:pPr>
            <a:r>
              <a:rPr lang="en-US" sz="1800">
                <a:solidFill>
                  <a:schemeClr val="dk1"/>
                </a:solidFill>
                <a:latin typeface="Calibri"/>
                <a:ea typeface="Calibri"/>
                <a:cs typeface="Calibri"/>
                <a:sym typeface="Calibri"/>
              </a:rPr>
              <a:t>Integer inp = new Integer(20);</a:t>
            </a:r>
            <a:endParaRPr/>
          </a:p>
          <a:p>
            <a:pPr indent="0" lvl="0" marL="0" marR="0" rtl="0" algn="l">
              <a:lnSpc>
                <a:spcPct val="107000"/>
              </a:lnSpc>
              <a:spcBef>
                <a:spcPts val="800"/>
              </a:spcBef>
              <a:spcAft>
                <a:spcPts val="0"/>
              </a:spcAft>
              <a:buNone/>
            </a:pPr>
            <a:r>
              <a:rPr lang="en-US" sz="1800">
                <a:solidFill>
                  <a:schemeClr val="dk1"/>
                </a:solidFill>
                <a:latin typeface="Calibri"/>
                <a:ea typeface="Calibri"/>
                <a:cs typeface="Calibri"/>
                <a:sym typeface="Calibri"/>
              </a:rPr>
              <a:t>Col.add(inp);</a:t>
            </a:r>
            <a:endParaRPr/>
          </a:p>
        </p:txBody>
      </p:sp>
      <p:cxnSp>
        <p:nvCxnSpPr>
          <p:cNvPr id="342" name="Google Shape;342;p8"/>
          <p:cNvCxnSpPr/>
          <p:nvPr/>
        </p:nvCxnSpPr>
        <p:spPr>
          <a:xfrm flipH="1">
            <a:off x="4058927" y="3822904"/>
            <a:ext cx="5834700" cy="2710500"/>
          </a:xfrm>
          <a:prstGeom prst="bentConnector3">
            <a:avLst>
              <a:gd fmla="val 49999" name="adj1"/>
            </a:avLst>
          </a:prstGeom>
          <a:noFill/>
          <a:ln cap="flat" cmpd="sng" w="38100">
            <a:solidFill>
              <a:schemeClr val="dk1"/>
            </a:solidFill>
            <a:prstDash val="solid"/>
            <a:miter lim="800000"/>
            <a:headEnd len="sm" w="sm" type="none"/>
            <a:tailEnd len="sm" w="sm" type="none"/>
          </a:ln>
        </p:spPr>
      </p:cxnSp>
    </p:spTree>
  </p:cSld>
  <p:clrMapOvr>
    <a:masterClrMapping/>
  </p:clrMapOvr>
  <mc:AlternateContent>
    <mc:Choice Requires="p14">
      <p:transition spd="slow" p14:dur="20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500"/>
                                        <p:tgtEl>
                                          <p:spTgt spid="3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500"/>
                                        <p:tgtEl>
                                          <p:spTgt spid="3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500"/>
                                        <p:tgtEl>
                                          <p:spTgt spid="3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500"/>
                                        <p:tgtEl>
                                          <p:spTgt spid="3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8" name="Shape 1158"/>
        <p:cNvGrpSpPr/>
        <p:nvPr/>
      </p:nvGrpSpPr>
      <p:grpSpPr>
        <a:xfrm>
          <a:off x="0" y="0"/>
          <a:ext cx="0" cy="0"/>
          <a:chOff x="0" y="0"/>
          <a:chExt cx="0" cy="0"/>
        </a:xfrm>
      </p:grpSpPr>
      <p:pic>
        <p:nvPicPr>
          <p:cNvPr id="1159" name="Google Shape;1159;p80"/>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1160" name="Google Shape;1160;p80"/>
          <p:cNvGrpSpPr/>
          <p:nvPr/>
        </p:nvGrpSpPr>
        <p:grpSpPr>
          <a:xfrm>
            <a:off x="118191" y="106018"/>
            <a:ext cx="1498574" cy="904328"/>
            <a:chOff x="862157" y="4413681"/>
            <a:chExt cx="2570156" cy="1560001"/>
          </a:xfrm>
        </p:grpSpPr>
        <p:pic>
          <p:nvPicPr>
            <p:cNvPr descr="Image result for collections icon" id="1161" name="Google Shape;1161;p80"/>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1162" name="Google Shape;1162;p80"/>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1163" name="Google Shape;1163;p80"/>
          <p:cNvSpPr/>
          <p:nvPr/>
        </p:nvSpPr>
        <p:spPr>
          <a:xfrm>
            <a:off x="1246783" y="318944"/>
            <a:ext cx="10587408" cy="526297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610B38"/>
                </a:solidFill>
                <a:latin typeface="Calibri"/>
                <a:ea typeface="Calibri"/>
                <a:cs typeface="Calibri"/>
                <a:sym typeface="Calibri"/>
              </a:rPr>
              <a:t>Hash Map</a:t>
            </a:r>
            <a:endParaRPr/>
          </a:p>
          <a:p>
            <a:pPr indent="0" lvl="0" marL="0" marR="0" rtl="0" algn="ctr">
              <a:spcBef>
                <a:spcPts val="0"/>
              </a:spcBef>
              <a:spcAft>
                <a:spcPts val="0"/>
              </a:spcAft>
              <a:buNone/>
            </a:pPr>
            <a:r>
              <a:t/>
            </a:r>
            <a:endParaRPr b="1" sz="2400">
              <a:solidFill>
                <a:srgbClr val="610B38"/>
              </a:solidFill>
              <a:latin typeface="Calibri"/>
              <a:ea typeface="Calibri"/>
              <a:cs typeface="Calibri"/>
              <a:sym typeface="Calibri"/>
            </a:endParaRPr>
          </a:p>
          <a:p>
            <a:pPr indent="0" lvl="0" marL="0" marR="0" rtl="0" algn="l">
              <a:spcBef>
                <a:spcPts val="0"/>
              </a:spcBef>
              <a:spcAft>
                <a:spcPts val="0"/>
              </a:spcAft>
              <a:buNone/>
            </a:pPr>
            <a:r>
              <a:t/>
            </a:r>
            <a:endParaRPr sz="2400">
              <a:solidFill>
                <a:srgbClr val="610B38"/>
              </a:solidFill>
              <a:latin typeface="Calibri"/>
              <a:ea typeface="Calibri"/>
              <a:cs typeface="Calibri"/>
              <a:sym typeface="Calibri"/>
            </a:endParaRPr>
          </a:p>
          <a:p>
            <a:pPr indent="-342900" lvl="0" marL="342900" marR="0" rtl="0" algn="l">
              <a:spcBef>
                <a:spcPts val="0"/>
              </a:spcBef>
              <a:spcAft>
                <a:spcPts val="0"/>
              </a:spcAft>
              <a:buClr>
                <a:srgbClr val="000000"/>
              </a:buClr>
              <a:buSzPts val="2400"/>
              <a:buFont typeface="Noto Sans Symbols"/>
              <a:buChar char="▪"/>
            </a:pPr>
            <a:r>
              <a:rPr lang="en-US" sz="2400">
                <a:solidFill>
                  <a:srgbClr val="000000"/>
                </a:solidFill>
                <a:latin typeface="Calibri"/>
                <a:ea typeface="Calibri"/>
                <a:cs typeface="Calibri"/>
                <a:sym typeface="Calibri"/>
              </a:rPr>
              <a:t>HashMap contains values based on the key.</a:t>
            </a:r>
            <a:endParaRPr/>
          </a:p>
          <a:p>
            <a:pPr indent="-190500" lvl="0" marL="342900" marR="0" rtl="0" algn="l">
              <a:spcBef>
                <a:spcPts val="0"/>
              </a:spcBef>
              <a:spcAft>
                <a:spcPts val="0"/>
              </a:spcAft>
              <a:buClr>
                <a:schemeClr val="dk1"/>
              </a:buClr>
              <a:buSzPts val="2400"/>
              <a:buFont typeface="Noto Sans Symbols"/>
              <a:buNone/>
            </a:pPr>
            <a:r>
              <a:t/>
            </a:r>
            <a:endParaRPr sz="2400">
              <a:solidFill>
                <a:srgbClr val="000000"/>
              </a:solidFill>
              <a:latin typeface="Calibri"/>
              <a:ea typeface="Calibri"/>
              <a:cs typeface="Calibri"/>
              <a:sym typeface="Calibri"/>
            </a:endParaRPr>
          </a:p>
          <a:p>
            <a:pPr indent="-342900" lvl="0" marL="342900" marR="0" rtl="0" algn="l">
              <a:spcBef>
                <a:spcPts val="0"/>
              </a:spcBef>
              <a:spcAft>
                <a:spcPts val="0"/>
              </a:spcAft>
              <a:buClr>
                <a:srgbClr val="000000"/>
              </a:buClr>
              <a:buSzPts val="2400"/>
              <a:buFont typeface="Noto Sans Symbols"/>
              <a:buChar char="▪"/>
            </a:pPr>
            <a:r>
              <a:rPr lang="en-US" sz="2400">
                <a:solidFill>
                  <a:srgbClr val="000000"/>
                </a:solidFill>
                <a:latin typeface="Calibri"/>
                <a:ea typeface="Calibri"/>
                <a:cs typeface="Calibri"/>
                <a:sym typeface="Calibri"/>
              </a:rPr>
              <a:t>HashMap contains only unique keys.</a:t>
            </a:r>
            <a:endParaRPr/>
          </a:p>
          <a:p>
            <a:pPr indent="-190500" lvl="0" marL="342900" marR="0" rtl="0" algn="l">
              <a:spcBef>
                <a:spcPts val="0"/>
              </a:spcBef>
              <a:spcAft>
                <a:spcPts val="0"/>
              </a:spcAft>
              <a:buClr>
                <a:schemeClr val="dk1"/>
              </a:buClr>
              <a:buSzPts val="2400"/>
              <a:buFont typeface="Noto Sans Symbols"/>
              <a:buNone/>
            </a:pPr>
            <a:r>
              <a:t/>
            </a:r>
            <a:endParaRPr sz="2400">
              <a:solidFill>
                <a:srgbClr val="000000"/>
              </a:solidFill>
              <a:latin typeface="Calibri"/>
              <a:ea typeface="Calibri"/>
              <a:cs typeface="Calibri"/>
              <a:sym typeface="Calibri"/>
            </a:endParaRPr>
          </a:p>
          <a:p>
            <a:pPr indent="-342900" lvl="0" marL="342900" marR="0" rtl="0" algn="l">
              <a:spcBef>
                <a:spcPts val="0"/>
              </a:spcBef>
              <a:spcAft>
                <a:spcPts val="0"/>
              </a:spcAft>
              <a:buClr>
                <a:srgbClr val="000000"/>
              </a:buClr>
              <a:buSzPts val="2400"/>
              <a:buFont typeface="Noto Sans Symbols"/>
              <a:buChar char="▪"/>
            </a:pPr>
            <a:r>
              <a:rPr lang="en-US" sz="2400">
                <a:solidFill>
                  <a:srgbClr val="000000"/>
                </a:solidFill>
                <a:latin typeface="Calibri"/>
                <a:ea typeface="Calibri"/>
                <a:cs typeface="Calibri"/>
                <a:sym typeface="Calibri"/>
              </a:rPr>
              <a:t>HashMap may have one null key and multiple null values.</a:t>
            </a:r>
            <a:endParaRPr/>
          </a:p>
          <a:p>
            <a:pPr indent="-190500" lvl="0" marL="342900" marR="0" rtl="0" algn="l">
              <a:spcBef>
                <a:spcPts val="0"/>
              </a:spcBef>
              <a:spcAft>
                <a:spcPts val="0"/>
              </a:spcAft>
              <a:buClr>
                <a:schemeClr val="dk1"/>
              </a:buClr>
              <a:buSzPts val="2400"/>
              <a:buFont typeface="Noto Sans Symbols"/>
              <a:buNone/>
            </a:pPr>
            <a:r>
              <a:t/>
            </a:r>
            <a:endParaRPr sz="2400">
              <a:solidFill>
                <a:srgbClr val="000000"/>
              </a:solidFill>
              <a:latin typeface="Calibri"/>
              <a:ea typeface="Calibri"/>
              <a:cs typeface="Calibri"/>
              <a:sym typeface="Calibri"/>
            </a:endParaRPr>
          </a:p>
          <a:p>
            <a:pPr indent="-342900" lvl="0" marL="342900" marR="0" rtl="0" algn="l">
              <a:spcBef>
                <a:spcPts val="0"/>
              </a:spcBef>
              <a:spcAft>
                <a:spcPts val="0"/>
              </a:spcAft>
              <a:buClr>
                <a:srgbClr val="000000"/>
              </a:buClr>
              <a:buSzPts val="2400"/>
              <a:buFont typeface="Noto Sans Symbols"/>
              <a:buChar char="▪"/>
            </a:pPr>
            <a:r>
              <a:rPr lang="en-US" sz="2400">
                <a:solidFill>
                  <a:srgbClr val="000000"/>
                </a:solidFill>
                <a:latin typeface="Calibri"/>
                <a:ea typeface="Calibri"/>
                <a:cs typeface="Calibri"/>
                <a:sym typeface="Calibri"/>
              </a:rPr>
              <a:t>HashMap is non synchronized.</a:t>
            </a:r>
            <a:endParaRPr/>
          </a:p>
          <a:p>
            <a:pPr indent="-190500" lvl="0" marL="342900" marR="0" rtl="0" algn="l">
              <a:spcBef>
                <a:spcPts val="0"/>
              </a:spcBef>
              <a:spcAft>
                <a:spcPts val="0"/>
              </a:spcAft>
              <a:buClr>
                <a:schemeClr val="dk1"/>
              </a:buClr>
              <a:buSzPts val="2400"/>
              <a:buFont typeface="Noto Sans Symbols"/>
              <a:buNone/>
            </a:pPr>
            <a:r>
              <a:t/>
            </a:r>
            <a:endParaRPr sz="2400">
              <a:solidFill>
                <a:srgbClr val="000000"/>
              </a:solidFill>
              <a:latin typeface="Calibri"/>
              <a:ea typeface="Calibri"/>
              <a:cs typeface="Calibri"/>
              <a:sym typeface="Calibri"/>
            </a:endParaRPr>
          </a:p>
          <a:p>
            <a:pPr indent="-342900" lvl="0" marL="342900" marR="0" rtl="0" algn="l">
              <a:spcBef>
                <a:spcPts val="0"/>
              </a:spcBef>
              <a:spcAft>
                <a:spcPts val="0"/>
              </a:spcAft>
              <a:buClr>
                <a:srgbClr val="000000"/>
              </a:buClr>
              <a:buSzPts val="2400"/>
              <a:buFont typeface="Noto Sans Symbols"/>
              <a:buChar char="▪"/>
            </a:pPr>
            <a:r>
              <a:rPr lang="en-US" sz="2400">
                <a:solidFill>
                  <a:srgbClr val="000000"/>
                </a:solidFill>
                <a:latin typeface="Calibri"/>
                <a:ea typeface="Calibri"/>
                <a:cs typeface="Calibri"/>
                <a:sym typeface="Calibri"/>
              </a:rPr>
              <a:t>HashMap maintains no order.</a:t>
            </a:r>
            <a:endParaRPr/>
          </a:p>
          <a:p>
            <a:pPr indent="-190500" lvl="0" marL="342900" marR="0" rtl="0" algn="l">
              <a:spcBef>
                <a:spcPts val="0"/>
              </a:spcBef>
              <a:spcAft>
                <a:spcPts val="0"/>
              </a:spcAft>
              <a:buClr>
                <a:schemeClr val="dk1"/>
              </a:buClr>
              <a:buSzPts val="2400"/>
              <a:buFont typeface="Noto Sans Symbols"/>
              <a:buNone/>
            </a:pPr>
            <a:r>
              <a:t/>
            </a:r>
            <a:endParaRPr sz="2400">
              <a:solidFill>
                <a:srgbClr val="000000"/>
              </a:solidFill>
              <a:latin typeface="Calibri"/>
              <a:ea typeface="Calibri"/>
              <a:cs typeface="Calibri"/>
              <a:sym typeface="Calibri"/>
            </a:endParaRPr>
          </a:p>
          <a:p>
            <a:pPr indent="-342900" lvl="0" marL="342900" marR="0" rtl="0" algn="l">
              <a:spcBef>
                <a:spcPts val="0"/>
              </a:spcBef>
              <a:spcAft>
                <a:spcPts val="0"/>
              </a:spcAft>
              <a:buClr>
                <a:srgbClr val="000000"/>
              </a:buClr>
              <a:buSzPts val="2400"/>
              <a:buFont typeface="Noto Sans Symbols"/>
              <a:buChar char="▪"/>
            </a:pPr>
            <a:r>
              <a:rPr lang="en-US" sz="2400">
                <a:solidFill>
                  <a:srgbClr val="000000"/>
                </a:solidFill>
                <a:latin typeface="Calibri"/>
                <a:ea typeface="Calibri"/>
                <a:cs typeface="Calibri"/>
                <a:sym typeface="Calibri"/>
              </a:rPr>
              <a:t>The initial default capacity of HashMap is 16 with a load factor of 0.75.</a:t>
            </a:r>
            <a:endParaRPr/>
          </a:p>
        </p:txBody>
      </p:sp>
    </p:spTree>
  </p:cSld>
  <p:clrMapOvr>
    <a:masterClrMapping/>
  </p:clrMapOvr>
  <mc:AlternateContent>
    <mc:Choice Requires="p14">
      <p:transition spd="slow" p14:dur="2000">
        <p14:prism dir="l"/>
      </p:transition>
    </mc:Choice>
    <mc:Fallback>
      <p:transition spd="slow">
        <p:fade/>
      </p:transition>
    </mc:Fallback>
  </mc:AlternateContent>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7" name="Shape 1167"/>
        <p:cNvGrpSpPr/>
        <p:nvPr/>
      </p:nvGrpSpPr>
      <p:grpSpPr>
        <a:xfrm>
          <a:off x="0" y="0"/>
          <a:ext cx="0" cy="0"/>
          <a:chOff x="0" y="0"/>
          <a:chExt cx="0" cy="0"/>
        </a:xfrm>
      </p:grpSpPr>
      <p:pic>
        <p:nvPicPr>
          <p:cNvPr id="1168" name="Google Shape;1168;p81"/>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1169" name="Google Shape;1169;p81"/>
          <p:cNvGrpSpPr/>
          <p:nvPr/>
        </p:nvGrpSpPr>
        <p:grpSpPr>
          <a:xfrm>
            <a:off x="118191" y="106018"/>
            <a:ext cx="1498574" cy="904328"/>
            <a:chOff x="862157" y="4413681"/>
            <a:chExt cx="2570156" cy="1560001"/>
          </a:xfrm>
        </p:grpSpPr>
        <p:pic>
          <p:nvPicPr>
            <p:cNvPr descr="Image result for collections icon" id="1170" name="Google Shape;1170;p81"/>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1171" name="Google Shape;1171;p81"/>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1172" name="Google Shape;1172;p81"/>
          <p:cNvSpPr/>
          <p:nvPr/>
        </p:nvSpPr>
        <p:spPr>
          <a:xfrm>
            <a:off x="1246783" y="318944"/>
            <a:ext cx="10587408" cy="526297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610B38"/>
                </a:solidFill>
                <a:latin typeface="Calibri"/>
                <a:ea typeface="Calibri"/>
                <a:cs typeface="Calibri"/>
                <a:sym typeface="Calibri"/>
              </a:rPr>
              <a:t>LinkedHash Map</a:t>
            </a:r>
            <a:endParaRPr/>
          </a:p>
          <a:p>
            <a:pPr indent="0" lvl="0" marL="0" marR="0" rtl="0" algn="ctr">
              <a:spcBef>
                <a:spcPts val="0"/>
              </a:spcBef>
              <a:spcAft>
                <a:spcPts val="0"/>
              </a:spcAft>
              <a:buNone/>
            </a:pPr>
            <a:r>
              <a:t/>
            </a:r>
            <a:endParaRPr b="1" sz="2400">
              <a:solidFill>
                <a:srgbClr val="610B38"/>
              </a:solidFill>
              <a:latin typeface="Calibri"/>
              <a:ea typeface="Calibri"/>
              <a:cs typeface="Calibri"/>
              <a:sym typeface="Calibri"/>
            </a:endParaRPr>
          </a:p>
          <a:p>
            <a:pPr indent="0" lvl="0" marL="0" marR="0" rtl="0" algn="l">
              <a:spcBef>
                <a:spcPts val="0"/>
              </a:spcBef>
              <a:spcAft>
                <a:spcPts val="0"/>
              </a:spcAft>
              <a:buNone/>
            </a:pPr>
            <a:r>
              <a:t/>
            </a:r>
            <a:endParaRPr sz="2400">
              <a:solidFill>
                <a:srgbClr val="610B38"/>
              </a:solidFill>
              <a:latin typeface="Calibri"/>
              <a:ea typeface="Calibri"/>
              <a:cs typeface="Calibri"/>
              <a:sym typeface="Calibri"/>
            </a:endParaRPr>
          </a:p>
          <a:p>
            <a:pPr indent="-342900" lvl="0" marL="342900" marR="0" rtl="0" algn="l">
              <a:spcBef>
                <a:spcPts val="0"/>
              </a:spcBef>
              <a:spcAft>
                <a:spcPts val="0"/>
              </a:spcAft>
              <a:buClr>
                <a:srgbClr val="000000"/>
              </a:buClr>
              <a:buSzPts val="2400"/>
              <a:buFont typeface="Noto Sans Symbols"/>
              <a:buChar char="▪"/>
            </a:pPr>
            <a:r>
              <a:rPr lang="en-US" sz="2400">
                <a:solidFill>
                  <a:srgbClr val="000000"/>
                </a:solidFill>
                <a:latin typeface="Calibri"/>
                <a:ea typeface="Calibri"/>
                <a:cs typeface="Calibri"/>
                <a:sym typeface="Calibri"/>
              </a:rPr>
              <a:t>LinkedHashMap contains values based on the key.</a:t>
            </a:r>
            <a:endParaRPr/>
          </a:p>
          <a:p>
            <a:pPr indent="-190500" lvl="0" marL="342900" marR="0" rtl="0" algn="l">
              <a:spcBef>
                <a:spcPts val="0"/>
              </a:spcBef>
              <a:spcAft>
                <a:spcPts val="0"/>
              </a:spcAft>
              <a:buClr>
                <a:schemeClr val="dk1"/>
              </a:buClr>
              <a:buSzPts val="2400"/>
              <a:buFont typeface="Noto Sans Symbols"/>
              <a:buNone/>
            </a:pPr>
            <a:r>
              <a:t/>
            </a:r>
            <a:endParaRPr sz="2400">
              <a:solidFill>
                <a:srgbClr val="000000"/>
              </a:solidFill>
              <a:latin typeface="Calibri"/>
              <a:ea typeface="Calibri"/>
              <a:cs typeface="Calibri"/>
              <a:sym typeface="Calibri"/>
            </a:endParaRPr>
          </a:p>
          <a:p>
            <a:pPr indent="-342900" lvl="0" marL="342900" marR="0" rtl="0" algn="l">
              <a:spcBef>
                <a:spcPts val="0"/>
              </a:spcBef>
              <a:spcAft>
                <a:spcPts val="0"/>
              </a:spcAft>
              <a:buClr>
                <a:srgbClr val="000000"/>
              </a:buClr>
              <a:buSzPts val="2400"/>
              <a:buFont typeface="Noto Sans Symbols"/>
              <a:buChar char="▪"/>
            </a:pPr>
            <a:r>
              <a:rPr lang="en-US" sz="2400">
                <a:solidFill>
                  <a:srgbClr val="000000"/>
                </a:solidFill>
                <a:latin typeface="Calibri"/>
                <a:ea typeface="Calibri"/>
                <a:cs typeface="Calibri"/>
                <a:sym typeface="Calibri"/>
              </a:rPr>
              <a:t>LinkedHashMap contains unique elements.</a:t>
            </a:r>
            <a:endParaRPr/>
          </a:p>
          <a:p>
            <a:pPr indent="-190500" lvl="0" marL="342900" marR="0" rtl="0" algn="l">
              <a:spcBef>
                <a:spcPts val="0"/>
              </a:spcBef>
              <a:spcAft>
                <a:spcPts val="0"/>
              </a:spcAft>
              <a:buClr>
                <a:schemeClr val="dk1"/>
              </a:buClr>
              <a:buSzPts val="2400"/>
              <a:buFont typeface="Noto Sans Symbols"/>
              <a:buNone/>
            </a:pPr>
            <a:r>
              <a:t/>
            </a:r>
            <a:endParaRPr sz="2400">
              <a:solidFill>
                <a:srgbClr val="000000"/>
              </a:solidFill>
              <a:latin typeface="Calibri"/>
              <a:ea typeface="Calibri"/>
              <a:cs typeface="Calibri"/>
              <a:sym typeface="Calibri"/>
            </a:endParaRPr>
          </a:p>
          <a:p>
            <a:pPr indent="-342900" lvl="0" marL="342900" marR="0" rtl="0" algn="l">
              <a:spcBef>
                <a:spcPts val="0"/>
              </a:spcBef>
              <a:spcAft>
                <a:spcPts val="0"/>
              </a:spcAft>
              <a:buClr>
                <a:srgbClr val="000000"/>
              </a:buClr>
              <a:buSzPts val="2400"/>
              <a:buFont typeface="Noto Sans Symbols"/>
              <a:buChar char="▪"/>
            </a:pPr>
            <a:r>
              <a:rPr lang="en-US" sz="2400">
                <a:solidFill>
                  <a:srgbClr val="000000"/>
                </a:solidFill>
                <a:latin typeface="Calibri"/>
                <a:ea typeface="Calibri"/>
                <a:cs typeface="Calibri"/>
                <a:sym typeface="Calibri"/>
              </a:rPr>
              <a:t>LinkedHashMap may have one null key and multiple null values.</a:t>
            </a:r>
            <a:endParaRPr/>
          </a:p>
          <a:p>
            <a:pPr indent="-190500" lvl="0" marL="342900" marR="0" rtl="0" algn="l">
              <a:spcBef>
                <a:spcPts val="0"/>
              </a:spcBef>
              <a:spcAft>
                <a:spcPts val="0"/>
              </a:spcAft>
              <a:buClr>
                <a:schemeClr val="dk1"/>
              </a:buClr>
              <a:buSzPts val="2400"/>
              <a:buFont typeface="Noto Sans Symbols"/>
              <a:buNone/>
            </a:pPr>
            <a:r>
              <a:t/>
            </a:r>
            <a:endParaRPr sz="2400">
              <a:solidFill>
                <a:srgbClr val="000000"/>
              </a:solidFill>
              <a:latin typeface="Calibri"/>
              <a:ea typeface="Calibri"/>
              <a:cs typeface="Calibri"/>
              <a:sym typeface="Calibri"/>
            </a:endParaRPr>
          </a:p>
          <a:p>
            <a:pPr indent="-342900" lvl="0" marL="342900" marR="0" rtl="0" algn="l">
              <a:spcBef>
                <a:spcPts val="0"/>
              </a:spcBef>
              <a:spcAft>
                <a:spcPts val="0"/>
              </a:spcAft>
              <a:buClr>
                <a:srgbClr val="000000"/>
              </a:buClr>
              <a:buSzPts val="2400"/>
              <a:buFont typeface="Noto Sans Symbols"/>
              <a:buChar char="▪"/>
            </a:pPr>
            <a:r>
              <a:rPr lang="en-US" sz="2400">
                <a:solidFill>
                  <a:srgbClr val="000000"/>
                </a:solidFill>
                <a:latin typeface="Calibri"/>
                <a:ea typeface="Calibri"/>
                <a:cs typeface="Calibri"/>
                <a:sym typeface="Calibri"/>
              </a:rPr>
              <a:t>LinkedHashMap is non synchronized.</a:t>
            </a:r>
            <a:endParaRPr/>
          </a:p>
          <a:p>
            <a:pPr indent="-190500" lvl="0" marL="342900" marR="0" rtl="0" algn="l">
              <a:spcBef>
                <a:spcPts val="0"/>
              </a:spcBef>
              <a:spcAft>
                <a:spcPts val="0"/>
              </a:spcAft>
              <a:buClr>
                <a:schemeClr val="dk1"/>
              </a:buClr>
              <a:buSzPts val="2400"/>
              <a:buFont typeface="Noto Sans Symbols"/>
              <a:buNone/>
            </a:pPr>
            <a:r>
              <a:t/>
            </a:r>
            <a:endParaRPr sz="2400">
              <a:solidFill>
                <a:srgbClr val="000000"/>
              </a:solidFill>
              <a:latin typeface="Calibri"/>
              <a:ea typeface="Calibri"/>
              <a:cs typeface="Calibri"/>
              <a:sym typeface="Calibri"/>
            </a:endParaRPr>
          </a:p>
          <a:p>
            <a:pPr indent="-342900" lvl="0" marL="342900" marR="0" rtl="0" algn="l">
              <a:spcBef>
                <a:spcPts val="0"/>
              </a:spcBef>
              <a:spcAft>
                <a:spcPts val="0"/>
              </a:spcAft>
              <a:buClr>
                <a:srgbClr val="000000"/>
              </a:buClr>
              <a:buSzPts val="2400"/>
              <a:buFont typeface="Noto Sans Symbols"/>
              <a:buChar char="▪"/>
            </a:pPr>
            <a:r>
              <a:rPr lang="en-US" sz="2400">
                <a:solidFill>
                  <a:srgbClr val="000000"/>
                </a:solidFill>
                <a:latin typeface="Calibri"/>
                <a:ea typeface="Calibri"/>
                <a:cs typeface="Calibri"/>
                <a:sym typeface="Calibri"/>
              </a:rPr>
              <a:t>LinkedHashMap maintains insertion order.</a:t>
            </a:r>
            <a:endParaRPr/>
          </a:p>
          <a:p>
            <a:pPr indent="-190500" lvl="0" marL="342900" marR="0" rtl="0" algn="l">
              <a:spcBef>
                <a:spcPts val="0"/>
              </a:spcBef>
              <a:spcAft>
                <a:spcPts val="0"/>
              </a:spcAft>
              <a:buClr>
                <a:schemeClr val="dk1"/>
              </a:buClr>
              <a:buSzPts val="2400"/>
              <a:buFont typeface="Noto Sans Symbols"/>
              <a:buNone/>
            </a:pPr>
            <a:r>
              <a:t/>
            </a:r>
            <a:endParaRPr sz="2400">
              <a:solidFill>
                <a:srgbClr val="000000"/>
              </a:solidFill>
              <a:latin typeface="Calibri"/>
              <a:ea typeface="Calibri"/>
              <a:cs typeface="Calibri"/>
              <a:sym typeface="Calibri"/>
            </a:endParaRPr>
          </a:p>
          <a:p>
            <a:pPr indent="-342900" lvl="0" marL="342900" marR="0" rtl="0" algn="l">
              <a:spcBef>
                <a:spcPts val="0"/>
              </a:spcBef>
              <a:spcAft>
                <a:spcPts val="0"/>
              </a:spcAft>
              <a:buClr>
                <a:srgbClr val="000000"/>
              </a:buClr>
              <a:buSzPts val="2400"/>
              <a:buFont typeface="Noto Sans Symbols"/>
              <a:buChar char="▪"/>
            </a:pPr>
            <a:r>
              <a:rPr lang="en-US" sz="2400">
                <a:solidFill>
                  <a:srgbClr val="000000"/>
                </a:solidFill>
                <a:latin typeface="Calibri"/>
                <a:ea typeface="Calibri"/>
                <a:cs typeface="Calibri"/>
                <a:sym typeface="Calibri"/>
              </a:rPr>
              <a:t>The initial default capacity of HashMap is 16 with a load factor of 0.75.</a:t>
            </a:r>
            <a:endParaRPr/>
          </a:p>
        </p:txBody>
      </p:sp>
    </p:spTree>
  </p:cSld>
  <p:clrMapOvr>
    <a:masterClrMapping/>
  </p:clrMapOvr>
  <mc:AlternateContent>
    <mc:Choice Requires="p14">
      <p:transition spd="slow" p14:dur="2000">
        <p14:prism dir="l"/>
      </p:transition>
    </mc:Choice>
    <mc:Fallback>
      <p:transition spd="slow">
        <p:fade/>
      </p:transition>
    </mc:Fallback>
  </mc:AlternateContent>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6" name="Shape 1176"/>
        <p:cNvGrpSpPr/>
        <p:nvPr/>
      </p:nvGrpSpPr>
      <p:grpSpPr>
        <a:xfrm>
          <a:off x="0" y="0"/>
          <a:ext cx="0" cy="0"/>
          <a:chOff x="0" y="0"/>
          <a:chExt cx="0" cy="0"/>
        </a:xfrm>
      </p:grpSpPr>
      <p:pic>
        <p:nvPicPr>
          <p:cNvPr id="1177" name="Google Shape;1177;p82"/>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1178" name="Google Shape;1178;p82"/>
          <p:cNvGrpSpPr/>
          <p:nvPr/>
        </p:nvGrpSpPr>
        <p:grpSpPr>
          <a:xfrm>
            <a:off x="118191" y="106018"/>
            <a:ext cx="1498574" cy="904328"/>
            <a:chOff x="862157" y="4413681"/>
            <a:chExt cx="2570156" cy="1560001"/>
          </a:xfrm>
        </p:grpSpPr>
        <p:pic>
          <p:nvPicPr>
            <p:cNvPr descr="Image result for collections icon" id="1179" name="Google Shape;1179;p82"/>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1180" name="Google Shape;1180;p82"/>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1181" name="Google Shape;1181;p82"/>
          <p:cNvSpPr/>
          <p:nvPr/>
        </p:nvSpPr>
        <p:spPr>
          <a:xfrm>
            <a:off x="1246783" y="318944"/>
            <a:ext cx="10587408" cy="526297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610B38"/>
                </a:solidFill>
                <a:latin typeface="Calibri"/>
                <a:ea typeface="Calibri"/>
                <a:cs typeface="Calibri"/>
                <a:sym typeface="Calibri"/>
              </a:rPr>
              <a:t>Tree Map</a:t>
            </a:r>
            <a:endParaRPr/>
          </a:p>
          <a:p>
            <a:pPr indent="0" lvl="0" marL="0" marR="0" rtl="0" algn="ctr">
              <a:spcBef>
                <a:spcPts val="0"/>
              </a:spcBef>
              <a:spcAft>
                <a:spcPts val="0"/>
              </a:spcAft>
              <a:buNone/>
            </a:pPr>
            <a:r>
              <a:t/>
            </a:r>
            <a:endParaRPr b="1" sz="2400">
              <a:solidFill>
                <a:srgbClr val="610B38"/>
              </a:solidFill>
              <a:latin typeface="Calibri"/>
              <a:ea typeface="Calibri"/>
              <a:cs typeface="Calibri"/>
              <a:sym typeface="Calibri"/>
            </a:endParaRPr>
          </a:p>
          <a:p>
            <a:pPr indent="0" lvl="0" marL="0" marR="0" rtl="0" algn="l">
              <a:spcBef>
                <a:spcPts val="0"/>
              </a:spcBef>
              <a:spcAft>
                <a:spcPts val="0"/>
              </a:spcAft>
              <a:buNone/>
            </a:pPr>
            <a:r>
              <a:t/>
            </a:r>
            <a:endParaRPr sz="2400">
              <a:solidFill>
                <a:srgbClr val="610B38"/>
              </a:solidFill>
              <a:latin typeface="Calibri"/>
              <a:ea typeface="Calibri"/>
              <a:cs typeface="Calibri"/>
              <a:sym typeface="Calibri"/>
            </a:endParaRPr>
          </a:p>
          <a:p>
            <a:pPr indent="-342900" lvl="0" marL="342900" marR="0" rtl="0" algn="l">
              <a:spcBef>
                <a:spcPts val="0"/>
              </a:spcBef>
              <a:spcAft>
                <a:spcPts val="0"/>
              </a:spcAft>
              <a:buClr>
                <a:srgbClr val="000000"/>
              </a:buClr>
              <a:buSzPts val="2400"/>
              <a:buFont typeface="Noto Sans Symbols"/>
              <a:buChar char="▪"/>
            </a:pPr>
            <a:r>
              <a:rPr lang="en-US" sz="2400">
                <a:solidFill>
                  <a:srgbClr val="000000"/>
                </a:solidFill>
                <a:latin typeface="Calibri"/>
                <a:ea typeface="Calibri"/>
                <a:cs typeface="Calibri"/>
                <a:sym typeface="Calibri"/>
              </a:rPr>
              <a:t>TreeMap contains values based on the key. </a:t>
            </a:r>
            <a:endParaRPr/>
          </a:p>
          <a:p>
            <a:pPr indent="-190500" lvl="0" marL="342900" marR="0" rtl="0" algn="l">
              <a:spcBef>
                <a:spcPts val="0"/>
              </a:spcBef>
              <a:spcAft>
                <a:spcPts val="0"/>
              </a:spcAft>
              <a:buClr>
                <a:schemeClr val="dk1"/>
              </a:buClr>
              <a:buSzPts val="2400"/>
              <a:buFont typeface="Noto Sans Symbols"/>
              <a:buNone/>
            </a:pPr>
            <a:r>
              <a:t/>
            </a:r>
            <a:endParaRPr sz="2400">
              <a:solidFill>
                <a:srgbClr val="000000"/>
              </a:solidFill>
              <a:latin typeface="Calibri"/>
              <a:ea typeface="Calibri"/>
              <a:cs typeface="Calibri"/>
              <a:sym typeface="Calibri"/>
            </a:endParaRPr>
          </a:p>
          <a:p>
            <a:pPr indent="-342900" lvl="0" marL="342900" marR="0" rtl="0" algn="l">
              <a:spcBef>
                <a:spcPts val="0"/>
              </a:spcBef>
              <a:spcAft>
                <a:spcPts val="0"/>
              </a:spcAft>
              <a:buClr>
                <a:srgbClr val="000000"/>
              </a:buClr>
              <a:buSzPts val="2400"/>
              <a:buFont typeface="Noto Sans Symbols"/>
              <a:buChar char="▪"/>
            </a:pPr>
            <a:r>
              <a:rPr lang="en-US" sz="2400">
                <a:solidFill>
                  <a:srgbClr val="000000"/>
                </a:solidFill>
                <a:latin typeface="Calibri"/>
                <a:ea typeface="Calibri"/>
                <a:cs typeface="Calibri"/>
                <a:sym typeface="Calibri"/>
              </a:rPr>
              <a:t>It implements the NavigableMap interface and extends AbstractMap class.</a:t>
            </a:r>
            <a:endParaRPr/>
          </a:p>
          <a:p>
            <a:pPr indent="-190500" lvl="0" marL="342900" marR="0" rtl="0" algn="l">
              <a:spcBef>
                <a:spcPts val="0"/>
              </a:spcBef>
              <a:spcAft>
                <a:spcPts val="0"/>
              </a:spcAft>
              <a:buClr>
                <a:schemeClr val="dk1"/>
              </a:buClr>
              <a:buSzPts val="2400"/>
              <a:buFont typeface="Noto Sans Symbols"/>
              <a:buNone/>
            </a:pPr>
            <a:r>
              <a:t/>
            </a:r>
            <a:endParaRPr sz="2400">
              <a:solidFill>
                <a:srgbClr val="000000"/>
              </a:solidFill>
              <a:latin typeface="Calibri"/>
              <a:ea typeface="Calibri"/>
              <a:cs typeface="Calibri"/>
              <a:sym typeface="Calibri"/>
            </a:endParaRPr>
          </a:p>
          <a:p>
            <a:pPr indent="-342900" lvl="0" marL="342900" marR="0" rtl="0" algn="l">
              <a:spcBef>
                <a:spcPts val="0"/>
              </a:spcBef>
              <a:spcAft>
                <a:spcPts val="0"/>
              </a:spcAft>
              <a:buClr>
                <a:srgbClr val="000000"/>
              </a:buClr>
              <a:buSzPts val="2400"/>
              <a:buFont typeface="Noto Sans Symbols"/>
              <a:buChar char="▪"/>
            </a:pPr>
            <a:r>
              <a:rPr lang="en-US" sz="2400">
                <a:solidFill>
                  <a:srgbClr val="000000"/>
                </a:solidFill>
                <a:latin typeface="Calibri"/>
                <a:ea typeface="Calibri"/>
                <a:cs typeface="Calibri"/>
                <a:sym typeface="Calibri"/>
              </a:rPr>
              <a:t>TreeMap contains only unique elements.</a:t>
            </a:r>
            <a:endParaRPr/>
          </a:p>
          <a:p>
            <a:pPr indent="-190500" lvl="0" marL="342900" marR="0" rtl="0" algn="l">
              <a:spcBef>
                <a:spcPts val="0"/>
              </a:spcBef>
              <a:spcAft>
                <a:spcPts val="0"/>
              </a:spcAft>
              <a:buClr>
                <a:schemeClr val="dk1"/>
              </a:buClr>
              <a:buSzPts val="2400"/>
              <a:buFont typeface="Noto Sans Symbols"/>
              <a:buNone/>
            </a:pPr>
            <a:r>
              <a:t/>
            </a:r>
            <a:endParaRPr sz="2400">
              <a:solidFill>
                <a:srgbClr val="000000"/>
              </a:solidFill>
              <a:latin typeface="Calibri"/>
              <a:ea typeface="Calibri"/>
              <a:cs typeface="Calibri"/>
              <a:sym typeface="Calibri"/>
            </a:endParaRPr>
          </a:p>
          <a:p>
            <a:pPr indent="-342900" lvl="0" marL="342900" marR="0" rtl="0" algn="l">
              <a:spcBef>
                <a:spcPts val="0"/>
              </a:spcBef>
              <a:spcAft>
                <a:spcPts val="0"/>
              </a:spcAft>
              <a:buClr>
                <a:srgbClr val="000000"/>
              </a:buClr>
              <a:buSzPts val="2400"/>
              <a:buFont typeface="Noto Sans Symbols"/>
              <a:buChar char="▪"/>
            </a:pPr>
            <a:r>
              <a:rPr lang="en-US" sz="2400">
                <a:solidFill>
                  <a:srgbClr val="000000"/>
                </a:solidFill>
                <a:latin typeface="Calibri"/>
                <a:ea typeface="Calibri"/>
                <a:cs typeface="Calibri"/>
                <a:sym typeface="Calibri"/>
              </a:rPr>
              <a:t>TreeMap cannot have a null key but can have multiple null values.</a:t>
            </a:r>
            <a:endParaRPr/>
          </a:p>
          <a:p>
            <a:pPr indent="-190500" lvl="0" marL="342900" marR="0" rtl="0" algn="l">
              <a:spcBef>
                <a:spcPts val="0"/>
              </a:spcBef>
              <a:spcAft>
                <a:spcPts val="0"/>
              </a:spcAft>
              <a:buClr>
                <a:schemeClr val="dk1"/>
              </a:buClr>
              <a:buSzPts val="2400"/>
              <a:buFont typeface="Noto Sans Symbols"/>
              <a:buNone/>
            </a:pPr>
            <a:r>
              <a:t/>
            </a:r>
            <a:endParaRPr sz="2400">
              <a:solidFill>
                <a:srgbClr val="000000"/>
              </a:solidFill>
              <a:latin typeface="Calibri"/>
              <a:ea typeface="Calibri"/>
              <a:cs typeface="Calibri"/>
              <a:sym typeface="Calibri"/>
            </a:endParaRPr>
          </a:p>
          <a:p>
            <a:pPr indent="-342900" lvl="0" marL="342900" marR="0" rtl="0" algn="l">
              <a:spcBef>
                <a:spcPts val="0"/>
              </a:spcBef>
              <a:spcAft>
                <a:spcPts val="0"/>
              </a:spcAft>
              <a:buClr>
                <a:srgbClr val="000000"/>
              </a:buClr>
              <a:buSzPts val="2400"/>
              <a:buFont typeface="Noto Sans Symbols"/>
              <a:buChar char="▪"/>
            </a:pPr>
            <a:r>
              <a:rPr lang="en-US" sz="2400">
                <a:solidFill>
                  <a:srgbClr val="000000"/>
                </a:solidFill>
                <a:latin typeface="Calibri"/>
                <a:ea typeface="Calibri"/>
                <a:cs typeface="Calibri"/>
                <a:sym typeface="Calibri"/>
              </a:rPr>
              <a:t>TreeMap is non synchronized.</a:t>
            </a:r>
            <a:endParaRPr/>
          </a:p>
          <a:p>
            <a:pPr indent="-190500" lvl="0" marL="342900" marR="0" rtl="0" algn="l">
              <a:spcBef>
                <a:spcPts val="0"/>
              </a:spcBef>
              <a:spcAft>
                <a:spcPts val="0"/>
              </a:spcAft>
              <a:buClr>
                <a:schemeClr val="dk1"/>
              </a:buClr>
              <a:buSzPts val="2400"/>
              <a:buFont typeface="Noto Sans Symbols"/>
              <a:buNone/>
            </a:pPr>
            <a:r>
              <a:t/>
            </a:r>
            <a:endParaRPr sz="2400">
              <a:solidFill>
                <a:srgbClr val="000000"/>
              </a:solidFill>
              <a:latin typeface="Calibri"/>
              <a:ea typeface="Calibri"/>
              <a:cs typeface="Calibri"/>
              <a:sym typeface="Calibri"/>
            </a:endParaRPr>
          </a:p>
          <a:p>
            <a:pPr indent="-342900" lvl="0" marL="342900" marR="0" rtl="0" algn="l">
              <a:spcBef>
                <a:spcPts val="0"/>
              </a:spcBef>
              <a:spcAft>
                <a:spcPts val="0"/>
              </a:spcAft>
              <a:buClr>
                <a:srgbClr val="000000"/>
              </a:buClr>
              <a:buSzPts val="2400"/>
              <a:buFont typeface="Noto Sans Symbols"/>
              <a:buChar char="▪"/>
            </a:pPr>
            <a:r>
              <a:rPr lang="en-US" sz="2400">
                <a:solidFill>
                  <a:srgbClr val="000000"/>
                </a:solidFill>
                <a:latin typeface="Calibri"/>
                <a:ea typeface="Calibri"/>
                <a:cs typeface="Calibri"/>
                <a:sym typeface="Calibri"/>
              </a:rPr>
              <a:t>TreeMap maintains ascending order.</a:t>
            </a:r>
            <a:endParaRPr/>
          </a:p>
        </p:txBody>
      </p:sp>
    </p:spTree>
  </p:cSld>
  <p:clrMapOvr>
    <a:masterClrMapping/>
  </p:clrMapOvr>
  <mc:AlternateContent>
    <mc:Choice Requires="p14">
      <p:transition spd="slow" p14:dur="2000">
        <p14:prism dir="l"/>
      </p:transition>
    </mc:Choice>
    <mc:Fallback>
      <p:transition spd="slow">
        <p:fade/>
      </p:transition>
    </mc:Fallback>
  </mc:AlternateContent>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5" name="Shape 1185"/>
        <p:cNvGrpSpPr/>
        <p:nvPr/>
      </p:nvGrpSpPr>
      <p:grpSpPr>
        <a:xfrm>
          <a:off x="0" y="0"/>
          <a:ext cx="0" cy="0"/>
          <a:chOff x="0" y="0"/>
          <a:chExt cx="0" cy="0"/>
        </a:xfrm>
      </p:grpSpPr>
      <p:pic>
        <p:nvPicPr>
          <p:cNvPr id="1186" name="Google Shape;1186;p83"/>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1187" name="Google Shape;1187;p83"/>
          <p:cNvGrpSpPr/>
          <p:nvPr/>
        </p:nvGrpSpPr>
        <p:grpSpPr>
          <a:xfrm>
            <a:off x="118191" y="106018"/>
            <a:ext cx="1498574" cy="904328"/>
            <a:chOff x="862157" y="4413681"/>
            <a:chExt cx="2570156" cy="1560001"/>
          </a:xfrm>
        </p:grpSpPr>
        <p:pic>
          <p:nvPicPr>
            <p:cNvPr descr="Image result for collections icon" id="1188" name="Google Shape;1188;p83"/>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1189" name="Google Shape;1189;p83"/>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1190" name="Google Shape;1190;p83"/>
          <p:cNvSpPr/>
          <p:nvPr/>
        </p:nvSpPr>
        <p:spPr>
          <a:xfrm>
            <a:off x="1246783" y="318944"/>
            <a:ext cx="10587408" cy="1938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610B38"/>
                </a:solidFill>
                <a:latin typeface="Calibri"/>
                <a:ea typeface="Calibri"/>
                <a:cs typeface="Calibri"/>
                <a:sym typeface="Calibri"/>
              </a:rPr>
              <a:t>Scenario</a:t>
            </a:r>
            <a:endParaRPr/>
          </a:p>
          <a:p>
            <a:pPr indent="0" lvl="0" marL="0" marR="0" rtl="0" algn="ctr">
              <a:spcBef>
                <a:spcPts val="0"/>
              </a:spcBef>
              <a:spcAft>
                <a:spcPts val="0"/>
              </a:spcAft>
              <a:buNone/>
            </a:pPr>
            <a:r>
              <a:t/>
            </a:r>
            <a:endParaRPr b="1" sz="2400">
              <a:solidFill>
                <a:srgbClr val="610B38"/>
              </a:solidFill>
              <a:latin typeface="Calibri"/>
              <a:ea typeface="Calibri"/>
              <a:cs typeface="Calibri"/>
              <a:sym typeface="Calibri"/>
            </a:endParaRPr>
          </a:p>
          <a:p>
            <a:pPr indent="0" lvl="0" marL="0" marR="0" rtl="0" algn="l">
              <a:spcBef>
                <a:spcPts val="0"/>
              </a:spcBef>
              <a:spcAft>
                <a:spcPts val="0"/>
              </a:spcAft>
              <a:buNone/>
            </a:pPr>
            <a:r>
              <a:t/>
            </a:r>
            <a:endParaRPr sz="2400">
              <a:solidFill>
                <a:srgbClr val="610B38"/>
              </a:solidFill>
              <a:latin typeface="Calibri"/>
              <a:ea typeface="Calibri"/>
              <a:cs typeface="Calibri"/>
              <a:sym typeface="Calibri"/>
            </a:endParaRPr>
          </a:p>
          <a:p>
            <a:pPr indent="-342900" lvl="0" marL="342900" marR="0" rtl="0" algn="l">
              <a:spcBef>
                <a:spcPts val="0"/>
              </a:spcBef>
              <a:spcAft>
                <a:spcPts val="0"/>
              </a:spcAft>
              <a:buClr>
                <a:srgbClr val="000000"/>
              </a:buClr>
              <a:buSzPts val="2400"/>
              <a:buFont typeface="Noto Sans Symbols"/>
              <a:buChar char="▪"/>
            </a:pPr>
            <a:r>
              <a:rPr lang="en-US" sz="2400">
                <a:solidFill>
                  <a:srgbClr val="000000"/>
                </a:solidFill>
                <a:latin typeface="Calibri"/>
                <a:ea typeface="Calibri"/>
                <a:cs typeface="Calibri"/>
                <a:sym typeface="Calibri"/>
              </a:rPr>
              <a:t>Implement simple shopping cart using Map. Using shopping car, the user should be able to add, remove, search for items in the cart.</a:t>
            </a:r>
            <a:endParaRPr/>
          </a:p>
        </p:txBody>
      </p:sp>
    </p:spTree>
  </p:cSld>
  <p:clrMapOvr>
    <a:masterClrMapping/>
  </p:clrMapOvr>
  <mc:AlternateContent>
    <mc:Choice Requires="p14">
      <p:transition spd="slow" p14:dur="2000">
        <p14:prism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9"/>
          <p:cNvPicPr preferRelativeResize="0"/>
          <p:nvPr/>
        </p:nvPicPr>
        <p:blipFill rotWithShape="1">
          <a:blip r:embed="rId3">
            <a:alphaModFix/>
          </a:blip>
          <a:srcRect b="0" l="0" r="0" t="0"/>
          <a:stretch/>
        </p:blipFill>
        <p:spPr>
          <a:xfrm>
            <a:off x="0" y="0"/>
            <a:ext cx="12192000" cy="6858000"/>
          </a:xfrm>
          <a:prstGeom prst="rect">
            <a:avLst/>
          </a:prstGeom>
          <a:noFill/>
          <a:ln>
            <a:noFill/>
          </a:ln>
        </p:spPr>
      </p:pic>
      <p:grpSp>
        <p:nvGrpSpPr>
          <p:cNvPr id="348" name="Google Shape;348;p9"/>
          <p:cNvGrpSpPr/>
          <p:nvPr/>
        </p:nvGrpSpPr>
        <p:grpSpPr>
          <a:xfrm>
            <a:off x="118191" y="106018"/>
            <a:ext cx="1498574" cy="904328"/>
            <a:chOff x="862157" y="4413681"/>
            <a:chExt cx="2570156" cy="1560001"/>
          </a:xfrm>
        </p:grpSpPr>
        <p:pic>
          <p:nvPicPr>
            <p:cNvPr descr="Image result for collections icon" id="349" name="Google Shape;349;p9"/>
            <p:cNvPicPr preferRelativeResize="0"/>
            <p:nvPr/>
          </p:nvPicPr>
          <p:blipFill rotWithShape="1">
            <a:blip r:embed="rId4">
              <a:alphaModFix/>
            </a:blip>
            <a:srcRect b="0" l="0" r="0" t="0"/>
            <a:stretch/>
          </p:blipFill>
          <p:spPr>
            <a:xfrm>
              <a:off x="1481828" y="4780986"/>
              <a:ext cx="1192696" cy="1192696"/>
            </a:xfrm>
            <a:prstGeom prst="rect">
              <a:avLst/>
            </a:prstGeom>
            <a:noFill/>
            <a:ln>
              <a:noFill/>
            </a:ln>
          </p:spPr>
        </p:pic>
        <p:sp>
          <p:nvSpPr>
            <p:cNvPr id="350" name="Google Shape;350;p9"/>
            <p:cNvSpPr/>
            <p:nvPr/>
          </p:nvSpPr>
          <p:spPr>
            <a:xfrm>
              <a:off x="862157" y="4413681"/>
              <a:ext cx="2570156" cy="441001"/>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lang="en-US" sz="1050">
                  <a:solidFill>
                    <a:srgbClr val="261628"/>
                  </a:solidFill>
                  <a:latin typeface="Roboto"/>
                  <a:ea typeface="Roboto"/>
                  <a:cs typeface="Roboto"/>
                  <a:sym typeface="Roboto"/>
                </a:rPr>
                <a:t>Collection Framework</a:t>
              </a:r>
              <a:endParaRPr/>
            </a:p>
          </p:txBody>
        </p:sp>
      </p:grpSp>
      <p:sp>
        <p:nvSpPr>
          <p:cNvPr id="351" name="Google Shape;351;p9"/>
          <p:cNvSpPr/>
          <p:nvPr/>
        </p:nvSpPr>
        <p:spPr>
          <a:xfrm>
            <a:off x="5161721" y="318944"/>
            <a:ext cx="1868557" cy="543446"/>
          </a:xfrm>
          <a:prstGeom prst="rect">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&lt;&lt;interface&gt;&gt;</a:t>
            </a:r>
            <a:endParaRPr/>
          </a:p>
          <a:p>
            <a:pPr indent="0" lvl="0" marL="0" marR="0" rtl="0" algn="ctr">
              <a:spcBef>
                <a:spcPts val="0"/>
              </a:spcBef>
              <a:spcAft>
                <a:spcPts val="0"/>
              </a:spcAft>
              <a:buNone/>
            </a:pPr>
            <a:r>
              <a:rPr b="1" lang="en-US" sz="1800">
                <a:solidFill>
                  <a:schemeClr val="dk1"/>
                </a:solidFill>
                <a:latin typeface="Calibri"/>
                <a:ea typeface="Calibri"/>
                <a:cs typeface="Calibri"/>
                <a:sym typeface="Calibri"/>
              </a:rPr>
              <a:t>Collection</a:t>
            </a:r>
            <a:endParaRPr/>
          </a:p>
        </p:txBody>
      </p:sp>
      <p:sp>
        <p:nvSpPr>
          <p:cNvPr id="352" name="Google Shape;352;p9"/>
          <p:cNvSpPr/>
          <p:nvPr/>
        </p:nvSpPr>
        <p:spPr>
          <a:xfrm>
            <a:off x="934278" y="1487349"/>
            <a:ext cx="6096000" cy="489364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    Methods of Collection Interface</a:t>
            </a:r>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rgbClr val="FF0000"/>
                </a:solidFill>
                <a:latin typeface="Calibri"/>
                <a:ea typeface="Calibri"/>
                <a:cs typeface="Calibri"/>
                <a:sym typeface="Calibri"/>
              </a:rPr>
              <a:t>    int size();</a:t>
            </a:r>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    </a:t>
            </a:r>
            <a:r>
              <a:rPr b="1" lang="en-US" sz="2400">
                <a:solidFill>
                  <a:srgbClr val="FF0000"/>
                </a:solidFill>
                <a:latin typeface="Calibri"/>
                <a:ea typeface="Calibri"/>
                <a:cs typeface="Calibri"/>
                <a:sym typeface="Calibri"/>
              </a:rPr>
              <a:t>boolean isEmpty();</a:t>
            </a:r>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    </a:t>
            </a:r>
            <a:r>
              <a:rPr b="1" lang="en-US" sz="2400">
                <a:solidFill>
                  <a:srgbClr val="FF0000"/>
                </a:solidFill>
                <a:latin typeface="Calibri"/>
                <a:ea typeface="Calibri"/>
                <a:cs typeface="Calibri"/>
                <a:sym typeface="Calibri"/>
              </a:rPr>
              <a:t>boolean contains(Object o);</a:t>
            </a:r>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    Object[] toArray();</a:t>
            </a:r>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    </a:t>
            </a:r>
            <a:r>
              <a:rPr b="1" lang="en-US" sz="2400">
                <a:solidFill>
                  <a:srgbClr val="FF0000"/>
                </a:solidFill>
                <a:latin typeface="Calibri"/>
                <a:ea typeface="Calibri"/>
                <a:cs typeface="Calibri"/>
                <a:sym typeface="Calibri"/>
              </a:rPr>
              <a:t>boolean add(E e);</a:t>
            </a:r>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    </a:t>
            </a:r>
            <a:r>
              <a:rPr b="1" lang="en-US" sz="2400">
                <a:solidFill>
                  <a:srgbClr val="FF0000"/>
                </a:solidFill>
                <a:latin typeface="Calibri"/>
                <a:ea typeface="Calibri"/>
                <a:cs typeface="Calibri"/>
                <a:sym typeface="Calibri"/>
              </a:rPr>
              <a:t>boolean remove(Object o);</a:t>
            </a:r>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    </a:t>
            </a:r>
            <a:r>
              <a:rPr b="1" lang="en-US" sz="2400">
                <a:solidFill>
                  <a:srgbClr val="FF0000"/>
                </a:solidFill>
                <a:latin typeface="Calibri"/>
                <a:ea typeface="Calibri"/>
                <a:cs typeface="Calibri"/>
                <a:sym typeface="Calibri"/>
              </a:rPr>
              <a:t>boolean containsAll(Collection&lt;?&gt; c);</a:t>
            </a:r>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    </a:t>
            </a:r>
            <a:r>
              <a:rPr b="1" lang="en-US" sz="2400">
                <a:solidFill>
                  <a:srgbClr val="FF0000"/>
                </a:solidFill>
                <a:latin typeface="Calibri"/>
                <a:ea typeface="Calibri"/>
                <a:cs typeface="Calibri"/>
                <a:sym typeface="Calibri"/>
              </a:rPr>
              <a:t>boolean addAll(Collection&lt;? extends E&gt; c);</a:t>
            </a:r>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    </a:t>
            </a:r>
            <a:r>
              <a:rPr b="1" lang="en-US" sz="2400">
                <a:solidFill>
                  <a:srgbClr val="FF0000"/>
                </a:solidFill>
                <a:latin typeface="Calibri"/>
                <a:ea typeface="Calibri"/>
                <a:cs typeface="Calibri"/>
                <a:sym typeface="Calibri"/>
              </a:rPr>
              <a:t>boolean removeAll(Collection&lt;?&gt; c);</a:t>
            </a:r>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    </a:t>
            </a:r>
            <a:r>
              <a:rPr b="1" lang="en-US" sz="2400">
                <a:solidFill>
                  <a:srgbClr val="FF0000"/>
                </a:solidFill>
                <a:latin typeface="Calibri"/>
                <a:ea typeface="Calibri"/>
                <a:cs typeface="Calibri"/>
                <a:sym typeface="Calibri"/>
              </a:rPr>
              <a:t>boolean retainAll(Collection&lt;?&gt; c);</a:t>
            </a:r>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    </a:t>
            </a:r>
            <a:r>
              <a:rPr b="1" lang="en-US" sz="2400">
                <a:solidFill>
                  <a:srgbClr val="FF0000"/>
                </a:solidFill>
                <a:latin typeface="Calibri"/>
                <a:ea typeface="Calibri"/>
                <a:cs typeface="Calibri"/>
                <a:sym typeface="Calibri"/>
              </a:rPr>
              <a:t>void clear();</a:t>
            </a:r>
            <a:endParaRPr/>
          </a:p>
        </p:txBody>
      </p:sp>
    </p:spTree>
  </p:cSld>
  <p:clrMapOvr>
    <a:masterClrMapping/>
  </p:clrMapOvr>
  <mc:AlternateContent>
    <mc:Choice Requires="p14">
      <p:transition spd="slow" p14:dur="2000">
        <p14:prism dir="l"/>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2018-03-05T22:31:18Z</dcterms:created>
  <dc:creator>Riadi .</dc:creator>
</cp:coreProperties>
</file>