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1"/>
  </p:sldMasterIdLst>
  <p:notesMasterIdLst>
    <p:notesMasterId r:id="rId18"/>
  </p:notesMasterIdLst>
  <p:sldIdLst>
    <p:sldId id="256" r:id="rId2"/>
    <p:sldId id="293" r:id="rId3"/>
    <p:sldId id="258" r:id="rId4"/>
    <p:sldId id="294" r:id="rId5"/>
    <p:sldId id="295" r:id="rId6"/>
    <p:sldId id="296" r:id="rId7"/>
    <p:sldId id="297" r:id="rId8"/>
    <p:sldId id="298" r:id="rId9"/>
    <p:sldId id="299" r:id="rId10"/>
    <p:sldId id="300" r:id="rId11"/>
    <p:sldId id="301" r:id="rId12"/>
    <p:sldId id="302" r:id="rId13"/>
    <p:sldId id="303" r:id="rId14"/>
    <p:sldId id="304" r:id="rId15"/>
    <p:sldId id="306" r:id="rId16"/>
    <p:sldId id="305" r:id="rId17"/>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460" userDrawn="1">
          <p15:clr>
            <a:srgbClr val="A4A3A4"/>
          </p15:clr>
        </p15:guide>
        <p15:guide id="4" orient="horz" pos="2696" userDrawn="1">
          <p15:clr>
            <a:srgbClr val="A4A3A4"/>
          </p15:clr>
        </p15:guide>
        <p15:guide id="5" pos="612" userDrawn="1">
          <p15:clr>
            <a:srgbClr val="A4A3A4"/>
          </p15:clr>
        </p15:guide>
        <p15:guide id="6" pos="60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82" autoAdjust="0"/>
  </p:normalViewPr>
  <p:slideViewPr>
    <p:cSldViewPr>
      <p:cViewPr varScale="1">
        <p:scale>
          <a:sx n="74" d="100"/>
          <a:sy n="74" d="100"/>
        </p:scale>
        <p:origin x="348" y="78"/>
      </p:cViewPr>
      <p:guideLst>
        <p:guide orient="horz" pos="344"/>
        <p:guide pos="11460"/>
        <p:guide orient="horz" pos="2696"/>
        <p:guide pos="612"/>
        <p:guide pos="608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12.10.2019</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10/12/2019</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10/12/2019</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4051300"/>
            <a:ext cx="19010313" cy="6945503"/>
          </a:xfrm>
          <a:prstGeom prst="rect">
            <a:avLst/>
          </a:prstGeom>
          <a:blipFill>
            <a:blip r:embed="rId3" cstate="print"/>
            <a:stretch>
              <a:fillRect/>
            </a:stretch>
          </a:blipFill>
        </p:spPr>
        <p:txBody>
          <a:bodyPr wrap="square" lIns="0" tIns="0" rIns="0" bIns="0" rtlCol="0"/>
          <a:lstStyle/>
          <a:p>
            <a:endParaRPr dirty="0"/>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18" name="object 18"/>
          <p:cNvSpPr txBox="1"/>
          <p:nvPr/>
        </p:nvSpPr>
        <p:spPr>
          <a:xfrm>
            <a:off x="361156" y="4093165"/>
            <a:ext cx="9677400" cy="1101135"/>
          </a:xfrm>
          <a:prstGeom prst="rect">
            <a:avLst/>
          </a:prstGeom>
        </p:spPr>
        <p:txBody>
          <a:bodyPr vert="horz" wrap="square" lIns="0" tIns="12700" rIns="0" bIns="0" rtlCol="0">
            <a:spAutoFit/>
          </a:bodyPr>
          <a:lstStyle/>
          <a:p>
            <a:pPr marL="12700" marR="5080" indent="360680" algn="ctr">
              <a:lnSpc>
                <a:spcPct val="102400"/>
              </a:lnSpc>
            </a:pPr>
            <a:r>
              <a:rPr lang="en-US" sz="7200" dirty="0">
                <a:solidFill>
                  <a:schemeClr val="accent1"/>
                </a:solidFill>
                <a:cs typeface="Source Sans Pro"/>
              </a:rPr>
              <a:t>Exception Handling</a:t>
            </a:r>
            <a:endParaRPr lang="cs-CZ" sz="7200" dirty="0">
              <a:solidFill>
                <a:schemeClr val="accent1"/>
              </a:solidFill>
              <a:cs typeface="Source Sans Pro"/>
            </a:endParaRPr>
          </a:p>
        </p:txBody>
      </p:sp>
      <p:sp>
        <p:nvSpPr>
          <p:cNvPr id="19" name="object 19"/>
          <p:cNvSpPr/>
          <p:nvPr/>
        </p:nvSpPr>
        <p:spPr>
          <a:xfrm flipV="1">
            <a:off x="513556" y="4889497"/>
            <a:ext cx="9601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1255670" y="5175523"/>
            <a:ext cx="7888372" cy="1490152"/>
          </a:xfrm>
          <a:prstGeom prst="rect">
            <a:avLst/>
          </a:prstGeom>
        </p:spPr>
        <p:txBody>
          <a:bodyPr vert="horz" wrap="square" lIns="0" tIns="12700" rIns="0" bIns="0" rtlCol="0">
            <a:spAutoFit/>
          </a:bodyPr>
          <a:lstStyle/>
          <a:p>
            <a:pPr marL="12700" algn="ctr">
              <a:lnSpc>
                <a:spcPct val="100000"/>
              </a:lnSpc>
              <a:spcBef>
                <a:spcPts val="100"/>
              </a:spcBef>
            </a:pPr>
            <a:r>
              <a:rPr lang="en-US" sz="4800" spc="-5" dirty="0">
                <a:solidFill>
                  <a:srgbClr val="00A0EF"/>
                </a:solidFill>
                <a:cs typeface="Source Sans Pro Light"/>
              </a:rPr>
              <a:t>Every rule has an exception, and it's usually remedial</a:t>
            </a:r>
            <a:endParaRPr lang="cs-CZ" sz="4800" dirty="0">
              <a:cs typeface="Source Sans Pro Light"/>
            </a:endParaRPr>
          </a:p>
        </p:txBody>
      </p:sp>
      <p:pic>
        <p:nvPicPr>
          <p:cNvPr id="11" name="Picture 10">
            <a:extLst>
              <a:ext uri="{FF2B5EF4-FFF2-40B4-BE49-F238E27FC236}">
                <a16:creationId xmlns:a16="http://schemas.microsoft.com/office/drawing/2014/main" id="{72710A42-576A-4843-A66F-736B849C2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0956" y="3315511"/>
            <a:ext cx="7620000" cy="5210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591194"/>
            <a:ext cx="4896544"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Points to Remember</a:t>
            </a:r>
          </a:p>
        </p:txBody>
      </p:sp>
      <p:sp>
        <p:nvSpPr>
          <p:cNvPr id="11" name="object 14">
            <a:extLst>
              <a:ext uri="{FF2B5EF4-FFF2-40B4-BE49-F238E27FC236}">
                <a16:creationId xmlns:a16="http://schemas.microsoft.com/office/drawing/2014/main" id="{62B10694-DE1B-49A1-8CBE-A8954CDD27D8}"/>
              </a:ext>
            </a:extLst>
          </p:cNvPr>
          <p:cNvSpPr txBox="1"/>
          <p:nvPr/>
        </p:nvSpPr>
        <p:spPr>
          <a:xfrm>
            <a:off x="1097496" y="1896730"/>
            <a:ext cx="16815320" cy="8784456"/>
          </a:xfrm>
          <a:prstGeom prst="rect">
            <a:avLst/>
          </a:prstGeom>
        </p:spPr>
        <p:txBody>
          <a:bodyPr vert="horz" wrap="square" lIns="0" tIns="12700" rIns="0" bIns="0" rtlCol="0">
            <a:spAutoFit/>
          </a:bodyPr>
          <a:lstStyle/>
          <a:p>
            <a:pPr marL="1041400" lvl="1" indent="-571500" algn="just">
              <a:buFont typeface="Wingdings" panose="05000000000000000000" pitchFamily="2" charset="2"/>
              <a:buChar char="§"/>
            </a:pPr>
            <a:r>
              <a:rPr lang="en-US" sz="3800" dirty="0">
                <a:cs typeface="Source Sans Pro Light"/>
              </a:rPr>
              <a:t>We can write try and catch block inside another</a:t>
            </a:r>
          </a:p>
          <a:p>
            <a:pPr marL="1955800" lvl="3" indent="-571500" algn="just">
              <a:buFont typeface="Wingdings" panose="05000000000000000000" pitchFamily="2" charset="2"/>
              <a:buChar char="§"/>
            </a:pPr>
            <a:r>
              <a:rPr lang="en-US" sz="3800" dirty="0">
                <a:cs typeface="Source Sans Pro Light"/>
              </a:rPr>
              <a:t>try block</a:t>
            </a:r>
          </a:p>
          <a:p>
            <a:pPr marL="1955800" lvl="3" indent="-571500" algn="just">
              <a:buFont typeface="Wingdings" panose="05000000000000000000" pitchFamily="2" charset="2"/>
              <a:buChar char="§"/>
            </a:pPr>
            <a:r>
              <a:rPr lang="en-US" sz="3800" dirty="0">
                <a:cs typeface="Source Sans Pro Light"/>
              </a:rPr>
              <a:t>catch block</a:t>
            </a:r>
          </a:p>
          <a:p>
            <a:pPr marL="1955800" lvl="3" indent="-571500" algn="just">
              <a:buFont typeface="Wingdings" panose="05000000000000000000" pitchFamily="2" charset="2"/>
              <a:buChar char="§"/>
            </a:pPr>
            <a:r>
              <a:rPr lang="en-US" sz="3800" dirty="0">
                <a:cs typeface="Source Sans Pro Light"/>
              </a:rPr>
              <a:t>finally block</a:t>
            </a:r>
          </a:p>
          <a:p>
            <a:pPr marL="1041400" lvl="1" indent="-571500" algn="just">
              <a:buFont typeface="Wingdings" panose="05000000000000000000" pitchFamily="2" charset="2"/>
              <a:buChar char="§"/>
            </a:pPr>
            <a:endParaRPr lang="en-US" sz="3800" dirty="0">
              <a:solidFill>
                <a:prstClr val="black"/>
              </a:solidFill>
              <a:cs typeface="Source Sans Pro Light"/>
            </a:endParaRPr>
          </a:p>
          <a:p>
            <a:pPr marL="1041400" lvl="1" indent="-571500" algn="just">
              <a:buFont typeface="Wingdings" panose="05000000000000000000" pitchFamily="2" charset="2"/>
              <a:buChar char="§"/>
            </a:pPr>
            <a:r>
              <a:rPr lang="en-US" sz="3800" dirty="0">
                <a:solidFill>
                  <a:prstClr val="black"/>
                </a:solidFill>
                <a:cs typeface="Source Sans Pro Light"/>
              </a:rPr>
              <a:t>If the handling scenario is the same for multiple exceptions, then we write single catch block.</a:t>
            </a:r>
          </a:p>
          <a:p>
            <a:pPr marL="1041400" lvl="1" indent="-571500" algn="just">
              <a:buFont typeface="Wingdings" panose="05000000000000000000" pitchFamily="2" charset="2"/>
              <a:buChar char="§"/>
            </a:pPr>
            <a:endParaRPr lang="en-US" sz="3800" dirty="0">
              <a:solidFill>
                <a:prstClr val="black"/>
              </a:solidFill>
              <a:cs typeface="Source Sans Pro Light"/>
            </a:endParaRPr>
          </a:p>
          <a:p>
            <a:pPr marL="1041400" lvl="1" indent="-571500" algn="just">
              <a:buFont typeface="Wingdings" panose="05000000000000000000" pitchFamily="2" charset="2"/>
              <a:buChar char="§"/>
            </a:pPr>
            <a:r>
              <a:rPr lang="en-US" sz="3800" dirty="0">
                <a:solidFill>
                  <a:prstClr val="black"/>
                </a:solidFill>
                <a:cs typeface="Source Sans Pro Light"/>
              </a:rPr>
              <a:t>If the handling scenario is different for different exceptions, then we write multiple catch blocks.</a:t>
            </a:r>
          </a:p>
          <a:p>
            <a:pPr marL="1041400" lvl="1" indent="-571500" algn="just">
              <a:buFont typeface="Wingdings" panose="05000000000000000000" pitchFamily="2" charset="2"/>
              <a:buChar char="§"/>
            </a:pPr>
            <a:endParaRPr lang="en-US" sz="3800" dirty="0">
              <a:solidFill>
                <a:prstClr val="black"/>
              </a:solidFill>
              <a:cs typeface="Source Sans Pro Light"/>
            </a:endParaRPr>
          </a:p>
          <a:p>
            <a:pPr marL="1041400" lvl="1" indent="-571500" algn="just">
              <a:buFont typeface="Wingdings" panose="05000000000000000000" pitchFamily="2" charset="2"/>
              <a:buChar char="§"/>
            </a:pPr>
            <a:r>
              <a:rPr lang="en-US" sz="3800" dirty="0">
                <a:solidFill>
                  <a:prstClr val="black"/>
                </a:solidFill>
                <a:cs typeface="Source Sans Pro Light"/>
              </a:rPr>
              <a:t>From </a:t>
            </a:r>
            <a:r>
              <a:rPr lang="en-US" sz="3800" dirty="0" err="1">
                <a:solidFill>
                  <a:prstClr val="black"/>
                </a:solidFill>
                <a:cs typeface="Source Sans Pro Light"/>
              </a:rPr>
              <a:t>jdk</a:t>
            </a:r>
            <a:r>
              <a:rPr lang="en-US" sz="3800" dirty="0">
                <a:solidFill>
                  <a:prstClr val="black"/>
                </a:solidFill>
                <a:cs typeface="Source Sans Pro Light"/>
              </a:rPr>
              <a:t> 1.7 onwards, we can handle multiple exceptions in a single catch block.</a:t>
            </a:r>
          </a:p>
          <a:p>
            <a:pPr marL="1041400" lvl="1" indent="-571500" algn="just">
              <a:buFont typeface="Wingdings" panose="05000000000000000000" pitchFamily="2" charset="2"/>
              <a:buChar char="§"/>
            </a:pPr>
            <a:endParaRPr lang="en-US" sz="3800" dirty="0">
              <a:solidFill>
                <a:prstClr val="black"/>
              </a:solidFill>
              <a:cs typeface="Source Sans Pro Light"/>
            </a:endParaRPr>
          </a:p>
          <a:p>
            <a:pPr marL="1041400" lvl="1" indent="-571500" algn="just">
              <a:buFont typeface="Wingdings" panose="05000000000000000000" pitchFamily="2" charset="2"/>
              <a:buChar char="§"/>
            </a:pPr>
            <a:r>
              <a:rPr lang="en-US" sz="3800" dirty="0">
                <a:solidFill>
                  <a:prstClr val="black"/>
                </a:solidFill>
                <a:cs typeface="Source Sans Pro Light"/>
              </a:rPr>
              <a:t>In case of multiple catch blocks, the sequence must always be sub class to super class.</a:t>
            </a:r>
            <a:endParaRPr lang="en-US" sz="3800" dirty="0">
              <a:cs typeface="Source Sans Pro Light"/>
            </a:endParaRPr>
          </a:p>
        </p:txBody>
      </p:sp>
    </p:spTree>
    <p:extLst>
      <p:ext uri="{BB962C8B-B14F-4D97-AF65-F5344CB8AC3E}">
        <p14:creationId xmlns:p14="http://schemas.microsoft.com/office/powerpoint/2010/main" val="95963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591194"/>
            <a:ext cx="5217536"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Heavy weight objects</a:t>
            </a:r>
          </a:p>
        </p:txBody>
      </p:sp>
      <p:sp>
        <p:nvSpPr>
          <p:cNvPr id="11" name="object 14">
            <a:extLst>
              <a:ext uri="{FF2B5EF4-FFF2-40B4-BE49-F238E27FC236}">
                <a16:creationId xmlns:a16="http://schemas.microsoft.com/office/drawing/2014/main" id="{62B10694-DE1B-49A1-8CBE-A8954CDD27D8}"/>
              </a:ext>
            </a:extLst>
          </p:cNvPr>
          <p:cNvSpPr txBox="1"/>
          <p:nvPr/>
        </p:nvSpPr>
        <p:spPr>
          <a:xfrm>
            <a:off x="1097496" y="1896730"/>
            <a:ext cx="16815320" cy="4937249"/>
          </a:xfrm>
          <a:prstGeom prst="rect">
            <a:avLst/>
          </a:prstGeom>
        </p:spPr>
        <p:txBody>
          <a:bodyPr vert="horz" wrap="square" lIns="0" tIns="12700" rIns="0" bIns="0" rtlCol="0">
            <a:spAutoFit/>
          </a:bodyPr>
          <a:lstStyle/>
          <a:p>
            <a:pPr marL="1041400" lvl="1" indent="-571500" algn="just">
              <a:buFont typeface="Wingdings" panose="05000000000000000000" pitchFamily="2" charset="2"/>
              <a:buChar char="§"/>
            </a:pPr>
            <a:r>
              <a:rPr lang="en-US" sz="3200" dirty="0">
                <a:cs typeface="Source Sans Pro Light"/>
              </a:rPr>
              <a:t>Those objects which consumes system or network resources.</a:t>
            </a:r>
          </a:p>
          <a:p>
            <a:pPr marL="1041400" lvl="1" indent="-571500" algn="just">
              <a:buFont typeface="Wingdings" panose="05000000000000000000" pitchFamily="2" charset="2"/>
              <a:buChar char="§"/>
            </a:pPr>
            <a:endParaRPr lang="en-US" sz="3200" dirty="0">
              <a:cs typeface="Source Sans Pro Light"/>
            </a:endParaRPr>
          </a:p>
          <a:p>
            <a:pPr marL="1041400" lvl="1" indent="-571500" algn="just">
              <a:buFont typeface="Wingdings" panose="05000000000000000000" pitchFamily="2" charset="2"/>
              <a:buChar char="§"/>
            </a:pPr>
            <a:r>
              <a:rPr lang="en-US" sz="3200" dirty="0">
                <a:cs typeface="Source Sans Pro Light"/>
              </a:rPr>
              <a:t>It is very important to close such resources otherwise, the application becomes slow and creates performance issues.</a:t>
            </a:r>
          </a:p>
          <a:p>
            <a:pPr marL="1041400" lvl="1" indent="-571500" algn="just">
              <a:buFont typeface="Wingdings" panose="05000000000000000000" pitchFamily="2" charset="2"/>
              <a:buChar char="§"/>
            </a:pPr>
            <a:endParaRPr lang="en-US" sz="3200" dirty="0">
              <a:cs typeface="Source Sans Pro Light"/>
            </a:endParaRPr>
          </a:p>
          <a:p>
            <a:pPr marL="1041400" lvl="1" indent="-571500" algn="just">
              <a:buFont typeface="Wingdings" panose="05000000000000000000" pitchFamily="2" charset="2"/>
              <a:buChar char="§"/>
            </a:pPr>
            <a:r>
              <a:rPr lang="en-US" sz="3200" dirty="0">
                <a:cs typeface="Source Sans Pro Light"/>
              </a:rPr>
              <a:t>Heavy weight object examples:</a:t>
            </a:r>
          </a:p>
          <a:p>
            <a:pPr marL="1955800" lvl="3" indent="-571500" algn="just">
              <a:buFont typeface="Wingdings" panose="05000000000000000000" pitchFamily="2" charset="2"/>
              <a:buChar char="§"/>
            </a:pPr>
            <a:r>
              <a:rPr lang="en-US" sz="3200" dirty="0">
                <a:cs typeface="Source Sans Pro Light"/>
              </a:rPr>
              <a:t>Scanner</a:t>
            </a:r>
          </a:p>
          <a:p>
            <a:pPr marL="1955800" lvl="3" indent="-571500" algn="just">
              <a:buFont typeface="Wingdings" panose="05000000000000000000" pitchFamily="2" charset="2"/>
              <a:buChar char="§"/>
            </a:pPr>
            <a:r>
              <a:rPr lang="en-US" sz="3200" dirty="0">
                <a:cs typeface="Source Sans Pro Light"/>
              </a:rPr>
              <a:t>File Reader</a:t>
            </a:r>
          </a:p>
          <a:p>
            <a:pPr marL="1955800" lvl="3" indent="-571500" algn="just">
              <a:buFont typeface="Wingdings" panose="05000000000000000000" pitchFamily="2" charset="2"/>
              <a:buChar char="§"/>
            </a:pPr>
            <a:r>
              <a:rPr lang="en-US" sz="3200" dirty="0">
                <a:cs typeface="Source Sans Pro Light"/>
              </a:rPr>
              <a:t>File Writer</a:t>
            </a:r>
          </a:p>
          <a:p>
            <a:pPr marL="1955800" lvl="3" indent="-571500" algn="just">
              <a:buFont typeface="Wingdings" panose="05000000000000000000" pitchFamily="2" charset="2"/>
              <a:buChar char="§"/>
            </a:pPr>
            <a:r>
              <a:rPr lang="en-US" sz="3200" dirty="0">
                <a:cs typeface="Source Sans Pro Light"/>
              </a:rPr>
              <a:t>Data Base Connection</a:t>
            </a:r>
          </a:p>
        </p:txBody>
      </p:sp>
      <p:grpSp>
        <p:nvGrpSpPr>
          <p:cNvPr id="12" name="Group 11">
            <a:extLst>
              <a:ext uri="{FF2B5EF4-FFF2-40B4-BE49-F238E27FC236}">
                <a16:creationId xmlns:a16="http://schemas.microsoft.com/office/drawing/2014/main" id="{CFBDABDE-03AE-4ABC-8566-7A04D58DDA29}"/>
              </a:ext>
            </a:extLst>
          </p:cNvPr>
          <p:cNvGrpSpPr/>
          <p:nvPr/>
        </p:nvGrpSpPr>
        <p:grpSpPr>
          <a:xfrm>
            <a:off x="0" y="7146900"/>
            <a:ext cx="7219156" cy="828000"/>
            <a:chOff x="564554" y="8642689"/>
            <a:chExt cx="3496471" cy="439424"/>
          </a:xfrm>
        </p:grpSpPr>
        <p:sp>
          <p:nvSpPr>
            <p:cNvPr id="13" name="object 4">
              <a:extLst>
                <a:ext uri="{FF2B5EF4-FFF2-40B4-BE49-F238E27FC236}">
                  <a16:creationId xmlns:a16="http://schemas.microsoft.com/office/drawing/2014/main" id="{FA19AA09-4763-4B6B-9718-5DC253209130}"/>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14" name="object 5">
              <a:extLst>
                <a:ext uri="{FF2B5EF4-FFF2-40B4-BE49-F238E27FC236}">
                  <a16:creationId xmlns:a16="http://schemas.microsoft.com/office/drawing/2014/main" id="{E7712D5F-F060-4F90-91E0-B07711B664A5}"/>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5" name="object 9">
            <a:extLst>
              <a:ext uri="{FF2B5EF4-FFF2-40B4-BE49-F238E27FC236}">
                <a16:creationId xmlns:a16="http://schemas.microsoft.com/office/drawing/2014/main" id="{36DE28A6-EC58-43AB-AD6B-3DB06836204D}"/>
              </a:ext>
            </a:extLst>
          </p:cNvPr>
          <p:cNvSpPr txBox="1"/>
          <p:nvPr/>
        </p:nvSpPr>
        <p:spPr>
          <a:xfrm>
            <a:off x="648171" y="7215930"/>
            <a:ext cx="5217536"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How to close?</a:t>
            </a:r>
          </a:p>
        </p:txBody>
      </p:sp>
      <p:sp>
        <p:nvSpPr>
          <p:cNvPr id="16" name="object 14">
            <a:extLst>
              <a:ext uri="{FF2B5EF4-FFF2-40B4-BE49-F238E27FC236}">
                <a16:creationId xmlns:a16="http://schemas.microsoft.com/office/drawing/2014/main" id="{0C67164E-7749-40AB-97B1-7D810B3BC67A}"/>
              </a:ext>
            </a:extLst>
          </p:cNvPr>
          <p:cNvSpPr txBox="1"/>
          <p:nvPr/>
        </p:nvSpPr>
        <p:spPr>
          <a:xfrm>
            <a:off x="5616724" y="8287813"/>
            <a:ext cx="6984776" cy="1982594"/>
          </a:xfrm>
          <a:prstGeom prst="rect">
            <a:avLst/>
          </a:prstGeom>
        </p:spPr>
        <p:txBody>
          <a:bodyPr vert="horz" wrap="square" lIns="0" tIns="12700" rIns="0" bIns="0" rtlCol="0">
            <a:spAutoFit/>
          </a:bodyPr>
          <a:lstStyle/>
          <a:p>
            <a:pPr marL="469900" lvl="1" algn="just"/>
            <a:r>
              <a:rPr lang="en-US" sz="3200" dirty="0">
                <a:cs typeface="Source Sans Pro Light"/>
              </a:rPr>
              <a:t>Scanner </a:t>
            </a:r>
            <a:r>
              <a:rPr lang="en-US" sz="3200" dirty="0" err="1">
                <a:cs typeface="Source Sans Pro Light"/>
              </a:rPr>
              <a:t>sc</a:t>
            </a:r>
            <a:r>
              <a:rPr lang="en-US" sz="3200" dirty="0">
                <a:cs typeface="Source Sans Pro Light"/>
              </a:rPr>
              <a:t> = new Scanner(System.in);</a:t>
            </a:r>
          </a:p>
          <a:p>
            <a:pPr marL="469900" lvl="1" algn="just"/>
            <a:r>
              <a:rPr lang="en-US" sz="3200" dirty="0">
                <a:cs typeface="Source Sans Pro Light"/>
              </a:rPr>
              <a:t>int c = </a:t>
            </a:r>
            <a:r>
              <a:rPr lang="en-US" sz="3200" dirty="0" err="1">
                <a:cs typeface="Source Sans Pro Light"/>
              </a:rPr>
              <a:t>sc.nextInt</a:t>
            </a:r>
            <a:r>
              <a:rPr lang="en-US" sz="3200" dirty="0">
                <a:cs typeface="Source Sans Pro Light"/>
              </a:rPr>
              <a:t>();</a:t>
            </a:r>
          </a:p>
          <a:p>
            <a:pPr marL="469900" lvl="1" algn="just"/>
            <a:r>
              <a:rPr lang="en-US" sz="3200" dirty="0">
                <a:cs typeface="Source Sans Pro Light"/>
              </a:rPr>
              <a:t>…. remaining lines of code ….</a:t>
            </a:r>
          </a:p>
          <a:p>
            <a:pPr marL="469900" lvl="1" algn="just"/>
            <a:r>
              <a:rPr lang="en-US" sz="3200" dirty="0" err="1">
                <a:cs typeface="Source Sans Pro Light"/>
              </a:rPr>
              <a:t>sc.close</a:t>
            </a:r>
            <a:r>
              <a:rPr lang="en-US" sz="3200" dirty="0">
                <a:cs typeface="Source Sans Pro Light"/>
              </a:rPr>
              <a:t>();</a:t>
            </a:r>
          </a:p>
        </p:txBody>
      </p:sp>
    </p:spTree>
    <p:extLst>
      <p:ext uri="{BB962C8B-B14F-4D97-AF65-F5344CB8AC3E}">
        <p14:creationId xmlns:p14="http://schemas.microsoft.com/office/powerpoint/2010/main" val="229405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591194"/>
            <a:ext cx="5217536"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finally block</a:t>
            </a:r>
          </a:p>
        </p:txBody>
      </p:sp>
      <p:sp>
        <p:nvSpPr>
          <p:cNvPr id="11" name="object 14">
            <a:extLst>
              <a:ext uri="{FF2B5EF4-FFF2-40B4-BE49-F238E27FC236}">
                <a16:creationId xmlns:a16="http://schemas.microsoft.com/office/drawing/2014/main" id="{62B10694-DE1B-49A1-8CBE-A8954CDD27D8}"/>
              </a:ext>
            </a:extLst>
          </p:cNvPr>
          <p:cNvSpPr txBox="1"/>
          <p:nvPr/>
        </p:nvSpPr>
        <p:spPr>
          <a:xfrm>
            <a:off x="1097496" y="3042444"/>
            <a:ext cx="16815320" cy="4321696"/>
          </a:xfrm>
          <a:prstGeom prst="rect">
            <a:avLst/>
          </a:prstGeom>
        </p:spPr>
        <p:txBody>
          <a:bodyPr vert="horz" wrap="square" lIns="0" tIns="12700" rIns="0" bIns="0" rtlCol="0">
            <a:spAutoFit/>
          </a:bodyPr>
          <a:lstStyle/>
          <a:p>
            <a:pPr marL="1041400" lvl="1" indent="-571500" algn="just">
              <a:buFont typeface="Wingdings" panose="05000000000000000000" pitchFamily="2" charset="2"/>
              <a:buChar char="§"/>
            </a:pPr>
            <a:r>
              <a:rPr lang="en-US" sz="4000" dirty="0">
                <a:cs typeface="Source Sans Pro Light"/>
              </a:rPr>
              <a:t>finally is a block which is used in exception handling.</a:t>
            </a:r>
          </a:p>
          <a:p>
            <a:pPr marL="1041400" lvl="1" indent="-571500" algn="just">
              <a:buFont typeface="Wingdings" panose="05000000000000000000" pitchFamily="2" charset="2"/>
              <a:buChar char="§"/>
            </a:pPr>
            <a:endParaRPr lang="en-US" sz="4000" dirty="0">
              <a:cs typeface="Source Sans Pro Light"/>
            </a:endParaRPr>
          </a:p>
          <a:p>
            <a:pPr marL="1041400" lvl="1" indent="-571500" algn="just">
              <a:buFont typeface="Wingdings" panose="05000000000000000000" pitchFamily="2" charset="2"/>
              <a:buChar char="§"/>
            </a:pPr>
            <a:r>
              <a:rPr lang="en-US" sz="4000" dirty="0">
                <a:cs typeface="Source Sans Pro Light"/>
              </a:rPr>
              <a:t>It always gets executed irrespective of whether the exception occurs or not.</a:t>
            </a:r>
          </a:p>
          <a:p>
            <a:pPr marL="1041400" lvl="1" indent="-571500" algn="just">
              <a:buFont typeface="Wingdings" panose="05000000000000000000" pitchFamily="2" charset="2"/>
              <a:buChar char="§"/>
            </a:pPr>
            <a:endParaRPr lang="en-US" sz="4000" dirty="0">
              <a:cs typeface="Source Sans Pro Light"/>
            </a:endParaRPr>
          </a:p>
          <a:p>
            <a:pPr marL="1041400" lvl="1" indent="-571500" algn="just">
              <a:buFont typeface="Wingdings" panose="05000000000000000000" pitchFamily="2" charset="2"/>
              <a:buChar char="§"/>
            </a:pPr>
            <a:r>
              <a:rPr lang="en-US" sz="4000" dirty="0">
                <a:cs typeface="Source Sans Pro Light"/>
              </a:rPr>
              <a:t>Single try block can have only one finally block.</a:t>
            </a:r>
          </a:p>
          <a:p>
            <a:pPr marL="1041400" lvl="1" indent="-571500" algn="just">
              <a:buFont typeface="Wingdings" panose="05000000000000000000" pitchFamily="2" charset="2"/>
              <a:buChar char="§"/>
            </a:pPr>
            <a:endParaRPr lang="en-US" sz="4000" dirty="0">
              <a:cs typeface="Source Sans Pro Light"/>
            </a:endParaRPr>
          </a:p>
          <a:p>
            <a:pPr marL="1041400" lvl="1" indent="-571500" algn="just">
              <a:buFont typeface="Wingdings" panose="05000000000000000000" pitchFamily="2" charset="2"/>
              <a:buChar char="§"/>
            </a:pPr>
            <a:r>
              <a:rPr lang="en-US" sz="4000" dirty="0">
                <a:cs typeface="Source Sans Pro Light"/>
              </a:rPr>
              <a:t>Usually costly (heavy weight object) resources are closed inside finally block.</a:t>
            </a:r>
          </a:p>
        </p:txBody>
      </p:sp>
    </p:spTree>
    <p:extLst>
      <p:ext uri="{BB962C8B-B14F-4D97-AF65-F5344CB8AC3E}">
        <p14:creationId xmlns:p14="http://schemas.microsoft.com/office/powerpoint/2010/main" val="15394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591194"/>
            <a:ext cx="5217536"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Checked Exception</a:t>
            </a:r>
          </a:p>
        </p:txBody>
      </p:sp>
      <p:sp>
        <p:nvSpPr>
          <p:cNvPr id="11" name="object 14">
            <a:extLst>
              <a:ext uri="{FF2B5EF4-FFF2-40B4-BE49-F238E27FC236}">
                <a16:creationId xmlns:a16="http://schemas.microsoft.com/office/drawing/2014/main" id="{62B10694-DE1B-49A1-8CBE-A8954CDD27D8}"/>
              </a:ext>
            </a:extLst>
          </p:cNvPr>
          <p:cNvSpPr txBox="1"/>
          <p:nvPr/>
        </p:nvSpPr>
        <p:spPr>
          <a:xfrm>
            <a:off x="1097496" y="2262522"/>
            <a:ext cx="16815320" cy="6168355"/>
          </a:xfrm>
          <a:prstGeom prst="rect">
            <a:avLst/>
          </a:prstGeom>
        </p:spPr>
        <p:txBody>
          <a:bodyPr vert="horz" wrap="square" lIns="0" tIns="12700" rIns="0" bIns="0" rtlCol="0">
            <a:spAutoFit/>
          </a:bodyPr>
          <a:lstStyle/>
          <a:p>
            <a:pPr marL="1041400" lvl="1" indent="-571500" algn="just">
              <a:buFont typeface="Wingdings" panose="05000000000000000000" pitchFamily="2" charset="2"/>
              <a:buChar char="§"/>
            </a:pPr>
            <a:r>
              <a:rPr lang="en-US" sz="4000" dirty="0">
                <a:cs typeface="Source Sans Pro Light"/>
              </a:rPr>
              <a:t>Those exception for which the compiler checks at the compile time, whether the exception is handled by the developer inside the code or not.</a:t>
            </a:r>
          </a:p>
          <a:p>
            <a:pPr marL="1041400" lvl="1" indent="-571500" algn="just">
              <a:buFont typeface="Wingdings" panose="05000000000000000000" pitchFamily="2" charset="2"/>
              <a:buChar char="§"/>
            </a:pPr>
            <a:endParaRPr lang="en-US" sz="4000" dirty="0">
              <a:cs typeface="Source Sans Pro Light"/>
            </a:endParaRPr>
          </a:p>
          <a:p>
            <a:pPr marL="1041400" lvl="1" indent="-571500" algn="just">
              <a:buFont typeface="Wingdings" panose="05000000000000000000" pitchFamily="2" charset="2"/>
              <a:buChar char="§"/>
            </a:pPr>
            <a:r>
              <a:rPr lang="en-US" sz="4000" dirty="0">
                <a:cs typeface="Source Sans Pro Light"/>
              </a:rPr>
              <a:t>If the exception is not handled, then the compiler gives an error and force the developer to handle the exception.</a:t>
            </a:r>
          </a:p>
          <a:p>
            <a:pPr marL="1041400" lvl="1" indent="-571500" algn="just">
              <a:buFont typeface="Wingdings" panose="05000000000000000000" pitchFamily="2" charset="2"/>
              <a:buChar char="§"/>
            </a:pPr>
            <a:endParaRPr lang="en-US" sz="4000" dirty="0">
              <a:cs typeface="Source Sans Pro Light"/>
            </a:endParaRPr>
          </a:p>
          <a:p>
            <a:pPr marL="1041400" lvl="1" indent="-571500" algn="just">
              <a:buFont typeface="Wingdings" panose="05000000000000000000" pitchFamily="2" charset="2"/>
              <a:buChar char="§"/>
            </a:pPr>
            <a:r>
              <a:rPr lang="en-US" sz="4000" b="1" dirty="0">
                <a:solidFill>
                  <a:srgbClr val="FF0000"/>
                </a:solidFill>
                <a:cs typeface="Source Sans Pro Light"/>
              </a:rPr>
              <a:t>The exception certainly happens only at the runtime but the compiler checks whether it is handled or not.</a:t>
            </a:r>
          </a:p>
          <a:p>
            <a:pPr marL="1041400" lvl="1" indent="-571500" algn="just">
              <a:buFont typeface="Wingdings" panose="05000000000000000000" pitchFamily="2" charset="2"/>
              <a:buChar char="§"/>
            </a:pPr>
            <a:endParaRPr lang="en-US" sz="4000" b="1" dirty="0">
              <a:solidFill>
                <a:srgbClr val="FF0000"/>
              </a:solidFill>
              <a:cs typeface="Source Sans Pro Light"/>
            </a:endParaRPr>
          </a:p>
          <a:p>
            <a:pPr marL="1041400" lvl="1" indent="-571500" algn="just">
              <a:buFont typeface="Wingdings" panose="05000000000000000000" pitchFamily="2" charset="2"/>
              <a:buChar char="§"/>
            </a:pPr>
            <a:r>
              <a:rPr lang="en-US" sz="4000" dirty="0">
                <a:cs typeface="Source Sans Pro Light"/>
              </a:rPr>
              <a:t>Checked exception classes never extends RuntimeException class.</a:t>
            </a:r>
          </a:p>
        </p:txBody>
      </p:sp>
    </p:spTree>
    <p:extLst>
      <p:ext uri="{BB962C8B-B14F-4D97-AF65-F5344CB8AC3E}">
        <p14:creationId xmlns:p14="http://schemas.microsoft.com/office/powerpoint/2010/main" val="28837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591194"/>
            <a:ext cx="5217536"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Checked Exception</a:t>
            </a:r>
          </a:p>
        </p:txBody>
      </p:sp>
      <p:pic>
        <p:nvPicPr>
          <p:cNvPr id="3" name="Picture 2">
            <a:extLst>
              <a:ext uri="{FF2B5EF4-FFF2-40B4-BE49-F238E27FC236}">
                <a16:creationId xmlns:a16="http://schemas.microsoft.com/office/drawing/2014/main" id="{BA3E51AC-7C9B-4CF3-88D0-15BBC428B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636" y="1451032"/>
            <a:ext cx="10225136" cy="8820361"/>
          </a:xfrm>
          <a:prstGeom prst="rect">
            <a:avLst/>
          </a:prstGeom>
        </p:spPr>
      </p:pic>
    </p:spTree>
    <p:extLst>
      <p:ext uri="{BB962C8B-B14F-4D97-AF65-F5344CB8AC3E}">
        <p14:creationId xmlns:p14="http://schemas.microsoft.com/office/powerpoint/2010/main" val="225424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591194"/>
            <a:ext cx="5217536"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Unchecked Exception</a:t>
            </a:r>
          </a:p>
        </p:txBody>
      </p:sp>
      <p:sp>
        <p:nvSpPr>
          <p:cNvPr id="11" name="object 14">
            <a:extLst>
              <a:ext uri="{FF2B5EF4-FFF2-40B4-BE49-F238E27FC236}">
                <a16:creationId xmlns:a16="http://schemas.microsoft.com/office/drawing/2014/main" id="{62B10694-DE1B-49A1-8CBE-A8954CDD27D8}"/>
              </a:ext>
            </a:extLst>
          </p:cNvPr>
          <p:cNvSpPr txBox="1"/>
          <p:nvPr/>
        </p:nvSpPr>
        <p:spPr>
          <a:xfrm>
            <a:off x="1097496" y="3042444"/>
            <a:ext cx="16815320" cy="4937249"/>
          </a:xfrm>
          <a:prstGeom prst="rect">
            <a:avLst/>
          </a:prstGeom>
        </p:spPr>
        <p:txBody>
          <a:bodyPr vert="horz" wrap="square" lIns="0" tIns="12700" rIns="0" bIns="0" rtlCol="0">
            <a:spAutoFit/>
          </a:bodyPr>
          <a:lstStyle/>
          <a:p>
            <a:pPr marL="1041400" lvl="1" indent="-571500" algn="just">
              <a:buFont typeface="Wingdings" panose="05000000000000000000" pitchFamily="2" charset="2"/>
              <a:buChar char="§"/>
            </a:pPr>
            <a:r>
              <a:rPr lang="en-US" sz="4000" dirty="0">
                <a:cs typeface="Source Sans Pro Light"/>
              </a:rPr>
              <a:t>Those exception for which the compiler does not checks at the compile time, whether the exception is handled by the developer inside the code or not.</a:t>
            </a:r>
          </a:p>
          <a:p>
            <a:pPr marL="1041400" lvl="1" indent="-571500" algn="just">
              <a:buFont typeface="Wingdings" panose="05000000000000000000" pitchFamily="2" charset="2"/>
              <a:buChar char="§"/>
            </a:pPr>
            <a:endParaRPr lang="en-US" sz="4000" dirty="0">
              <a:cs typeface="Source Sans Pro Light"/>
            </a:endParaRPr>
          </a:p>
          <a:p>
            <a:pPr marL="1041400" lvl="1" indent="-571500" algn="just">
              <a:buFont typeface="Wingdings" panose="05000000000000000000" pitchFamily="2" charset="2"/>
              <a:buChar char="§"/>
            </a:pPr>
            <a:r>
              <a:rPr lang="en-US" sz="4000" dirty="0">
                <a:cs typeface="Source Sans Pro Light"/>
              </a:rPr>
              <a:t>If the exception is not handled, then the compiler does not give any error and will not force the developer to handle the exception.</a:t>
            </a:r>
          </a:p>
          <a:p>
            <a:pPr marL="1041400" lvl="1" indent="-571500" algn="just">
              <a:buFont typeface="Wingdings" panose="05000000000000000000" pitchFamily="2" charset="2"/>
              <a:buChar char="§"/>
            </a:pPr>
            <a:endParaRPr lang="en-US" sz="4000" dirty="0">
              <a:cs typeface="Source Sans Pro Light"/>
            </a:endParaRPr>
          </a:p>
          <a:p>
            <a:pPr marL="1041400" lvl="1" indent="-571500" algn="just">
              <a:buFont typeface="Wingdings" panose="05000000000000000000" pitchFamily="2" charset="2"/>
              <a:buChar char="§"/>
            </a:pPr>
            <a:r>
              <a:rPr lang="en-US" sz="4000" dirty="0">
                <a:cs typeface="Source Sans Pro Light"/>
              </a:rPr>
              <a:t>Unchecked exception classes always extends RuntimeException class.</a:t>
            </a:r>
          </a:p>
        </p:txBody>
      </p:sp>
    </p:spTree>
    <p:extLst>
      <p:ext uri="{BB962C8B-B14F-4D97-AF65-F5344CB8AC3E}">
        <p14:creationId xmlns:p14="http://schemas.microsoft.com/office/powerpoint/2010/main" val="3834723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591194"/>
            <a:ext cx="5217536"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Unchecked Exception</a:t>
            </a:r>
          </a:p>
        </p:txBody>
      </p:sp>
      <p:pic>
        <p:nvPicPr>
          <p:cNvPr id="4" name="Picture 3">
            <a:extLst>
              <a:ext uri="{FF2B5EF4-FFF2-40B4-BE49-F238E27FC236}">
                <a16:creationId xmlns:a16="http://schemas.microsoft.com/office/drawing/2014/main" id="{6F871200-1E51-4DA8-A56D-B0A25E2C5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223" y="1664075"/>
            <a:ext cx="7442406" cy="8834433"/>
          </a:xfrm>
          <a:prstGeom prst="rect">
            <a:avLst/>
          </a:prstGeom>
        </p:spPr>
      </p:pic>
    </p:spTree>
    <p:extLst>
      <p:ext uri="{BB962C8B-B14F-4D97-AF65-F5344CB8AC3E}">
        <p14:creationId xmlns:p14="http://schemas.microsoft.com/office/powerpoint/2010/main" val="407827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4">
            <a:extLst>
              <a:ext uri="{FF2B5EF4-FFF2-40B4-BE49-F238E27FC236}">
                <a16:creationId xmlns:a16="http://schemas.microsoft.com/office/drawing/2014/main" id="{655226AB-04E9-4FC5-9C22-E447B4D03FE2}"/>
              </a:ext>
            </a:extLst>
          </p:cNvPr>
          <p:cNvSpPr txBox="1"/>
          <p:nvPr/>
        </p:nvSpPr>
        <p:spPr>
          <a:xfrm>
            <a:off x="1097496" y="3293574"/>
            <a:ext cx="16815320" cy="4106252"/>
          </a:xfrm>
          <a:prstGeom prst="rect">
            <a:avLst/>
          </a:prstGeom>
        </p:spPr>
        <p:txBody>
          <a:bodyPr vert="horz" wrap="square" lIns="0" tIns="12700" rIns="0" bIns="0" rtlCol="0">
            <a:spAutoFit/>
          </a:bodyPr>
          <a:lstStyle/>
          <a:p>
            <a:pPr marL="584200" indent="-571500">
              <a:lnSpc>
                <a:spcPct val="100000"/>
              </a:lnSpc>
              <a:buFont typeface="Wingdings" panose="05000000000000000000" pitchFamily="2" charset="2"/>
              <a:buChar char="ü"/>
            </a:pPr>
            <a:r>
              <a:rPr lang="en-US" sz="3800" b="0" spc="-15" dirty="0">
                <a:cs typeface="Source Sans Pro Light"/>
              </a:rPr>
              <a:t>It is a runtime interruption which makes the program to stop from executing.</a:t>
            </a:r>
          </a:p>
          <a:p>
            <a:pPr marL="584200" indent="-571500">
              <a:lnSpc>
                <a:spcPct val="100000"/>
              </a:lnSpc>
              <a:buFont typeface="Wingdings" panose="05000000000000000000" pitchFamily="2" charset="2"/>
              <a:buChar char="ü"/>
            </a:pPr>
            <a:endParaRPr lang="en-US" sz="3800" spc="-15" dirty="0">
              <a:cs typeface="Source Sans Pro Light"/>
            </a:endParaRPr>
          </a:p>
          <a:p>
            <a:pPr marL="584200" indent="-571500">
              <a:lnSpc>
                <a:spcPct val="100000"/>
              </a:lnSpc>
              <a:buFont typeface="Wingdings" panose="05000000000000000000" pitchFamily="2" charset="2"/>
              <a:buChar char="ü"/>
            </a:pPr>
            <a:r>
              <a:rPr lang="en-US" sz="3800" spc="-15" dirty="0">
                <a:cs typeface="Source Sans Pro Light"/>
              </a:rPr>
              <a:t>Exception occurs only during runtime and when it occurs, program gets terminated.</a:t>
            </a:r>
          </a:p>
          <a:p>
            <a:pPr marL="584200" indent="-571500">
              <a:lnSpc>
                <a:spcPct val="100000"/>
              </a:lnSpc>
              <a:buFont typeface="Wingdings" panose="05000000000000000000" pitchFamily="2" charset="2"/>
              <a:buChar char="ü"/>
            </a:pPr>
            <a:endParaRPr lang="en-US" sz="3800" spc="-15" dirty="0">
              <a:cs typeface="Source Sans Pro Light"/>
            </a:endParaRPr>
          </a:p>
          <a:p>
            <a:pPr marL="584200" indent="-571500">
              <a:lnSpc>
                <a:spcPct val="100000"/>
              </a:lnSpc>
              <a:buFont typeface="Wingdings" panose="05000000000000000000" pitchFamily="2" charset="2"/>
              <a:buChar char="ü"/>
            </a:pPr>
            <a:r>
              <a:rPr lang="en-US" sz="3800" b="1" spc="-15" dirty="0">
                <a:solidFill>
                  <a:srgbClr val="FF0000"/>
                </a:solidFill>
                <a:cs typeface="Source Sans Pro Light"/>
              </a:rPr>
              <a:t>Exception never occurs at compile time.</a:t>
            </a:r>
          </a:p>
          <a:p>
            <a:pPr marL="584200" indent="-571500">
              <a:lnSpc>
                <a:spcPct val="100000"/>
              </a:lnSpc>
              <a:buFont typeface="Wingdings" panose="05000000000000000000" pitchFamily="2" charset="2"/>
              <a:buChar char="ü"/>
            </a:pPr>
            <a:endParaRPr lang="en-US" sz="3800" spc="-15" dirty="0">
              <a:cs typeface="Source Sans Pro Light"/>
            </a:endParaRPr>
          </a:p>
          <a:p>
            <a:pPr marL="584200" indent="-571500">
              <a:lnSpc>
                <a:spcPct val="100000"/>
              </a:lnSpc>
              <a:buFont typeface="Wingdings" panose="05000000000000000000" pitchFamily="2" charset="2"/>
              <a:buChar char="ü"/>
            </a:pPr>
            <a:r>
              <a:rPr lang="en-US" sz="3800" spc="-15" dirty="0">
                <a:cs typeface="Source Sans Pro Light"/>
              </a:rPr>
              <a:t>Exception is thrown by JVM.</a:t>
            </a:r>
            <a:endParaRPr sz="3800" dirty="0">
              <a:cs typeface="Source Sans Pro Light"/>
            </a:endParaRPr>
          </a:p>
        </p:txBody>
      </p:sp>
      <p:grpSp>
        <p:nvGrpSpPr>
          <p:cNvPr id="30" name="Group 29">
            <a:extLst>
              <a:ext uri="{FF2B5EF4-FFF2-40B4-BE49-F238E27FC236}">
                <a16:creationId xmlns:a16="http://schemas.microsoft.com/office/drawing/2014/main" id="{0B6FCB51-BC94-4B48-BC76-175EBBC38723}"/>
              </a:ext>
            </a:extLst>
          </p:cNvPr>
          <p:cNvGrpSpPr/>
          <p:nvPr/>
        </p:nvGrpSpPr>
        <p:grpSpPr>
          <a:xfrm>
            <a:off x="1" y="546100"/>
            <a:ext cx="7219156" cy="828000"/>
            <a:chOff x="564554" y="8642689"/>
            <a:chExt cx="3496471" cy="439424"/>
          </a:xfrm>
        </p:grpSpPr>
        <p:sp>
          <p:nvSpPr>
            <p:cNvPr id="31" name="object 4">
              <a:extLst>
                <a:ext uri="{FF2B5EF4-FFF2-40B4-BE49-F238E27FC236}">
                  <a16:creationId xmlns:a16="http://schemas.microsoft.com/office/drawing/2014/main" id="{C4E7F325-770E-4065-B425-647CCBC871F1}"/>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32" name="object 5">
              <a:extLst>
                <a:ext uri="{FF2B5EF4-FFF2-40B4-BE49-F238E27FC236}">
                  <a16:creationId xmlns:a16="http://schemas.microsoft.com/office/drawing/2014/main" id="{C213239B-3141-48A6-8CCB-097FCEE5D66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33" name="object 9">
            <a:extLst>
              <a:ext uri="{FF2B5EF4-FFF2-40B4-BE49-F238E27FC236}">
                <a16:creationId xmlns:a16="http://schemas.microsoft.com/office/drawing/2014/main" id="{2EB02F41-E6A7-4670-9164-396D2667CA5A}"/>
              </a:ext>
            </a:extLst>
          </p:cNvPr>
          <p:cNvSpPr txBox="1"/>
          <p:nvPr/>
        </p:nvSpPr>
        <p:spPr>
          <a:xfrm>
            <a:off x="648172" y="615130"/>
            <a:ext cx="5472608"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Exception – What it is?</a:t>
            </a:r>
          </a:p>
        </p:txBody>
      </p:sp>
    </p:spTree>
    <p:extLst>
      <p:ext uri="{BB962C8B-B14F-4D97-AF65-F5344CB8AC3E}">
        <p14:creationId xmlns:p14="http://schemas.microsoft.com/office/powerpoint/2010/main" val="218477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1" y="546100"/>
            <a:ext cx="7219156" cy="828000"/>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48172" y="615130"/>
            <a:ext cx="4896544"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Exception Hierarchy</a:t>
            </a:r>
          </a:p>
        </p:txBody>
      </p:sp>
      <p:pic>
        <p:nvPicPr>
          <p:cNvPr id="4" name="Picture 3">
            <a:extLst>
              <a:ext uri="{FF2B5EF4-FFF2-40B4-BE49-F238E27FC236}">
                <a16:creationId xmlns:a16="http://schemas.microsoft.com/office/drawing/2014/main" id="{44AB87A2-2251-4C90-9AF9-7A379D25B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80" y="1443114"/>
            <a:ext cx="18192306" cy="85120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44153C3-A1DB-4EA9-B96B-1FBBBA20BF30}"/>
              </a:ext>
            </a:extLst>
          </p:cNvPr>
          <p:cNvGrpSpPr/>
          <p:nvPr/>
        </p:nvGrpSpPr>
        <p:grpSpPr>
          <a:xfrm>
            <a:off x="1" y="546100"/>
            <a:ext cx="7219156" cy="828000"/>
            <a:chOff x="564554" y="8642689"/>
            <a:chExt cx="3496471" cy="439424"/>
          </a:xfrm>
        </p:grpSpPr>
        <p:sp>
          <p:nvSpPr>
            <p:cNvPr id="3" name="object 4">
              <a:extLst>
                <a:ext uri="{FF2B5EF4-FFF2-40B4-BE49-F238E27FC236}">
                  <a16:creationId xmlns:a16="http://schemas.microsoft.com/office/drawing/2014/main" id="{355EE32D-8E08-4A3F-8C57-F70121975579}"/>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4" name="object 5">
              <a:extLst>
                <a:ext uri="{FF2B5EF4-FFF2-40B4-BE49-F238E27FC236}">
                  <a16:creationId xmlns:a16="http://schemas.microsoft.com/office/drawing/2014/main" id="{43F321DB-9AEC-4120-A056-ABE5766524DD}"/>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5" name="object 9">
            <a:extLst>
              <a:ext uri="{FF2B5EF4-FFF2-40B4-BE49-F238E27FC236}">
                <a16:creationId xmlns:a16="http://schemas.microsoft.com/office/drawing/2014/main" id="{147CBC55-C85D-4972-B09D-E50BABA6FE90}"/>
              </a:ext>
            </a:extLst>
          </p:cNvPr>
          <p:cNvSpPr txBox="1"/>
          <p:nvPr/>
        </p:nvSpPr>
        <p:spPr>
          <a:xfrm>
            <a:off x="648172" y="615130"/>
            <a:ext cx="4896544"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Exception Handling</a:t>
            </a:r>
          </a:p>
        </p:txBody>
      </p:sp>
      <p:sp>
        <p:nvSpPr>
          <p:cNvPr id="6" name="object 14">
            <a:extLst>
              <a:ext uri="{FF2B5EF4-FFF2-40B4-BE49-F238E27FC236}">
                <a16:creationId xmlns:a16="http://schemas.microsoft.com/office/drawing/2014/main" id="{06D4DE72-8606-4748-80A6-83B50A3A5F68}"/>
              </a:ext>
            </a:extLst>
          </p:cNvPr>
          <p:cNvSpPr txBox="1"/>
          <p:nvPr/>
        </p:nvSpPr>
        <p:spPr>
          <a:xfrm>
            <a:off x="1097496" y="1776097"/>
            <a:ext cx="16815320" cy="1767150"/>
          </a:xfrm>
          <a:prstGeom prst="rect">
            <a:avLst/>
          </a:prstGeom>
        </p:spPr>
        <p:txBody>
          <a:bodyPr vert="horz" wrap="square" lIns="0" tIns="12700" rIns="0" bIns="0" rtlCol="0">
            <a:spAutoFit/>
          </a:bodyPr>
          <a:lstStyle/>
          <a:p>
            <a:pPr marL="12700" algn="just">
              <a:lnSpc>
                <a:spcPct val="100000"/>
              </a:lnSpc>
            </a:pPr>
            <a:r>
              <a:rPr lang="en-US" sz="3800" dirty="0">
                <a:cs typeface="Source Sans Pro Light"/>
              </a:rPr>
              <a:t>When an exception occurs, the program definitely terminates. If the exceptions are handled, then we can avoid program termination but the program may not give the expected output.</a:t>
            </a:r>
            <a:endParaRPr sz="3800" dirty="0">
              <a:cs typeface="Source Sans Pro Light"/>
            </a:endParaRPr>
          </a:p>
        </p:txBody>
      </p:sp>
      <p:grpSp>
        <p:nvGrpSpPr>
          <p:cNvPr id="7" name="Group 6">
            <a:extLst>
              <a:ext uri="{FF2B5EF4-FFF2-40B4-BE49-F238E27FC236}">
                <a16:creationId xmlns:a16="http://schemas.microsoft.com/office/drawing/2014/main" id="{A43813C6-6B66-4875-8725-873256D67EA8}"/>
              </a:ext>
            </a:extLst>
          </p:cNvPr>
          <p:cNvGrpSpPr/>
          <p:nvPr/>
        </p:nvGrpSpPr>
        <p:grpSpPr>
          <a:xfrm>
            <a:off x="0" y="4317698"/>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4386728"/>
            <a:ext cx="4896544"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How to handle?</a:t>
            </a:r>
          </a:p>
        </p:txBody>
      </p:sp>
      <p:sp>
        <p:nvSpPr>
          <p:cNvPr id="11" name="object 14">
            <a:extLst>
              <a:ext uri="{FF2B5EF4-FFF2-40B4-BE49-F238E27FC236}">
                <a16:creationId xmlns:a16="http://schemas.microsoft.com/office/drawing/2014/main" id="{62B10694-DE1B-49A1-8CBE-A8954CDD27D8}"/>
              </a:ext>
            </a:extLst>
          </p:cNvPr>
          <p:cNvSpPr txBox="1"/>
          <p:nvPr/>
        </p:nvSpPr>
        <p:spPr>
          <a:xfrm>
            <a:off x="1097496" y="5920141"/>
            <a:ext cx="16815320" cy="3521477"/>
          </a:xfrm>
          <a:prstGeom prst="rect">
            <a:avLst/>
          </a:prstGeom>
        </p:spPr>
        <p:txBody>
          <a:bodyPr vert="horz" wrap="square" lIns="0" tIns="12700" rIns="0" bIns="0" rtlCol="0">
            <a:spAutoFit/>
          </a:bodyPr>
          <a:lstStyle/>
          <a:p>
            <a:pPr marL="584200" indent="-571500" algn="just">
              <a:lnSpc>
                <a:spcPct val="100000"/>
              </a:lnSpc>
              <a:buFont typeface="Wingdings" panose="05000000000000000000" pitchFamily="2" charset="2"/>
              <a:buChar char="§"/>
            </a:pPr>
            <a:r>
              <a:rPr lang="en-US" sz="3800" dirty="0">
                <a:cs typeface="Source Sans Pro Light"/>
              </a:rPr>
              <a:t>By using try and catch blocks</a:t>
            </a:r>
          </a:p>
          <a:p>
            <a:pPr marL="584200" indent="-571500" algn="just">
              <a:lnSpc>
                <a:spcPct val="100000"/>
              </a:lnSpc>
              <a:buFont typeface="Wingdings" panose="05000000000000000000" pitchFamily="2" charset="2"/>
              <a:buChar char="§"/>
            </a:pPr>
            <a:endParaRPr lang="en-US" sz="3800" dirty="0">
              <a:cs typeface="Source Sans Pro Light"/>
            </a:endParaRPr>
          </a:p>
          <a:p>
            <a:pPr marL="1041400" lvl="1" indent="-571500" algn="just">
              <a:buFont typeface="Wingdings" panose="05000000000000000000" pitchFamily="2" charset="2"/>
              <a:buChar char="§"/>
            </a:pPr>
            <a:r>
              <a:rPr lang="en-US" sz="3800" dirty="0">
                <a:cs typeface="Source Sans Pro Light"/>
              </a:rPr>
              <a:t>One or multiple lines of code which possibly gives an exception must be enclosed in try block followed by the immediate catch block.</a:t>
            </a:r>
          </a:p>
          <a:p>
            <a:pPr marL="1041400" lvl="1" indent="-571500" algn="just">
              <a:buFont typeface="Wingdings" panose="05000000000000000000" pitchFamily="2" charset="2"/>
              <a:buChar char="§"/>
            </a:pPr>
            <a:endParaRPr lang="en-US" sz="3800" dirty="0">
              <a:cs typeface="Source Sans Pro Light"/>
            </a:endParaRPr>
          </a:p>
          <a:p>
            <a:pPr marL="1041400" lvl="1" indent="-571500" algn="just">
              <a:buFont typeface="Wingdings" panose="05000000000000000000" pitchFamily="2" charset="2"/>
              <a:buChar char="§"/>
            </a:pPr>
            <a:r>
              <a:rPr lang="en-US" sz="3800" dirty="0">
                <a:cs typeface="Source Sans Pro Light"/>
              </a:rPr>
              <a:t>If the exception did not occur in try block, catch block will not get executed.</a:t>
            </a:r>
            <a:endParaRPr sz="3800" dirty="0">
              <a:cs typeface="Source Sans Pro Light"/>
            </a:endParaRPr>
          </a:p>
        </p:txBody>
      </p:sp>
    </p:spTree>
    <p:extLst>
      <p:ext uri="{BB962C8B-B14F-4D97-AF65-F5344CB8AC3E}">
        <p14:creationId xmlns:p14="http://schemas.microsoft.com/office/powerpoint/2010/main" val="13897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591194"/>
            <a:ext cx="4896544"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How to handle?</a:t>
            </a:r>
          </a:p>
        </p:txBody>
      </p:sp>
      <p:sp>
        <p:nvSpPr>
          <p:cNvPr id="11" name="object 14">
            <a:extLst>
              <a:ext uri="{FF2B5EF4-FFF2-40B4-BE49-F238E27FC236}">
                <a16:creationId xmlns:a16="http://schemas.microsoft.com/office/drawing/2014/main" id="{62B10694-DE1B-49A1-8CBE-A8954CDD27D8}"/>
              </a:ext>
            </a:extLst>
          </p:cNvPr>
          <p:cNvSpPr txBox="1"/>
          <p:nvPr/>
        </p:nvSpPr>
        <p:spPr>
          <a:xfrm>
            <a:off x="1097496" y="1896730"/>
            <a:ext cx="16815320" cy="8199681"/>
          </a:xfrm>
          <a:prstGeom prst="rect">
            <a:avLst/>
          </a:prstGeom>
        </p:spPr>
        <p:txBody>
          <a:bodyPr vert="horz" wrap="square" lIns="0" tIns="12700" rIns="0" bIns="0" rtlCol="0">
            <a:spAutoFit/>
          </a:bodyPr>
          <a:lstStyle/>
          <a:p>
            <a:pPr marL="1041400" lvl="1" indent="-571500" algn="just">
              <a:buFont typeface="Wingdings" panose="05000000000000000000" pitchFamily="2" charset="2"/>
              <a:buChar char="§"/>
            </a:pPr>
            <a:r>
              <a:rPr lang="en-US" sz="3800" dirty="0">
                <a:cs typeface="Source Sans Pro Light"/>
              </a:rPr>
              <a:t>catch block gets executed only if exception happens in the try block and if the exception matches the catch block.</a:t>
            </a:r>
          </a:p>
          <a:p>
            <a:pPr marL="1041400" lvl="1" indent="-571500" algn="just">
              <a:buFont typeface="Wingdings" panose="05000000000000000000" pitchFamily="2" charset="2"/>
              <a:buChar char="§"/>
            </a:pPr>
            <a:endParaRPr lang="en-US" sz="3800" dirty="0">
              <a:cs typeface="Source Sans Pro Light"/>
            </a:endParaRPr>
          </a:p>
          <a:p>
            <a:pPr marL="1041400" lvl="1" indent="-571500" algn="just">
              <a:buFont typeface="Wingdings" panose="05000000000000000000" pitchFamily="2" charset="2"/>
              <a:buChar char="§"/>
            </a:pPr>
            <a:r>
              <a:rPr lang="en-US" sz="3800" dirty="0">
                <a:cs typeface="Source Sans Pro Light"/>
              </a:rPr>
              <a:t>When exception occurs in the try block, then the control immediately comes out of try block without executing the remaining lines of code with in the try block and  executes the matching catch block.</a:t>
            </a:r>
          </a:p>
          <a:p>
            <a:pPr marL="1041400" lvl="1" indent="-571500" algn="just">
              <a:buFont typeface="Wingdings" panose="05000000000000000000" pitchFamily="2" charset="2"/>
              <a:buChar char="§"/>
            </a:pPr>
            <a:endParaRPr lang="en-US" sz="3800" dirty="0">
              <a:cs typeface="Source Sans Pro Light"/>
            </a:endParaRPr>
          </a:p>
          <a:p>
            <a:pPr marL="1041400" lvl="1" indent="-571500" algn="just">
              <a:buFont typeface="Wingdings" panose="05000000000000000000" pitchFamily="2" charset="2"/>
              <a:buChar char="§"/>
            </a:pPr>
            <a:r>
              <a:rPr lang="en-US" sz="3800" dirty="0">
                <a:cs typeface="Source Sans Pro Light"/>
              </a:rPr>
              <a:t>If the matching catch block is not found, then the program gets terminated.</a:t>
            </a:r>
          </a:p>
          <a:p>
            <a:pPr marL="1041400" lvl="1" indent="-571500" algn="just">
              <a:buFont typeface="Wingdings" panose="05000000000000000000" pitchFamily="2" charset="2"/>
              <a:buChar char="§"/>
            </a:pPr>
            <a:endParaRPr lang="en-US" sz="3800" dirty="0">
              <a:cs typeface="Source Sans Pro Light"/>
            </a:endParaRPr>
          </a:p>
          <a:p>
            <a:pPr marL="1041400" lvl="1" indent="-571500" algn="just">
              <a:buFont typeface="Wingdings" panose="05000000000000000000" pitchFamily="2" charset="2"/>
              <a:buChar char="§"/>
            </a:pPr>
            <a:r>
              <a:rPr lang="en-US" sz="3800" dirty="0">
                <a:cs typeface="Source Sans Pro Light"/>
              </a:rPr>
              <a:t>Once the control comes out of try block, it will not got to try block again.</a:t>
            </a:r>
          </a:p>
          <a:p>
            <a:pPr marL="1041400" lvl="1" indent="-571500" algn="just">
              <a:buFont typeface="Wingdings" panose="05000000000000000000" pitchFamily="2" charset="2"/>
              <a:buChar char="§"/>
            </a:pPr>
            <a:endParaRPr lang="en-US" sz="3800" dirty="0">
              <a:cs typeface="Source Sans Pro Light"/>
            </a:endParaRPr>
          </a:p>
          <a:p>
            <a:pPr marL="1041400" lvl="1" indent="-571500" algn="just">
              <a:buFont typeface="Wingdings" panose="05000000000000000000" pitchFamily="2" charset="2"/>
              <a:buChar char="§"/>
            </a:pPr>
            <a:r>
              <a:rPr lang="en-US" sz="3800" dirty="0">
                <a:cs typeface="Source Sans Pro Light"/>
              </a:rPr>
              <a:t>There must not be any executable code in between try and catch blocks.</a:t>
            </a:r>
          </a:p>
          <a:p>
            <a:pPr marL="1041400" lvl="1" indent="-571500" algn="just">
              <a:buFont typeface="Wingdings" panose="05000000000000000000" pitchFamily="2" charset="2"/>
              <a:buChar char="§"/>
            </a:pPr>
            <a:endParaRPr lang="en-US" sz="3800" dirty="0">
              <a:cs typeface="Source Sans Pro Light"/>
            </a:endParaRPr>
          </a:p>
          <a:p>
            <a:pPr marL="1041400" lvl="1" indent="-571500" algn="just">
              <a:buFont typeface="Wingdings" panose="05000000000000000000" pitchFamily="2" charset="2"/>
              <a:buChar char="§"/>
            </a:pPr>
            <a:r>
              <a:rPr lang="en-US" sz="3800" dirty="0">
                <a:cs typeface="Source Sans Pro Light"/>
              </a:rPr>
              <a:t>Handling scenarios must be written within the catch block.</a:t>
            </a:r>
            <a:endParaRPr sz="3800" dirty="0">
              <a:cs typeface="Source Sans Pro Light"/>
            </a:endParaRPr>
          </a:p>
        </p:txBody>
      </p:sp>
    </p:spTree>
    <p:extLst>
      <p:ext uri="{BB962C8B-B14F-4D97-AF65-F5344CB8AC3E}">
        <p14:creationId xmlns:p14="http://schemas.microsoft.com/office/powerpoint/2010/main" val="355877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1" y="591194"/>
            <a:ext cx="4896544"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How to handle?</a:t>
            </a:r>
          </a:p>
        </p:txBody>
      </p:sp>
      <p:sp>
        <p:nvSpPr>
          <p:cNvPr id="11" name="object 14">
            <a:extLst>
              <a:ext uri="{FF2B5EF4-FFF2-40B4-BE49-F238E27FC236}">
                <a16:creationId xmlns:a16="http://schemas.microsoft.com/office/drawing/2014/main" id="{62B10694-DE1B-49A1-8CBE-A8954CDD27D8}"/>
              </a:ext>
            </a:extLst>
          </p:cNvPr>
          <p:cNvSpPr txBox="1"/>
          <p:nvPr/>
        </p:nvSpPr>
        <p:spPr>
          <a:xfrm>
            <a:off x="1097496" y="1896730"/>
            <a:ext cx="16815320" cy="2936701"/>
          </a:xfrm>
          <a:prstGeom prst="rect">
            <a:avLst/>
          </a:prstGeom>
        </p:spPr>
        <p:txBody>
          <a:bodyPr vert="horz" wrap="square" lIns="0" tIns="12700" rIns="0" bIns="0" rtlCol="0">
            <a:spAutoFit/>
          </a:bodyPr>
          <a:lstStyle/>
          <a:p>
            <a:pPr marL="1041400" lvl="1" indent="-571500" algn="just">
              <a:buFont typeface="Wingdings" panose="05000000000000000000" pitchFamily="2" charset="2"/>
              <a:buChar char="§"/>
            </a:pPr>
            <a:r>
              <a:rPr lang="en-US" sz="3800" dirty="0">
                <a:cs typeface="Source Sans Pro Light"/>
              </a:rPr>
              <a:t>Exception means, </a:t>
            </a:r>
            <a:r>
              <a:rPr lang="en-US" sz="3800" dirty="0" err="1">
                <a:cs typeface="Source Sans Pro Light"/>
              </a:rPr>
              <a:t>jvm</a:t>
            </a:r>
            <a:r>
              <a:rPr lang="en-US" sz="3800" dirty="0">
                <a:cs typeface="Source Sans Pro Light"/>
              </a:rPr>
              <a:t> creates object of appropriate exception class and that object is thrown.</a:t>
            </a:r>
          </a:p>
          <a:p>
            <a:pPr marL="1041400" lvl="1" indent="-571500" algn="just">
              <a:buFont typeface="Wingdings" panose="05000000000000000000" pitchFamily="2" charset="2"/>
              <a:buChar char="§"/>
            </a:pPr>
            <a:endParaRPr lang="en-US" sz="3800" dirty="0">
              <a:cs typeface="Source Sans Pro Light"/>
            </a:endParaRPr>
          </a:p>
          <a:p>
            <a:pPr marL="1041400" lvl="1" indent="-571500" algn="just">
              <a:buFont typeface="Wingdings" panose="05000000000000000000" pitchFamily="2" charset="2"/>
              <a:buChar char="§"/>
            </a:pPr>
            <a:r>
              <a:rPr lang="en-US" sz="3800" dirty="0">
                <a:cs typeface="Source Sans Pro Light"/>
              </a:rPr>
              <a:t>Reference type used in the catch block must belong to exception category. That is, it must be directly or indirectly a sub class of throwable.</a:t>
            </a:r>
          </a:p>
        </p:txBody>
      </p:sp>
    </p:spTree>
    <p:extLst>
      <p:ext uri="{BB962C8B-B14F-4D97-AF65-F5344CB8AC3E}">
        <p14:creationId xmlns:p14="http://schemas.microsoft.com/office/powerpoint/2010/main" val="346024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0" y="591194"/>
            <a:ext cx="5400601"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try with multiple catch</a:t>
            </a:r>
          </a:p>
        </p:txBody>
      </p:sp>
      <p:sp>
        <p:nvSpPr>
          <p:cNvPr id="12" name="object 14">
            <a:extLst>
              <a:ext uri="{FF2B5EF4-FFF2-40B4-BE49-F238E27FC236}">
                <a16:creationId xmlns:a16="http://schemas.microsoft.com/office/drawing/2014/main" id="{2B47D214-6DB9-4FD9-AD8B-ED0472F9AA6A}"/>
              </a:ext>
            </a:extLst>
          </p:cNvPr>
          <p:cNvSpPr txBox="1"/>
          <p:nvPr/>
        </p:nvSpPr>
        <p:spPr>
          <a:xfrm>
            <a:off x="1097496" y="1896730"/>
            <a:ext cx="16815320" cy="7768793"/>
          </a:xfrm>
          <a:prstGeom prst="rect">
            <a:avLst/>
          </a:prstGeom>
        </p:spPr>
        <p:txBody>
          <a:bodyPr vert="horz" wrap="square" lIns="0" tIns="12700" rIns="0" bIns="0" rtlCol="0">
            <a:spAutoFit/>
          </a:bodyPr>
          <a:lstStyle/>
          <a:p>
            <a:pPr marL="469900" lvl="1" algn="just"/>
            <a:r>
              <a:rPr lang="en-US" sz="2800" dirty="0">
                <a:cs typeface="Source Sans Pro Light"/>
              </a:rPr>
              <a:t>try</a:t>
            </a:r>
          </a:p>
          <a:p>
            <a:pPr marL="469900" lvl="1" algn="just"/>
            <a:r>
              <a:rPr lang="en-US" sz="2800" dirty="0">
                <a:cs typeface="Source Sans Pro Light"/>
              </a:rPr>
              <a:t>{</a:t>
            </a:r>
          </a:p>
          <a:p>
            <a:pPr marL="469900" lvl="1" algn="just"/>
            <a:r>
              <a:rPr lang="en-US" sz="2800" dirty="0">
                <a:cs typeface="Source Sans Pro Light"/>
              </a:rPr>
              <a:t>	… math operation …</a:t>
            </a:r>
          </a:p>
          <a:p>
            <a:pPr marL="469900" lvl="1" algn="just"/>
            <a:r>
              <a:rPr lang="en-US" sz="2800" dirty="0">
                <a:cs typeface="Source Sans Pro Light"/>
              </a:rPr>
              <a:t>	… save the results to file …</a:t>
            </a:r>
          </a:p>
          <a:p>
            <a:pPr marL="469900" lvl="1" algn="just"/>
            <a:r>
              <a:rPr lang="en-US" sz="2800" dirty="0">
                <a:cs typeface="Source Sans Pro Light"/>
              </a:rPr>
              <a:t>	… save the results to a database …</a:t>
            </a:r>
          </a:p>
          <a:p>
            <a:pPr marL="469900" lvl="1" algn="just"/>
            <a:r>
              <a:rPr lang="en-US" sz="2800" dirty="0">
                <a:cs typeface="Source Sans Pro Light"/>
              </a:rPr>
              <a:t>}</a:t>
            </a:r>
          </a:p>
          <a:p>
            <a:pPr marL="469900" lvl="1" algn="just"/>
            <a:r>
              <a:rPr lang="en-US" sz="2800" dirty="0">
                <a:cs typeface="Source Sans Pro Light"/>
              </a:rPr>
              <a:t>catch(ArithmeticException ae)</a:t>
            </a:r>
          </a:p>
          <a:p>
            <a:pPr marL="469900" lvl="1" algn="just"/>
            <a:r>
              <a:rPr lang="en-US" sz="2800" dirty="0">
                <a:cs typeface="Source Sans Pro Light"/>
              </a:rPr>
              <a:t>{</a:t>
            </a:r>
          </a:p>
          <a:p>
            <a:pPr marL="469900" lvl="1" algn="just"/>
            <a:r>
              <a:rPr lang="en-US" sz="2800" dirty="0">
                <a:cs typeface="Source Sans Pro Light"/>
              </a:rPr>
              <a:t>	 Handling scenarios</a:t>
            </a:r>
          </a:p>
          <a:p>
            <a:pPr marL="469900" lvl="1" algn="just"/>
            <a:r>
              <a:rPr lang="en-US" sz="2800" dirty="0">
                <a:cs typeface="Source Sans Pro Light"/>
              </a:rPr>
              <a:t>}</a:t>
            </a:r>
          </a:p>
          <a:p>
            <a:pPr marL="469900" lvl="1" algn="just"/>
            <a:r>
              <a:rPr lang="en-US" sz="2800" dirty="0">
                <a:cs typeface="Source Sans Pro Light"/>
              </a:rPr>
              <a:t>catch(IOException ioe)</a:t>
            </a:r>
          </a:p>
          <a:p>
            <a:pPr marL="469900" lvl="1" algn="just"/>
            <a:r>
              <a:rPr lang="en-US" sz="2800" dirty="0">
                <a:cs typeface="Source Sans Pro Light"/>
              </a:rPr>
              <a:t>{</a:t>
            </a:r>
          </a:p>
          <a:p>
            <a:pPr marL="469900" lvl="1" algn="just"/>
            <a:r>
              <a:rPr lang="en-US" sz="2800" dirty="0">
                <a:cs typeface="Source Sans Pro Light"/>
              </a:rPr>
              <a:t>	 Handling scenarios</a:t>
            </a:r>
          </a:p>
          <a:p>
            <a:pPr marL="469900" lvl="1" algn="just"/>
            <a:r>
              <a:rPr lang="en-US" sz="2800" dirty="0">
                <a:cs typeface="Source Sans Pro Light"/>
              </a:rPr>
              <a:t>}</a:t>
            </a:r>
          </a:p>
          <a:p>
            <a:pPr marL="469900" lvl="1" algn="just"/>
            <a:r>
              <a:rPr lang="en-US" sz="2800" dirty="0">
                <a:cs typeface="Source Sans Pro Light"/>
              </a:rPr>
              <a:t>catch(SQLException sqle)</a:t>
            </a:r>
          </a:p>
          <a:p>
            <a:pPr marL="469900" lvl="1" algn="just"/>
            <a:r>
              <a:rPr lang="en-US" sz="2800" dirty="0">
                <a:cs typeface="Source Sans Pro Light"/>
              </a:rPr>
              <a:t>{</a:t>
            </a:r>
          </a:p>
          <a:p>
            <a:pPr marL="469900" lvl="1" algn="just"/>
            <a:r>
              <a:rPr lang="en-US" sz="2800" dirty="0">
                <a:cs typeface="Source Sans Pro Light"/>
              </a:rPr>
              <a:t>	 Handling scenarios</a:t>
            </a:r>
          </a:p>
          <a:p>
            <a:pPr marL="469900" lvl="1" algn="just"/>
            <a:r>
              <a:rPr lang="en-US" sz="2800" dirty="0">
                <a:cs typeface="Source Sans Pro Light"/>
              </a:rPr>
              <a:t>}</a:t>
            </a:r>
          </a:p>
        </p:txBody>
      </p:sp>
    </p:spTree>
    <p:extLst>
      <p:ext uri="{BB962C8B-B14F-4D97-AF65-F5344CB8AC3E}">
        <p14:creationId xmlns:p14="http://schemas.microsoft.com/office/powerpoint/2010/main" val="22784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0" y="591194"/>
            <a:ext cx="6480722"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Nested try and catch blocks</a:t>
            </a:r>
          </a:p>
        </p:txBody>
      </p:sp>
      <p:sp>
        <p:nvSpPr>
          <p:cNvPr id="12" name="object 14">
            <a:extLst>
              <a:ext uri="{FF2B5EF4-FFF2-40B4-BE49-F238E27FC236}">
                <a16:creationId xmlns:a16="http://schemas.microsoft.com/office/drawing/2014/main" id="{2B47D214-6DB9-4FD9-AD8B-ED0472F9AA6A}"/>
              </a:ext>
            </a:extLst>
          </p:cNvPr>
          <p:cNvSpPr txBox="1"/>
          <p:nvPr/>
        </p:nvSpPr>
        <p:spPr>
          <a:xfrm>
            <a:off x="1097496" y="1896730"/>
            <a:ext cx="16815320" cy="8507457"/>
          </a:xfrm>
          <a:prstGeom prst="rect">
            <a:avLst/>
          </a:prstGeom>
        </p:spPr>
        <p:txBody>
          <a:bodyPr vert="horz" wrap="square" lIns="0" tIns="12700" rIns="0" bIns="0" rtlCol="0">
            <a:spAutoFit/>
          </a:bodyPr>
          <a:lstStyle/>
          <a:p>
            <a:pPr marL="469900" lvl="1" algn="just"/>
            <a:r>
              <a:rPr lang="en-US" sz="2400" dirty="0">
                <a:cs typeface="Source Sans Pro Light"/>
              </a:rPr>
              <a:t>try</a:t>
            </a:r>
          </a:p>
          <a:p>
            <a:pPr marL="469900" lvl="1" algn="just"/>
            <a:r>
              <a:rPr lang="en-US" sz="2400" dirty="0">
                <a:cs typeface="Source Sans Pro Light"/>
              </a:rPr>
              <a:t>{</a:t>
            </a:r>
          </a:p>
          <a:p>
            <a:pPr marL="469900" lvl="1" algn="just"/>
            <a:r>
              <a:rPr lang="en-US" sz="2400" dirty="0">
                <a:cs typeface="Source Sans Pro Light"/>
              </a:rPr>
              <a:t>	… math operation …</a:t>
            </a:r>
          </a:p>
          <a:p>
            <a:pPr marL="469900" lvl="1" algn="just"/>
            <a:r>
              <a:rPr lang="en-US" sz="2400" dirty="0">
                <a:cs typeface="Source Sans Pro Light"/>
              </a:rPr>
              <a:t>	try {</a:t>
            </a:r>
          </a:p>
          <a:p>
            <a:pPr marL="469900" lvl="1" algn="just"/>
            <a:r>
              <a:rPr lang="en-US" sz="2400" dirty="0">
                <a:cs typeface="Source Sans Pro Light"/>
              </a:rPr>
              <a:t>			… save the results to file …</a:t>
            </a:r>
          </a:p>
          <a:p>
            <a:pPr marL="469900" lvl="1" algn="just"/>
            <a:r>
              <a:rPr lang="en-US" sz="2400" dirty="0">
                <a:cs typeface="Source Sans Pro Light"/>
              </a:rPr>
              <a:t>		}</a:t>
            </a:r>
          </a:p>
          <a:p>
            <a:pPr marL="469900" lvl="1" algn="just"/>
            <a:r>
              <a:rPr lang="en-US" sz="2400" dirty="0">
                <a:cs typeface="Source Sans Pro Light"/>
              </a:rPr>
              <a:t>	catch(IOException ioe)</a:t>
            </a:r>
          </a:p>
          <a:p>
            <a:pPr marL="469900" lvl="1" algn="just"/>
            <a:r>
              <a:rPr lang="en-US" sz="2400" dirty="0">
                <a:cs typeface="Source Sans Pro Light"/>
              </a:rPr>
              <a:t>		{</a:t>
            </a:r>
          </a:p>
          <a:p>
            <a:pPr marL="469900" lvl="1" algn="just"/>
            <a:r>
              <a:rPr lang="en-US" sz="2400" dirty="0">
                <a:cs typeface="Source Sans Pro Light"/>
              </a:rPr>
              <a:t>			 Handling scenarios</a:t>
            </a:r>
          </a:p>
          <a:p>
            <a:pPr marL="469900" lvl="1" algn="just"/>
            <a:r>
              <a:rPr lang="en-US" sz="2400" dirty="0">
                <a:cs typeface="Source Sans Pro Light"/>
              </a:rPr>
              <a:t>		}</a:t>
            </a:r>
          </a:p>
          <a:p>
            <a:pPr marL="469900" lvl="1" algn="just"/>
            <a:endParaRPr lang="en-US" sz="2400" dirty="0">
              <a:cs typeface="Source Sans Pro Light"/>
            </a:endParaRPr>
          </a:p>
          <a:p>
            <a:pPr marL="469900" lvl="1" algn="just"/>
            <a:r>
              <a:rPr lang="en-US" sz="2400" dirty="0">
                <a:cs typeface="Source Sans Pro Light"/>
              </a:rPr>
              <a:t>	try {</a:t>
            </a:r>
          </a:p>
          <a:p>
            <a:pPr marL="469900" lvl="1" algn="just"/>
            <a:r>
              <a:rPr lang="en-US" sz="2400" dirty="0">
                <a:cs typeface="Source Sans Pro Light"/>
              </a:rPr>
              <a:t>			… save the results to a database …</a:t>
            </a:r>
          </a:p>
          <a:p>
            <a:pPr marL="469900" lvl="1" algn="just"/>
            <a:r>
              <a:rPr lang="en-US" sz="2400" dirty="0">
                <a:cs typeface="Source Sans Pro Light"/>
              </a:rPr>
              <a:t>		}</a:t>
            </a:r>
          </a:p>
          <a:p>
            <a:pPr marL="469900" lvl="1" algn="just"/>
            <a:r>
              <a:rPr lang="en-US" sz="2400" dirty="0">
                <a:cs typeface="Source Sans Pro Light"/>
              </a:rPr>
              <a:t>	catch(SQLException sqle)</a:t>
            </a:r>
          </a:p>
          <a:p>
            <a:pPr marL="469900" lvl="1" algn="just"/>
            <a:r>
              <a:rPr lang="en-US" sz="2400" dirty="0">
                <a:cs typeface="Source Sans Pro Light"/>
              </a:rPr>
              <a:t>		{</a:t>
            </a:r>
          </a:p>
          <a:p>
            <a:pPr marL="469900" lvl="1" algn="just"/>
            <a:r>
              <a:rPr lang="en-US" sz="2400" dirty="0">
                <a:cs typeface="Source Sans Pro Light"/>
              </a:rPr>
              <a:t>			 Handling scenarios</a:t>
            </a:r>
          </a:p>
          <a:p>
            <a:pPr marL="469900" lvl="1" algn="just"/>
            <a:r>
              <a:rPr lang="en-US" sz="2400" dirty="0">
                <a:cs typeface="Source Sans Pro Light"/>
              </a:rPr>
              <a:t>		}</a:t>
            </a:r>
          </a:p>
          <a:p>
            <a:pPr marL="469900" lvl="1" algn="just"/>
            <a:r>
              <a:rPr lang="en-US" sz="2400" dirty="0">
                <a:cs typeface="Source Sans Pro Light"/>
              </a:rPr>
              <a:t>}</a:t>
            </a:r>
          </a:p>
          <a:p>
            <a:pPr marL="469900" lvl="1" algn="just"/>
            <a:r>
              <a:rPr lang="en-US" sz="2400" dirty="0">
                <a:cs typeface="Source Sans Pro Light"/>
              </a:rPr>
              <a:t>catch(ArithmeticException ae)</a:t>
            </a:r>
          </a:p>
          <a:p>
            <a:pPr marL="469900" lvl="1" algn="just"/>
            <a:r>
              <a:rPr lang="en-US" sz="2400" dirty="0">
                <a:cs typeface="Source Sans Pro Light"/>
              </a:rPr>
              <a:t>{</a:t>
            </a:r>
          </a:p>
          <a:p>
            <a:pPr marL="469900" lvl="1" algn="just"/>
            <a:r>
              <a:rPr lang="en-US" sz="2400" dirty="0">
                <a:cs typeface="Source Sans Pro Light"/>
              </a:rPr>
              <a:t>	 Handling scenarios</a:t>
            </a:r>
          </a:p>
          <a:p>
            <a:pPr marL="469900" lvl="1" algn="just"/>
            <a:r>
              <a:rPr lang="en-US" sz="2400" dirty="0">
                <a:cs typeface="Source Sans Pro Light"/>
              </a:rPr>
              <a:t>}</a:t>
            </a:r>
          </a:p>
        </p:txBody>
      </p:sp>
    </p:spTree>
    <p:extLst>
      <p:ext uri="{BB962C8B-B14F-4D97-AF65-F5344CB8AC3E}">
        <p14:creationId xmlns:p14="http://schemas.microsoft.com/office/powerpoint/2010/main" val="6423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43813C6-6B66-4875-8725-873256D67EA8}"/>
              </a:ext>
            </a:extLst>
          </p:cNvPr>
          <p:cNvGrpSpPr/>
          <p:nvPr/>
        </p:nvGrpSpPr>
        <p:grpSpPr>
          <a:xfrm>
            <a:off x="0" y="522164"/>
            <a:ext cx="7219156" cy="828000"/>
            <a:chOff x="564554" y="8642689"/>
            <a:chExt cx="3496471" cy="439424"/>
          </a:xfrm>
        </p:grpSpPr>
        <p:sp>
          <p:nvSpPr>
            <p:cNvPr id="8" name="object 4">
              <a:extLst>
                <a:ext uri="{FF2B5EF4-FFF2-40B4-BE49-F238E27FC236}">
                  <a16:creationId xmlns:a16="http://schemas.microsoft.com/office/drawing/2014/main" id="{4C06989E-4F9C-4DC2-BE4B-63BBA2D2906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9" name="object 5">
              <a:extLst>
                <a:ext uri="{FF2B5EF4-FFF2-40B4-BE49-F238E27FC236}">
                  <a16:creationId xmlns:a16="http://schemas.microsoft.com/office/drawing/2014/main" id="{C9AD8D68-CC88-432B-B63B-B5B13DC98982}"/>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0" name="object 9">
            <a:extLst>
              <a:ext uri="{FF2B5EF4-FFF2-40B4-BE49-F238E27FC236}">
                <a16:creationId xmlns:a16="http://schemas.microsoft.com/office/drawing/2014/main" id="{A99754F2-7733-47D1-A736-86B0FF22CDF2}"/>
              </a:ext>
            </a:extLst>
          </p:cNvPr>
          <p:cNvSpPr txBox="1"/>
          <p:nvPr/>
        </p:nvSpPr>
        <p:spPr>
          <a:xfrm>
            <a:off x="648170" y="591194"/>
            <a:ext cx="6480722"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cs typeface="Source Sans Pro Light"/>
              </a:rPr>
              <a:t>Nested try and catch blocks</a:t>
            </a:r>
          </a:p>
        </p:txBody>
      </p:sp>
      <p:sp>
        <p:nvSpPr>
          <p:cNvPr id="12" name="object 14">
            <a:extLst>
              <a:ext uri="{FF2B5EF4-FFF2-40B4-BE49-F238E27FC236}">
                <a16:creationId xmlns:a16="http://schemas.microsoft.com/office/drawing/2014/main" id="{2B47D214-6DB9-4FD9-AD8B-ED0472F9AA6A}"/>
              </a:ext>
            </a:extLst>
          </p:cNvPr>
          <p:cNvSpPr txBox="1"/>
          <p:nvPr/>
        </p:nvSpPr>
        <p:spPr>
          <a:xfrm>
            <a:off x="1097496" y="1896730"/>
            <a:ext cx="16815320" cy="8507457"/>
          </a:xfrm>
          <a:prstGeom prst="rect">
            <a:avLst/>
          </a:prstGeom>
        </p:spPr>
        <p:txBody>
          <a:bodyPr vert="horz" wrap="square" lIns="0" tIns="12700" rIns="0" bIns="0" rtlCol="0">
            <a:spAutoFit/>
          </a:bodyPr>
          <a:lstStyle/>
          <a:p>
            <a:pPr marL="469900" lvl="1" algn="just"/>
            <a:r>
              <a:rPr lang="en-US" sz="2400" dirty="0">
                <a:cs typeface="Source Sans Pro Light"/>
              </a:rPr>
              <a:t>try</a:t>
            </a:r>
          </a:p>
          <a:p>
            <a:pPr marL="469900" lvl="1" algn="just"/>
            <a:r>
              <a:rPr lang="en-US" sz="2400" dirty="0">
                <a:cs typeface="Source Sans Pro Light"/>
              </a:rPr>
              <a:t>{</a:t>
            </a:r>
          </a:p>
          <a:p>
            <a:pPr marL="469900" lvl="1" algn="just"/>
            <a:r>
              <a:rPr lang="en-US" sz="2400" dirty="0">
                <a:cs typeface="Source Sans Pro Light"/>
              </a:rPr>
              <a:t>	… math operation …</a:t>
            </a:r>
          </a:p>
          <a:p>
            <a:pPr marL="469900" lvl="1" algn="just"/>
            <a:r>
              <a:rPr lang="en-US" sz="2400" dirty="0">
                <a:cs typeface="Source Sans Pro Light"/>
              </a:rPr>
              <a:t>	try {</a:t>
            </a:r>
          </a:p>
          <a:p>
            <a:pPr marL="469900" lvl="1" algn="just"/>
            <a:r>
              <a:rPr lang="en-US" sz="2400" dirty="0">
                <a:cs typeface="Source Sans Pro Light"/>
              </a:rPr>
              <a:t>			… save the results to file …</a:t>
            </a:r>
          </a:p>
          <a:p>
            <a:pPr marL="469900" lvl="1" algn="just"/>
            <a:r>
              <a:rPr lang="en-US" sz="2400" dirty="0">
                <a:cs typeface="Source Sans Pro Light"/>
              </a:rPr>
              <a:t>		}</a:t>
            </a:r>
          </a:p>
          <a:p>
            <a:pPr marL="469900" lvl="1" algn="just"/>
            <a:r>
              <a:rPr lang="en-US" sz="2400" dirty="0">
                <a:cs typeface="Source Sans Pro Light"/>
              </a:rPr>
              <a:t>	catch(IOException ioe)</a:t>
            </a:r>
          </a:p>
          <a:p>
            <a:pPr marL="469900" lvl="1" algn="just"/>
            <a:r>
              <a:rPr lang="en-US" sz="2400" dirty="0">
                <a:cs typeface="Source Sans Pro Light"/>
              </a:rPr>
              <a:t>		{</a:t>
            </a:r>
          </a:p>
          <a:p>
            <a:pPr marL="469900" lvl="1" algn="just"/>
            <a:r>
              <a:rPr lang="en-US" sz="2400" dirty="0">
                <a:cs typeface="Source Sans Pro Light"/>
              </a:rPr>
              <a:t>			 Handling scenarios</a:t>
            </a:r>
          </a:p>
          <a:p>
            <a:pPr marL="469900" lvl="1" algn="just"/>
            <a:r>
              <a:rPr lang="en-US" sz="2400" dirty="0">
                <a:cs typeface="Source Sans Pro Light"/>
              </a:rPr>
              <a:t>		}</a:t>
            </a:r>
          </a:p>
          <a:p>
            <a:pPr marL="469900" lvl="1" algn="just"/>
            <a:endParaRPr lang="en-US" sz="2400" dirty="0">
              <a:cs typeface="Source Sans Pro Light"/>
            </a:endParaRPr>
          </a:p>
          <a:p>
            <a:pPr marL="469900" lvl="1" algn="just"/>
            <a:r>
              <a:rPr lang="en-US" sz="2400" dirty="0">
                <a:cs typeface="Source Sans Pro Light"/>
              </a:rPr>
              <a:t>	try {</a:t>
            </a:r>
          </a:p>
          <a:p>
            <a:pPr marL="469900" lvl="1" algn="just"/>
            <a:r>
              <a:rPr lang="en-US" sz="2400" dirty="0">
                <a:cs typeface="Source Sans Pro Light"/>
              </a:rPr>
              <a:t>			… save the results to a database …</a:t>
            </a:r>
          </a:p>
          <a:p>
            <a:pPr marL="469900" lvl="1" algn="just"/>
            <a:r>
              <a:rPr lang="en-US" sz="2400" dirty="0">
                <a:cs typeface="Source Sans Pro Light"/>
              </a:rPr>
              <a:t>		}</a:t>
            </a:r>
          </a:p>
          <a:p>
            <a:pPr marL="469900" lvl="1" algn="just"/>
            <a:r>
              <a:rPr lang="en-US" sz="2400" dirty="0">
                <a:cs typeface="Source Sans Pro Light"/>
              </a:rPr>
              <a:t>	catch(SQLException sqle)</a:t>
            </a:r>
          </a:p>
          <a:p>
            <a:pPr marL="469900" lvl="1" algn="just"/>
            <a:r>
              <a:rPr lang="en-US" sz="2400" dirty="0">
                <a:cs typeface="Source Sans Pro Light"/>
              </a:rPr>
              <a:t>		{</a:t>
            </a:r>
          </a:p>
          <a:p>
            <a:pPr marL="469900" lvl="1" algn="just"/>
            <a:r>
              <a:rPr lang="en-US" sz="2400" dirty="0">
                <a:cs typeface="Source Sans Pro Light"/>
              </a:rPr>
              <a:t>			 Handling scenarios</a:t>
            </a:r>
          </a:p>
          <a:p>
            <a:pPr marL="469900" lvl="1" algn="just"/>
            <a:r>
              <a:rPr lang="en-US" sz="2400" dirty="0">
                <a:cs typeface="Source Sans Pro Light"/>
              </a:rPr>
              <a:t>		}</a:t>
            </a:r>
          </a:p>
          <a:p>
            <a:pPr marL="469900" lvl="1" algn="just"/>
            <a:r>
              <a:rPr lang="en-US" sz="2400" dirty="0">
                <a:cs typeface="Source Sans Pro Light"/>
              </a:rPr>
              <a:t>}</a:t>
            </a:r>
          </a:p>
          <a:p>
            <a:pPr marL="469900" lvl="1" algn="just"/>
            <a:r>
              <a:rPr lang="en-US" sz="2400" dirty="0">
                <a:cs typeface="Source Sans Pro Light"/>
              </a:rPr>
              <a:t>catch(ArithmeticException ae)</a:t>
            </a:r>
          </a:p>
          <a:p>
            <a:pPr marL="469900" lvl="1" algn="just"/>
            <a:r>
              <a:rPr lang="en-US" sz="2400" dirty="0">
                <a:cs typeface="Source Sans Pro Light"/>
              </a:rPr>
              <a:t>{</a:t>
            </a:r>
          </a:p>
          <a:p>
            <a:pPr marL="469900" lvl="1" algn="just"/>
            <a:r>
              <a:rPr lang="en-US" sz="2400" dirty="0">
                <a:cs typeface="Source Sans Pro Light"/>
              </a:rPr>
              <a:t>	 Handling scenarios</a:t>
            </a:r>
          </a:p>
          <a:p>
            <a:pPr marL="469900" lvl="1" algn="just"/>
            <a:r>
              <a:rPr lang="en-US" sz="2400" dirty="0">
                <a:cs typeface="Source Sans Pro Light"/>
              </a:rPr>
              <a:t>}</a:t>
            </a:r>
          </a:p>
        </p:txBody>
      </p:sp>
    </p:spTree>
    <p:extLst>
      <p:ext uri="{BB962C8B-B14F-4D97-AF65-F5344CB8AC3E}">
        <p14:creationId xmlns:p14="http://schemas.microsoft.com/office/powerpoint/2010/main" val="23476845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rus, enemy of all alive - by Lifeliqe.pptx" id="{280729AF-4BF9-4665-B89F-BFF593B2B4A1}" vid="{8DA0E2F7-9C45-4F7B-82F5-C62ED20BCD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Virus, enemy of all alive</Template>
  <TotalTime>0</TotalTime>
  <Words>690</Words>
  <Application>Microsoft Office PowerPoint</Application>
  <PresentationFormat>Custom</PresentationFormat>
  <Paragraphs>155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Source Sans Pro</vt:lpstr>
      <vt:lpstr>Source Sans Pro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2019-10-12T04:28:28Z</dcterms:created>
  <dcterms:modified xsi:type="dcterms:W3CDTF">2019-10-12T06:02:08Z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2019-09-12T19:08:10.3855430Z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21fdef7e-569d-44f0-82e7-9c67bbc35ab0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