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5"/>
  </p:notesMasterIdLst>
  <p:sldIdLst>
    <p:sldId id="256" r:id="rId5"/>
    <p:sldId id="259" r:id="rId6"/>
    <p:sldId id="258" r:id="rId7"/>
    <p:sldId id="260" r:id="rId8"/>
    <p:sldId id="261" r:id="rId9"/>
    <p:sldId id="283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4" r:id="rId29"/>
    <p:sldId id="264" r:id="rId30"/>
    <p:sldId id="265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9"/>
            <p14:sldId id="258"/>
            <p14:sldId id="260"/>
            <p14:sldId id="261"/>
            <p14:sldId id="283"/>
            <p14:sldId id="262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4"/>
            <p14:sldId id="264"/>
            <p14:sldId id="265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  <p14:sldId id="294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B82E4-50B0-436A-99A4-8355F2D3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536" y="2197566"/>
            <a:ext cx="6302928" cy="1790700"/>
          </a:xfrm>
        </p:spPr>
        <p:txBody>
          <a:bodyPr/>
          <a:lstStyle/>
          <a:p>
            <a:r>
              <a:rPr lang="en-US" sz="11500" b="1" dirty="0">
                <a:latin typeface="Arial Rounded MT Bold" panose="020F0704030504030204" pitchFamily="34" charset="0"/>
              </a:rPr>
              <a:t>Java I/O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array of characters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582341"/>
            <a:ext cx="1098313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FileOutputStreamExample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[]){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"D:\\testout.txt"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"Welcome to city of lakes."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b="1" dirty="0">
                <a:solidFill>
                  <a:srgbClr val="3F7F5F"/>
                </a:solidFill>
                <a:latin typeface="Consolas" panose="020B0609020204030204" pitchFamily="49" charset="0"/>
              </a:rPr>
              <a:t>//converting string into byte array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"success..."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}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E73E-1564-4F9D-8DB5-05847177081D}"/>
              </a:ext>
            </a:extLst>
          </p:cNvPr>
          <p:cNvSpPr/>
          <p:nvPr/>
        </p:nvSpPr>
        <p:spPr>
          <a:xfrm>
            <a:off x="1971413" y="5391479"/>
            <a:ext cx="9253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Welcome to city of lakes will be return in the file testout.txt and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success… will be printed in the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07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D 2">
            <a:extLst>
              <a:ext uri="{FF2B5EF4-FFF2-40B4-BE49-F238E27FC236}">
                <a16:creationId xmlns:a16="http://schemas.microsoft.com/office/drawing/2014/main" id="{22E66355-1FFD-4197-B292-E3EA27A83A5C}"/>
              </a:ext>
            </a:extLst>
          </p:cNvPr>
          <p:cNvSpPr txBox="1"/>
          <p:nvPr/>
        </p:nvSpPr>
        <p:spPr>
          <a:xfrm>
            <a:off x="756834" y="2060674"/>
            <a:ext cx="109831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/>
              <a:t>BufferedOutputStream</a:t>
            </a:r>
            <a:r>
              <a:rPr lang="en-US" sz="2400" dirty="0"/>
              <a:t> is used for buffering an output stream.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internally uses buffer to store data.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adds more efficiency than to write data directly into a stream.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makes the performance fast.</a:t>
            </a:r>
          </a:p>
        </p:txBody>
      </p:sp>
    </p:spTree>
    <p:extLst>
      <p:ext uri="{BB962C8B-B14F-4D97-AF65-F5344CB8AC3E}">
        <p14:creationId xmlns:p14="http://schemas.microsoft.com/office/powerpoint/2010/main" val="368881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Constructors</a:t>
            </a:r>
          </a:p>
        </p:txBody>
      </p:sp>
      <p:sp>
        <p:nvSpPr>
          <p:cNvPr id="5" name="TextBox 2D 2">
            <a:extLst>
              <a:ext uri="{FF2B5EF4-FFF2-40B4-BE49-F238E27FC236}">
                <a16:creationId xmlns:a16="http://schemas.microsoft.com/office/drawing/2014/main" id="{22E66355-1FFD-4197-B292-E3EA27A83A5C}"/>
              </a:ext>
            </a:extLst>
          </p:cNvPr>
          <p:cNvSpPr txBox="1"/>
          <p:nvPr/>
        </p:nvSpPr>
        <p:spPr>
          <a:xfrm>
            <a:off x="756834" y="2060674"/>
            <a:ext cx="109831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/>
              <a:t>BufferedOutputStream</a:t>
            </a:r>
            <a:r>
              <a:rPr lang="en-US" sz="2400" b="1" dirty="0"/>
              <a:t>(OutputStream </a:t>
            </a:r>
            <a:r>
              <a:rPr lang="en-US" sz="2400" b="1" dirty="0" err="1"/>
              <a:t>os</a:t>
            </a:r>
            <a:r>
              <a:rPr lang="en-US" sz="2400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/>
              <a:t>It creates the new buffered output stream which is used for writing the data to the specified output stream.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/>
              <a:t>BufferedOutputStream</a:t>
            </a:r>
            <a:r>
              <a:rPr lang="en-US" sz="2400" b="1" dirty="0"/>
              <a:t>(OutputStream </a:t>
            </a:r>
            <a:r>
              <a:rPr lang="en-US" sz="2400" b="1" dirty="0" err="1"/>
              <a:t>os</a:t>
            </a:r>
            <a:r>
              <a:rPr lang="en-US" sz="2400" b="1" dirty="0"/>
              <a:t>, int size)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/>
              <a:t>It creates the new buffered output stream which is used for writing the data to the specified output stream with a specified buffer size.</a:t>
            </a:r>
          </a:p>
        </p:txBody>
      </p:sp>
    </p:spTree>
    <p:extLst>
      <p:ext uri="{BB962C8B-B14F-4D97-AF65-F5344CB8AC3E}">
        <p14:creationId xmlns:p14="http://schemas.microsoft.com/office/powerpoint/2010/main" val="225879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B30ABC-8929-428A-8F10-E04703D58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67376"/>
              </p:ext>
            </p:extLst>
          </p:nvPr>
        </p:nvGraphicFramePr>
        <p:xfrm>
          <a:off x="604433" y="1619076"/>
          <a:ext cx="10983131" cy="4370664"/>
        </p:xfrm>
        <a:graphic>
          <a:graphicData uri="http://schemas.openxmlformats.org/drawingml/2006/table">
            <a:tbl>
              <a:tblPr/>
              <a:tblGrid>
                <a:gridCol w="3756081">
                  <a:extLst>
                    <a:ext uri="{9D8B030D-6E8A-4147-A177-3AD203B41FA5}">
                      <a16:colId xmlns:a16="http://schemas.microsoft.com/office/drawing/2014/main" val="3595189067"/>
                    </a:ext>
                  </a:extLst>
                </a:gridCol>
                <a:gridCol w="7227050">
                  <a:extLst>
                    <a:ext uri="{9D8B030D-6E8A-4147-A177-3AD203B41FA5}">
                      <a16:colId xmlns:a16="http://schemas.microsoft.com/office/drawing/2014/main" val="2874056093"/>
                    </a:ext>
                  </a:extLst>
                </a:gridCol>
              </a:tblGrid>
              <a:tr h="9086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98499"/>
                  </a:ext>
                </a:extLst>
              </a:tr>
              <a:tr h="90866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write(int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writes the specified byte to the buffered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205017"/>
                  </a:ext>
                </a:extLst>
              </a:tr>
              <a:tr h="16446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write(byte[] b, int off, int len)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write the bytes from the specified byte-input stream into a specified byte array, starting with the given offset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677072"/>
                  </a:ext>
                </a:extLst>
              </a:tr>
              <a:tr h="90866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flush()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flushes the buffered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595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20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array of characters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582341"/>
            <a:ext cx="109831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java.io.BufferedOutputStream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BufferedOutputStreamExample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"D:\\testout.txt"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fout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"Welcome to city of lakes"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E73E-1564-4F9D-8DB5-05847177081D}"/>
              </a:ext>
            </a:extLst>
          </p:cNvPr>
          <p:cNvSpPr/>
          <p:nvPr/>
        </p:nvSpPr>
        <p:spPr>
          <a:xfrm>
            <a:off x="5847127" y="4451912"/>
            <a:ext cx="5740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Welcome to city of lakes will be return in the file testout.txt and 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success… will be printed in the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32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ByteArrayOutputStream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D 2">
            <a:extLst>
              <a:ext uri="{FF2B5EF4-FFF2-40B4-BE49-F238E27FC236}">
                <a16:creationId xmlns:a16="http://schemas.microsoft.com/office/drawing/2014/main" id="{22E66355-1FFD-4197-B292-E3EA27A83A5C}"/>
              </a:ext>
            </a:extLst>
          </p:cNvPr>
          <p:cNvSpPr txBox="1"/>
          <p:nvPr/>
        </p:nvSpPr>
        <p:spPr>
          <a:xfrm>
            <a:off x="756834" y="2060674"/>
            <a:ext cx="10830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err="1"/>
              <a:t>ByteArrayOutputStream</a:t>
            </a:r>
            <a:r>
              <a:rPr lang="en-US" sz="2400" dirty="0"/>
              <a:t> class is used to write common data into multiple files.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In this stream, the data is written into a byte array which can be written to multiple streams later.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The </a:t>
            </a:r>
            <a:r>
              <a:rPr lang="en-US" sz="2400" dirty="0" err="1"/>
              <a:t>ByteArrayOutputStream</a:t>
            </a:r>
            <a:r>
              <a:rPr lang="en-US" sz="2400" dirty="0"/>
              <a:t> holds a copy of data and forwards it to multiple streams.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The buffer of </a:t>
            </a:r>
            <a:r>
              <a:rPr lang="en-US" sz="2400" dirty="0" err="1"/>
              <a:t>ByteArrayOutputStream</a:t>
            </a:r>
            <a:r>
              <a:rPr lang="en-US" sz="2400" dirty="0"/>
              <a:t> automatically grows according to data.</a:t>
            </a:r>
          </a:p>
        </p:txBody>
      </p:sp>
    </p:spTree>
    <p:extLst>
      <p:ext uri="{BB962C8B-B14F-4D97-AF65-F5344CB8AC3E}">
        <p14:creationId xmlns:p14="http://schemas.microsoft.com/office/powerpoint/2010/main" val="303737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D 2">
            <a:extLst>
              <a:ext uri="{FF2B5EF4-FFF2-40B4-BE49-F238E27FC236}">
                <a16:creationId xmlns:a16="http://schemas.microsoft.com/office/drawing/2014/main" id="{22E66355-1FFD-4197-B292-E3EA27A83A5C}"/>
              </a:ext>
            </a:extLst>
          </p:cNvPr>
          <p:cNvSpPr txBox="1"/>
          <p:nvPr/>
        </p:nvSpPr>
        <p:spPr>
          <a:xfrm>
            <a:off x="756834" y="2060674"/>
            <a:ext cx="109831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/>
              <a:t>ByteArrayOutputStream</a:t>
            </a:r>
            <a:r>
              <a:rPr lang="en-US" sz="2400" b="1" dirty="0"/>
              <a:t>()</a:t>
            </a:r>
            <a:endParaRPr lang="en-US" sz="30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/>
              <a:t>Creates a new byte array output stream with the initial capacity of 32 bytes, though its size increases if necessary.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/>
              <a:t>ByteArrayOutputStream</a:t>
            </a:r>
            <a:r>
              <a:rPr lang="en-US" sz="2400" b="1" dirty="0"/>
              <a:t>(int size)</a:t>
            </a:r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/>
              <a:t>Creates a new byte array output stream, with a buffer capacity of the specified size, in bytes.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44C6B2-4391-4326-B30A-419D810C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ByteArrayOutputStream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35846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D23207-FB27-429B-A7E3-E0213577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ByteArrayOutputStream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8A4EAF-3A00-4500-AF65-CA1B52AD7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469914"/>
              </p:ext>
            </p:extLst>
          </p:nvPr>
        </p:nvGraphicFramePr>
        <p:xfrm>
          <a:off x="604434" y="1367406"/>
          <a:ext cx="10983132" cy="5257842"/>
        </p:xfrm>
        <a:graphic>
          <a:graphicData uri="http://schemas.openxmlformats.org/drawingml/2006/table">
            <a:tbl>
              <a:tblPr/>
              <a:tblGrid>
                <a:gridCol w="3193751">
                  <a:extLst>
                    <a:ext uri="{9D8B030D-6E8A-4147-A177-3AD203B41FA5}">
                      <a16:colId xmlns:a16="http://schemas.microsoft.com/office/drawing/2014/main" val="3219524397"/>
                    </a:ext>
                  </a:extLst>
                </a:gridCol>
                <a:gridCol w="7789381">
                  <a:extLst>
                    <a:ext uri="{9D8B030D-6E8A-4147-A177-3AD203B41FA5}">
                      <a16:colId xmlns:a16="http://schemas.microsoft.com/office/drawing/2014/main" val="4279491006"/>
                    </a:ext>
                  </a:extLst>
                </a:gridCol>
              </a:tblGrid>
              <a:tr h="5041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36776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size()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returns the current size of a buffer.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913222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byte[] toByteArray()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create a newly allocated byte array.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5177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toString()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converting the content into a string decoding bytes using a platform default character set.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501380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toString(String charsetName)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converting the content into a string decoding bytes using a specified charsetName.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8184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write(int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writing the byte specified to the byte array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18245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write(byte[] b, int off, int len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writing len bytes from specified byte array starting from the offset off to the byte array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01135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writeTo(OutputStream out)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writing the complete content of a byte array output stream to the specified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97728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reset()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reset the count field of a byte array output stream to zero value.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39482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close()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close the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ByteArrayOutputStream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6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159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305505"/>
            <a:ext cx="109831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java.io.ByteArrayOutputStream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ByteArrayOutputStreamExample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fout1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"D:\\f1.txt"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fout2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"D:\\f2.txt"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(65); 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fout1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fout2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"Success..."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E73E-1564-4F9D-8DB5-05847177081D}"/>
              </a:ext>
            </a:extLst>
          </p:cNvPr>
          <p:cNvSpPr/>
          <p:nvPr/>
        </p:nvSpPr>
        <p:spPr>
          <a:xfrm>
            <a:off x="5847127" y="4451912"/>
            <a:ext cx="5740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 will be returned in both the files and 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success… will be printed in the console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DB9870-8E42-470E-8508-B56A3555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ByteArrayOutputStream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a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7476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DataOutputStream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D 2">
            <a:extLst>
              <a:ext uri="{FF2B5EF4-FFF2-40B4-BE49-F238E27FC236}">
                <a16:creationId xmlns:a16="http://schemas.microsoft.com/office/drawing/2014/main" id="{22E66355-1FFD-4197-B292-E3EA27A83A5C}"/>
              </a:ext>
            </a:extLst>
          </p:cNvPr>
          <p:cNvSpPr txBox="1"/>
          <p:nvPr/>
        </p:nvSpPr>
        <p:spPr>
          <a:xfrm>
            <a:off x="756834" y="2060674"/>
            <a:ext cx="10830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err="1"/>
              <a:t>DataOutputStream</a:t>
            </a:r>
            <a:r>
              <a:rPr lang="en-US" sz="2400" dirty="0"/>
              <a:t> class allows an application to write primitive data types to the output stream in a machine-independent way.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Java application generally uses the data output stream to write data that can later be read by a data input stream.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Declaration of the </a:t>
            </a:r>
            <a:r>
              <a:rPr lang="en-US" sz="2400" dirty="0" err="1"/>
              <a:t>DataOutputStream</a:t>
            </a:r>
            <a:r>
              <a:rPr lang="en-US" sz="2400" dirty="0"/>
              <a:t> Class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public class </a:t>
            </a:r>
            <a:r>
              <a:rPr lang="en-US" sz="2400" dirty="0" err="1"/>
              <a:t>DataOutputStream</a:t>
            </a:r>
            <a:r>
              <a:rPr lang="en-US" sz="2400" dirty="0"/>
              <a:t> extends </a:t>
            </a:r>
            <a:r>
              <a:rPr lang="en-US" sz="2400" dirty="0" err="1"/>
              <a:t>FilterOutputStream</a:t>
            </a:r>
            <a:r>
              <a:rPr lang="en-US" sz="2400" dirty="0"/>
              <a:t> implements </a:t>
            </a:r>
            <a:r>
              <a:rPr lang="en-US" sz="2400" dirty="0" err="1"/>
              <a:t>DataOutput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6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</a:p>
        </p:txBody>
      </p:sp>
      <p:sp>
        <p:nvSpPr>
          <p:cNvPr id="6" name="TextBox 2D 2">
            <a:extLst>
              <a:ext uri="{FF2B5EF4-FFF2-40B4-BE49-F238E27FC236}">
                <a16:creationId xmlns:a16="http://schemas.microsoft.com/office/drawing/2014/main" id="{F7E77654-B14A-463A-9892-AB5ABE4D5E5E}"/>
              </a:ext>
            </a:extLst>
          </p:cNvPr>
          <p:cNvSpPr txBox="1"/>
          <p:nvPr/>
        </p:nvSpPr>
        <p:spPr>
          <a:xfrm>
            <a:off x="604434" y="1421712"/>
            <a:ext cx="10983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800" dirty="0"/>
              <a:t>A stream is a sequence of data. In Java, a stream is composed of bytes.</a:t>
            </a:r>
          </a:p>
          <a:p>
            <a:endParaRPr lang="en-US" sz="1800" dirty="0"/>
          </a:p>
          <a:p>
            <a:r>
              <a:rPr lang="en-US" sz="1800" dirty="0"/>
              <a:t>3 streams are created automatically. </a:t>
            </a:r>
          </a:p>
          <a:p>
            <a:endParaRPr lang="en-US" sz="1800" dirty="0"/>
          </a:p>
          <a:p>
            <a:r>
              <a:rPr lang="en-US" sz="1800" dirty="0"/>
              <a:t>All these streams are attached with the console.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		System.out			standard output stream</a:t>
            </a:r>
          </a:p>
          <a:p>
            <a:endParaRPr lang="en-US" sz="1800" dirty="0"/>
          </a:p>
          <a:p>
            <a:r>
              <a:rPr lang="en-US" sz="1800" dirty="0"/>
              <a:t>			System.in			standard input stream</a:t>
            </a:r>
          </a:p>
          <a:p>
            <a:endParaRPr lang="en-US" sz="1800" dirty="0"/>
          </a:p>
          <a:p>
            <a:r>
              <a:rPr lang="en-US" sz="1800" dirty="0"/>
              <a:t>			</a:t>
            </a:r>
            <a:r>
              <a:rPr lang="en-US" sz="1800" dirty="0" err="1"/>
              <a:t>System.err</a:t>
            </a:r>
            <a:r>
              <a:rPr lang="en-US" sz="1800" dirty="0"/>
              <a:t>			standard error stream</a:t>
            </a:r>
          </a:p>
        </p:txBody>
      </p:sp>
    </p:spTree>
    <p:extLst>
      <p:ext uri="{BB962C8B-B14F-4D97-AF65-F5344CB8AC3E}">
        <p14:creationId xmlns:p14="http://schemas.microsoft.com/office/powerpoint/2010/main" val="394871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D23207-FB27-429B-A7E3-E0213577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DataOutputStream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B5AF46-3C12-430E-B700-E838F6FFD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32949"/>
              </p:ext>
            </p:extLst>
          </p:nvPr>
        </p:nvGraphicFramePr>
        <p:xfrm>
          <a:off x="604433" y="1283516"/>
          <a:ext cx="10983131" cy="5333343"/>
        </p:xfrm>
        <a:graphic>
          <a:graphicData uri="http://schemas.openxmlformats.org/drawingml/2006/table">
            <a:tbl>
              <a:tblPr/>
              <a:tblGrid>
                <a:gridCol w="3193751">
                  <a:extLst>
                    <a:ext uri="{9D8B030D-6E8A-4147-A177-3AD203B41FA5}">
                      <a16:colId xmlns:a16="http://schemas.microsoft.com/office/drawing/2014/main" val="3408841488"/>
                    </a:ext>
                  </a:extLst>
                </a:gridCol>
                <a:gridCol w="7789380">
                  <a:extLst>
                    <a:ext uri="{9D8B030D-6E8A-4147-A177-3AD203B41FA5}">
                      <a16:colId xmlns:a16="http://schemas.microsoft.com/office/drawing/2014/main" val="2086245368"/>
                    </a:ext>
                  </a:extLst>
                </a:gridCol>
              </a:tblGrid>
              <a:tr h="3341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91140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size()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return the number of bytes written to the data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262690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write(int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the specified byte to the underlying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384918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write(byte[] b, int off, int len)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len bytes of data to the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558310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writeBoolean(boolean v)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Boolean to the output stream as a 1-byte value.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200093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writeChar(int v)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char to the output stream as a 2-byte value.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399220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writeChars(String 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 string to the output stream as a sequence of characters.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48451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writeByte(int v)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a byte to the output stream as a 1-byte value.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075310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writeBytes(String 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string to the output stream as a sequence of bytes.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88201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writeInt(int v)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an int to the output stream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9308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writeShort(int v)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a short to the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64868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writeShort(int v)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a short to the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492022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writeLong(long v)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a long to the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07859"/>
                  </a:ext>
                </a:extLst>
              </a:tr>
              <a:tr h="655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writeUTF(String str)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a string to the output stream using UTF-8 encoding in portable manner.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086701"/>
                  </a:ext>
                </a:extLst>
              </a:tr>
              <a:tr h="33411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flush()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flushes the data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0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5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305505"/>
            <a:ext cx="109831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java.io.DataOutputStream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DataOutputStreamExample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"D:\\testout.txt"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(65);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Succcess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..."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DB9870-8E42-470E-8508-B56A3555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a single character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FE5D57-DDE5-4C42-BE09-615245712D47}"/>
              </a:ext>
            </a:extLst>
          </p:cNvPr>
          <p:cNvSpPr/>
          <p:nvPr/>
        </p:nvSpPr>
        <p:spPr>
          <a:xfrm>
            <a:off x="4844388" y="5139809"/>
            <a:ext cx="5862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 will be return in the file testout.txt and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success… will be printed in the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14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FilterOutputStream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D 2">
            <a:extLst>
              <a:ext uri="{FF2B5EF4-FFF2-40B4-BE49-F238E27FC236}">
                <a16:creationId xmlns:a16="http://schemas.microsoft.com/office/drawing/2014/main" id="{22E66355-1FFD-4197-B292-E3EA27A83A5C}"/>
              </a:ext>
            </a:extLst>
          </p:cNvPr>
          <p:cNvSpPr txBox="1"/>
          <p:nvPr/>
        </p:nvSpPr>
        <p:spPr>
          <a:xfrm>
            <a:off x="756834" y="2060674"/>
            <a:ext cx="10830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err="1"/>
              <a:t>FilterOutputStream</a:t>
            </a:r>
            <a:r>
              <a:rPr lang="en-US" sz="2400" dirty="0"/>
              <a:t> class implements the OutputStream class.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It provides different sub classes such as </a:t>
            </a:r>
            <a:r>
              <a:rPr lang="en-US" sz="2400" dirty="0" err="1"/>
              <a:t>BufferedOutputStream</a:t>
            </a:r>
            <a:r>
              <a:rPr lang="en-US" sz="2400" dirty="0"/>
              <a:t> and </a:t>
            </a:r>
            <a:r>
              <a:rPr lang="en-US" sz="2400" dirty="0" err="1"/>
              <a:t>DataOutputStream</a:t>
            </a:r>
            <a:r>
              <a:rPr lang="en-US" sz="2400" dirty="0"/>
              <a:t> to provide additional functionality.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So it is less used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136864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D23207-FB27-429B-A7E3-E0213577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FilterOutputStream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9606D0-4B46-43B4-99C5-4201AF3F7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551626"/>
              </p:ext>
            </p:extLst>
          </p:nvPr>
        </p:nvGraphicFramePr>
        <p:xfrm>
          <a:off x="604433" y="1400960"/>
          <a:ext cx="10983131" cy="4899174"/>
        </p:xfrm>
        <a:graphic>
          <a:graphicData uri="http://schemas.openxmlformats.org/drawingml/2006/table">
            <a:tbl>
              <a:tblPr/>
              <a:tblGrid>
                <a:gridCol w="3766231">
                  <a:extLst>
                    <a:ext uri="{9D8B030D-6E8A-4147-A177-3AD203B41FA5}">
                      <a16:colId xmlns:a16="http://schemas.microsoft.com/office/drawing/2014/main" val="2167854130"/>
                    </a:ext>
                  </a:extLst>
                </a:gridCol>
                <a:gridCol w="7216900">
                  <a:extLst>
                    <a:ext uri="{9D8B030D-6E8A-4147-A177-3AD203B41FA5}">
                      <a16:colId xmlns:a16="http://schemas.microsoft.com/office/drawing/2014/main" val="2042550485"/>
                    </a:ext>
                  </a:extLst>
                </a:gridCol>
              </a:tblGrid>
              <a:tr h="8165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12314"/>
                  </a:ext>
                </a:extLst>
              </a:tr>
              <a:tr h="8165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write(int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the specified byte to the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345730"/>
                  </a:ext>
                </a:extLst>
              </a:tr>
              <a:tr h="8165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write(byte[] ary)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ary.length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byte to the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55426"/>
                  </a:ext>
                </a:extLst>
              </a:tr>
              <a:tr h="81652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write(byte[] b, int off, int len)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write len bytes from the offset off to the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63137"/>
                  </a:ext>
                </a:extLst>
              </a:tr>
              <a:tr h="8165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flush()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flushes the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96593"/>
                  </a:ext>
                </a:extLst>
              </a:tr>
              <a:tr h="81652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close()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close the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9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589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305505"/>
            <a:ext cx="1098313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java.io.FilterOutputStream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FilterOutputStreamExample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"D:\\testout.txt"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"Welcome to city of lakes."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[]=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   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filter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  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filter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filter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"Success..."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DB9870-8E42-470E-8508-B56A3555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FilterOutputStream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array of characters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507E0-7D04-4796-BE7E-5C7B9BCE2233}"/>
              </a:ext>
            </a:extLst>
          </p:cNvPr>
          <p:cNvSpPr/>
          <p:nvPr/>
        </p:nvSpPr>
        <p:spPr>
          <a:xfrm>
            <a:off x="5847127" y="4675332"/>
            <a:ext cx="5740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Welcome to city of lakes will be return in the file testout.txt and 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success… will be printed in the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480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468" y="2533650"/>
            <a:ext cx="8333064" cy="1790700"/>
          </a:xfrm>
        </p:spPr>
        <p:txBody>
          <a:bodyPr/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endParaRPr lang="en-US" sz="115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InputStream Hierarchy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5AA692AD-6030-482D-9966-D2EB11228C9D}"/>
              </a:ext>
            </a:extLst>
          </p:cNvPr>
          <p:cNvSpPr/>
          <p:nvPr/>
        </p:nvSpPr>
        <p:spPr>
          <a:xfrm rot="5400000">
            <a:off x="4383801" y="1547393"/>
            <a:ext cx="436055" cy="1099892"/>
          </a:xfrm>
          <a:prstGeom prst="upArrow">
            <a:avLst>
              <a:gd name="adj1" fmla="val 27778"/>
              <a:gd name="adj2" fmla="val 48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BA461-E175-41D8-8904-23CE17EB0EE1}"/>
              </a:ext>
            </a:extLst>
          </p:cNvPr>
          <p:cNvSpPr txBox="1">
            <a:spLocks/>
          </p:cNvSpPr>
          <p:nvPr/>
        </p:nvSpPr>
        <p:spPr>
          <a:xfrm>
            <a:off x="903688" y="1723457"/>
            <a:ext cx="2728745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Abstract Class</a:t>
            </a:r>
          </a:p>
        </p:txBody>
      </p:sp>
      <p:pic>
        <p:nvPicPr>
          <p:cNvPr id="4098" name="Picture 2" descr="Java input stream hierarchy">
            <a:extLst>
              <a:ext uri="{FF2B5EF4-FFF2-40B4-BE49-F238E27FC236}">
                <a16:creationId xmlns:a16="http://schemas.microsoft.com/office/drawing/2014/main" id="{717C8CB5-C584-4690-B9B9-0AF4E19DF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723457"/>
            <a:ext cx="10983132" cy="468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540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InputStream Methods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0ADA1E-BAC5-4B41-B50F-42194A482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18627"/>
              </p:ext>
            </p:extLst>
          </p:nvPr>
        </p:nvGraphicFramePr>
        <p:xfrm>
          <a:off x="604433" y="1736521"/>
          <a:ext cx="10983131" cy="3403833"/>
        </p:xfrm>
        <a:graphic>
          <a:graphicData uri="http://schemas.openxmlformats.org/drawingml/2006/table">
            <a:tbl>
              <a:tblPr/>
              <a:tblGrid>
                <a:gridCol w="4840022">
                  <a:extLst>
                    <a:ext uri="{9D8B030D-6E8A-4147-A177-3AD203B41FA5}">
                      <a16:colId xmlns:a16="http://schemas.microsoft.com/office/drawing/2014/main" val="239693028"/>
                    </a:ext>
                  </a:extLst>
                </a:gridCol>
                <a:gridCol w="6143109">
                  <a:extLst>
                    <a:ext uri="{9D8B030D-6E8A-4147-A177-3AD203B41FA5}">
                      <a16:colId xmlns:a16="http://schemas.microsoft.com/office/drawing/2014/main" val="3924292275"/>
                    </a:ext>
                  </a:extLst>
                </a:gridCol>
              </a:tblGrid>
              <a:tr h="11346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21864"/>
                  </a:ext>
                </a:extLst>
              </a:tr>
              <a:tr h="11346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abstract int read()throws IOException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reads the next byte of data from the input stream. It returns -1 at the end of the file.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43085"/>
                  </a:ext>
                </a:extLst>
              </a:tr>
              <a:tr h="11346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void close()throws IOException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used to close the current input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05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280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D 2">
            <a:extLst>
              <a:ext uri="{FF2B5EF4-FFF2-40B4-BE49-F238E27FC236}">
                <a16:creationId xmlns:a16="http://schemas.microsoft.com/office/drawing/2014/main" id="{22E66355-1FFD-4197-B292-E3EA27A83A5C}"/>
              </a:ext>
            </a:extLst>
          </p:cNvPr>
          <p:cNvSpPr txBox="1"/>
          <p:nvPr/>
        </p:nvSpPr>
        <p:spPr>
          <a:xfrm>
            <a:off x="756834" y="2060674"/>
            <a:ext cx="10983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/>
              <a:t>FileInputStream</a:t>
            </a:r>
            <a:r>
              <a:rPr lang="en-US" sz="2400" dirty="0"/>
              <a:t> obtains input bytes from a file.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is used for reading byte-oriented data (streams of raw bytes) such as image data, audio, video etc. </a:t>
            </a:r>
          </a:p>
        </p:txBody>
      </p:sp>
    </p:spTree>
    <p:extLst>
      <p:ext uri="{BB962C8B-B14F-4D97-AF65-F5344CB8AC3E}">
        <p14:creationId xmlns:p14="http://schemas.microsoft.com/office/powerpoint/2010/main" val="3821008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Methods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DBAFFC-C788-46AC-AE2D-9B2DB294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117134"/>
              </p:ext>
            </p:extLst>
          </p:nvPr>
        </p:nvGraphicFramePr>
        <p:xfrm>
          <a:off x="604433" y="1451294"/>
          <a:ext cx="10983131" cy="3640290"/>
        </p:xfrm>
        <a:graphic>
          <a:graphicData uri="http://schemas.openxmlformats.org/drawingml/2006/table">
            <a:tbl>
              <a:tblPr/>
              <a:tblGrid>
                <a:gridCol w="3113445">
                  <a:extLst>
                    <a:ext uri="{9D8B030D-6E8A-4147-A177-3AD203B41FA5}">
                      <a16:colId xmlns:a16="http://schemas.microsoft.com/office/drawing/2014/main" val="2744624827"/>
                    </a:ext>
                  </a:extLst>
                </a:gridCol>
                <a:gridCol w="7869686">
                  <a:extLst>
                    <a:ext uri="{9D8B030D-6E8A-4147-A177-3AD203B41FA5}">
                      <a16:colId xmlns:a16="http://schemas.microsoft.com/office/drawing/2014/main" val="3788501232"/>
                    </a:ext>
                  </a:extLst>
                </a:gridCol>
              </a:tblGrid>
              <a:tr h="7280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093434"/>
                  </a:ext>
                </a:extLst>
              </a:tr>
              <a:tr h="72805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read()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read the byte of data from the input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405149"/>
                  </a:ext>
                </a:extLst>
              </a:tr>
              <a:tr h="72805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read(byte[]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read up to b.length bytes of data from the input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44433"/>
                  </a:ext>
                </a:extLst>
              </a:tr>
              <a:tr h="7280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read(byte[] b, int off, int len)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read up to len bytes of data from the input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20128"/>
                  </a:ext>
                </a:extLst>
              </a:tr>
              <a:tr h="72805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close()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closes the 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58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00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 Output (stdout)</a:t>
            </a:r>
          </a:p>
        </p:txBody>
      </p:sp>
      <p:sp>
        <p:nvSpPr>
          <p:cNvPr id="6" name="TextBox 2D 2">
            <a:extLst>
              <a:ext uri="{FF2B5EF4-FFF2-40B4-BE49-F238E27FC236}">
                <a16:creationId xmlns:a16="http://schemas.microsoft.com/office/drawing/2014/main" id="{F7E77654-B14A-463A-9892-AB5ABE4D5E5E}"/>
              </a:ext>
            </a:extLst>
          </p:cNvPr>
          <p:cNvSpPr txBox="1"/>
          <p:nvPr/>
        </p:nvSpPr>
        <p:spPr>
          <a:xfrm>
            <a:off x="604434" y="1908274"/>
            <a:ext cx="10983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System.out is used to print normal output to the console.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System is a public final class and out is the static reference of the PrintStream class.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When we use </a:t>
            </a:r>
            <a:r>
              <a:rPr lang="en-US" sz="2400" dirty="0" err="1"/>
              <a:t>System.out.println</a:t>
            </a:r>
            <a:r>
              <a:rPr lang="en-US" sz="2400" dirty="0"/>
              <a:t>() the color of the output that we get in the eclipse will be black (default) and in command prompt will be white.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standard output stream is used to print output from "normal operations"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363561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a single character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582341"/>
            <a:ext cx="109831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FileInputStreamExample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[]){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fin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“D:\\testout.txt"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fin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fin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}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E73E-1564-4F9D-8DB5-05847177081D}"/>
              </a:ext>
            </a:extLst>
          </p:cNvPr>
          <p:cNvSpPr/>
          <p:nvPr/>
        </p:nvSpPr>
        <p:spPr>
          <a:xfrm>
            <a:off x="5847127" y="4451912"/>
            <a:ext cx="5740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First letter of the document will be printed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430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arrays of character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582341"/>
            <a:ext cx="109831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java.io.FileInputStream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FileInputStreamExample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fin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“D:\\testout.txt"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=0;   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fin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())!=-1){   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IN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);}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fin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E73E-1564-4F9D-8DB5-05847177081D}"/>
              </a:ext>
            </a:extLst>
          </p:cNvPr>
          <p:cNvSpPr/>
          <p:nvPr/>
        </p:nvSpPr>
        <p:spPr>
          <a:xfrm>
            <a:off x="5847127" y="4451912"/>
            <a:ext cx="57404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First letter of the document will be printed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120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ByteArrayInputStream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2D 2">
            <a:extLst>
              <a:ext uri="{FF2B5EF4-FFF2-40B4-BE49-F238E27FC236}">
                <a16:creationId xmlns:a16="http://schemas.microsoft.com/office/drawing/2014/main" id="{22E66355-1FFD-4197-B292-E3EA27A83A5C}"/>
              </a:ext>
            </a:extLst>
          </p:cNvPr>
          <p:cNvSpPr txBox="1"/>
          <p:nvPr/>
        </p:nvSpPr>
        <p:spPr>
          <a:xfrm>
            <a:off x="756834" y="2060674"/>
            <a:ext cx="108307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err="1"/>
              <a:t>ByteArrayInputStream</a:t>
            </a:r>
            <a:r>
              <a:rPr lang="en-US" sz="2400" dirty="0"/>
              <a:t> is composed of two words: </a:t>
            </a:r>
            <a:r>
              <a:rPr lang="en-US" sz="2400" dirty="0" err="1"/>
              <a:t>ByteArray</a:t>
            </a:r>
            <a:r>
              <a:rPr lang="en-US" sz="2400" dirty="0"/>
              <a:t> and InputStream.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As the name suggests, it can be used to read byte array as input stream.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Java </a:t>
            </a:r>
            <a:r>
              <a:rPr lang="en-US" sz="2400" dirty="0" err="1"/>
              <a:t>ByteArrayInputStream</a:t>
            </a:r>
            <a:r>
              <a:rPr lang="en-US" sz="2400" dirty="0"/>
              <a:t> class contains an internal buffer which is used to read byte array as stream.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In this stream, the data is read from a byte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The buffer of </a:t>
            </a:r>
            <a:r>
              <a:rPr lang="en-US" sz="2400" dirty="0" err="1"/>
              <a:t>ByteArrayInputStream</a:t>
            </a:r>
            <a:r>
              <a:rPr lang="en-US" sz="2400" dirty="0"/>
              <a:t> automatically grows according to data.</a:t>
            </a:r>
          </a:p>
        </p:txBody>
      </p:sp>
    </p:spTree>
    <p:extLst>
      <p:ext uri="{BB962C8B-B14F-4D97-AF65-F5344CB8AC3E}">
        <p14:creationId xmlns:p14="http://schemas.microsoft.com/office/powerpoint/2010/main" val="304998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D 2">
            <a:extLst>
              <a:ext uri="{FF2B5EF4-FFF2-40B4-BE49-F238E27FC236}">
                <a16:creationId xmlns:a16="http://schemas.microsoft.com/office/drawing/2014/main" id="{22E66355-1FFD-4197-B292-E3EA27A83A5C}"/>
              </a:ext>
            </a:extLst>
          </p:cNvPr>
          <p:cNvSpPr txBox="1"/>
          <p:nvPr/>
        </p:nvSpPr>
        <p:spPr>
          <a:xfrm>
            <a:off x="756834" y="2060674"/>
            <a:ext cx="109831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/>
              <a:t>ByteArrayInputStream</a:t>
            </a:r>
            <a:r>
              <a:rPr lang="en-US" sz="2400" b="1" dirty="0"/>
              <a:t>(byte[] </a:t>
            </a:r>
            <a:r>
              <a:rPr lang="en-US" sz="2400" b="1" dirty="0" err="1"/>
              <a:t>ary</a:t>
            </a:r>
            <a:r>
              <a:rPr lang="en-US" sz="2400" b="1" dirty="0"/>
              <a:t>)</a:t>
            </a:r>
            <a:endParaRPr lang="en-US" sz="30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/>
              <a:t>Creates a new byte array input stream which uses </a:t>
            </a:r>
            <a:r>
              <a:rPr lang="en-US" sz="2400" dirty="0" err="1"/>
              <a:t>ary</a:t>
            </a:r>
            <a:r>
              <a:rPr lang="en-US" sz="2400" dirty="0"/>
              <a:t> as its buffer array.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err="1"/>
              <a:t>ByteArrayInputStream</a:t>
            </a:r>
            <a:r>
              <a:rPr lang="en-US" sz="2400" b="1" dirty="0"/>
              <a:t>(byte[] </a:t>
            </a:r>
            <a:r>
              <a:rPr lang="en-US" sz="2400" b="1" dirty="0" err="1"/>
              <a:t>ary</a:t>
            </a:r>
            <a:r>
              <a:rPr lang="en-US" sz="2400" b="1" dirty="0"/>
              <a:t>, int offset, int </a:t>
            </a:r>
            <a:r>
              <a:rPr lang="en-US" sz="2400" b="1" dirty="0" err="1"/>
              <a:t>len</a:t>
            </a:r>
            <a:r>
              <a:rPr lang="en-US" sz="2400" b="1" dirty="0"/>
              <a:t>)</a:t>
            </a:r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400" dirty="0"/>
              <a:t>Creates a new byte array input stream which uses </a:t>
            </a:r>
            <a:r>
              <a:rPr lang="en-US" sz="2400" dirty="0" err="1"/>
              <a:t>ary</a:t>
            </a:r>
            <a:r>
              <a:rPr lang="en-US" sz="2400" dirty="0"/>
              <a:t> as its buffer array that can read up to specified </a:t>
            </a:r>
            <a:r>
              <a:rPr lang="en-US" sz="2400" dirty="0" err="1"/>
              <a:t>len</a:t>
            </a:r>
            <a:r>
              <a:rPr lang="en-US" sz="2400" dirty="0"/>
              <a:t> bytes of data from an array.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44C6B2-4391-4326-B30A-419D810C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ByteArrayInputStream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- Constructors</a:t>
            </a:r>
          </a:p>
        </p:txBody>
      </p:sp>
    </p:spTree>
    <p:extLst>
      <p:ext uri="{BB962C8B-B14F-4D97-AF65-F5344CB8AC3E}">
        <p14:creationId xmlns:p14="http://schemas.microsoft.com/office/powerpoint/2010/main" val="193218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D23207-FB27-429B-A7E3-E0213577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ByteArrayInputStream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8A4EAF-3A00-4500-AF65-CA1B52AD7E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4434" y="1367406"/>
          <a:ext cx="10983132" cy="5257842"/>
        </p:xfrm>
        <a:graphic>
          <a:graphicData uri="http://schemas.openxmlformats.org/drawingml/2006/table">
            <a:tbl>
              <a:tblPr/>
              <a:tblGrid>
                <a:gridCol w="3193751">
                  <a:extLst>
                    <a:ext uri="{9D8B030D-6E8A-4147-A177-3AD203B41FA5}">
                      <a16:colId xmlns:a16="http://schemas.microsoft.com/office/drawing/2014/main" val="3219524397"/>
                    </a:ext>
                  </a:extLst>
                </a:gridCol>
                <a:gridCol w="7789381">
                  <a:extLst>
                    <a:ext uri="{9D8B030D-6E8A-4147-A177-3AD203B41FA5}">
                      <a16:colId xmlns:a16="http://schemas.microsoft.com/office/drawing/2014/main" val="4279491006"/>
                    </a:ext>
                  </a:extLst>
                </a:gridCol>
              </a:tblGrid>
              <a:tr h="5041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636776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 size()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returns the current size of a buffer.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913222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byte[] toByteArray()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create a newly allocated byte array.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5177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toString()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converting the content into a string decoding bytes using a platform default character set.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501380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String toString(String charsetName)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converting the content into a string decoding bytes using a specified charsetName.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738184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write(int 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writing the byte specified to the byte array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218245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write(byte[] b, int off, int len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writing len bytes from specified byte array starting from the offset off to the byte array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01135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writeTo(OutputStream out)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for writing the complete content of a byte array output stream to the specified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97728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reset()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reset the count field of a byte array output stream to zero value.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39482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void close()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is used to close the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ByteArrayOutputStream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6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20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305505"/>
            <a:ext cx="109831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java.io.ByteArrayOutputStream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ByteArrayOutputStreamExample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fout1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"D:\\f1.txt"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fout2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"D:\\f2.txt"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endParaRPr lang="en-IN" dirty="0"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(65); 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fout1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fout2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</a:t>
            </a:r>
          </a:p>
          <a:p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bout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"Success..."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E73E-1564-4F9D-8DB5-05847177081D}"/>
              </a:ext>
            </a:extLst>
          </p:cNvPr>
          <p:cNvSpPr/>
          <p:nvPr/>
        </p:nvSpPr>
        <p:spPr>
          <a:xfrm>
            <a:off x="5847127" y="4451912"/>
            <a:ext cx="57404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 will be returned in both the files and 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success… will be printed in the console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DB9870-8E42-470E-8508-B56A3555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ByteArrayOutputStream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a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3246136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22" y="1233115"/>
            <a:ext cx="11660955" cy="4391770"/>
          </a:xfrm>
        </p:spPr>
        <p:txBody>
          <a:bodyPr/>
          <a:lstStyle/>
          <a:p>
            <a:pPr algn="ctr"/>
            <a:r>
              <a:rPr lang="en-US" sz="11500" b="1" dirty="0">
                <a:latin typeface="Arial Rounded MT Bold" panose="020F0704030504030204" pitchFamily="34" charset="0"/>
              </a:rPr>
              <a:t>Java File Operations</a:t>
            </a:r>
          </a:p>
        </p:txBody>
      </p:sp>
    </p:spTree>
    <p:extLst>
      <p:ext uri="{BB962C8B-B14F-4D97-AF65-F5344CB8AC3E}">
        <p14:creationId xmlns:p14="http://schemas.microsoft.com/office/powerpoint/2010/main" val="3445957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305505"/>
            <a:ext cx="1098313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import java.io.*;  </a:t>
            </a:r>
          </a:p>
          <a:p>
            <a:endParaRPr lang="en-IN" dirty="0"/>
          </a:p>
          <a:p>
            <a:r>
              <a:rPr lang="en-IN" b="1" dirty="0"/>
              <a:t>public class </a:t>
            </a:r>
            <a:r>
              <a:rPr lang="en-IN" b="1" dirty="0" err="1"/>
              <a:t>FilePermissionExample</a:t>
            </a:r>
            <a:r>
              <a:rPr lang="en-IN" b="1" dirty="0"/>
              <a:t>{  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IOException</a:t>
            </a:r>
            <a:r>
              <a:rPr lang="en-US" b="1" dirty="0"/>
              <a:t> {  </a:t>
            </a:r>
          </a:p>
          <a:p>
            <a:r>
              <a:rPr lang="en-IN" dirty="0"/>
              <a:t>File </a:t>
            </a:r>
            <a:r>
              <a:rPr lang="en-IN" dirty="0" err="1"/>
              <a:t>file</a:t>
            </a:r>
            <a:r>
              <a:rPr lang="en-IN" dirty="0"/>
              <a:t> = </a:t>
            </a:r>
            <a:r>
              <a:rPr lang="en-IN" b="1" dirty="0"/>
              <a:t>new File("C:\\Users\\Trainer-PC-1\\Desktop\\testout.txt");</a:t>
            </a:r>
          </a:p>
          <a:p>
            <a:r>
              <a:rPr lang="en-IN" b="1" dirty="0" err="1"/>
              <a:t>boolean</a:t>
            </a:r>
            <a:r>
              <a:rPr lang="en-IN" b="1" dirty="0"/>
              <a:t> exists = </a:t>
            </a:r>
            <a:r>
              <a:rPr lang="en-IN" b="1" dirty="0" err="1"/>
              <a:t>file.exists</a:t>
            </a:r>
            <a:r>
              <a:rPr lang="en-IN" b="1" dirty="0"/>
              <a:t>(); </a:t>
            </a:r>
          </a:p>
          <a:p>
            <a:r>
              <a:rPr lang="en-IN" b="1" dirty="0"/>
              <a:t>if(exists == true) </a:t>
            </a:r>
          </a:p>
          <a:p>
            <a:r>
              <a:rPr lang="en-IN" dirty="0"/>
              <a:t>{ </a:t>
            </a:r>
          </a:p>
          <a:p>
            <a:r>
              <a:rPr lang="en-IN" dirty="0" err="1"/>
              <a:t>file.setExecutable</a:t>
            </a:r>
            <a:r>
              <a:rPr lang="en-IN" dirty="0"/>
              <a:t>(</a:t>
            </a:r>
            <a:r>
              <a:rPr lang="en-IN" b="1" dirty="0"/>
              <a:t>true); </a:t>
            </a:r>
          </a:p>
          <a:p>
            <a:r>
              <a:rPr lang="en-IN" dirty="0" err="1"/>
              <a:t>file.setReadable</a:t>
            </a:r>
            <a:r>
              <a:rPr lang="en-IN" dirty="0"/>
              <a:t>(</a:t>
            </a:r>
            <a:r>
              <a:rPr lang="en-IN" b="1" dirty="0"/>
              <a:t>true); </a:t>
            </a:r>
          </a:p>
          <a:p>
            <a:r>
              <a:rPr lang="en-IN" dirty="0" err="1"/>
              <a:t>file.setWritable</a:t>
            </a:r>
            <a:r>
              <a:rPr lang="en-IN" dirty="0"/>
              <a:t>(</a:t>
            </a:r>
            <a:r>
              <a:rPr lang="en-IN" b="1" dirty="0"/>
              <a:t>false); </a:t>
            </a:r>
          </a:p>
          <a:p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("File permissions changed."); </a:t>
            </a:r>
            <a:endParaRPr lang="en-IN" dirty="0"/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("Executable: " + </a:t>
            </a:r>
            <a:r>
              <a:rPr lang="en-US" b="1" i="1" dirty="0" err="1"/>
              <a:t>file.canExecute</a:t>
            </a:r>
            <a:r>
              <a:rPr lang="en-US" b="1" i="1" dirty="0"/>
              <a:t>()); </a:t>
            </a:r>
          </a:p>
          <a:p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("Readable: " + </a:t>
            </a:r>
            <a:r>
              <a:rPr lang="en-IN" b="1" i="1" dirty="0" err="1"/>
              <a:t>file.canRead</a:t>
            </a:r>
            <a:r>
              <a:rPr lang="en-IN" b="1" i="1" dirty="0"/>
              <a:t>()); 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("Writable: "+ </a:t>
            </a:r>
            <a:r>
              <a:rPr lang="en-US" b="1" i="1" dirty="0" err="1"/>
              <a:t>file.canWrite</a:t>
            </a:r>
            <a:r>
              <a:rPr lang="en-US" b="1" i="1" dirty="0"/>
              <a:t>()); </a:t>
            </a:r>
          </a:p>
          <a:p>
            <a:r>
              <a:rPr lang="en-IN" dirty="0"/>
              <a:t>} </a:t>
            </a:r>
          </a:p>
          <a:p>
            <a:r>
              <a:rPr lang="en-IN" b="1" dirty="0"/>
              <a:t>else</a:t>
            </a:r>
          </a:p>
          <a:p>
            <a:r>
              <a:rPr lang="en-IN" dirty="0"/>
              <a:t>{ 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("File not found."); </a:t>
            </a:r>
            <a:r>
              <a:rPr lang="en-IN"/>
              <a:t>}} } 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DB9870-8E42-470E-8508-B56A3555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ByteArrayOutputStream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a single character</a:t>
            </a:r>
          </a:p>
        </p:txBody>
      </p:sp>
    </p:spTree>
    <p:extLst>
      <p:ext uri="{BB962C8B-B14F-4D97-AF65-F5344CB8AC3E}">
        <p14:creationId xmlns:p14="http://schemas.microsoft.com/office/powerpoint/2010/main" val="191705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DB9870-8E42-470E-8508-B56A3555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Move a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92B76-7A32-41D9-A11F-78250B028046}"/>
              </a:ext>
            </a:extLst>
          </p:cNvPr>
          <p:cNvSpPr/>
          <p:nvPr/>
        </p:nvSpPr>
        <p:spPr>
          <a:xfrm>
            <a:off x="604434" y="1196391"/>
            <a:ext cx="112921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 </a:t>
            </a:r>
          </a:p>
          <a:p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java.nio.file.Files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Test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Path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(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“E:\\Example.txt"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),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“E:\\</a:t>
            </a:r>
            <a:r>
              <a:rPr lang="en-IN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NewLoc</a:t>
            </a:r>
            <a:r>
              <a:rPr lang="en-IN" i="1" dirty="0">
                <a:solidFill>
                  <a:srgbClr val="2A00FF"/>
                </a:solidFill>
                <a:latin typeface="Consolas" panose="020B0609020204030204" pitchFamily="49" charset="0"/>
              </a:rPr>
              <a:t>\\Example.txt"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"File moved successfully"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"Failed to move the file"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96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DB9870-8E42-470E-8508-B56A3555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Redirect Console output to File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92B76-7A32-41D9-A11F-78250B028046}"/>
              </a:ext>
            </a:extLst>
          </p:cNvPr>
          <p:cNvSpPr/>
          <p:nvPr/>
        </p:nvSpPr>
        <p:spPr>
          <a:xfrm>
            <a:off x="604434" y="1196391"/>
            <a:ext cx="1129219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SystemFact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Creating a File object that represents the disk file.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Store current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before assigning a new value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PrintStream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Assign o to output stream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setOut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"This will be written to the text file"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Use stored value for output stream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setOut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6A3E3E"/>
                </a:solidFill>
                <a:latin typeface="Consolas" panose="020B0609020204030204" pitchFamily="49" charset="0"/>
              </a:rPr>
              <a:t>console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"This will be written on the console!"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 Input (stdin)</a:t>
            </a:r>
          </a:p>
        </p:txBody>
      </p:sp>
      <p:sp>
        <p:nvSpPr>
          <p:cNvPr id="6" name="TextBox 2D 2">
            <a:extLst>
              <a:ext uri="{FF2B5EF4-FFF2-40B4-BE49-F238E27FC236}">
                <a16:creationId xmlns:a16="http://schemas.microsoft.com/office/drawing/2014/main" id="{F7E77654-B14A-463A-9892-AB5ABE4D5E5E}"/>
              </a:ext>
            </a:extLst>
          </p:cNvPr>
          <p:cNvSpPr txBox="1"/>
          <p:nvPr/>
        </p:nvSpPr>
        <p:spPr>
          <a:xfrm>
            <a:off x="604434" y="1908274"/>
            <a:ext cx="109831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System.in is used to receive data from the console.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System is a public final class and in is the static reference of the InputStream class.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Java application uses an input stream to read data from a source.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may be a file, an array, peripheral device or socket.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C93ED-AE0D-4FEC-8821-822B12438051}"/>
              </a:ext>
            </a:extLst>
          </p:cNvPr>
          <p:cNvSpPr/>
          <p:nvPr/>
        </p:nvSpPr>
        <p:spPr>
          <a:xfrm>
            <a:off x="604434" y="52090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IN" dirty="0"/>
              <a:t> </a:t>
            </a:r>
            <a:r>
              <a:rPr lang="en-IN" dirty="0" err="1"/>
              <a:t>System.</a:t>
            </a:r>
            <a:r>
              <a:rPr lang="en-IN" b="1" i="1" dirty="0" err="1"/>
              <a:t>out.println</a:t>
            </a:r>
            <a:r>
              <a:rPr lang="en-IN" b="1" i="1" dirty="0"/>
              <a:t>(</a:t>
            </a:r>
            <a:r>
              <a:rPr lang="en-IN" b="1" i="1" dirty="0" err="1"/>
              <a:t>i</a:t>
            </a:r>
            <a:r>
              <a:rPr lang="en-IN" b="1" i="1" dirty="0"/>
              <a:t>);</a:t>
            </a:r>
            <a:endParaRPr lang="en-I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F0A0E-F93A-4F12-97AF-1D2A72C6A0A1}"/>
              </a:ext>
            </a:extLst>
          </p:cNvPr>
          <p:cNvSpPr/>
          <p:nvPr/>
        </p:nvSpPr>
        <p:spPr>
          <a:xfrm>
            <a:off x="6700434" y="5209043"/>
            <a:ext cx="48871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Ascii value of the first Character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53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DB9870-8E42-470E-8508-B56A3555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Check whether the file is hidden or not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92B76-7A32-41D9-A11F-78250B028046}"/>
              </a:ext>
            </a:extLst>
          </p:cNvPr>
          <p:cNvSpPr/>
          <p:nvPr/>
        </p:nvSpPr>
        <p:spPr>
          <a:xfrm>
            <a:off x="604434" y="1196391"/>
            <a:ext cx="112921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HiddenFileCheck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Provide the complete file path here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File 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IN" b="1" dirty="0">
                <a:solidFill>
                  <a:srgbClr val="2A00FF"/>
                </a:solidFill>
                <a:latin typeface="Consolas" panose="020B0609020204030204" pitchFamily="49" charset="0"/>
              </a:rPr>
              <a:t>"c:/myfile.txt"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.isHidden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specified file is hidden"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"The specified file is not hidden"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40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 Error (stderr)</a:t>
            </a:r>
          </a:p>
        </p:txBody>
      </p:sp>
      <p:sp>
        <p:nvSpPr>
          <p:cNvPr id="6" name="TextBox 2D 2">
            <a:extLst>
              <a:ext uri="{FF2B5EF4-FFF2-40B4-BE49-F238E27FC236}">
                <a16:creationId xmlns:a16="http://schemas.microsoft.com/office/drawing/2014/main" id="{F7E77654-B14A-463A-9892-AB5ABE4D5E5E}"/>
              </a:ext>
            </a:extLst>
          </p:cNvPr>
          <p:cNvSpPr txBox="1"/>
          <p:nvPr/>
        </p:nvSpPr>
        <p:spPr>
          <a:xfrm>
            <a:off x="604434" y="1908274"/>
            <a:ext cx="10983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/>
              <a:t>System.err</a:t>
            </a:r>
            <a:r>
              <a:rPr lang="en-US" sz="2400" dirty="0"/>
              <a:t> is used to print error messages to the console.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System is a public final class and err is the static reference of the PrintStream class.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When we use </a:t>
            </a:r>
            <a:r>
              <a:rPr lang="en-US" sz="2400" dirty="0" err="1"/>
              <a:t>System.err.println</a:t>
            </a:r>
            <a:r>
              <a:rPr lang="en-US" sz="2400" dirty="0"/>
              <a:t>() the color of the output that we get in the eclipse will be red (default) and in command prompt will be white.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standard error stream is used to print error messages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181063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468" y="2533650"/>
            <a:ext cx="8333064" cy="1790700"/>
          </a:xfrm>
        </p:spPr>
        <p:txBody>
          <a:bodyPr/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OutputStream</a:t>
            </a:r>
            <a:endParaRPr lang="en-US" sz="115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0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OutputStream Hierarchy</a:t>
            </a:r>
          </a:p>
        </p:txBody>
      </p:sp>
      <p:pic>
        <p:nvPicPr>
          <p:cNvPr id="1026" name="Picture 2" descr="Java output stream hierarchy">
            <a:extLst>
              <a:ext uri="{FF2B5EF4-FFF2-40B4-BE49-F238E27FC236}">
                <a16:creationId xmlns:a16="http://schemas.microsoft.com/office/drawing/2014/main" id="{A9F614F7-F197-472B-A1B2-A6B362FA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8" y="1711529"/>
            <a:ext cx="11103328" cy="43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AA692AD-6030-482D-9966-D2EB11228C9D}"/>
              </a:ext>
            </a:extLst>
          </p:cNvPr>
          <p:cNvSpPr/>
          <p:nvPr/>
        </p:nvSpPr>
        <p:spPr>
          <a:xfrm rot="5400000">
            <a:off x="4383801" y="1547393"/>
            <a:ext cx="436055" cy="1099892"/>
          </a:xfrm>
          <a:prstGeom prst="upArrow">
            <a:avLst>
              <a:gd name="adj1" fmla="val 27778"/>
              <a:gd name="adj2" fmla="val 48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9BA461-E175-41D8-8904-23CE17EB0EE1}"/>
              </a:ext>
            </a:extLst>
          </p:cNvPr>
          <p:cNvSpPr txBox="1">
            <a:spLocks/>
          </p:cNvSpPr>
          <p:nvPr/>
        </p:nvSpPr>
        <p:spPr>
          <a:xfrm>
            <a:off x="903688" y="1723457"/>
            <a:ext cx="2728745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Abstract Class</a:t>
            </a:r>
          </a:p>
        </p:txBody>
      </p:sp>
    </p:spTree>
    <p:extLst>
      <p:ext uri="{BB962C8B-B14F-4D97-AF65-F5344CB8AC3E}">
        <p14:creationId xmlns:p14="http://schemas.microsoft.com/office/powerpoint/2010/main" val="98766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OutputStream Methods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468FF2-0803-409D-B0D9-0B70E38CF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08842"/>
              </p:ext>
            </p:extLst>
          </p:nvPr>
        </p:nvGraphicFramePr>
        <p:xfrm>
          <a:off x="604434" y="1694576"/>
          <a:ext cx="10983132" cy="4278385"/>
        </p:xfrm>
        <a:graphic>
          <a:graphicData uri="http://schemas.openxmlformats.org/drawingml/2006/table">
            <a:tbl>
              <a:tblPr/>
              <a:tblGrid>
                <a:gridCol w="4767748">
                  <a:extLst>
                    <a:ext uri="{9D8B030D-6E8A-4147-A177-3AD203B41FA5}">
                      <a16:colId xmlns:a16="http://schemas.microsoft.com/office/drawing/2014/main" val="4196782311"/>
                    </a:ext>
                  </a:extLst>
                </a:gridCol>
                <a:gridCol w="6215384">
                  <a:extLst>
                    <a:ext uri="{9D8B030D-6E8A-4147-A177-3AD203B41FA5}">
                      <a16:colId xmlns:a16="http://schemas.microsoft.com/office/drawing/2014/main" val="4128981995"/>
                    </a:ext>
                  </a:extLst>
                </a:gridCol>
              </a:tblGrid>
              <a:tr h="8556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405315"/>
                  </a:ext>
                </a:extLst>
              </a:tr>
              <a:tr h="85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void write(int)throws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IOException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used to write a byte to the current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59990"/>
                  </a:ext>
                </a:extLst>
              </a:tr>
              <a:tr h="85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void write(byte[])throws IOException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used to write an array of byte to the current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44536"/>
                  </a:ext>
                </a:extLst>
              </a:tr>
              <a:tr h="85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void flush()throws IOException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flushes the current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48444"/>
                  </a:ext>
                </a:extLst>
              </a:tr>
              <a:tr h="8556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 void close()throws IOException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used to close the current output stream.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36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46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 read one character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41A78-5A8E-429C-AE99-82AA7EF4582C}"/>
              </a:ext>
            </a:extLst>
          </p:cNvPr>
          <p:cNvSpPr/>
          <p:nvPr/>
        </p:nvSpPr>
        <p:spPr>
          <a:xfrm>
            <a:off x="604433" y="1582341"/>
            <a:ext cx="109831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java.io.FileOutputStream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FileOutputStreamExample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[]){    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"D:\\testout.txt"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(65);    </a:t>
            </a:r>
          </a:p>
          <a:p>
            <a:r>
              <a:rPr lang="en-IN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6A3E3E"/>
                </a:solidFill>
                <a:latin typeface="Consolas" panose="020B0609020204030204" pitchFamily="49" charset="0"/>
              </a:rPr>
              <a:t>fout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"success..."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I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 }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EE73E-1564-4F9D-8DB5-05847177081D}"/>
              </a:ext>
            </a:extLst>
          </p:cNvPr>
          <p:cNvSpPr/>
          <p:nvPr/>
        </p:nvSpPr>
        <p:spPr>
          <a:xfrm>
            <a:off x="5725232" y="5055919"/>
            <a:ext cx="5862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Output: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 will be return in the file testout.txt and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success… will be printed in the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8514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774A73-0280-47B7-9E46-5069D2220801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3253</Words>
  <Application>Microsoft Office PowerPoint</Application>
  <PresentationFormat>Widescreen</PresentationFormat>
  <Paragraphs>503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Rounded MT Bold</vt:lpstr>
      <vt:lpstr>Calibri</vt:lpstr>
      <vt:lpstr>Consolas</vt:lpstr>
      <vt:lpstr>Segoe UI</vt:lpstr>
      <vt:lpstr>Segoe UI Light</vt:lpstr>
      <vt:lpstr>Wingdings</vt:lpstr>
      <vt:lpstr>Get Started with 3D</vt:lpstr>
      <vt:lpstr>Java I/O</vt:lpstr>
      <vt:lpstr>Stream</vt:lpstr>
      <vt:lpstr>Standard Output (stdout)</vt:lpstr>
      <vt:lpstr>Standard Input (stdin)</vt:lpstr>
      <vt:lpstr>Standard Error (stderr)</vt:lpstr>
      <vt:lpstr>OutputStream</vt:lpstr>
      <vt:lpstr>OutputStream Hierarchy</vt:lpstr>
      <vt:lpstr>OutputStream Methods</vt:lpstr>
      <vt:lpstr>FileOutputStream to read one character</vt:lpstr>
      <vt:lpstr>FileOutputStream to read array of characters</vt:lpstr>
      <vt:lpstr>BufferedOutputStream</vt:lpstr>
      <vt:lpstr>BufferedOutputStream - Constructors</vt:lpstr>
      <vt:lpstr>BufferedOutputStream - Methods</vt:lpstr>
      <vt:lpstr>BufferedOutputStream to read array of characters</vt:lpstr>
      <vt:lpstr>ByteArrayOutputStream</vt:lpstr>
      <vt:lpstr>ByteArrayOutputStream - Constructors</vt:lpstr>
      <vt:lpstr>ByteArrayOutputStream</vt:lpstr>
      <vt:lpstr>ByteArrayOutputStream to read a single character</vt:lpstr>
      <vt:lpstr>DataOutputStream</vt:lpstr>
      <vt:lpstr>DataOutputStream</vt:lpstr>
      <vt:lpstr>DataOutputStream to read a single character</vt:lpstr>
      <vt:lpstr>FilterOutputStream</vt:lpstr>
      <vt:lpstr>FilterOutputStream</vt:lpstr>
      <vt:lpstr>FilterOutputStream to read array of characters</vt:lpstr>
      <vt:lpstr>InputStream</vt:lpstr>
      <vt:lpstr>InputStream Hierarchy</vt:lpstr>
      <vt:lpstr>InputStream Methods</vt:lpstr>
      <vt:lpstr>FileInputStream</vt:lpstr>
      <vt:lpstr>FileInputStream - Methods</vt:lpstr>
      <vt:lpstr>FileInputStream to read a single character</vt:lpstr>
      <vt:lpstr>FileInputStream to read arrays of character</vt:lpstr>
      <vt:lpstr>ByteArrayInputStream</vt:lpstr>
      <vt:lpstr>ByteArrayInputStream - Constructors</vt:lpstr>
      <vt:lpstr>ByteArrayInputStream</vt:lpstr>
      <vt:lpstr>ByteArrayOutputStream to read a single character</vt:lpstr>
      <vt:lpstr>Java File Operations</vt:lpstr>
      <vt:lpstr>ByteArrayOutputStream to read a single character</vt:lpstr>
      <vt:lpstr>Move a File</vt:lpstr>
      <vt:lpstr>Redirect Console output to File</vt:lpstr>
      <vt:lpstr>Check whether the file is hidden or not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2019-06-04T11:05:09Z</dcterms:created>
  <dcterms:modified xsi:type="dcterms:W3CDTF">2019-10-15T05:17:40Z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