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XWpAVBX4Pq6HNkLWbKNPRAJ3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92F4B7-D047-48A1-947F-E5CBB932F292}">
  <a:tblStyle styleId="{5192F4B7-D047-48A1-947F-E5CBB932F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4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4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43"/>
          <p:cNvCxnSpPr/>
          <p:nvPr/>
        </p:nvCxnSpPr>
        <p:spPr>
          <a:xfrm rot="10800000">
            <a:off x="354677" y="264384"/>
            <a:ext cx="0" cy="32083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/>
          <p:nvPr/>
        </p:nvSpPr>
        <p:spPr>
          <a:xfrm>
            <a:off x="0" y="4509083"/>
            <a:ext cx="12192000" cy="234891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23316" y="4914100"/>
            <a:ext cx="1154536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4400" b="1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0"/>
          <p:cNvGrpSpPr/>
          <p:nvPr/>
        </p:nvGrpSpPr>
        <p:grpSpPr>
          <a:xfrm>
            <a:off x="2095593" y="1092063"/>
            <a:ext cx="3957791" cy="1563347"/>
            <a:chOff x="1596550" y="689235"/>
            <a:chExt cx="2938959" cy="1563347"/>
          </a:xfrm>
        </p:grpSpPr>
        <p:grpSp>
          <p:nvGrpSpPr>
            <p:cNvPr id="169" name="Google Shape;169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72" name="Google Shape;172;p10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173" name="Google Shape;173;p10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char value for the particular index.</a:t>
                </a:r>
                <a:endParaRPr/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1827285" y="812788"/>
                <a:ext cx="247318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 index)</a:t>
                </a:r>
                <a:endParaRPr/>
              </a:p>
            </p:txBody>
          </p:sp>
        </p:grpSp>
      </p:grpSp>
      <p:grpSp>
        <p:nvGrpSpPr>
          <p:cNvPr id="175" name="Google Shape;175;p10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176" name="Google Shape;176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79" name="Google Shape;179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80" name="Google Shape;180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82" name="Google Shape;182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83" name="Google Shape;183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84" name="Google Shape;184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85" name="Google Shape;185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86" name="Google Shape;186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87" name="Google Shape;187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88" name="Google Shape;188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89" name="Google Shape;189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90" name="Google Shape;190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91" name="Google Shape;191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92" name="Google Shape;192;p10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193" name="Google Shape;193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194" name="Google Shape;194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5" name="Google Shape;195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96" name="Google Shape;196;p10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197" name="Google Shape;197;p10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string length.</a:t>
                </a:r>
                <a:endParaRPr/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>
                <a:off x="1827285" y="812788"/>
                <a:ext cx="247318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int length()</a:t>
                </a:r>
                <a:endParaRPr/>
              </a:p>
            </p:txBody>
          </p:sp>
        </p:grpSp>
      </p:grpSp>
      <p:grpSp>
        <p:nvGrpSpPr>
          <p:cNvPr id="199" name="Google Shape;199;p10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200" name="Google Shape;200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01" name="Google Shape;201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03" name="Google Shape;203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04" name="Google Shape;204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05" name="Google Shape;205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06" name="Google Shape;206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07" name="Google Shape;207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08" name="Google Shape;208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09" name="Google Shape;209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10" name="Google Shape;210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11" name="Google Shape;211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12" name="Google Shape;212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13" name="Google Shape;213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14" name="Google Shape;214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15" name="Google Shape;215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16" name="Google Shape;216;p10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217" name="Google Shape;217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18" name="Google Shape;218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9" name="Google Shape;219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20" name="Google Shape;220;p10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221" name="Google Shape;221;p10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a formatted string.</a:t>
                </a:r>
                <a:endParaRPr/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static String format(String format, Object... args)</a:t>
                </a:r>
                <a:endParaRPr/>
              </a:p>
            </p:txBody>
          </p:sp>
        </p:grpSp>
      </p:grpSp>
      <p:grpSp>
        <p:nvGrpSpPr>
          <p:cNvPr id="223" name="Google Shape;223;p10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224" name="Google Shape;224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25" name="Google Shape;225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27" name="Google Shape;227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28" name="Google Shape;228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30" name="Google Shape;230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31" name="Google Shape;231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32" name="Google Shape;232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33" name="Google Shape;233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34" name="Google Shape;234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35" name="Google Shape;235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36" name="Google Shape;236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37" name="Google Shape;237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38" name="Google Shape;238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39" name="Google Shape;239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40" name="Google Shape;240;p10"/>
          <p:cNvGrpSpPr/>
          <p:nvPr/>
        </p:nvGrpSpPr>
        <p:grpSpPr>
          <a:xfrm>
            <a:off x="2079723" y="4791374"/>
            <a:ext cx="3976564" cy="1563347"/>
            <a:chOff x="1596550" y="689235"/>
            <a:chExt cx="2938959" cy="1563347"/>
          </a:xfrm>
        </p:grpSpPr>
        <p:grpSp>
          <p:nvGrpSpPr>
            <p:cNvPr id="241" name="Google Shape;241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42" name="Google Shape;242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44" name="Google Shape;244;p10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245" name="Google Shape;245;p10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substring for given begin index.</a:t>
                </a:r>
                <a:endParaRPr/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substring(int beginIndex)</a:t>
                </a:r>
                <a:endParaRPr/>
              </a:p>
            </p:txBody>
          </p:sp>
        </p:grpSp>
      </p:grpSp>
      <p:grpSp>
        <p:nvGrpSpPr>
          <p:cNvPr id="247" name="Google Shape;247;p10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248" name="Google Shape;248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49" name="Google Shape;249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51" name="Google Shape;251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52" name="Google Shape;252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54" name="Google Shape;254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55" name="Google Shape;255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56" name="Google Shape;256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57" name="Google Shape;257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58" name="Google Shape;258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59" name="Google Shape;259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60" name="Google Shape;260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61" name="Google Shape;261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62" name="Google Shape;262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63" name="Google Shape;263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64" name="Google Shape;264;p10"/>
          <p:cNvGrpSpPr/>
          <p:nvPr/>
        </p:nvGrpSpPr>
        <p:grpSpPr>
          <a:xfrm>
            <a:off x="7885395" y="4791374"/>
            <a:ext cx="4051858" cy="1563347"/>
            <a:chOff x="1596550" y="689235"/>
            <a:chExt cx="2938959" cy="1563347"/>
          </a:xfrm>
        </p:grpSpPr>
        <p:grpSp>
          <p:nvGrpSpPr>
            <p:cNvPr id="265" name="Google Shape;265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returns substring for given begin index and end index.</a:t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substring(int beginIndex, int endIndex)</a:t>
                </a:r>
                <a:endParaRPr/>
              </a:p>
            </p:txBody>
          </p:sp>
        </p:grpSp>
      </p:grpSp>
      <p:grpSp>
        <p:nvGrpSpPr>
          <p:cNvPr id="271" name="Google Shape;271;p10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272" name="Google Shape;272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73" name="Google Shape;273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75" name="Google Shape;275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276" name="Google Shape;276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278" name="Google Shape;278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279" name="Google Shape;279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80" name="Google Shape;280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81" name="Google Shape;281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82" name="Google Shape;282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83" name="Google Shape;283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84" name="Google Shape;284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285" name="Google Shape;285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286" name="Google Shape;286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287" name="Google Shape;287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288" name="Google Shape;288;p1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7885395" y="2862991"/>
            <a:ext cx="4051858" cy="1563347"/>
            <a:chOff x="1596550" y="689235"/>
            <a:chExt cx="2938959" cy="1563347"/>
          </a:xfrm>
        </p:grpSpPr>
        <p:grpSp>
          <p:nvGrpSpPr>
            <p:cNvPr id="290" name="Google Shape;290;p10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291" name="Google Shape;291;p10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293" name="Google Shape;293;p10"/>
            <p:cNvGrpSpPr/>
            <p:nvPr/>
          </p:nvGrpSpPr>
          <p:grpSpPr>
            <a:xfrm>
              <a:off x="1827285" y="812788"/>
              <a:ext cx="2478024" cy="1341693"/>
              <a:chOff x="1827285" y="812788"/>
              <a:chExt cx="2478024" cy="1341693"/>
            </a:xfrm>
          </p:grpSpPr>
          <p:sp>
            <p:nvSpPr>
              <p:cNvPr id="294" name="Google Shape;294;p10"/>
              <p:cNvSpPr/>
              <p:nvPr/>
            </p:nvSpPr>
            <p:spPr>
              <a:xfrm>
                <a:off x="1827285" y="1415817"/>
                <a:ext cx="2478024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checks the equality of string with the given object and returns true if they are equal and false of they are not.</a:t>
                </a:r>
                <a:endParaRPr/>
              </a:p>
            </p:txBody>
          </p:sp>
          <p:sp>
            <p:nvSpPr>
              <p:cNvPr id="295" name="Google Shape;295;p10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equals(Object another)</a:t>
                </a:r>
                <a:endParaRPr/>
              </a:p>
            </p:txBody>
          </p:sp>
        </p:grpSp>
      </p:grpSp>
      <p:grpSp>
        <p:nvGrpSpPr>
          <p:cNvPr id="296" name="Google Shape;296;p10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297" name="Google Shape;297;p1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298" name="Google Shape;298;p1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300" name="Google Shape;300;p1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01" name="Google Shape;301;p1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303" name="Google Shape;303;p1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04" name="Google Shape;304;p1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05" name="Google Shape;305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06" name="Google Shape;306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07" name="Google Shape;307;p1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08" name="Google Shape;308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09" name="Google Shape;309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10" name="Google Shape;310;p1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11" name="Google Shape;311;p1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12" name="Google Shape;312;p1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1"/>
          <p:cNvGrpSpPr/>
          <p:nvPr/>
        </p:nvGrpSpPr>
        <p:grpSpPr>
          <a:xfrm>
            <a:off x="2095593" y="1092063"/>
            <a:ext cx="3957791" cy="1563347"/>
            <a:chOff x="1596550" y="689235"/>
            <a:chExt cx="2938959" cy="1563347"/>
          </a:xfrm>
        </p:grpSpPr>
        <p:grpSp>
          <p:nvGrpSpPr>
            <p:cNvPr id="319" name="Google Shape;319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320" name="Google Shape;320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1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true or false after matching the sequence of char value.</a:t>
                </a:r>
                <a:endParaRPr/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boolean contains(CharSequence s)</a:t>
                </a:r>
                <a:endParaRPr/>
              </a:p>
            </p:txBody>
          </p:sp>
        </p:grpSp>
      </p:grpSp>
      <p:grpSp>
        <p:nvGrpSpPr>
          <p:cNvPr id="325" name="Google Shape;325;p11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326" name="Google Shape;326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27" name="Google Shape;327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30" name="Google Shape;330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32" name="Google Shape;332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33" name="Google Shape;333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34" name="Google Shape;334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35" name="Google Shape;335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36" name="Google Shape;336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37" name="Google Shape;337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38" name="Google Shape;338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39" name="Google Shape;339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40" name="Google Shape;340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41" name="Google Shape;341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42" name="Google Shape;342;p11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343" name="Google Shape;343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344" name="Google Shape;344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1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347" name="Google Shape;347;p11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joined string.</a:t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String join(CharSequence delimiter, CharSequence... elements)</a:t>
                </a:r>
                <a:endParaRPr/>
              </a:p>
            </p:txBody>
          </p:sp>
        </p:grpSp>
      </p:grpSp>
      <p:grpSp>
        <p:nvGrpSpPr>
          <p:cNvPr id="349" name="Google Shape;349;p11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350" name="Google Shape;350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56" name="Google Shape;356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57" name="Google Shape;357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58" name="Google Shape;358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60" name="Google Shape;360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61" name="Google Shape;361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63" name="Google Shape;363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64" name="Google Shape;364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65" name="Google Shape;365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66" name="Google Shape;366;p11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367" name="Google Shape;367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368" name="Google Shape;368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1"/>
            <p:cNvGrpSpPr/>
            <p:nvPr/>
          </p:nvGrpSpPr>
          <p:grpSpPr>
            <a:xfrm>
              <a:off x="1659346" y="812788"/>
              <a:ext cx="2790255" cy="910806"/>
              <a:chOff x="1659346" y="812788"/>
              <a:chExt cx="2790255" cy="910806"/>
            </a:xfrm>
          </p:grpSpPr>
          <p:sp>
            <p:nvSpPr>
              <p:cNvPr id="371" name="Google Shape;371;p11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joined string.</a:t>
                </a:r>
                <a:endParaRPr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659346" y="812788"/>
                <a:ext cx="279025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String join(CharSequence delimiter, Iterable&lt;? extends CharSequence&gt; elements)</a:t>
                </a:r>
                <a:endParaRPr/>
              </a:p>
            </p:txBody>
          </p:sp>
        </p:grpSp>
      </p:grpSp>
      <p:grpSp>
        <p:nvGrpSpPr>
          <p:cNvPr id="373" name="Google Shape;373;p11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374" name="Google Shape;374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75" name="Google Shape;375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78" name="Google Shape;378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80" name="Google Shape;380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81" name="Google Shape;381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82" name="Google Shape;382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83" name="Google Shape;383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84" name="Google Shape;384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85" name="Google Shape;385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86" name="Google Shape;386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387" name="Google Shape;387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88" name="Google Shape;388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390" name="Google Shape;390;p11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391" name="Google Shape;391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392" name="Google Shape;392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397" name="Google Shape;397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398" name="Google Shape;398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399" name="Google Shape;399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00" name="Google Shape;400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01" name="Google Shape;401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02" name="Google Shape;402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03" name="Google Shape;403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04" name="Google Shape;404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05" name="Google Shape;405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06" name="Google Shape;406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07" name="Google Shape;407;p11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408" name="Google Shape;408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09" name="Google Shape;409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12" name="Google Shape;412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14" name="Google Shape;414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415" name="Google Shape;415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16" name="Google Shape;416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17" name="Google Shape;417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18" name="Google Shape;418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19" name="Google Shape;419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20" name="Google Shape;420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21" name="Google Shape;421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22" name="Google Shape;422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23" name="Google Shape;423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24" name="Google Shape;424;p11"/>
          <p:cNvGrpSpPr/>
          <p:nvPr/>
        </p:nvGrpSpPr>
        <p:grpSpPr>
          <a:xfrm>
            <a:off x="2079723" y="4780760"/>
            <a:ext cx="4051858" cy="1563347"/>
            <a:chOff x="1596550" y="689235"/>
            <a:chExt cx="2938959" cy="1563347"/>
          </a:xfrm>
        </p:grpSpPr>
        <p:grpSp>
          <p:nvGrpSpPr>
            <p:cNvPr id="425" name="Google Shape;425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26" name="Google Shape;426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11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429" name="Google Shape;429;p11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concatenates the specified string.</a:t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concat(String str)</a:t>
                </a:r>
                <a:endParaRPr/>
              </a:p>
            </p:txBody>
          </p:sp>
        </p:grpSp>
      </p:grpSp>
      <p:grpSp>
        <p:nvGrpSpPr>
          <p:cNvPr id="431" name="Google Shape;431;p11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432" name="Google Shape;432;p1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33" name="Google Shape;433;p1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1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36" name="Google Shape;436;p1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38" name="Google Shape;438;p1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439" name="Google Shape;439;p1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40" name="Google Shape;440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41" name="Google Shape;441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42" name="Google Shape;442;p1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43" name="Google Shape;443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44" name="Google Shape;444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45" name="Google Shape;445;p1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46" name="Google Shape;446;p1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47" name="Google Shape;447;p1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48" name="Google Shape;448;p11"/>
          <p:cNvGrpSpPr/>
          <p:nvPr/>
        </p:nvGrpSpPr>
        <p:grpSpPr>
          <a:xfrm>
            <a:off x="7863206" y="2862991"/>
            <a:ext cx="3976564" cy="1563347"/>
            <a:chOff x="1596550" y="689235"/>
            <a:chExt cx="2938959" cy="1563347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true if the string is empty and false if it is not empty string.</a:t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boolean isEmpty()</a:t>
                </a:r>
                <a:endParaRPr/>
              </a:p>
            </p:txBody>
          </p:sp>
        </p:grpSp>
      </p:grpSp>
      <p:grpSp>
        <p:nvGrpSpPr>
          <p:cNvPr id="455" name="Google Shape;455;p11"/>
          <p:cNvGrpSpPr/>
          <p:nvPr/>
        </p:nvGrpSpPr>
        <p:grpSpPr>
          <a:xfrm>
            <a:off x="7853504" y="4780760"/>
            <a:ext cx="3957791" cy="1563347"/>
            <a:chOff x="1596550" y="689235"/>
            <a:chExt cx="2938959" cy="1563347"/>
          </a:xfrm>
        </p:grpSpPr>
        <p:grpSp>
          <p:nvGrpSpPr>
            <p:cNvPr id="456" name="Google Shape;456;p11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57" name="Google Shape;457;p11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11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replaces all occurrences of the specified char value.</a:t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replace(char old, char new)</a:t>
                </a:r>
                <a:endParaRPr/>
              </a:p>
            </p:txBody>
          </p:sp>
        </p:grpSp>
      </p:grpSp>
      <p:sp>
        <p:nvSpPr>
          <p:cNvPr id="462" name="Google Shape;462;p1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12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469" name="Google Shape;469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70" name="Google Shape;470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73" name="Google Shape;473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75" name="Google Shape;475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476" name="Google Shape;476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77" name="Google Shape;477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78" name="Google Shape;478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79" name="Google Shape;479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80" name="Google Shape;480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81" name="Google Shape;481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482" name="Google Shape;482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483" name="Google Shape;483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484" name="Google Shape;484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485" name="Google Shape;485;p12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486" name="Google Shape;486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487" name="Google Shape;487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9" name="Google Shape;489;p12"/>
            <p:cNvGrpSpPr/>
            <p:nvPr/>
          </p:nvGrpSpPr>
          <p:grpSpPr>
            <a:xfrm>
              <a:off x="1827285" y="812788"/>
              <a:ext cx="2625070" cy="1126249"/>
              <a:chOff x="1827285" y="812788"/>
              <a:chExt cx="2625070" cy="1126249"/>
            </a:xfrm>
          </p:grpSpPr>
          <p:sp>
            <p:nvSpPr>
              <p:cNvPr id="490" name="Google Shape;490;p12"/>
              <p:cNvSpPr/>
              <p:nvPr/>
            </p:nvSpPr>
            <p:spPr>
              <a:xfrm>
                <a:off x="1827285" y="1415817"/>
                <a:ext cx="2625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replaces all occurrences of the specified CharSequence.</a:t>
                </a:r>
                <a:endParaRPr/>
              </a:p>
            </p:txBody>
          </p:sp>
          <p:sp>
            <p:nvSpPr>
              <p:cNvPr id="491" name="Google Shape;491;p12"/>
              <p:cNvSpPr/>
              <p:nvPr/>
            </p:nvSpPr>
            <p:spPr>
              <a:xfrm>
                <a:off x="1827285" y="812788"/>
                <a:ext cx="247318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replace(CharSequence old, CharSequence new)</a:t>
                </a:r>
                <a:endParaRPr/>
              </a:p>
            </p:txBody>
          </p:sp>
        </p:grpSp>
      </p:grpSp>
      <p:grpSp>
        <p:nvGrpSpPr>
          <p:cNvPr id="492" name="Google Shape;492;p12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493" name="Google Shape;493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494" name="Google Shape;494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497" name="Google Shape;497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499" name="Google Shape;499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00" name="Google Shape;500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01" name="Google Shape;501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02" name="Google Shape;502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03" name="Google Shape;503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04" name="Google Shape;504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05" name="Google Shape;505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06" name="Google Shape;506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07" name="Google Shape;507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08" name="Google Shape;508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09" name="Google Shape;509;p12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510" name="Google Shape;510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11" name="Google Shape;511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12"/>
            <p:cNvGrpSpPr/>
            <p:nvPr/>
          </p:nvGrpSpPr>
          <p:grpSpPr>
            <a:xfrm>
              <a:off x="1659346" y="812788"/>
              <a:ext cx="2790255" cy="1126249"/>
              <a:chOff x="1659346" y="812788"/>
              <a:chExt cx="2790255" cy="1126249"/>
            </a:xfrm>
          </p:grpSpPr>
          <p:sp>
            <p:nvSpPr>
              <p:cNvPr id="514" name="Google Shape;514;p12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compares another string. </a:t>
                </a:r>
                <a:endParaRPr/>
              </a:p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 doesn't check case.</a:t>
                </a:r>
                <a:endParaRPr/>
              </a:p>
            </p:txBody>
          </p:sp>
          <p:sp>
            <p:nvSpPr>
              <p:cNvPr id="515" name="Google Shape;515;p12"/>
              <p:cNvSpPr/>
              <p:nvPr/>
            </p:nvSpPr>
            <p:spPr>
              <a:xfrm>
                <a:off x="1659346" y="812788"/>
                <a:ext cx="2790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static String equalsIgnoreCase(String another)</a:t>
                </a:r>
                <a:endParaRPr/>
              </a:p>
            </p:txBody>
          </p:sp>
        </p:grpSp>
      </p:grpSp>
      <p:grpSp>
        <p:nvGrpSpPr>
          <p:cNvPr id="516" name="Google Shape;516;p12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517" name="Google Shape;517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18" name="Google Shape;518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21" name="Google Shape;521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22" name="Google Shape;522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23" name="Google Shape;523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24" name="Google Shape;524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25" name="Google Shape;525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26" name="Google Shape;526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27" name="Google Shape;527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28" name="Google Shape;528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29" name="Google Shape;529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30" name="Google Shape;530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31" name="Google Shape;531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32" name="Google Shape;532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33" name="Google Shape;533;p12"/>
          <p:cNvGrpSpPr/>
          <p:nvPr/>
        </p:nvGrpSpPr>
        <p:grpSpPr>
          <a:xfrm>
            <a:off x="7885395" y="2862991"/>
            <a:ext cx="4051858" cy="1563347"/>
            <a:chOff x="1596550" y="689235"/>
            <a:chExt cx="2938959" cy="1563347"/>
          </a:xfrm>
        </p:grpSpPr>
        <p:grpSp>
          <p:nvGrpSpPr>
            <p:cNvPr id="534" name="Google Shape;534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35" name="Google Shape;535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12"/>
            <p:cNvGrpSpPr/>
            <p:nvPr/>
          </p:nvGrpSpPr>
          <p:grpSpPr>
            <a:xfrm>
              <a:off x="1744752" y="812788"/>
              <a:ext cx="2704862" cy="1126249"/>
              <a:chOff x="1744752" y="812788"/>
              <a:chExt cx="2704862" cy="1126249"/>
            </a:xfrm>
          </p:grpSpPr>
          <p:sp>
            <p:nvSpPr>
              <p:cNvPr id="538" name="Google Shape;538;p12"/>
              <p:cNvSpPr/>
              <p:nvPr/>
            </p:nvSpPr>
            <p:spPr>
              <a:xfrm>
                <a:off x="1744752" y="1415817"/>
                <a:ext cx="2704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split string matching the regular expression.</a:t>
                </a:r>
                <a:endParaRPr/>
              </a:p>
            </p:txBody>
          </p:sp>
          <p:sp>
            <p:nvSpPr>
              <p:cNvPr id="539" name="Google Shape;539;p12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String[] split(String regex)</a:t>
                </a:r>
                <a:endParaRPr/>
              </a:p>
            </p:txBody>
          </p:sp>
        </p:grpSp>
      </p:grpSp>
      <p:grpSp>
        <p:nvGrpSpPr>
          <p:cNvPr id="540" name="Google Shape;540;p12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541" name="Google Shape;541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42" name="Google Shape;542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45" name="Google Shape;545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46" name="Google Shape;546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47" name="Google Shape;547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48" name="Google Shape;548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49" name="Google Shape;549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50" name="Google Shape;550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51" name="Google Shape;551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52" name="Google Shape;552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53" name="Google Shape;553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54" name="Google Shape;554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55" name="Google Shape;555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56" name="Google Shape;556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57" name="Google Shape;557;p12"/>
          <p:cNvGrpSpPr/>
          <p:nvPr/>
        </p:nvGrpSpPr>
        <p:grpSpPr>
          <a:xfrm>
            <a:off x="2079723" y="4791374"/>
            <a:ext cx="3976564" cy="1563347"/>
            <a:chOff x="1596550" y="689235"/>
            <a:chExt cx="2938959" cy="1563347"/>
          </a:xfrm>
        </p:grpSpPr>
        <p:grpSp>
          <p:nvGrpSpPr>
            <p:cNvPr id="558" name="Google Shape;558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59" name="Google Shape;559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12"/>
            <p:cNvGrpSpPr/>
            <p:nvPr/>
          </p:nvGrpSpPr>
          <p:grpSpPr>
            <a:xfrm>
              <a:off x="1827285" y="812788"/>
              <a:ext cx="2478024" cy="1126249"/>
              <a:chOff x="1827285" y="812788"/>
              <a:chExt cx="2478024" cy="1126249"/>
            </a:xfrm>
          </p:grpSpPr>
          <p:sp>
            <p:nvSpPr>
              <p:cNvPr id="562" name="Google Shape;562;p12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split string matching the regular expression and limit.</a:t>
                </a:r>
                <a:endParaRPr/>
              </a:p>
            </p:txBody>
          </p:sp>
          <p:sp>
            <p:nvSpPr>
              <p:cNvPr id="563" name="Google Shape;563;p12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String[] split(String regex, int limit)</a:t>
                </a:r>
                <a:endParaRPr sz="14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4" name="Google Shape;564;p12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565" name="Google Shape;565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66" name="Google Shape;566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69" name="Google Shape;569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70" name="Google Shape;570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71" name="Google Shape;571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72" name="Google Shape;572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73" name="Google Shape;573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74" name="Google Shape;574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75" name="Google Shape;575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76" name="Google Shape;576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77" name="Google Shape;577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78" name="Google Shape;578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79" name="Google Shape;579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80" name="Google Shape;580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81" name="Google Shape;581;p12"/>
          <p:cNvGrpSpPr/>
          <p:nvPr/>
        </p:nvGrpSpPr>
        <p:grpSpPr>
          <a:xfrm>
            <a:off x="7885395" y="4791374"/>
            <a:ext cx="4051858" cy="1563347"/>
            <a:chOff x="1596550" y="689235"/>
            <a:chExt cx="2938959" cy="1563347"/>
          </a:xfrm>
        </p:grpSpPr>
        <p:grpSp>
          <p:nvGrpSpPr>
            <p:cNvPr id="582" name="Google Shape;582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583" name="Google Shape;583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2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586" name="Google Shape;586;p12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an interned string.</a:t>
                </a:r>
                <a:endParaRPr/>
              </a:p>
            </p:txBody>
          </p:sp>
          <p:sp>
            <p:nvSpPr>
              <p:cNvPr id="587" name="Google Shape;587;p12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intern()</a:t>
                </a:r>
                <a:endParaRPr/>
              </a:p>
            </p:txBody>
          </p:sp>
        </p:grpSp>
      </p:grpSp>
      <p:grpSp>
        <p:nvGrpSpPr>
          <p:cNvPr id="588" name="Google Shape;588;p12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589" name="Google Shape;589;p1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590" name="Google Shape;590;p1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1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593" name="Google Shape;593;p1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594" name="Google Shape;594;p1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595" name="Google Shape;595;p1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596" name="Google Shape;596;p1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597" name="Google Shape;597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598" name="Google Shape;598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599" name="Google Shape;599;p1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00" name="Google Shape;600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01" name="Google Shape;601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02" name="Google Shape;602;p1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03" name="Google Shape;603;p1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04" name="Google Shape;604;p1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605" name="Google Shape;605;p1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6" name="Google Shape;606;p12"/>
          <p:cNvGrpSpPr/>
          <p:nvPr/>
        </p:nvGrpSpPr>
        <p:grpSpPr>
          <a:xfrm>
            <a:off x="2080725" y="1092063"/>
            <a:ext cx="3976564" cy="1563347"/>
            <a:chOff x="1596550" y="689235"/>
            <a:chExt cx="2938959" cy="1563347"/>
          </a:xfrm>
        </p:grpSpPr>
        <p:grpSp>
          <p:nvGrpSpPr>
            <p:cNvPr id="607" name="Google Shape;607;p12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08" name="Google Shape;608;p12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2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12"/>
            <p:cNvGrpSpPr/>
            <p:nvPr/>
          </p:nvGrpSpPr>
          <p:grpSpPr>
            <a:xfrm>
              <a:off x="1659346" y="812788"/>
              <a:ext cx="2790255" cy="1126249"/>
              <a:chOff x="1659346" y="812788"/>
              <a:chExt cx="2790255" cy="1126249"/>
            </a:xfrm>
          </p:grpSpPr>
          <p:sp>
            <p:nvSpPr>
              <p:cNvPr id="611" name="Google Shape;611;p12"/>
              <p:cNvSpPr/>
              <p:nvPr/>
            </p:nvSpPr>
            <p:spPr>
              <a:xfrm>
                <a:off x="1827285" y="1415817"/>
                <a:ext cx="247802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removes beginning and ending spaces of this string.</a:t>
                </a:r>
                <a:endParaRPr/>
              </a:p>
            </p:txBody>
          </p:sp>
          <p:sp>
            <p:nvSpPr>
              <p:cNvPr id="612" name="Google Shape;612;p12"/>
              <p:cNvSpPr/>
              <p:nvPr/>
            </p:nvSpPr>
            <p:spPr>
              <a:xfrm>
                <a:off x="1659346" y="812788"/>
                <a:ext cx="2790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trim()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3"/>
          <p:cNvSpPr txBox="1"/>
          <p:nvPr/>
        </p:nvSpPr>
        <p:spPr>
          <a:xfrm>
            <a:off x="350361" y="65057"/>
            <a:ext cx="103423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Actions that can be performed on String Objects: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Google Shape;618;p13"/>
          <p:cNvGrpSpPr/>
          <p:nvPr/>
        </p:nvGrpSpPr>
        <p:grpSpPr>
          <a:xfrm>
            <a:off x="2095593" y="1092063"/>
            <a:ext cx="3957791" cy="1563347"/>
            <a:chOff x="1596550" y="689235"/>
            <a:chExt cx="2938959" cy="1563347"/>
          </a:xfrm>
        </p:grpSpPr>
        <p:grpSp>
          <p:nvGrpSpPr>
            <p:cNvPr id="619" name="Google Shape;619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20" name="Google Shape;620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13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char value index.</a:t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indexOf(int ch)</a:t>
                </a:r>
                <a:endParaRPr/>
              </a:p>
            </p:txBody>
          </p:sp>
        </p:grpSp>
      </p:grpSp>
      <p:grpSp>
        <p:nvGrpSpPr>
          <p:cNvPr id="625" name="Google Shape;625;p13"/>
          <p:cNvGrpSpPr/>
          <p:nvPr/>
        </p:nvGrpSpPr>
        <p:grpSpPr>
          <a:xfrm>
            <a:off x="596316" y="1092063"/>
            <a:ext cx="1415574" cy="1415574"/>
            <a:chOff x="877119" y="1680189"/>
            <a:chExt cx="1415574" cy="1415574"/>
          </a:xfrm>
        </p:grpSpPr>
        <p:grpSp>
          <p:nvGrpSpPr>
            <p:cNvPr id="626" name="Google Shape;626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27" name="Google Shape;627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632" name="Google Shape;632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633" name="Google Shape;633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34" name="Google Shape;634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35" name="Google Shape;635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36" name="Google Shape;636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37" name="Google Shape;637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38" name="Google Shape;638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39" name="Google Shape;639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40" name="Google Shape;640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41" name="Google Shape;641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42" name="Google Shape;642;p13"/>
          <p:cNvGrpSpPr/>
          <p:nvPr/>
        </p:nvGrpSpPr>
        <p:grpSpPr>
          <a:xfrm>
            <a:off x="7853504" y="1092063"/>
            <a:ext cx="4080791" cy="1563347"/>
            <a:chOff x="1596550" y="689235"/>
            <a:chExt cx="2938959" cy="1563347"/>
          </a:xfrm>
        </p:grpSpPr>
        <p:grpSp>
          <p:nvGrpSpPr>
            <p:cNvPr id="643" name="Google Shape;643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44" name="Google Shape;644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1827285" y="812788"/>
              <a:ext cx="2625070" cy="1126249"/>
              <a:chOff x="1827285" y="812788"/>
              <a:chExt cx="2625070" cy="1126249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1827285" y="1415817"/>
                <a:ext cx="2625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char value index starting with given index.</a:t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indexOf(int ch, int fromIndex)</a:t>
                </a:r>
                <a:endParaRPr/>
              </a:p>
            </p:txBody>
          </p:sp>
        </p:grpSp>
      </p:grpSp>
      <p:grpSp>
        <p:nvGrpSpPr>
          <p:cNvPr id="649" name="Google Shape;649;p13"/>
          <p:cNvGrpSpPr/>
          <p:nvPr/>
        </p:nvGrpSpPr>
        <p:grpSpPr>
          <a:xfrm>
            <a:off x="6386118" y="1155336"/>
            <a:ext cx="1415574" cy="1415574"/>
            <a:chOff x="877119" y="1680189"/>
            <a:chExt cx="1415574" cy="1415574"/>
          </a:xfrm>
        </p:grpSpPr>
        <p:grpSp>
          <p:nvGrpSpPr>
            <p:cNvPr id="650" name="Google Shape;650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51" name="Google Shape;651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654" name="Google Shape;654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656" name="Google Shape;656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657" name="Google Shape;657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58" name="Google Shape;658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59" name="Google Shape;659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60" name="Google Shape;660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61" name="Google Shape;661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62" name="Google Shape;662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63" name="Google Shape;663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64" name="Google Shape;664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65" name="Google Shape;665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66" name="Google Shape;666;p13"/>
          <p:cNvGrpSpPr/>
          <p:nvPr/>
        </p:nvGrpSpPr>
        <p:grpSpPr>
          <a:xfrm>
            <a:off x="2079723" y="2862991"/>
            <a:ext cx="3976564" cy="1563347"/>
            <a:chOff x="1596550" y="689235"/>
            <a:chExt cx="2938959" cy="1563347"/>
          </a:xfrm>
        </p:grpSpPr>
        <p:grpSp>
          <p:nvGrpSpPr>
            <p:cNvPr id="667" name="Google Shape;667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68" name="Google Shape;668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>
              <a:off x="1659346" y="812788"/>
              <a:ext cx="2790255" cy="910806"/>
              <a:chOff x="1659346" y="812788"/>
              <a:chExt cx="2790255" cy="910806"/>
            </a:xfrm>
          </p:grpSpPr>
          <p:sp>
            <p:nvSpPr>
              <p:cNvPr id="671" name="Google Shape;671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substring index.</a:t>
                </a: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1659346" y="812788"/>
                <a:ext cx="27902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indexOf(String substring)</a:t>
                </a:r>
                <a:endParaRPr/>
              </a:p>
            </p:txBody>
          </p:sp>
        </p:grpSp>
      </p:grpSp>
      <p:grpSp>
        <p:nvGrpSpPr>
          <p:cNvPr id="673" name="Google Shape;673;p13"/>
          <p:cNvGrpSpPr/>
          <p:nvPr/>
        </p:nvGrpSpPr>
        <p:grpSpPr>
          <a:xfrm>
            <a:off x="580446" y="2862991"/>
            <a:ext cx="1415574" cy="1415574"/>
            <a:chOff x="877119" y="1680189"/>
            <a:chExt cx="1415574" cy="1415574"/>
          </a:xfrm>
        </p:grpSpPr>
        <p:grpSp>
          <p:nvGrpSpPr>
            <p:cNvPr id="674" name="Google Shape;674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75" name="Google Shape;675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678" name="Google Shape;678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680" name="Google Shape;680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681" name="Google Shape;681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82" name="Google Shape;682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83" name="Google Shape;683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84" name="Google Shape;684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85" name="Google Shape;685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86" name="Google Shape;686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687" name="Google Shape;687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688" name="Google Shape;688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689" name="Google Shape;689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690" name="Google Shape;690;p13"/>
          <p:cNvGrpSpPr/>
          <p:nvPr/>
        </p:nvGrpSpPr>
        <p:grpSpPr>
          <a:xfrm>
            <a:off x="7885395" y="2862991"/>
            <a:ext cx="4051858" cy="1563347"/>
            <a:chOff x="1596550" y="689235"/>
            <a:chExt cx="2938959" cy="1563347"/>
          </a:xfrm>
        </p:grpSpPr>
        <p:grpSp>
          <p:nvGrpSpPr>
            <p:cNvPr id="691" name="Google Shape;691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692" name="Google Shape;692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3"/>
            <p:cNvGrpSpPr/>
            <p:nvPr/>
          </p:nvGrpSpPr>
          <p:grpSpPr>
            <a:xfrm>
              <a:off x="1744752" y="812788"/>
              <a:ext cx="2704862" cy="1126249"/>
              <a:chOff x="1744752" y="812788"/>
              <a:chExt cx="2704862" cy="1126249"/>
            </a:xfrm>
          </p:grpSpPr>
          <p:sp>
            <p:nvSpPr>
              <p:cNvPr id="695" name="Google Shape;695;p13"/>
              <p:cNvSpPr/>
              <p:nvPr/>
            </p:nvSpPr>
            <p:spPr>
              <a:xfrm>
                <a:off x="1744752" y="1415817"/>
                <a:ext cx="270486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the specified substring index starting with given index.</a:t>
                </a: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 indexOf(String substring, int fromIndex)</a:t>
                </a:r>
                <a:endParaRPr/>
              </a:p>
            </p:txBody>
          </p:sp>
        </p:grpSp>
      </p:grpSp>
      <p:grpSp>
        <p:nvGrpSpPr>
          <p:cNvPr id="697" name="Google Shape;697;p13"/>
          <p:cNvGrpSpPr/>
          <p:nvPr/>
        </p:nvGrpSpPr>
        <p:grpSpPr>
          <a:xfrm>
            <a:off x="6370248" y="2926264"/>
            <a:ext cx="1415574" cy="1415574"/>
            <a:chOff x="877119" y="1680189"/>
            <a:chExt cx="1415574" cy="1415574"/>
          </a:xfrm>
        </p:grpSpPr>
        <p:grpSp>
          <p:nvGrpSpPr>
            <p:cNvPr id="698" name="Google Shape;698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699" name="Google Shape;699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04" name="Google Shape;704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05" name="Google Shape;705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06" name="Google Shape;706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07" name="Google Shape;707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08" name="Google Shape;708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09" name="Google Shape;709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10" name="Google Shape;710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11" name="Google Shape;711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12" name="Google Shape;712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13" name="Google Shape;713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14" name="Google Shape;714;p13"/>
          <p:cNvGrpSpPr/>
          <p:nvPr/>
        </p:nvGrpSpPr>
        <p:grpSpPr>
          <a:xfrm>
            <a:off x="2079723" y="4791374"/>
            <a:ext cx="3976564" cy="1563347"/>
            <a:chOff x="1596550" y="689235"/>
            <a:chExt cx="2938959" cy="1563347"/>
          </a:xfrm>
        </p:grpSpPr>
        <p:grpSp>
          <p:nvGrpSpPr>
            <p:cNvPr id="715" name="Google Shape;715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716" name="Google Shape;716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13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719" name="Google Shape;719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string in lowercase.</a:t>
                </a:r>
                <a:endParaRPr/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1827285" y="812788"/>
                <a:ext cx="24731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toLowerCase()</a:t>
                </a:r>
                <a:endParaRPr sz="14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1" name="Google Shape;721;p13"/>
          <p:cNvGrpSpPr/>
          <p:nvPr/>
        </p:nvGrpSpPr>
        <p:grpSpPr>
          <a:xfrm>
            <a:off x="580446" y="4791374"/>
            <a:ext cx="1415574" cy="1415574"/>
            <a:chOff x="877119" y="1680189"/>
            <a:chExt cx="1415574" cy="1415574"/>
          </a:xfrm>
        </p:grpSpPr>
        <p:grpSp>
          <p:nvGrpSpPr>
            <p:cNvPr id="722" name="Google Shape;722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723" name="Google Shape;723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5" name="Google Shape;725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26" name="Google Shape;726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28" name="Google Shape;728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29" name="Google Shape;729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30" name="Google Shape;730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31" name="Google Shape;731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32" name="Google Shape;732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33" name="Google Shape;733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34" name="Google Shape;734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35" name="Google Shape;735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36" name="Google Shape;736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37" name="Google Shape;737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38" name="Google Shape;738;p13"/>
          <p:cNvGrpSpPr/>
          <p:nvPr/>
        </p:nvGrpSpPr>
        <p:grpSpPr>
          <a:xfrm>
            <a:off x="7885395" y="4791374"/>
            <a:ext cx="3957791" cy="1563347"/>
            <a:chOff x="1596550" y="689235"/>
            <a:chExt cx="2938959" cy="1563347"/>
          </a:xfrm>
        </p:grpSpPr>
        <p:grpSp>
          <p:nvGrpSpPr>
            <p:cNvPr id="739" name="Google Shape;739;p13"/>
            <p:cNvGrpSpPr/>
            <p:nvPr/>
          </p:nvGrpSpPr>
          <p:grpSpPr>
            <a:xfrm>
              <a:off x="1596550" y="689235"/>
              <a:ext cx="2938959" cy="1563347"/>
              <a:chOff x="1596550" y="689235"/>
              <a:chExt cx="2938959" cy="1563347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1603537" y="1266266"/>
                <a:ext cx="2929826" cy="986316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rgbClr val="E1E1E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1596550" y="689235"/>
                <a:ext cx="2938959" cy="585774"/>
              </a:xfrm>
              <a:prstGeom prst="round2SameRect">
                <a:avLst>
                  <a:gd name="adj1" fmla="val 34082"/>
                  <a:gd name="adj2" fmla="val 0"/>
                </a:avLst>
              </a:prstGeom>
              <a:gradFill>
                <a:gsLst>
                  <a:gs pos="0">
                    <a:srgbClr val="EFEFEF"/>
                  </a:gs>
                  <a:gs pos="100000">
                    <a:srgbClr val="D1D1D1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2" name="Google Shape;742;p13"/>
            <p:cNvGrpSpPr/>
            <p:nvPr/>
          </p:nvGrpSpPr>
          <p:grpSpPr>
            <a:xfrm>
              <a:off x="1827285" y="812788"/>
              <a:ext cx="2478024" cy="910806"/>
              <a:chOff x="1827285" y="812788"/>
              <a:chExt cx="2478024" cy="910806"/>
            </a:xfrm>
          </p:grpSpPr>
          <p:sp>
            <p:nvSpPr>
              <p:cNvPr id="743" name="Google Shape;743;p13"/>
              <p:cNvSpPr/>
              <p:nvPr/>
            </p:nvSpPr>
            <p:spPr>
              <a:xfrm>
                <a:off x="1827285" y="1415817"/>
                <a:ext cx="24780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400"/>
                  <a:buFont typeface="Arial"/>
                  <a:buChar char="•"/>
                </a:pPr>
                <a:r>
                  <a:rPr lang="en-US" sz="14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returns a string in uppercase.</a:t>
                </a:r>
                <a:endParaRPr/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1827285" y="812788"/>
                <a:ext cx="23494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String toUpperCase()</a:t>
                </a:r>
                <a:endParaRPr/>
              </a:p>
            </p:txBody>
          </p:sp>
        </p:grpSp>
      </p:grpSp>
      <p:grpSp>
        <p:nvGrpSpPr>
          <p:cNvPr id="745" name="Google Shape;745;p13"/>
          <p:cNvGrpSpPr/>
          <p:nvPr/>
        </p:nvGrpSpPr>
        <p:grpSpPr>
          <a:xfrm>
            <a:off x="6370248" y="4854647"/>
            <a:ext cx="1415574" cy="1415574"/>
            <a:chOff x="877119" y="1680189"/>
            <a:chExt cx="1415574" cy="1415574"/>
          </a:xfrm>
        </p:grpSpPr>
        <p:grpSp>
          <p:nvGrpSpPr>
            <p:cNvPr id="746" name="Google Shape;746;p1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1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50" name="Google Shape;750;p1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51" name="Google Shape;751;p1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52" name="Google Shape;752;p1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53" name="Google Shape;753;p1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54" name="Google Shape;754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55" name="Google Shape;755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56" name="Google Shape;756;p1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57" name="Google Shape;757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58" name="Google Shape;758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59" name="Google Shape;759;p1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60" name="Google Shape;760;p1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61" name="Google Shape;761;p1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762" name="Google Shape;762;p1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/>
          <p:nvPr/>
        </p:nvSpPr>
        <p:spPr>
          <a:xfrm>
            <a:off x="2037947" y="502516"/>
            <a:ext cx="46396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char charAt(int index)</a:t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p14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770" name="Google Shape;770;p14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771" name="Google Shape;771;p14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14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774" name="Google Shape;774;p14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776" name="Google Shape;776;p14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777" name="Google Shape;777;p14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80" name="Google Shape;780;p14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783" name="Google Shape;783;p14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786" name="Google Shape;786;p14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787" name="Google Shape;787;p14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static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name=“Anthology";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ch=name.charAt(4);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System.out.println(ch);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8" name="Google Shape;788;p14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9" name="Google Shape;789;p14"/>
          <p:cNvGrpSpPr/>
          <p:nvPr/>
        </p:nvGrpSpPr>
        <p:grpSpPr>
          <a:xfrm>
            <a:off x="522537" y="4569698"/>
            <a:ext cx="10899445" cy="2031325"/>
            <a:chOff x="933423" y="2122415"/>
            <a:chExt cx="10488550" cy="2031325"/>
          </a:xfrm>
        </p:grpSpPr>
        <p:sp>
          <p:nvSpPr>
            <p:cNvPr id="790" name="Google Shape;790;p14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1" name="Google Shape;791;p14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92" name="Google Shape;792;p14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5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StringIndexOutOfBoundsException with charAt()</a:t>
            </a:r>
            <a:endParaRPr/>
          </a:p>
        </p:txBody>
      </p:sp>
      <p:sp>
        <p:nvSpPr>
          <p:cNvPr id="798" name="Google Shape;798;p1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9" name="Google Shape;799;p15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800" name="Google Shape;800;p15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01" name="Google Shape;801;p15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5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3" name="Google Shape;803;p15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804" name="Google Shape;804;p15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805" name="Google Shape;805;p15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806" name="Google Shape;806;p15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807" name="Google Shape;807;p15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08" name="Google Shape;808;p1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09" name="Google Shape;809;p1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10" name="Google Shape;810;p15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11" name="Google Shape;811;p1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12" name="Google Shape;812;p1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13" name="Google Shape;813;p15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14" name="Google Shape;814;p1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15" name="Google Shape;815;p1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16" name="Google Shape;816;p15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817" name="Google Shape;817;p15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static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name=“Anthology";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ch=name.charAt(11);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System.out.println(ch);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8" name="Google Shape;818;p15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9" name="Google Shape;819;p15"/>
          <p:cNvGrpSpPr/>
          <p:nvPr/>
        </p:nvGrpSpPr>
        <p:grpSpPr>
          <a:xfrm>
            <a:off x="522537" y="4569698"/>
            <a:ext cx="10899445" cy="2031325"/>
            <a:chOff x="933423" y="2122415"/>
            <a:chExt cx="10488550" cy="2031325"/>
          </a:xfrm>
        </p:grpSpPr>
        <p:sp>
          <p:nvSpPr>
            <p:cNvPr id="820" name="Google Shape;820;p15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Exception in thread "main" java.lang.StringIndexOutOfBoundsException: String index out of range: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at java.lang.String.charAt(Unknown Source)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at Example.main(Example.java:4)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1" name="Google Shape;821;p15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22" name="Google Shape;822;p15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6"/>
          <p:cNvSpPr txBox="1"/>
          <p:nvPr/>
        </p:nvSpPr>
        <p:spPr>
          <a:xfrm>
            <a:off x="2037946" y="502516"/>
            <a:ext cx="93840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Program to find the frequency of a character in a given String</a:t>
            </a:r>
            <a:endParaRPr/>
          </a:p>
        </p:txBody>
      </p:sp>
      <p:sp>
        <p:nvSpPr>
          <p:cNvPr id="828" name="Google Shape;828;p1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829;p16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830" name="Google Shape;830;p16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31" name="Google Shape;831;p16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16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834" name="Google Shape;834;p16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836" name="Google Shape;836;p16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837" name="Google Shape;837;p16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38" name="Google Shape;838;p1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39" name="Google Shape;839;p1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40" name="Google Shape;840;p16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41" name="Google Shape;841;p1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42" name="Google Shape;842;p1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43" name="Google Shape;843;p16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44" name="Google Shape;844;p1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45" name="Google Shape;845;p1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846" name="Google Shape;846;p16"/>
          <p:cNvGrpSpPr/>
          <p:nvPr/>
        </p:nvGrpSpPr>
        <p:grpSpPr>
          <a:xfrm>
            <a:off x="521804" y="1750525"/>
            <a:ext cx="10900171" cy="3416320"/>
            <a:chOff x="932724" y="2122415"/>
            <a:chExt cx="10489249" cy="3236804"/>
          </a:xfrm>
        </p:grpSpPr>
        <p:sp>
          <p:nvSpPr>
            <p:cNvPr id="847" name="Google Shape;847;p16"/>
            <p:cNvSpPr txBox="1"/>
            <p:nvPr/>
          </p:nvSpPr>
          <p:spPr>
            <a:xfrm>
              <a:off x="967432" y="2122415"/>
              <a:ext cx="10454541" cy="323680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Frequency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 = "The quick brown fox jumps over the lazy dog";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count = 0;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for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i=0; i&lt;=str.length()-1; i++)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(str.charAt(i) == ‘o')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count++;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System.out.println("Frequency of o is: "+count);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8" name="Google Shape;848;p16"/>
            <p:cNvCxnSpPr/>
            <p:nvPr/>
          </p:nvCxnSpPr>
          <p:spPr>
            <a:xfrm flipH="1">
              <a:off x="932724" y="2122415"/>
              <a:ext cx="699" cy="323680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9" name="Google Shape;849;p16"/>
          <p:cNvGrpSpPr/>
          <p:nvPr/>
        </p:nvGrpSpPr>
        <p:grpSpPr>
          <a:xfrm>
            <a:off x="521804" y="5597319"/>
            <a:ext cx="10899445" cy="923330"/>
            <a:chOff x="933423" y="2122415"/>
            <a:chExt cx="10488550" cy="2086091"/>
          </a:xfrm>
        </p:grpSpPr>
        <p:sp>
          <p:nvSpPr>
            <p:cNvPr id="850" name="Google Shape;850;p16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Frequency of o is: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1" name="Google Shape;851;p16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2" name="Google Shape;852;p16"/>
          <p:cNvSpPr txBox="1"/>
          <p:nvPr/>
        </p:nvSpPr>
        <p:spPr>
          <a:xfrm>
            <a:off x="521804" y="5187512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7"/>
          <p:cNvSpPr txBox="1"/>
          <p:nvPr/>
        </p:nvSpPr>
        <p:spPr>
          <a:xfrm>
            <a:off x="2037947" y="502516"/>
            <a:ext cx="46396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length()</a:t>
            </a:r>
            <a:endParaRPr/>
          </a:p>
        </p:txBody>
      </p:sp>
      <p:sp>
        <p:nvSpPr>
          <p:cNvPr id="858" name="Google Shape;858;p1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9" name="Google Shape;859;p17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860" name="Google Shape;860;p17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 = "The quick brown fox jumps over the lazy dog";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System.out.println(“Length of the given string is: "+str.length());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1" name="Google Shape;861;p17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2" name="Google Shape;862;p17"/>
          <p:cNvGrpSpPr/>
          <p:nvPr/>
        </p:nvGrpSpPr>
        <p:grpSpPr>
          <a:xfrm>
            <a:off x="522537" y="4725729"/>
            <a:ext cx="10899445" cy="923330"/>
            <a:chOff x="933423" y="2122415"/>
            <a:chExt cx="10488550" cy="1886051"/>
          </a:xfrm>
        </p:grpSpPr>
        <p:sp>
          <p:nvSpPr>
            <p:cNvPr id="863" name="Google Shape;863;p17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Length of the given string is: 43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4" name="Google Shape;864;p17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65" name="Google Shape;865;p17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6" name="Google Shape;866;p17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867" name="Google Shape;867;p17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68" name="Google Shape;868;p17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17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871" name="Google Shape;871;p17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873" name="Google Shape;873;p17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874" name="Google Shape;874;p17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75" name="Google Shape;875;p1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76" name="Google Shape;876;p1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77" name="Google Shape;877;p17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78" name="Google Shape;878;p1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79" name="Google Shape;879;p1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880" name="Google Shape;880;p17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881" name="Google Shape;881;p1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882" name="Google Shape;882;p1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8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/>
          </a:p>
        </p:txBody>
      </p:sp>
      <p:sp>
        <p:nvSpPr>
          <p:cNvPr id="888" name="Google Shape;888;p1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18"/>
          <p:cNvGrpSpPr/>
          <p:nvPr/>
        </p:nvGrpSpPr>
        <p:grpSpPr>
          <a:xfrm>
            <a:off x="520035" y="1644674"/>
            <a:ext cx="10901947" cy="3416320"/>
            <a:chOff x="931015" y="2122415"/>
            <a:chExt cx="10490958" cy="3416320"/>
          </a:xfrm>
        </p:grpSpPr>
        <p:sp>
          <p:nvSpPr>
            <p:cNvPr id="890" name="Google Shape;890;p18"/>
            <p:cNvSpPr txBox="1"/>
            <p:nvPr/>
          </p:nvSpPr>
          <p:spPr>
            <a:xfrm>
              <a:off x="967432" y="2122415"/>
              <a:ext cx="10454541" cy="3416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name=“Muthu";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sf1=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("Name is: %s", name);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sf2=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("value of pie is: %f",3.141592);//by default display 6 character fractional point.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and fills the fractional part with 0 if 6 digits is not present in the fractional part.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sf3=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("value is: %32.10f",3.1412);//returns 10 char fractional part filling with 0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(sf1);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(sf2);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(sf3);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1" name="Google Shape;891;p18"/>
            <p:cNvCxnSpPr/>
            <p:nvPr/>
          </p:nvCxnSpPr>
          <p:spPr>
            <a:xfrm flipH="1">
              <a:off x="931015" y="2122415"/>
              <a:ext cx="2408" cy="341632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92" name="Google Shape;892;p18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893" name="Google Shape;893;p18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Name is: Muthu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value of pie is: 3.141592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value is:                     3.1412000000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4" name="Google Shape;894;p18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95" name="Google Shape;895;p18"/>
          <p:cNvSpPr txBox="1"/>
          <p:nvPr/>
        </p:nvSpPr>
        <p:spPr>
          <a:xfrm>
            <a:off x="520035" y="5077256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6" name="Google Shape;896;p18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897" name="Google Shape;897;p18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898" name="Google Shape;898;p18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8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01" name="Google Shape;901;p18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03" name="Google Shape;903;p18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04" name="Google Shape;904;p18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05" name="Google Shape;905;p1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06" name="Google Shape;906;p1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07" name="Google Shape;907;p18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08" name="Google Shape;908;p1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09" name="Google Shape;909;p1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10" name="Google Shape;910;p18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11" name="Google Shape;911;p1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12" name="Google Shape;912;p1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9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 dirty="0"/>
          </a:p>
        </p:txBody>
      </p:sp>
      <p:sp>
        <p:nvSpPr>
          <p:cNvPr id="918" name="Google Shape;918;p1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9" name="Google Shape;919;p19"/>
          <p:cNvGrpSpPr/>
          <p:nvPr/>
        </p:nvGrpSpPr>
        <p:grpSpPr>
          <a:xfrm>
            <a:off x="522537" y="1466649"/>
            <a:ext cx="10899445" cy="3416320"/>
            <a:chOff x="933423" y="2122415"/>
            <a:chExt cx="10488550" cy="3269710"/>
          </a:xfrm>
        </p:grpSpPr>
        <p:sp>
          <p:nvSpPr>
            <p:cNvPr id="920" name="Google Shape;920;p19"/>
            <p:cNvSpPr txBox="1"/>
            <p:nvPr/>
          </p:nvSpPr>
          <p:spPr>
            <a:xfrm>
              <a:off x="967432" y="2122415"/>
              <a:ext cx="10454541" cy="326971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   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     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str1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("%d", 143);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str2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("|%10d|", 143);  // Specifying length of integer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str3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("|%-10d|", 143); // Left-justifying within the specified width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str4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 d|", 143); // printing the integer with exactly one space 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String str5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String.format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("|%010d|", 143); // Filling with zeroes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(str1);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(str2);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(str3);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(str4);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(str5);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1" name="Google Shape;921;p19"/>
            <p:cNvCxnSpPr/>
            <p:nvPr/>
          </p:nvCxnSpPr>
          <p:spPr>
            <a:xfrm>
              <a:off x="933423" y="2122415"/>
              <a:ext cx="0" cy="326971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2" name="Google Shape;922;p19"/>
          <p:cNvGrpSpPr/>
          <p:nvPr/>
        </p:nvGrpSpPr>
        <p:grpSpPr>
          <a:xfrm>
            <a:off x="520035" y="5248726"/>
            <a:ext cx="10899445" cy="1477328"/>
            <a:chOff x="933423" y="2122415"/>
            <a:chExt cx="10488550" cy="3017681"/>
          </a:xfrm>
        </p:grpSpPr>
        <p:sp>
          <p:nvSpPr>
            <p:cNvPr id="923" name="Google Shape;923;p19"/>
            <p:cNvSpPr txBox="1"/>
            <p:nvPr/>
          </p:nvSpPr>
          <p:spPr>
            <a:xfrm>
              <a:off x="967432" y="2122415"/>
              <a:ext cx="10454541" cy="30176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143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       143|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|143       |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 143|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|0000000143|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4" name="Google Shape;924;p19"/>
            <p:cNvCxnSpPr/>
            <p:nvPr/>
          </p:nvCxnSpPr>
          <p:spPr>
            <a:xfrm>
              <a:off x="933423" y="2122415"/>
              <a:ext cx="0" cy="301768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5" name="Google Shape;925;p19"/>
          <p:cNvSpPr txBox="1"/>
          <p:nvPr/>
        </p:nvSpPr>
        <p:spPr>
          <a:xfrm>
            <a:off x="426459" y="4882969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926;p19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927" name="Google Shape;927;p19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28" name="Google Shape;928;p19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19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31" name="Google Shape;931;p19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33" name="Google Shape;933;p19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34" name="Google Shape;934;p19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35" name="Google Shape;935;p1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36" name="Google Shape;936;p1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37" name="Google Shape;937;p19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38" name="Google Shape;938;p1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39" name="Google Shape;939;p1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40" name="Google Shape;940;p19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41" name="Google Shape;941;p1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42" name="Google Shape;942;p1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350361" y="65057"/>
            <a:ext cx="16001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578498" y="1175657"/>
            <a:ext cx="1108476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data type (Non-primitive), which is used to represent text.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are a sequence of characters.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is immutable, i.e. they cannot be changed once created.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a change to a String is made, an entirely new String is created.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inbuilt class (pre-defined class) in java.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class declaration in java: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578497" y="5794310"/>
            <a:ext cx="10843485" cy="597159"/>
          </a:xfrm>
          <a:prstGeom prst="roundRect">
            <a:avLst>
              <a:gd name="adj" fmla="val 16667"/>
            </a:avLst>
          </a:prstGeom>
          <a:solidFill>
            <a:srgbClr val="0070C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class String implements java.io.Serializable, Comparable&lt;String&gt;, CharSequence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/>
          </a:p>
        </p:txBody>
      </p:sp>
      <p:sp>
        <p:nvSpPr>
          <p:cNvPr id="948" name="Google Shape;948;p2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9" name="Google Shape;949;p20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950" name="Google Shape;950;p2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51" name="Google Shape;951;p2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2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54" name="Google Shape;954;p2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55" name="Google Shape;955;p2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56" name="Google Shape;956;p2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58" name="Google Shape;958;p2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59" name="Google Shape;959;p2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60" name="Google Shape;960;p2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61" name="Google Shape;961;p2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62" name="Google Shape;962;p2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63" name="Google Shape;963;p2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64" name="Google Shape;964;p2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65" name="Google Shape;965;p2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aphicFrame>
        <p:nvGraphicFramePr>
          <p:cNvPr id="966" name="Google Shape;966;p20"/>
          <p:cNvGraphicFramePr/>
          <p:nvPr/>
        </p:nvGraphicFramePr>
        <p:xfrm>
          <a:off x="734096" y="1633081"/>
          <a:ext cx="10784000" cy="4972730"/>
        </p:xfrm>
        <a:graphic>
          <a:graphicData uri="http://schemas.openxmlformats.org/drawingml/2006/table">
            <a:tbl>
              <a:tblPr>
                <a:noFill/>
                <a:tableStyleId>{5192F4B7-D047-48A1-947F-E5CBB932F292}</a:tableStyleId>
              </a:tblPr>
              <a:tblGrid>
                <a:gridCol w="132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 Specifier</a:t>
                      </a:r>
                      <a:endParaRPr/>
                    </a:p>
                  </a:txBody>
                  <a:tcPr marL="50700" marR="50700" marT="50700" marB="50700">
                    <a:lnL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/>
                    </a:p>
                  </a:txBody>
                  <a:tcPr marL="50700" marR="50700" marT="50700" marB="50700">
                    <a:lnL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</a:t>
                      </a:r>
                      <a:endParaRPr/>
                    </a:p>
                  </a:txBody>
                  <a:tcPr marL="50700" marR="50700" marT="50700" marB="50700">
                    <a:lnL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9F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%a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 (except </a:t>
                      </a:r>
                      <a:r>
                        <a:rPr lang="en-US" sz="140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BigDecimal</a:t>
                      </a: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Hex output of floating point number.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%b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type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"true" if non-null, "false" if null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%c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Unicode character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%d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(incl. byte, short, int, long, bigint)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Integer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number in scientific notation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%f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number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%g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floating point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 number, possibly in scientific notation depending on the precision and value.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%h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type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 String of value from hashCode() method.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%n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Platform-specific line separator.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%o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(incl. byte, short, int, long, bigint)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Octal number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%s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type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 value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%t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Date/Time (incl. long, Calendar, Date and TemporalAccessor)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%t is the prefix for Date/Time conversions. More formatting flags are needed after this. See Date/Time conversion below.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%x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 (incl. byte, short, int, long, bigint)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 string.</a:t>
                      </a:r>
                      <a:endParaRPr/>
                    </a:p>
                  </a:txBody>
                  <a:tcPr marL="33800" marR="33800" marT="33800" marB="33800">
                    <a:lnL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CCB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1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format(String format, Object... args)</a:t>
            </a:r>
            <a:endParaRPr/>
          </a:p>
        </p:txBody>
      </p:sp>
      <p:sp>
        <p:nvSpPr>
          <p:cNvPr id="972" name="Google Shape;972;p2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3" name="Google Shape;973;p21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974" name="Google Shape;974;p2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75" name="Google Shape;975;p2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7" name="Google Shape;977;p2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978" name="Google Shape;978;p2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980" name="Google Shape;980;p2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981" name="Google Shape;981;p2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82" name="Google Shape;982;p2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83" name="Google Shape;983;p2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84" name="Google Shape;984;p2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85" name="Google Shape;985;p2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86" name="Google Shape;986;p2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987" name="Google Shape;987;p2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988" name="Google Shape;988;p2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989" name="Google Shape;989;p2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sp>
        <p:nvSpPr>
          <p:cNvPr id="990" name="Google Shape;990;p21"/>
          <p:cNvSpPr txBox="1"/>
          <p:nvPr/>
        </p:nvSpPr>
        <p:spPr>
          <a:xfrm>
            <a:off x="826375" y="2350856"/>
            <a:ext cx="1108476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format is null, then the format method throws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NullPointerException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format is illegal or incompatible, then the format method throws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IllegalFormatException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2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boolean equals(Object another)</a:t>
            </a:r>
            <a:endParaRPr/>
          </a:p>
        </p:txBody>
      </p:sp>
      <p:sp>
        <p:nvSpPr>
          <p:cNvPr id="996" name="Google Shape;996;p2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7" name="Google Shape;997;p22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998" name="Google Shape;998;p2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999" name="Google Shape;999;p2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00" name="Google Shape;1000;p2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01" name="Google Shape;1001;p2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02" name="Google Shape;1002;p2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003" name="Google Shape;1003;p2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004" name="Google Shape;1004;p2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05" name="Google Shape;1005;p2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06" name="Google Shape;1006;p2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07" name="Google Shape;1007;p2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08" name="Google Shape;1008;p2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09" name="Google Shape;1009;p2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10" name="Google Shape;1010;p2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11" name="Google Shape;1011;p2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12" name="Google Shape;1012;p2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13" name="Google Shape;1013;p2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014" name="Google Shape;1014;p22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015" name="Google Shape;1015;p22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s2=“anthology";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s3=“ANTHOLOGY";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s4=“anthologie";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System.out.println(s1.equals(s2));//true because content and case is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System.out.println(s1.equals(s3));//false because case is not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System.out.println(s1.equals(s4));//false because content is not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6" name="Google Shape;1016;p22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7" name="Google Shape;1017;p22"/>
          <p:cNvGrpSpPr/>
          <p:nvPr/>
        </p:nvGrpSpPr>
        <p:grpSpPr>
          <a:xfrm>
            <a:off x="522537" y="5378158"/>
            <a:ext cx="10899444" cy="923330"/>
            <a:chOff x="933423" y="2122415"/>
            <a:chExt cx="10488549" cy="1886051"/>
          </a:xfrm>
        </p:grpSpPr>
        <p:sp>
          <p:nvSpPr>
            <p:cNvPr id="1018" name="Google Shape;1018;p22"/>
            <p:cNvSpPr txBox="1"/>
            <p:nvPr/>
          </p:nvSpPr>
          <p:spPr>
            <a:xfrm>
              <a:off x="967431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</p:txBody>
        </p:sp>
        <p:cxnSp>
          <p:nvCxnSpPr>
            <p:cNvPr id="1019" name="Google Shape;1019;p22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0" name="Google Shape;1020;p22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3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substring(int beginIndex)</a:t>
            </a:r>
            <a:endParaRPr/>
          </a:p>
        </p:txBody>
      </p:sp>
      <p:sp>
        <p:nvSpPr>
          <p:cNvPr id="1026" name="Google Shape;1026;p2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7" name="Google Shape;1027;p23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028" name="Google Shape;1028;p23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s1=“Anthology";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(s1.substring(1));//returns 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nthology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9" name="Google Shape;1029;p23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0" name="Google Shape;1030;p23"/>
          <p:cNvGrpSpPr/>
          <p:nvPr/>
        </p:nvGrpSpPr>
        <p:grpSpPr>
          <a:xfrm>
            <a:off x="522537" y="5378158"/>
            <a:ext cx="10899444" cy="923330"/>
            <a:chOff x="933423" y="2122415"/>
            <a:chExt cx="10488549" cy="1886051"/>
          </a:xfrm>
        </p:grpSpPr>
        <p:sp>
          <p:nvSpPr>
            <p:cNvPr id="1031" name="Google Shape;1031;p23"/>
            <p:cNvSpPr txBox="1"/>
            <p:nvPr/>
          </p:nvSpPr>
          <p:spPr>
            <a:xfrm>
              <a:off x="967431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nthology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2" name="Google Shape;1032;p23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33" name="Google Shape;1033;p23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4" name="Google Shape;1034;p23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035" name="Google Shape;1035;p2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036" name="Google Shape;1036;p2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37" name="Google Shape;1037;p2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38" name="Google Shape;1038;p2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39" name="Google Shape;1039;p2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041" name="Google Shape;1041;p2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42" name="Google Shape;1042;p2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43" name="Google Shape;1043;p2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44" name="Google Shape;1044;p2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45" name="Google Shape;1045;p2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46" name="Google Shape;1046;p2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47" name="Google Shape;1047;p2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48" name="Google Shape;1048;p2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49" name="Google Shape;1049;p2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50" name="Google Shape;1050;p2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24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substring(int beginIndex, int endIndex)</a:t>
            </a:r>
            <a:endParaRPr/>
          </a:p>
        </p:txBody>
      </p:sp>
      <p:sp>
        <p:nvSpPr>
          <p:cNvPr id="1056" name="Google Shape;1056;p2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7" name="Google Shape;1057;p24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058" name="Google Shape;1058;p24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s1=“anthology";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(s1.substring(1,7));//returns 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ntholo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(s1.substring(1,10));//throws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StringIndexOutOfBoundsException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59" name="Google Shape;1059;p24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0" name="Google Shape;1060;p24"/>
          <p:cNvGrpSpPr/>
          <p:nvPr/>
        </p:nvGrpSpPr>
        <p:grpSpPr>
          <a:xfrm>
            <a:off x="522537" y="5378158"/>
            <a:ext cx="10899444" cy="1200329"/>
            <a:chOff x="933423" y="2122415"/>
            <a:chExt cx="10488549" cy="2451867"/>
          </a:xfrm>
        </p:grpSpPr>
        <p:sp>
          <p:nvSpPr>
            <p:cNvPr id="1061" name="Google Shape;1061;p24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ntholog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Exception in thread "main" java.lang.StringIndexOutOfBoundsException: String index out of range: 9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at java.lang.String.substring(Unknown Source)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at testngScripts.Example.main(Example.java:5)</a:t>
              </a:r>
              <a:endParaRPr/>
            </a:p>
          </p:txBody>
        </p:sp>
        <p:cxnSp>
          <p:nvCxnSpPr>
            <p:cNvPr id="1062" name="Google Shape;1062;p24"/>
            <p:cNvCxnSpPr/>
            <p:nvPr/>
          </p:nvCxnSpPr>
          <p:spPr>
            <a:xfrm>
              <a:off x="933423" y="2122415"/>
              <a:ext cx="0" cy="2451867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63" name="Google Shape;1063;p24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4" name="Google Shape;1064;p24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065" name="Google Shape;1065;p24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066" name="Google Shape;1066;p24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68" name="Google Shape;1068;p24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071" name="Google Shape;1071;p24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72" name="Google Shape;1072;p24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73" name="Google Shape;1073;p2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74" name="Google Shape;1074;p2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75" name="Google Shape;1075;p24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76" name="Google Shape;1076;p2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77" name="Google Shape;1077;p2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78" name="Google Shape;1078;p24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79" name="Google Shape;1079;p2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80" name="Google Shape;1080;p2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5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boolean contains(CharSequence s)</a:t>
            </a:r>
            <a:endParaRPr/>
          </a:p>
        </p:txBody>
      </p:sp>
      <p:sp>
        <p:nvSpPr>
          <p:cNvPr id="1086" name="Google Shape;1086;p2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7" name="Google Shape;1087;p25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25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092" name="Google Shape;1092;p25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094" name="Google Shape;1094;p25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095" name="Google Shape;1095;p25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96" name="Google Shape;1096;p2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097" name="Google Shape;1097;p2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098" name="Google Shape;1098;p25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099" name="Google Shape;1099;p2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00" name="Google Shape;1100;p2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01" name="Google Shape;1101;p25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02" name="Google Shape;1102;p2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03" name="Google Shape;1103;p2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04" name="Google Shape;1104;p25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105" name="Google Shape;1105;p25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str = "The quick brown fox jumps over the lazy dog";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System.out.println(str.contains(“fox”));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System.out.println(str.contains(“the lazy dog”));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System.out.println(str.contains(“red”));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" name="Google Shape;1106;p25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7" name="Google Shape;1107;p25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108" name="Google Shape;1108;p25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</p:txBody>
        </p:sp>
        <p:cxnSp>
          <p:nvCxnSpPr>
            <p:cNvPr id="1109" name="Google Shape;1109;p25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10" name="Google Shape;1110;p25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6"/>
          <p:cNvSpPr txBox="1"/>
          <p:nvPr/>
        </p:nvSpPr>
        <p:spPr>
          <a:xfrm>
            <a:off x="2037946" y="502516"/>
            <a:ext cx="93276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join(CharSequence delimiter, CharSequence... elements)</a:t>
            </a:r>
            <a:endParaRPr/>
          </a:p>
        </p:txBody>
      </p:sp>
      <p:sp>
        <p:nvSpPr>
          <p:cNvPr id="1116" name="Google Shape;1116;p2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7" name="Google Shape;1117;p26"/>
          <p:cNvGrpSpPr/>
          <p:nvPr/>
        </p:nvGrpSpPr>
        <p:grpSpPr>
          <a:xfrm>
            <a:off x="522537" y="1997012"/>
            <a:ext cx="10899445" cy="2031325"/>
            <a:chOff x="933423" y="2122415"/>
            <a:chExt cx="10488550" cy="2031325"/>
          </a:xfrm>
        </p:grpSpPr>
        <p:sp>
          <p:nvSpPr>
            <p:cNvPr id="1118" name="Google Shape;1118;p26"/>
            <p:cNvSpPr txBox="1"/>
            <p:nvPr/>
          </p:nvSpPr>
          <p:spPr>
            <a:xfrm>
              <a:off x="967432" y="2122415"/>
              <a:ext cx="10454541" cy="20313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str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String.join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("-", “Welcome", "to", "Bangalore");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(str);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9" name="Google Shape;1119;p26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0" name="Google Shape;1120;p26"/>
          <p:cNvGrpSpPr/>
          <p:nvPr/>
        </p:nvGrpSpPr>
        <p:grpSpPr>
          <a:xfrm>
            <a:off x="522537" y="4725729"/>
            <a:ext cx="10899445" cy="923330"/>
            <a:chOff x="933423" y="2122415"/>
            <a:chExt cx="10488550" cy="1886051"/>
          </a:xfrm>
        </p:grpSpPr>
        <p:sp>
          <p:nvSpPr>
            <p:cNvPr id="1121" name="Google Shape;1121;p26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Welcome-to-Bangalore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" name="Google Shape;1122;p26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23" name="Google Shape;1123;p26"/>
          <p:cNvSpPr txBox="1"/>
          <p:nvPr/>
        </p:nvSpPr>
        <p:spPr>
          <a:xfrm>
            <a:off x="520035" y="4221578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4" name="Google Shape;1124;p26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125" name="Google Shape;1125;p26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126" name="Google Shape;1126;p26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6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" name="Google Shape;1128;p26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129" name="Google Shape;1129;p26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130" name="Google Shape;1130;p26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131" name="Google Shape;1131;p26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132" name="Google Shape;1132;p26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33" name="Google Shape;1133;p2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34" name="Google Shape;1134;p2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35" name="Google Shape;1135;p26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36" name="Google Shape;1136;p2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37" name="Google Shape;1137;p2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38" name="Google Shape;1138;p26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39" name="Google Shape;1139;p2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40" name="Google Shape;1140;p2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/>
          <p:nvPr/>
        </p:nvSpPr>
        <p:spPr>
          <a:xfrm>
            <a:off x="2037946" y="502516"/>
            <a:ext cx="938402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join(CharSequence delimiter, Iterable&lt;? extends CharSequence&gt; elements)</a:t>
            </a:r>
            <a:endParaRPr/>
          </a:p>
        </p:txBody>
      </p:sp>
      <p:sp>
        <p:nvSpPr>
          <p:cNvPr id="1146" name="Google Shape;1146;p2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7" name="Google Shape;1147;p27"/>
          <p:cNvGrpSpPr/>
          <p:nvPr/>
        </p:nvGrpSpPr>
        <p:grpSpPr>
          <a:xfrm>
            <a:off x="520035" y="1644674"/>
            <a:ext cx="10901947" cy="3416320"/>
            <a:chOff x="931015" y="2122415"/>
            <a:chExt cx="10490958" cy="3416320"/>
          </a:xfrm>
        </p:grpSpPr>
        <p:sp>
          <p:nvSpPr>
            <p:cNvPr id="1148" name="Google Shape;1148;p27"/>
            <p:cNvSpPr txBox="1"/>
            <p:nvPr/>
          </p:nvSpPr>
          <p:spPr>
            <a:xfrm>
              <a:off x="967432" y="2122415"/>
              <a:ext cx="10454541" cy="3416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import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java.util.ArrayList;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import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java.util.List;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List&lt;String&gt; lst =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new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ArrayList&lt;String&gt;();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lst.add("Tamilnadu");lst.add("Kerala");lst.add("Karnataka");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lst.add("Andra Pradesh");lst.add("Telangana");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joinString1 = String.join("-",lst);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System.out.println(joinString1);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" name="Google Shape;1149;p27"/>
            <p:cNvCxnSpPr/>
            <p:nvPr/>
          </p:nvCxnSpPr>
          <p:spPr>
            <a:xfrm flipH="1">
              <a:off x="931015" y="2122415"/>
              <a:ext cx="2408" cy="341632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50" name="Google Shape;1150;p27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1151" name="Google Shape;1151;p27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Tamilnadu-Kerala-Karnataka-Andra Pradesh-Telangana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" name="Google Shape;1152;p27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53" name="Google Shape;1153;p27"/>
          <p:cNvSpPr txBox="1"/>
          <p:nvPr/>
        </p:nvSpPr>
        <p:spPr>
          <a:xfrm>
            <a:off x="520035" y="5077256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4" name="Google Shape;1154;p27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8" name="Google Shape;1158;p27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159" name="Google Shape;1159;p27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160" name="Google Shape;1160;p27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161" name="Google Shape;1161;p27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162" name="Google Shape;1162;p27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63" name="Google Shape;1163;p2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64" name="Google Shape;1164;p2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65" name="Google Shape;1165;p27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66" name="Google Shape;1166;p2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67" name="Google Shape;1167;p2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68" name="Google Shape;1168;p27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69" name="Google Shape;1169;p2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70" name="Google Shape;1170;p2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8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boolean isEmpty()</a:t>
            </a:r>
            <a:endParaRPr/>
          </a:p>
        </p:txBody>
      </p:sp>
      <p:sp>
        <p:nvSpPr>
          <p:cNvPr id="1176" name="Google Shape;1176;p2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7" name="Google Shape;1177;p28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1178" name="Google Shape;1178;p28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179" name="Google Shape;1179;p28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80" name="Google Shape;1180;p28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181" name="Google Shape;1181;p28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184" name="Google Shape;1184;p28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185" name="Google Shape;1185;p28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86" name="Google Shape;1186;p2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87" name="Google Shape;1187;p2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88" name="Google Shape;1188;p28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89" name="Google Shape;1189;p2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90" name="Google Shape;1190;p2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191" name="Google Shape;1191;p28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192" name="Google Shape;1192;p2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193" name="Google Shape;1193;p2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4" name="Google Shape;1194;p28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195" name="Google Shape;1195;p28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s1="";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s2=" The quick brown fox jumps over the lazy dog 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System.out.println(s1.isEmpty());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System.out.println(s2.isEmpty());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6" name="Google Shape;1196;p28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7" name="Google Shape;1197;p28"/>
          <p:cNvGrpSpPr/>
          <p:nvPr/>
        </p:nvGrpSpPr>
        <p:grpSpPr>
          <a:xfrm>
            <a:off x="522537" y="5378158"/>
            <a:ext cx="10899444" cy="923330"/>
            <a:chOff x="933423" y="2122415"/>
            <a:chExt cx="10488549" cy="1886051"/>
          </a:xfrm>
        </p:grpSpPr>
        <p:sp>
          <p:nvSpPr>
            <p:cNvPr id="1198" name="Google Shape;1198;p28"/>
            <p:cNvSpPr txBox="1"/>
            <p:nvPr/>
          </p:nvSpPr>
          <p:spPr>
            <a:xfrm>
              <a:off x="967431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9" name="Google Shape;1199;p28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0" name="Google Shape;1200;p28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9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concat(String str)</a:t>
            </a:r>
            <a:endParaRPr/>
          </a:p>
        </p:txBody>
      </p:sp>
      <p:sp>
        <p:nvSpPr>
          <p:cNvPr id="1206" name="Google Shape;1206;p2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9"/>
          <p:cNvGrpSpPr/>
          <p:nvPr/>
        </p:nvGrpSpPr>
        <p:grpSpPr>
          <a:xfrm>
            <a:off x="522537" y="1644674"/>
            <a:ext cx="10899445" cy="3354724"/>
            <a:chOff x="933423" y="2122415"/>
            <a:chExt cx="10488550" cy="3354724"/>
          </a:xfrm>
        </p:grpSpPr>
        <p:sp>
          <p:nvSpPr>
            <p:cNvPr id="1208" name="Google Shape;1208;p29"/>
            <p:cNvSpPr txBox="1"/>
            <p:nvPr/>
          </p:nvSpPr>
          <p:spPr>
            <a:xfrm>
              <a:off x="967432" y="2122415"/>
              <a:ext cx="10454541" cy="3354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 = “Anthology";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s2 = “ – Bangalore”;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(s1.concat(s2));</a:t>
              </a:r>
            </a:p>
            <a:p>
              <a:r>
                <a:rPr lang="en-US" dirty="0"/>
                <a:t>	</a:t>
              </a:r>
              <a:r>
                <a:rPr lang="en-US" sz="14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(s1);</a:t>
              </a:r>
              <a:endParaRPr lang="en-US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}</a:t>
              </a:r>
              <a:endParaRPr lang="en-US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9" name="Google Shape;1209;p29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0" name="Google Shape;1210;p29"/>
          <p:cNvGrpSpPr/>
          <p:nvPr/>
        </p:nvGrpSpPr>
        <p:grpSpPr>
          <a:xfrm>
            <a:off x="522537" y="5378158"/>
            <a:ext cx="10899444" cy="1200288"/>
            <a:chOff x="933423" y="2122415"/>
            <a:chExt cx="10488549" cy="2451782"/>
          </a:xfrm>
        </p:grpSpPr>
        <p:sp>
          <p:nvSpPr>
            <p:cNvPr id="1211" name="Google Shape;1211;p29"/>
            <p:cNvSpPr txBox="1"/>
            <p:nvPr/>
          </p:nvSpPr>
          <p:spPr>
            <a:xfrm>
              <a:off x="967431" y="2122415"/>
              <a:ext cx="10454541" cy="24517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 – Bangalore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2" name="Google Shape;1212;p29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13" name="Google Shape;1213;p29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4" name="Google Shape;1214;p29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215" name="Google Shape;1215;p29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216" name="Google Shape;1216;p29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218" name="Google Shape;1218;p29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219" name="Google Shape;1219;p29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221" name="Google Shape;1221;p29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222" name="Google Shape;1222;p29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23" name="Google Shape;1223;p2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24" name="Google Shape;1224;p2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25" name="Google Shape;1225;p29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26" name="Google Shape;1226;p2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27" name="Google Shape;1227;p2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28" name="Google Shape;1228;p29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29" name="Google Shape;1229;p2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30" name="Google Shape;1230;p2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/>
        </p:nvSpPr>
        <p:spPr>
          <a:xfrm>
            <a:off x="350361" y="65057"/>
            <a:ext cx="55208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Creation of String Objects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553616" y="772943"/>
            <a:ext cx="11084767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ways to create String object: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Using string literal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Using new keyword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0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replace(char old, char new)</a:t>
            </a:r>
            <a:endParaRPr/>
          </a:p>
        </p:txBody>
      </p:sp>
      <p:sp>
        <p:nvSpPr>
          <p:cNvPr id="1236" name="Google Shape;1236;p3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7" name="Google Shape;1237;p30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238" name="Google Shape;1238;p30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 = "The quick brown fox jumps over the lazy dog";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s1.replace(‘o’, ’a');//replaces all occurrences of ‘o' to ‘a’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(str); 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9" name="Google Shape;1239;p30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0" name="Google Shape;1240;p30"/>
          <p:cNvGrpSpPr/>
          <p:nvPr/>
        </p:nvGrpSpPr>
        <p:grpSpPr>
          <a:xfrm>
            <a:off x="522537" y="5378158"/>
            <a:ext cx="10899444" cy="1200329"/>
            <a:chOff x="933423" y="2122415"/>
            <a:chExt cx="10488549" cy="2451867"/>
          </a:xfrm>
        </p:grpSpPr>
        <p:sp>
          <p:nvSpPr>
            <p:cNvPr id="1241" name="Google Shape;1241;p30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The quick brawn fax jumps aver the lazy dag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2" name="Google Shape;1242;p30"/>
            <p:cNvCxnSpPr/>
            <p:nvPr/>
          </p:nvCxnSpPr>
          <p:spPr>
            <a:xfrm>
              <a:off x="933423" y="2122415"/>
              <a:ext cx="0" cy="2451867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43" name="Google Shape;1243;p30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4" name="Google Shape;1244;p30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245" name="Google Shape;1245;p3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246" name="Google Shape;1246;p3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248" name="Google Shape;1248;p3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249" name="Google Shape;1249;p3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250" name="Google Shape;1250;p3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251" name="Google Shape;1251;p3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252" name="Google Shape;1252;p3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53" name="Google Shape;1253;p3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54" name="Google Shape;1254;p3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55" name="Google Shape;1255;p3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56" name="Google Shape;1256;p3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57" name="Google Shape;1257;p3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58" name="Google Shape;1258;p3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59" name="Google Shape;1259;p3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60" name="Google Shape;1260;p3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trim()</a:t>
            </a:r>
            <a:endParaRPr/>
          </a:p>
        </p:txBody>
      </p:sp>
      <p:sp>
        <p:nvSpPr>
          <p:cNvPr id="1266" name="Google Shape;1266;p3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7" name="Google Shape;1267;p31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1268" name="Google Shape;1268;p3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269" name="Google Shape;1269;p3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3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272" name="Google Shape;1272;p3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274" name="Google Shape;1274;p3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275" name="Google Shape;1275;p3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76" name="Google Shape;1276;p3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77" name="Google Shape;1277;p3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78" name="Google Shape;1278;p3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79" name="Google Shape;1279;p3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80" name="Google Shape;1280;p3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281" name="Google Shape;1281;p3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282" name="Google Shape;1282;p3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283" name="Google Shape;1283;p3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284" name="Google Shape;1284;p31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285" name="Google Shape;1285;p31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s1="  Welcome to   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System.out.println(s1+“Bangalore");//without trim()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System.out.println(s1.trim()+“Bangalore");//with trim()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6" name="Google Shape;1286;p31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87" name="Google Shape;1287;p31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288" name="Google Shape;1288;p31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Welcome to   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Welcome toBangalore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9" name="Google Shape;1289;p31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90" name="Google Shape;1290;p31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32"/>
          <p:cNvSpPr txBox="1"/>
          <p:nvPr/>
        </p:nvSpPr>
        <p:spPr>
          <a:xfrm>
            <a:off x="2037946" y="502516"/>
            <a:ext cx="9327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replace(CharSequence old, CharSequence new)</a:t>
            </a:r>
            <a:endParaRPr/>
          </a:p>
        </p:txBody>
      </p:sp>
      <p:sp>
        <p:nvSpPr>
          <p:cNvPr id="1296" name="Google Shape;1296;p3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7" name="Google Shape;1297;p32"/>
          <p:cNvGrpSpPr/>
          <p:nvPr/>
        </p:nvGrpSpPr>
        <p:grpSpPr>
          <a:xfrm>
            <a:off x="520035" y="1997012"/>
            <a:ext cx="10901947" cy="2308324"/>
            <a:chOff x="931015" y="2122415"/>
            <a:chExt cx="10490958" cy="2308324"/>
          </a:xfrm>
        </p:grpSpPr>
        <p:sp>
          <p:nvSpPr>
            <p:cNvPr id="1298" name="Google Shape;1298;p32"/>
            <p:cNvSpPr txBox="1"/>
            <p:nvPr/>
          </p:nvSpPr>
          <p:spPr>
            <a:xfrm>
              <a:off x="967432" y="2122415"/>
              <a:ext cx="10454541" cy="23083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s1 = “Bengaluru is once called as Bangalore";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String str = s1.replace("is", "was");//replaces all occurrences of "is" to "was"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System.out.println(str);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9" name="Google Shape;1299;p32"/>
            <p:cNvCxnSpPr/>
            <p:nvPr/>
          </p:nvCxnSpPr>
          <p:spPr>
            <a:xfrm flipH="1">
              <a:off x="931015" y="2122415"/>
              <a:ext cx="2408" cy="230832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0" name="Google Shape;1300;p32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1301" name="Google Shape;1301;p32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Bengaluru was once called as 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2" name="Google Shape;1302;p32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03" name="Google Shape;1303;p32"/>
          <p:cNvSpPr txBox="1"/>
          <p:nvPr/>
        </p:nvSpPr>
        <p:spPr>
          <a:xfrm>
            <a:off x="520035" y="4968199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4" name="Google Shape;1304;p32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305" name="Google Shape;1305;p3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06" name="Google Shape;1306;p3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p3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09" name="Google Shape;1309;p3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311" name="Google Shape;1311;p3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312" name="Google Shape;1312;p3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13" name="Google Shape;1313;p3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14" name="Google Shape;1314;p3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15" name="Google Shape;1315;p3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16" name="Google Shape;1316;p3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17" name="Google Shape;1317;p3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18" name="Google Shape;1318;p3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19" name="Google Shape;1319;p3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20" name="Google Shape;1320;p3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3"/>
          <p:cNvSpPr txBox="1"/>
          <p:nvPr/>
        </p:nvSpPr>
        <p:spPr>
          <a:xfrm>
            <a:off x="2037946" y="502516"/>
            <a:ext cx="93840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static String equalsIgnoreCase(String another)</a:t>
            </a:r>
            <a:endParaRPr/>
          </a:p>
        </p:txBody>
      </p:sp>
      <p:sp>
        <p:nvSpPr>
          <p:cNvPr id="1326" name="Google Shape;1326;p33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7" name="Google Shape;1327;p33"/>
          <p:cNvGrpSpPr/>
          <p:nvPr/>
        </p:nvGrpSpPr>
        <p:grpSpPr>
          <a:xfrm>
            <a:off x="520035" y="1644674"/>
            <a:ext cx="10901947" cy="3416320"/>
            <a:chOff x="931015" y="2122415"/>
            <a:chExt cx="10490958" cy="3416320"/>
          </a:xfrm>
        </p:grpSpPr>
        <p:sp>
          <p:nvSpPr>
            <p:cNvPr id="1328" name="Google Shape;1328;p33"/>
            <p:cNvSpPr txBox="1"/>
            <p:nvPr/>
          </p:nvSpPr>
          <p:spPr>
            <a:xfrm>
              <a:off x="967432" y="2122415"/>
              <a:ext cx="10454541" cy="34163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s2=“anthology";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s3=“ANTHOLOGY";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s4=“Anthologi";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System.out.println(s1.equalsIgnoreCase(s2));//true because content and case both are same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System.out.println(s1.equalsIgnoreCase(s3));//true because case is ignored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System.out.println(s1.equalsIgnoreCase(s4));//false because content is not same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9" name="Google Shape;1329;p33"/>
            <p:cNvCxnSpPr/>
            <p:nvPr/>
          </p:nvCxnSpPr>
          <p:spPr>
            <a:xfrm flipH="1">
              <a:off x="931015" y="2122415"/>
              <a:ext cx="2408" cy="341632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0" name="Google Shape;1330;p33"/>
          <p:cNvGrpSpPr/>
          <p:nvPr/>
        </p:nvGrpSpPr>
        <p:grpSpPr>
          <a:xfrm>
            <a:off x="522537" y="5472350"/>
            <a:ext cx="10899445" cy="923330"/>
            <a:chOff x="933423" y="2122415"/>
            <a:chExt cx="10488550" cy="1886051"/>
          </a:xfrm>
        </p:grpSpPr>
        <p:sp>
          <p:nvSpPr>
            <p:cNvPr id="1331" name="Google Shape;1331;p33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</p:txBody>
        </p:sp>
        <p:cxnSp>
          <p:nvCxnSpPr>
            <p:cNvPr id="1332" name="Google Shape;1332;p33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33" name="Google Shape;1333;p33"/>
          <p:cNvSpPr txBox="1"/>
          <p:nvPr/>
        </p:nvSpPr>
        <p:spPr>
          <a:xfrm>
            <a:off x="520035" y="5077256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4" name="Google Shape;1334;p33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335" name="Google Shape;1335;p33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36" name="Google Shape;1336;p33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8" name="Google Shape;1338;p33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39" name="Google Shape;1339;p33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341" name="Google Shape;1341;p33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342" name="Google Shape;1342;p33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43" name="Google Shape;1343;p3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44" name="Google Shape;1344;p3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45" name="Google Shape;1345;p33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46" name="Google Shape;1346;p3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47" name="Google Shape;1347;p3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48" name="Google Shape;1348;p33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49" name="Google Shape;1349;p33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50" name="Google Shape;1350;p33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4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String[] split(String regex)</a:t>
            </a:r>
            <a:endParaRPr/>
          </a:p>
        </p:txBody>
      </p:sp>
      <p:sp>
        <p:nvSpPr>
          <p:cNvPr id="1356" name="Google Shape;1356;p3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7" name="Google Shape;1357;p34"/>
          <p:cNvGrpSpPr/>
          <p:nvPr/>
        </p:nvGrpSpPr>
        <p:grpSpPr>
          <a:xfrm>
            <a:off x="522537" y="1430583"/>
            <a:ext cx="10899445" cy="3139321"/>
            <a:chOff x="933423" y="2122415"/>
            <a:chExt cx="10488550" cy="3139321"/>
          </a:xfrm>
        </p:grpSpPr>
        <p:sp>
          <p:nvSpPr>
            <p:cNvPr id="1358" name="Google Shape;1358;p34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 = "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Sare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Jahan Se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Achha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Hindustan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Hamara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String[] words = s1.split("\\s");//splits the string based on whitespace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//using java for each loop to print elements of string array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for(String w:words){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(w);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}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9" name="Google Shape;1359;p34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0" name="Google Shape;1360;p34"/>
          <p:cNvGrpSpPr/>
          <p:nvPr/>
        </p:nvGrpSpPr>
        <p:grpSpPr>
          <a:xfrm>
            <a:off x="522537" y="5017431"/>
            <a:ext cx="10899444" cy="1754326"/>
            <a:chOff x="933423" y="2122415"/>
            <a:chExt cx="10488549" cy="3583494"/>
          </a:xfrm>
        </p:grpSpPr>
        <p:sp>
          <p:nvSpPr>
            <p:cNvPr id="1361" name="Google Shape;1361;p34"/>
            <p:cNvSpPr txBox="1"/>
            <p:nvPr/>
          </p:nvSpPr>
          <p:spPr>
            <a:xfrm>
              <a:off x="967431" y="2122415"/>
              <a:ext cx="10454541" cy="358349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Sare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Jahan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Achha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Hindustan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Hamara</a:t>
              </a:r>
              <a:endParaRPr/>
            </a:p>
          </p:txBody>
        </p:sp>
        <p:cxnSp>
          <p:nvCxnSpPr>
            <p:cNvPr id="1362" name="Google Shape;1362;p34"/>
            <p:cNvCxnSpPr/>
            <p:nvPr/>
          </p:nvCxnSpPr>
          <p:spPr>
            <a:xfrm>
              <a:off x="933423" y="2122415"/>
              <a:ext cx="0" cy="358349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63" name="Google Shape;1363;p34"/>
          <p:cNvSpPr txBox="1"/>
          <p:nvPr/>
        </p:nvSpPr>
        <p:spPr>
          <a:xfrm>
            <a:off x="383366" y="4581915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4" name="Google Shape;1364;p34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1365" name="Google Shape;1365;p34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66" name="Google Shape;1366;p34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368" name="Google Shape;1368;p34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69" name="Google Shape;1369;p34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371" name="Google Shape;1371;p34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372" name="Google Shape;1372;p34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73" name="Google Shape;1373;p3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74" name="Google Shape;1374;p3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75" name="Google Shape;1375;p34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76" name="Google Shape;1376;p3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77" name="Google Shape;1377;p3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378" name="Google Shape;1378;p34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379" name="Google Shape;1379;p34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380" name="Google Shape;1380;p34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5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String[] split(String regex, int limit)</a:t>
            </a:r>
            <a:endParaRPr/>
          </a:p>
        </p:txBody>
      </p:sp>
      <p:sp>
        <p:nvSpPr>
          <p:cNvPr id="1386" name="Google Shape;1386;p3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7" name="Google Shape;1387;p35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388" name="Google Shape;1388;p35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“Anthology Candidates";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("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Splitted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words:");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String[]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str.split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(“n");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for (String w :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(w);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}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9" name="Google Shape;1389;p35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90" name="Google Shape;1390;p35"/>
          <p:cNvGrpSpPr/>
          <p:nvPr/>
        </p:nvGrpSpPr>
        <p:grpSpPr>
          <a:xfrm>
            <a:off x="522537" y="5294268"/>
            <a:ext cx="10899444" cy="1477328"/>
            <a:chOff x="933423" y="2122415"/>
            <a:chExt cx="10488549" cy="3017682"/>
          </a:xfrm>
        </p:grpSpPr>
        <p:sp>
          <p:nvSpPr>
            <p:cNvPr id="1391" name="Google Shape;1391;p35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Splitted words: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thology Ca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didates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2" name="Google Shape;1392;p35"/>
            <p:cNvCxnSpPr/>
            <p:nvPr/>
          </p:nvCxnSpPr>
          <p:spPr>
            <a:xfrm>
              <a:off x="933423" y="2122415"/>
              <a:ext cx="0" cy="301768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93" name="Google Shape;1393;p35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4" name="Google Shape;1394;p35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395" name="Google Shape;1395;p35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396" name="Google Shape;1396;p35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398" name="Google Shape;1398;p35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399" name="Google Shape;1399;p35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401" name="Google Shape;1401;p35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02" name="Google Shape;1402;p35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05" name="Google Shape;1405;p35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08" name="Google Shape;1408;p35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6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intern()</a:t>
            </a:r>
            <a:endParaRPr/>
          </a:p>
        </p:txBody>
      </p:sp>
      <p:sp>
        <p:nvSpPr>
          <p:cNvPr id="1416" name="Google Shape;1416;p3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7" name="Google Shape;1417;p36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418" name="Google Shape;1418;p36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s1=new String("hello");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s2="hello";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s3=s1.intern();//returns string from pool, now it will be same as s2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(s1==s2);//false because reference variables are pointing to different instance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(s2==s3);//true because reference variables are pointing to same instance 	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9" name="Google Shape;1419;p36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20" name="Google Shape;1420;p36"/>
          <p:cNvGrpSpPr/>
          <p:nvPr/>
        </p:nvGrpSpPr>
        <p:grpSpPr>
          <a:xfrm>
            <a:off x="522537" y="5378158"/>
            <a:ext cx="10899444" cy="1200329"/>
            <a:chOff x="933423" y="2122415"/>
            <a:chExt cx="10488549" cy="2451867"/>
          </a:xfrm>
        </p:grpSpPr>
        <p:sp>
          <p:nvSpPr>
            <p:cNvPr id="1421" name="Google Shape;1421;p36"/>
            <p:cNvSpPr txBox="1"/>
            <p:nvPr/>
          </p:nvSpPr>
          <p:spPr>
            <a:xfrm>
              <a:off x="967431" y="2122415"/>
              <a:ext cx="10454541" cy="245186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false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true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2" name="Google Shape;1422;p36"/>
            <p:cNvCxnSpPr/>
            <p:nvPr/>
          </p:nvCxnSpPr>
          <p:spPr>
            <a:xfrm>
              <a:off x="933423" y="2122415"/>
              <a:ext cx="0" cy="2451867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23" name="Google Shape;1423;p36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4" name="Google Shape;1424;p36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425" name="Google Shape;1425;p36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426" name="Google Shape;1426;p36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7" name="Google Shape;1427;p36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428" name="Google Shape;1428;p36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429" name="Google Shape;1429;p36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430" name="Google Shape;1430;p36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431" name="Google Shape;1431;p36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32" name="Google Shape;1432;p36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33" name="Google Shape;1433;p3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34" name="Google Shape;1434;p3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35" name="Google Shape;1435;p36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36" name="Google Shape;1436;p3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37" name="Google Shape;1437;p3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38" name="Google Shape;1438;p36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39" name="Google Shape;1439;p36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40" name="Google Shape;1440;p36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7"/>
          <p:cNvSpPr txBox="1"/>
          <p:nvPr/>
        </p:nvSpPr>
        <p:spPr>
          <a:xfrm>
            <a:off x="2037946" y="502516"/>
            <a:ext cx="9384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indexOf(int ch)</a:t>
            </a:r>
            <a:endParaRPr/>
          </a:p>
        </p:txBody>
      </p:sp>
      <p:sp>
        <p:nvSpPr>
          <p:cNvPr id="1446" name="Google Shape;1446;p3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7" name="Google Shape;1447;p37"/>
          <p:cNvGrpSpPr/>
          <p:nvPr/>
        </p:nvGrpSpPr>
        <p:grpSpPr>
          <a:xfrm>
            <a:off x="453703" y="188142"/>
            <a:ext cx="1415574" cy="1415574"/>
            <a:chOff x="877119" y="1680189"/>
            <a:chExt cx="1415574" cy="1415574"/>
          </a:xfrm>
        </p:grpSpPr>
        <p:grpSp>
          <p:nvGrpSpPr>
            <p:cNvPr id="1448" name="Google Shape;1448;p37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449" name="Google Shape;1449;p37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1CADE4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37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452" name="Google Shape;1452;p37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454" name="Google Shape;1454;p37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55" name="Google Shape;1455;p37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56" name="Google Shape;1456;p3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57" name="Google Shape;1457;p3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58" name="Google Shape;1458;p37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59" name="Google Shape;1459;p3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60" name="Google Shape;1460;p3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61" name="Google Shape;1461;p37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62" name="Google Shape;1462;p37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63" name="Google Shape;1463;p37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464" name="Google Shape;1464;p37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465" name="Google Shape;1465;p37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s1=" The quick brown fox jumps over the lazy dog ";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index=s1.indexOf('s');//returns the index of s char value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System.out.println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(“Index value of s is: ” + index);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6" name="Google Shape;1466;p37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67" name="Google Shape;1467;p37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468" name="Google Shape;1468;p37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value of s is: 25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9" name="Google Shape;1469;p37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0" name="Google Shape;1470;p37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8"/>
          <p:cNvSpPr txBox="1"/>
          <p:nvPr/>
        </p:nvSpPr>
        <p:spPr>
          <a:xfrm>
            <a:off x="2037946" y="502516"/>
            <a:ext cx="93276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indexOf(int ch, int fromIndex)</a:t>
            </a:r>
            <a:endParaRPr/>
          </a:p>
        </p:txBody>
      </p:sp>
      <p:sp>
        <p:nvSpPr>
          <p:cNvPr id="1476" name="Google Shape;1476;p3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7" name="Google Shape;1477;p38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478" name="Google Shape;1478;p38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479" name="Google Shape;1479;p38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33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33C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1" name="Google Shape;1481;p38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482" name="Google Shape;1482;p38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483" name="Google Shape;1483;p38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484" name="Google Shape;1484;p38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485" name="Google Shape;1485;p38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86" name="Google Shape;1486;p3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87" name="Google Shape;1487;p3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88" name="Google Shape;1488;p38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89" name="Google Shape;1489;p3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90" name="Google Shape;1490;p3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491" name="Google Shape;1491;p38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492" name="Google Shape;1492;p38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493" name="Google Shape;1493;p38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494" name="Google Shape;1494;p38"/>
          <p:cNvGrpSpPr/>
          <p:nvPr/>
        </p:nvGrpSpPr>
        <p:grpSpPr>
          <a:xfrm>
            <a:off x="521804" y="1750525"/>
            <a:ext cx="10900171" cy="2308324"/>
            <a:chOff x="932724" y="2122415"/>
            <a:chExt cx="10489249" cy="2187029"/>
          </a:xfrm>
        </p:grpSpPr>
        <p:sp>
          <p:nvSpPr>
            <p:cNvPr id="1495" name="Google Shape;1495;p38"/>
            <p:cNvSpPr txBox="1"/>
            <p:nvPr/>
          </p:nvSpPr>
          <p:spPr>
            <a:xfrm>
              <a:off x="967432" y="2122415"/>
              <a:ext cx="10454541" cy="21870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main(String[] args) 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s1="The quick brown fox jumps over the lazy dog";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index=s1.indexOf(‘o’,15);//returns the index of o char value from the index value 15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System.out.println(“Index value of o is: ” + index);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" name="Google Shape;1496;p38"/>
            <p:cNvCxnSpPr/>
            <p:nvPr/>
          </p:nvCxnSpPr>
          <p:spPr>
            <a:xfrm flipH="1">
              <a:off x="932724" y="2122415"/>
              <a:ext cx="699" cy="2187029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7" name="Google Shape;1497;p38"/>
          <p:cNvGrpSpPr/>
          <p:nvPr/>
        </p:nvGrpSpPr>
        <p:grpSpPr>
          <a:xfrm>
            <a:off x="521804" y="4924157"/>
            <a:ext cx="10899445" cy="923330"/>
            <a:chOff x="933423" y="2122415"/>
            <a:chExt cx="10488550" cy="2086091"/>
          </a:xfrm>
        </p:grpSpPr>
        <p:sp>
          <p:nvSpPr>
            <p:cNvPr id="1498" name="Google Shape;1498;p38"/>
            <p:cNvSpPr txBox="1"/>
            <p:nvPr/>
          </p:nvSpPr>
          <p:spPr>
            <a:xfrm>
              <a:off x="967432" y="2122415"/>
              <a:ext cx="10454541" cy="20860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value of o is: 17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9" name="Google Shape;1499;p38"/>
            <p:cNvCxnSpPr/>
            <p:nvPr/>
          </p:nvCxnSpPr>
          <p:spPr>
            <a:xfrm>
              <a:off x="933423" y="2122415"/>
              <a:ext cx="0" cy="2031325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00" name="Google Shape;1500;p38"/>
          <p:cNvSpPr txBox="1"/>
          <p:nvPr/>
        </p:nvSpPr>
        <p:spPr>
          <a:xfrm>
            <a:off x="433125" y="4260417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9"/>
          <p:cNvSpPr txBox="1"/>
          <p:nvPr/>
        </p:nvSpPr>
        <p:spPr>
          <a:xfrm>
            <a:off x="2037946" y="502516"/>
            <a:ext cx="93840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indexOf(String substring)</a:t>
            </a:r>
            <a:endParaRPr/>
          </a:p>
        </p:txBody>
      </p:sp>
      <p:sp>
        <p:nvSpPr>
          <p:cNvPr id="1506" name="Google Shape;1506;p3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7" name="Google Shape;1507;p39"/>
          <p:cNvGrpSpPr/>
          <p:nvPr/>
        </p:nvGrpSpPr>
        <p:grpSpPr>
          <a:xfrm>
            <a:off x="520035" y="1644674"/>
            <a:ext cx="10901947" cy="2308324"/>
            <a:chOff x="931015" y="2122415"/>
            <a:chExt cx="10490958" cy="2308324"/>
          </a:xfrm>
        </p:grpSpPr>
        <p:sp>
          <p:nvSpPr>
            <p:cNvPr id="1508" name="Google Shape;1508;p39"/>
            <p:cNvSpPr txBox="1"/>
            <p:nvPr/>
          </p:nvSpPr>
          <p:spPr>
            <a:xfrm>
              <a:off x="967432" y="2122415"/>
              <a:ext cx="10454541" cy="23083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s1 = "The quick brown fox jumps over the lazy dog";    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int index = s1.indexOf("jumps"); //Returns the index of this substring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     	System.out.println("index of substring \"jumps\" is: "+index);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9" name="Google Shape;1509;p39"/>
            <p:cNvCxnSpPr/>
            <p:nvPr/>
          </p:nvCxnSpPr>
          <p:spPr>
            <a:xfrm flipH="1">
              <a:off x="931015" y="2122415"/>
              <a:ext cx="2408" cy="2308324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0" name="Google Shape;1510;p39"/>
          <p:cNvGrpSpPr/>
          <p:nvPr/>
        </p:nvGrpSpPr>
        <p:grpSpPr>
          <a:xfrm>
            <a:off x="520035" y="4784503"/>
            <a:ext cx="10899445" cy="923330"/>
            <a:chOff x="933423" y="2122415"/>
            <a:chExt cx="10488550" cy="1886051"/>
          </a:xfrm>
        </p:grpSpPr>
        <p:sp>
          <p:nvSpPr>
            <p:cNvPr id="1511" name="Google Shape;1511;p39"/>
            <p:cNvSpPr txBox="1"/>
            <p:nvPr/>
          </p:nvSpPr>
          <p:spPr>
            <a:xfrm>
              <a:off x="967432" y="2122415"/>
              <a:ext cx="10454541" cy="1886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of substring "jumps" is: 20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2" name="Google Shape;1512;p39"/>
            <p:cNvCxnSpPr/>
            <p:nvPr/>
          </p:nvCxnSpPr>
          <p:spPr>
            <a:xfrm>
              <a:off x="933423" y="2122415"/>
              <a:ext cx="0" cy="188605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13" name="Google Shape;1513;p39"/>
          <p:cNvSpPr txBox="1"/>
          <p:nvPr/>
        </p:nvSpPr>
        <p:spPr>
          <a:xfrm>
            <a:off x="517533" y="4339075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4" name="Google Shape;1514;p39"/>
          <p:cNvGrpSpPr/>
          <p:nvPr/>
        </p:nvGrpSpPr>
        <p:grpSpPr>
          <a:xfrm>
            <a:off x="520035" y="148672"/>
            <a:ext cx="1415574" cy="1415574"/>
            <a:chOff x="877119" y="1680189"/>
            <a:chExt cx="1415574" cy="1415574"/>
          </a:xfrm>
        </p:grpSpPr>
        <p:grpSp>
          <p:nvGrpSpPr>
            <p:cNvPr id="1515" name="Google Shape;1515;p39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516" name="Google Shape;1516;p39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39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39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519" name="Google Shape;1519;p39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</a:t>
                </a:r>
                <a:endParaRPr/>
              </a:p>
            </p:txBody>
          </p:sp>
          <p:sp>
            <p:nvSpPr>
              <p:cNvPr id="1520" name="Google Shape;1520;p39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</a:t>
                </a:r>
                <a:endParaRPr/>
              </a:p>
            </p:txBody>
          </p:sp>
          <p:grpSp>
            <p:nvGrpSpPr>
              <p:cNvPr id="1521" name="Google Shape;1521;p39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522" name="Google Shape;1522;p39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23" name="Google Shape;1523;p3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24" name="Google Shape;1524;p3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25" name="Google Shape;1525;p39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26" name="Google Shape;1526;p3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27" name="Google Shape;1527;p3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28" name="Google Shape;1528;p39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29" name="Google Shape;1529;p39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30" name="Google Shape;1530;p39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/>
        </p:nvSpPr>
        <p:spPr>
          <a:xfrm>
            <a:off x="350361" y="65057"/>
            <a:ext cx="100957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Creation of String Objects – Using String Literals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553616" y="2804268"/>
            <a:ext cx="1108476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String literal is created by using double quotes.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 = “Bangalore”;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0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 indexOf(String substring, int fromIndex)</a:t>
            </a:r>
            <a:endParaRPr/>
          </a:p>
        </p:txBody>
      </p:sp>
      <p:sp>
        <p:nvSpPr>
          <p:cNvPr id="1536" name="Google Shape;1536;p40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7" name="Google Shape;1537;p40"/>
          <p:cNvGrpSpPr/>
          <p:nvPr/>
        </p:nvGrpSpPr>
        <p:grpSpPr>
          <a:xfrm>
            <a:off x="522537" y="1640308"/>
            <a:ext cx="10899445" cy="2862322"/>
            <a:chOff x="933423" y="2122415"/>
            <a:chExt cx="10488550" cy="2862322"/>
          </a:xfrm>
        </p:grpSpPr>
        <p:sp>
          <p:nvSpPr>
            <p:cNvPr id="1538" name="Google Shape;1538;p40"/>
            <p:cNvSpPr txBox="1"/>
            <p:nvPr/>
          </p:nvSpPr>
          <p:spPr>
            <a:xfrm>
              <a:off x="967432" y="2122415"/>
              <a:ext cx="10454541" cy="286232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		String s1 = "The quick brown fox jumps over the lazy dog";       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index = s1.indexOf(“fox",10); //Returns the index of this substring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System.out.println("index of substring: "+index);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index = s1.indexOf(“fox", 20); // It returns -1 if substring does not found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System.out.println("index of substring: "+index);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39" name="Google Shape;1539;p40"/>
            <p:cNvCxnSpPr/>
            <p:nvPr/>
          </p:nvCxnSpPr>
          <p:spPr>
            <a:xfrm>
              <a:off x="933423" y="2122415"/>
              <a:ext cx="0" cy="286232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40"/>
          <p:cNvGrpSpPr/>
          <p:nvPr/>
        </p:nvGrpSpPr>
        <p:grpSpPr>
          <a:xfrm>
            <a:off x="522537" y="5193600"/>
            <a:ext cx="10899444" cy="1200329"/>
            <a:chOff x="933423" y="2122415"/>
            <a:chExt cx="10488549" cy="2451866"/>
          </a:xfrm>
        </p:grpSpPr>
        <p:sp>
          <p:nvSpPr>
            <p:cNvPr id="1541" name="Google Shape;1541;p40"/>
            <p:cNvSpPr txBox="1"/>
            <p:nvPr/>
          </p:nvSpPr>
          <p:spPr>
            <a:xfrm>
              <a:off x="967431" y="2122415"/>
              <a:ext cx="10454541" cy="24518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of substring: 16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index of substring: -1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2" name="Google Shape;1542;p40"/>
            <p:cNvCxnSpPr/>
            <p:nvPr/>
          </p:nvCxnSpPr>
          <p:spPr>
            <a:xfrm>
              <a:off x="933423" y="2122415"/>
              <a:ext cx="0" cy="2451866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43" name="Google Shape;1543;p40"/>
          <p:cNvSpPr txBox="1"/>
          <p:nvPr/>
        </p:nvSpPr>
        <p:spPr>
          <a:xfrm>
            <a:off x="383366" y="4758084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4" name="Google Shape;1544;p40"/>
          <p:cNvGrpSpPr/>
          <p:nvPr/>
        </p:nvGrpSpPr>
        <p:grpSpPr>
          <a:xfrm>
            <a:off x="494461" y="162732"/>
            <a:ext cx="1415574" cy="1415574"/>
            <a:chOff x="877119" y="1680189"/>
            <a:chExt cx="1415574" cy="1415574"/>
          </a:xfrm>
        </p:grpSpPr>
        <p:grpSp>
          <p:nvGrpSpPr>
            <p:cNvPr id="1545" name="Google Shape;1545;p40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546" name="Google Shape;1546;p40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47" name="Google Shape;1547;p40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FF660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548" name="Google Shape;1548;p40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549" name="Google Shape;1549;p40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551" name="Google Shape;1551;p40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552" name="Google Shape;1552;p40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53" name="Google Shape;1553;p4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54" name="Google Shape;1554;p4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55" name="Google Shape;1555;p40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57" name="Google Shape;1557;p4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58" name="Google Shape;1558;p40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59" name="Google Shape;1559;p40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60" name="Google Shape;1560;p40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1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toLowerCase()</a:t>
            </a:r>
            <a:endParaRPr/>
          </a:p>
        </p:txBody>
      </p:sp>
      <p:sp>
        <p:nvSpPr>
          <p:cNvPr id="1566" name="Google Shape;1566;p41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7" name="Google Shape;1567;p41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568" name="Google Shape;1568;p41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“ANTHOLOGY - BANGALORE";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System.out.println(str.toLowerCase());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569;p41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70" name="Google Shape;1570;p41"/>
          <p:cNvGrpSpPr/>
          <p:nvPr/>
        </p:nvGrpSpPr>
        <p:grpSpPr>
          <a:xfrm>
            <a:off x="522537" y="5294268"/>
            <a:ext cx="10899444" cy="1477328"/>
            <a:chOff x="933423" y="2122415"/>
            <a:chExt cx="10488549" cy="3017682"/>
          </a:xfrm>
        </p:grpSpPr>
        <p:sp>
          <p:nvSpPr>
            <p:cNvPr id="1571" name="Google Shape;1571;p41"/>
            <p:cNvSpPr txBox="1"/>
            <p:nvPr/>
          </p:nvSpPr>
          <p:spPr>
            <a:xfrm>
              <a:off x="967431" y="2122415"/>
              <a:ext cx="10454541" cy="30176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 - bangalore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2" name="Google Shape;1572;p41"/>
            <p:cNvCxnSpPr/>
            <p:nvPr/>
          </p:nvCxnSpPr>
          <p:spPr>
            <a:xfrm>
              <a:off x="933423" y="2122415"/>
              <a:ext cx="0" cy="301768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73" name="Google Shape;1573;p41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4" name="Google Shape;1574;p41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575" name="Google Shape;1575;p41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576" name="Google Shape;1576;p41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65747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65747C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578" name="Google Shape;1578;p41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579" name="Google Shape;1579;p41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580" name="Google Shape;1580;p41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581" name="Google Shape;1581;p41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582" name="Google Shape;1582;p41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83" name="Google Shape;1583;p4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84" name="Google Shape;1584;p4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85" name="Google Shape;1585;p41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86" name="Google Shape;1586;p4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87" name="Google Shape;1587;p4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588" name="Google Shape;1588;p41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589" name="Google Shape;1589;p41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590" name="Google Shape;1590;p41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2"/>
          <p:cNvSpPr txBox="1"/>
          <p:nvPr/>
        </p:nvSpPr>
        <p:spPr>
          <a:xfrm>
            <a:off x="2037946" y="502516"/>
            <a:ext cx="9384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toUpperCase</a:t>
            </a:r>
            <a:r>
              <a:rPr lang="en-US" sz="3600" dirty="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  <p:sp>
        <p:nvSpPr>
          <p:cNvPr id="1596" name="Google Shape;1596;p42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7" name="Google Shape;1597;p42"/>
          <p:cNvGrpSpPr/>
          <p:nvPr/>
        </p:nvGrpSpPr>
        <p:grpSpPr>
          <a:xfrm>
            <a:off x="522537" y="1644674"/>
            <a:ext cx="10899445" cy="3139321"/>
            <a:chOff x="933423" y="2122415"/>
            <a:chExt cx="10488550" cy="3139321"/>
          </a:xfrm>
        </p:grpSpPr>
        <p:sp>
          <p:nvSpPr>
            <p:cNvPr id="1598" name="Google Shape;1598;p42"/>
            <p:cNvSpPr txBox="1"/>
            <p:nvPr/>
          </p:nvSpPr>
          <p:spPr>
            <a:xfrm>
              <a:off x="967432" y="2122415"/>
              <a:ext cx="10454541" cy="313932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	public static void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main(String args[]){ 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String str = “anthology - bangalore"; 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System.out.println(str.toUpperCase());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9" name="Google Shape;1599;p42"/>
            <p:cNvCxnSpPr/>
            <p:nvPr/>
          </p:nvCxnSpPr>
          <p:spPr>
            <a:xfrm>
              <a:off x="933423" y="2122415"/>
              <a:ext cx="0" cy="3139321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0" name="Google Shape;1600;p42"/>
          <p:cNvGrpSpPr/>
          <p:nvPr/>
        </p:nvGrpSpPr>
        <p:grpSpPr>
          <a:xfrm>
            <a:off x="522537" y="5294268"/>
            <a:ext cx="10899444" cy="1477328"/>
            <a:chOff x="933423" y="2122415"/>
            <a:chExt cx="10488549" cy="3017682"/>
          </a:xfrm>
        </p:grpSpPr>
        <p:sp>
          <p:nvSpPr>
            <p:cNvPr id="1601" name="Google Shape;1601;p42"/>
            <p:cNvSpPr txBox="1"/>
            <p:nvPr/>
          </p:nvSpPr>
          <p:spPr>
            <a:xfrm>
              <a:off x="967431" y="2122415"/>
              <a:ext cx="10454541" cy="301768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ANTHOLOGY - BANGALORE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2" name="Google Shape;1602;p42"/>
            <p:cNvCxnSpPr/>
            <p:nvPr/>
          </p:nvCxnSpPr>
          <p:spPr>
            <a:xfrm>
              <a:off x="933423" y="2122415"/>
              <a:ext cx="0" cy="3017682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3" name="Google Shape;1603;p42"/>
          <p:cNvSpPr txBox="1"/>
          <p:nvPr/>
        </p:nvSpPr>
        <p:spPr>
          <a:xfrm>
            <a:off x="383366" y="4850363"/>
            <a:ext cx="10005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4" name="Google Shape;1604;p42"/>
          <p:cNvGrpSpPr/>
          <p:nvPr/>
        </p:nvGrpSpPr>
        <p:grpSpPr>
          <a:xfrm>
            <a:off x="383366" y="117894"/>
            <a:ext cx="1415574" cy="1415574"/>
            <a:chOff x="877119" y="1680189"/>
            <a:chExt cx="1415574" cy="1415574"/>
          </a:xfrm>
        </p:grpSpPr>
        <p:grpSp>
          <p:nvGrpSpPr>
            <p:cNvPr id="1605" name="Google Shape;1605;p42"/>
            <p:cNvGrpSpPr/>
            <p:nvPr/>
          </p:nvGrpSpPr>
          <p:grpSpPr>
            <a:xfrm>
              <a:off x="877119" y="1680189"/>
              <a:ext cx="1415574" cy="1415574"/>
              <a:chOff x="104260" y="1299224"/>
              <a:chExt cx="1415574" cy="1415574"/>
            </a:xfrm>
          </p:grpSpPr>
          <p:sp>
            <p:nvSpPr>
              <p:cNvPr id="1606" name="Google Shape;1606;p42"/>
              <p:cNvSpPr/>
              <p:nvPr/>
            </p:nvSpPr>
            <p:spPr>
              <a:xfrm>
                <a:off x="104260" y="1299224"/>
                <a:ext cx="1415574" cy="141557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173095" y="1368059"/>
                <a:ext cx="1277904" cy="1277904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608" name="Google Shape;1608;p42"/>
            <p:cNvGrpSpPr/>
            <p:nvPr/>
          </p:nvGrpSpPr>
          <p:grpSpPr>
            <a:xfrm>
              <a:off x="1183459" y="1928523"/>
              <a:ext cx="822928" cy="845766"/>
              <a:chOff x="1979410" y="613768"/>
              <a:chExt cx="5096917" cy="5238392"/>
            </a:xfrm>
          </p:grpSpPr>
          <p:sp>
            <p:nvSpPr>
              <p:cNvPr id="1609" name="Google Shape;1609;p42"/>
              <p:cNvSpPr/>
              <p:nvPr/>
            </p:nvSpPr>
            <p:spPr>
              <a:xfrm>
                <a:off x="3723287" y="613768"/>
                <a:ext cx="1609157" cy="2305923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55738" extrusionOk="0">
                    <a:moveTo>
                      <a:pt x="438149" y="864233"/>
                    </a:moveTo>
                    <a:cubicBezTo>
                      <a:pt x="386118" y="864233"/>
                      <a:pt x="343938" y="906834"/>
                      <a:pt x="343938" y="959386"/>
                    </a:cubicBezTo>
                    <a:cubicBezTo>
                      <a:pt x="343938" y="1011938"/>
                      <a:pt x="386118" y="1054539"/>
                      <a:pt x="438149" y="1054539"/>
                    </a:cubicBezTo>
                    <a:cubicBezTo>
                      <a:pt x="490180" y="1054539"/>
                      <a:pt x="532360" y="1011938"/>
                      <a:pt x="532360" y="959386"/>
                    </a:cubicBezTo>
                    <a:cubicBezTo>
                      <a:pt x="532360" y="906834"/>
                      <a:pt x="490180" y="864233"/>
                      <a:pt x="438149" y="864233"/>
                    </a:cubicBezTo>
                    <a:close/>
                    <a:moveTo>
                      <a:pt x="236634" y="439322"/>
                    </a:moveTo>
                    <a:cubicBezTo>
                      <a:pt x="209674" y="439322"/>
                      <a:pt x="186542" y="455714"/>
                      <a:pt x="176661" y="479075"/>
                    </a:cubicBezTo>
                    <a:lnTo>
                      <a:pt x="171546" y="504410"/>
                    </a:lnTo>
                    <a:lnTo>
                      <a:pt x="176661" y="529744"/>
                    </a:lnTo>
                    <a:cubicBezTo>
                      <a:pt x="186542" y="553105"/>
                      <a:pt x="209674" y="569497"/>
                      <a:pt x="236634" y="569497"/>
                    </a:cubicBezTo>
                    <a:lnTo>
                      <a:pt x="639665" y="569498"/>
                    </a:lnTo>
                    <a:cubicBezTo>
                      <a:pt x="675612" y="569498"/>
                      <a:pt x="704753" y="540357"/>
                      <a:pt x="704753" y="504410"/>
                    </a:cubicBezTo>
                    <a:lnTo>
                      <a:pt x="704754" y="504410"/>
                    </a:lnTo>
                    <a:cubicBezTo>
                      <a:pt x="704754" y="468463"/>
                      <a:pt x="675613" y="439322"/>
                      <a:pt x="639666" y="439322"/>
                    </a:cubicBezTo>
                    <a:close/>
                    <a:moveTo>
                      <a:pt x="236634" y="201197"/>
                    </a:moveTo>
                    <a:cubicBezTo>
                      <a:pt x="209674" y="201197"/>
                      <a:pt x="186542" y="217589"/>
                      <a:pt x="176661" y="240950"/>
                    </a:cubicBezTo>
                    <a:lnTo>
                      <a:pt x="171546" y="266285"/>
                    </a:lnTo>
                    <a:lnTo>
                      <a:pt x="176661" y="291619"/>
                    </a:lnTo>
                    <a:cubicBezTo>
                      <a:pt x="186542" y="314980"/>
                      <a:pt x="209674" y="331372"/>
                      <a:pt x="236634" y="331372"/>
                    </a:cubicBezTo>
                    <a:lnTo>
                      <a:pt x="639665" y="331373"/>
                    </a:lnTo>
                    <a:cubicBezTo>
                      <a:pt x="675612" y="331373"/>
                      <a:pt x="704753" y="302232"/>
                      <a:pt x="704753" y="266285"/>
                    </a:cubicBezTo>
                    <a:lnTo>
                      <a:pt x="704754" y="266285"/>
                    </a:lnTo>
                    <a:cubicBezTo>
                      <a:pt x="704754" y="230338"/>
                      <a:pt x="675613" y="201197"/>
                      <a:pt x="639666" y="201197"/>
                    </a:cubicBezTo>
                    <a:close/>
                    <a:moveTo>
                      <a:pt x="146053" y="0"/>
                    </a:moveTo>
                    <a:lnTo>
                      <a:pt x="730247" y="0"/>
                    </a:lnTo>
                    <a:cubicBezTo>
                      <a:pt x="810910" y="0"/>
                      <a:pt x="876300" y="65390"/>
                      <a:pt x="876300" y="146053"/>
                    </a:cubicBezTo>
                    <a:lnTo>
                      <a:pt x="876300" y="1109685"/>
                    </a:lnTo>
                    <a:cubicBezTo>
                      <a:pt x="876300" y="1190348"/>
                      <a:pt x="810910" y="1255738"/>
                      <a:pt x="730247" y="1255738"/>
                    </a:cubicBezTo>
                    <a:lnTo>
                      <a:pt x="146053" y="1255738"/>
                    </a:lnTo>
                    <a:cubicBezTo>
                      <a:pt x="65390" y="1255738"/>
                      <a:pt x="0" y="1190348"/>
                      <a:pt x="0" y="1109685"/>
                    </a:cubicBezTo>
                    <a:lnTo>
                      <a:pt x="0" y="146053"/>
                    </a:lnTo>
                    <a:cubicBezTo>
                      <a:pt x="0" y="65390"/>
                      <a:pt x="65390" y="0"/>
                      <a:pt x="1460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  </a:t>
                </a:r>
                <a:endParaRPr/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2577023" y="3215003"/>
                <a:ext cx="3901684" cy="1093988"/>
              </a:xfrm>
              <a:custGeom>
                <a:avLst/>
                <a:gdLst/>
                <a:ahLst/>
                <a:cxnLst/>
                <a:rect l="l" t="t" r="r" b="b"/>
                <a:pathLst>
                  <a:path w="2124743" h="595753" extrusionOk="0">
                    <a:moveTo>
                      <a:pt x="962359" y="0"/>
                    </a:moveTo>
                    <a:lnTo>
                      <a:pt x="1162384" y="0"/>
                    </a:lnTo>
                    <a:lnTo>
                      <a:pt x="1162384" y="206375"/>
                    </a:lnTo>
                    <a:lnTo>
                      <a:pt x="2124743" y="206375"/>
                    </a:lnTo>
                    <a:lnTo>
                      <a:pt x="2124743" y="590550"/>
                    </a:lnTo>
                    <a:lnTo>
                      <a:pt x="1939006" y="590550"/>
                    </a:lnTo>
                    <a:lnTo>
                      <a:pt x="1939006" y="419100"/>
                    </a:lnTo>
                    <a:lnTo>
                      <a:pt x="1162384" y="419100"/>
                    </a:lnTo>
                    <a:lnTo>
                      <a:pt x="1162384" y="595753"/>
                    </a:lnTo>
                    <a:lnTo>
                      <a:pt x="962359" y="595753"/>
                    </a:lnTo>
                    <a:lnTo>
                      <a:pt x="962359" y="419100"/>
                    </a:lnTo>
                    <a:lnTo>
                      <a:pt x="185737" y="419100"/>
                    </a:lnTo>
                    <a:lnTo>
                      <a:pt x="185737" y="590550"/>
                    </a:lnTo>
                    <a:lnTo>
                      <a:pt x="0" y="590550"/>
                    </a:lnTo>
                    <a:lnTo>
                      <a:pt x="0" y="206375"/>
                    </a:lnTo>
                    <a:lnTo>
                      <a:pt x="962359" y="20637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FF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          </a:t>
                </a:r>
                <a:endParaRPr/>
              </a:p>
            </p:txBody>
          </p:sp>
          <p:grpSp>
            <p:nvGrpSpPr>
              <p:cNvPr id="1611" name="Google Shape;1611;p42"/>
              <p:cNvGrpSpPr/>
              <p:nvPr/>
            </p:nvGrpSpPr>
            <p:grpSpPr>
              <a:xfrm>
                <a:off x="1979410" y="4374011"/>
                <a:ext cx="5096917" cy="1478149"/>
                <a:chOff x="1979410" y="4374011"/>
                <a:chExt cx="5096917" cy="1478149"/>
              </a:xfrm>
            </p:grpSpPr>
            <p:grpSp>
              <p:nvGrpSpPr>
                <p:cNvPr id="1612" name="Google Shape;1612;p42"/>
                <p:cNvGrpSpPr/>
                <p:nvPr/>
              </p:nvGrpSpPr>
              <p:grpSpPr>
                <a:xfrm>
                  <a:off x="197941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613" name="Google Shape;1613;p4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614" name="Google Shape;1614;p4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615" name="Google Shape;1615;p42"/>
                <p:cNvGrpSpPr/>
                <p:nvPr/>
              </p:nvGrpSpPr>
              <p:grpSpPr>
                <a:xfrm>
                  <a:off x="378535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616" name="Google Shape;1616;p4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617" name="Google Shape;1617;p4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  <p:grpSp>
              <p:nvGrpSpPr>
                <p:cNvPr id="1618" name="Google Shape;1618;p42"/>
                <p:cNvGrpSpPr/>
                <p:nvPr/>
              </p:nvGrpSpPr>
              <p:grpSpPr>
                <a:xfrm>
                  <a:off x="5591290" y="4374011"/>
                  <a:ext cx="1485037" cy="1478149"/>
                  <a:chOff x="1979410" y="4370201"/>
                  <a:chExt cx="1485037" cy="1478149"/>
                </a:xfrm>
              </p:grpSpPr>
              <p:sp>
                <p:nvSpPr>
                  <p:cNvPr id="1619" name="Google Shape;1619;p42"/>
                  <p:cNvSpPr/>
                  <p:nvPr/>
                </p:nvSpPr>
                <p:spPr>
                  <a:xfrm>
                    <a:off x="2390597" y="5586535"/>
                    <a:ext cx="662662" cy="261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662" h="261815" extrusionOk="0">
                        <a:moveTo>
                          <a:pt x="114301" y="0"/>
                        </a:moveTo>
                        <a:lnTo>
                          <a:pt x="536455" y="0"/>
                        </a:lnTo>
                        <a:lnTo>
                          <a:pt x="536455" y="118940"/>
                        </a:lnTo>
                        <a:lnTo>
                          <a:pt x="662662" y="261815"/>
                        </a:lnTo>
                        <a:lnTo>
                          <a:pt x="0" y="261814"/>
                        </a:lnTo>
                        <a:cubicBezTo>
                          <a:pt x="56580" y="186408"/>
                          <a:pt x="72681" y="177677"/>
                          <a:pt x="112592" y="116559"/>
                        </a:cubicBezTo>
                        <a:cubicBezTo>
                          <a:pt x="113162" y="82469"/>
                          <a:pt x="113731" y="34090"/>
                          <a:pt x="1143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  <p:sp>
                <p:nvSpPr>
                  <p:cNvPr id="1620" name="Google Shape;1620;p42"/>
                  <p:cNvSpPr/>
                  <p:nvPr/>
                </p:nvSpPr>
                <p:spPr>
                  <a:xfrm>
                    <a:off x="1979410" y="4370201"/>
                    <a:ext cx="1485037" cy="1146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707" h="624328" extrusionOk="0">
                        <a:moveTo>
                          <a:pt x="103041" y="100014"/>
                        </a:moveTo>
                        <a:cubicBezTo>
                          <a:pt x="93478" y="100014"/>
                          <a:pt x="85725" y="107767"/>
                          <a:pt x="85725" y="117330"/>
                        </a:cubicBezTo>
                        <a:lnTo>
                          <a:pt x="85725" y="506999"/>
                        </a:lnTo>
                        <a:cubicBezTo>
                          <a:pt x="85725" y="516562"/>
                          <a:pt x="93478" y="524315"/>
                          <a:pt x="103041" y="524315"/>
                        </a:cubicBezTo>
                        <a:lnTo>
                          <a:pt x="705666" y="524315"/>
                        </a:lnTo>
                        <a:cubicBezTo>
                          <a:pt x="715229" y="524315"/>
                          <a:pt x="722982" y="516562"/>
                          <a:pt x="722982" y="506999"/>
                        </a:cubicBezTo>
                        <a:lnTo>
                          <a:pt x="722982" y="117330"/>
                        </a:lnTo>
                        <a:cubicBezTo>
                          <a:pt x="722982" y="107767"/>
                          <a:pt x="715229" y="100014"/>
                          <a:pt x="705666" y="100014"/>
                        </a:cubicBezTo>
                        <a:close/>
                        <a:moveTo>
                          <a:pt x="25473" y="0"/>
                        </a:moveTo>
                        <a:lnTo>
                          <a:pt x="783234" y="0"/>
                        </a:lnTo>
                        <a:cubicBezTo>
                          <a:pt x="797302" y="0"/>
                          <a:pt x="808707" y="11405"/>
                          <a:pt x="808707" y="25473"/>
                        </a:cubicBezTo>
                        <a:lnTo>
                          <a:pt x="808707" y="598855"/>
                        </a:lnTo>
                        <a:cubicBezTo>
                          <a:pt x="808707" y="612923"/>
                          <a:pt x="797302" y="624328"/>
                          <a:pt x="783234" y="624328"/>
                        </a:cubicBezTo>
                        <a:lnTo>
                          <a:pt x="25473" y="624328"/>
                        </a:lnTo>
                        <a:cubicBezTo>
                          <a:pt x="11405" y="624328"/>
                          <a:pt x="0" y="612923"/>
                          <a:pt x="0" y="598855"/>
                        </a:cubicBezTo>
                        <a:lnTo>
                          <a:pt x="0" y="25473"/>
                        </a:lnTo>
                        <a:cubicBezTo>
                          <a:pt x="0" y="11405"/>
                          <a:pt x="11405" y="0"/>
                          <a:pt x="2547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FFFF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          </a:t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350361" y="65057"/>
            <a:ext cx="100605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Creation of String Objects – Using new keyword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553616" y="3173599"/>
            <a:ext cx="110847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 s=new String(“Anthology");</a:t>
            </a:r>
            <a:endParaRPr dirty="0"/>
          </a:p>
        </p:txBody>
      </p:sp>
      <p:sp>
        <p:nvSpPr>
          <p:cNvPr id="61" name="Google Shape;61;p5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A0F19-24CE-887B-F0A9-3A65EAD4B050}"/>
              </a:ext>
            </a:extLst>
          </p:cNvPr>
          <p:cNvSpPr txBox="1"/>
          <p:nvPr/>
        </p:nvSpPr>
        <p:spPr>
          <a:xfrm>
            <a:off x="4751440" y="4379609"/>
            <a:ext cx="61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 book that contains pieces of writing or poems, often on the same subject, by different authors.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350361" y="65057"/>
            <a:ext cx="97809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Internals behind the creation of String Objects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1530418" y="1399857"/>
            <a:ext cx="9442382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Example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 = "Welcome";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 = "Welcome";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s3 = new String("Welcome");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System.out.println(s2);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System.out.println(s3);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/>
        </p:nvSpPr>
        <p:spPr>
          <a:xfrm>
            <a:off x="350361" y="65057"/>
            <a:ext cx="97809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Internals behind the creation of String Objects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73255" y="1029903"/>
            <a:ext cx="11550316" cy="5563402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54518" y="1607419"/>
            <a:ext cx="3118585" cy="466825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1611017" y="1263937"/>
            <a:ext cx="1205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798897" y="5101389"/>
            <a:ext cx="2839452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2523423" y="5099784"/>
            <a:ext cx="1114926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Loader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947961" y="5083975"/>
            <a:ext cx="7339268" cy="119169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3947961" y="4684522"/>
            <a:ext cx="1159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8344712" y="4684522"/>
            <a:ext cx="119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3965523" y="1607419"/>
            <a:ext cx="7321706" cy="30771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6848246" y="1633269"/>
            <a:ext cx="1556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6965691" y="2259561"/>
            <a:ext cx="4153430" cy="2246514"/>
          </a:xfrm>
          <a:prstGeom prst="rect">
            <a:avLst/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7934448" y="2294255"/>
            <a:ext cx="2123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Constant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7"/>
          <p:cNvGrpSpPr/>
          <p:nvPr/>
        </p:nvGrpSpPr>
        <p:grpSpPr>
          <a:xfrm>
            <a:off x="1712101" y="5189147"/>
            <a:ext cx="793808" cy="990263"/>
            <a:chOff x="5133612" y="1832803"/>
            <a:chExt cx="1315177" cy="1803617"/>
          </a:xfrm>
        </p:grpSpPr>
        <p:pic>
          <p:nvPicPr>
            <p:cNvPr id="88" name="Google Shape;88;p7"/>
            <p:cNvPicPr preferRelativeResize="0"/>
            <p:nvPr/>
          </p:nvPicPr>
          <p:blipFill rotWithShape="1">
            <a:blip r:embed="rId3">
              <a:alphaModFix/>
            </a:blip>
            <a:srcRect l="50535" t="7908" r="43316" b="65963"/>
            <a:stretch/>
          </p:blipFill>
          <p:spPr>
            <a:xfrm>
              <a:off x="5486400" y="1832803"/>
              <a:ext cx="609600" cy="1111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7"/>
            <p:cNvSpPr/>
            <p:nvPr/>
          </p:nvSpPr>
          <p:spPr>
            <a:xfrm>
              <a:off x="5133612" y="2907679"/>
              <a:ext cx="1315177" cy="728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cap="non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.class</a:t>
              </a:r>
              <a:endParaRPr/>
            </a:p>
          </p:txBody>
        </p:sp>
      </p:grpSp>
      <p:sp>
        <p:nvSpPr>
          <p:cNvPr id="90" name="Google Shape;90;p7"/>
          <p:cNvSpPr/>
          <p:nvPr/>
        </p:nvSpPr>
        <p:spPr>
          <a:xfrm>
            <a:off x="4109987" y="5189147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Example, 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7928581" y="5211993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798897" y="1722378"/>
            <a:ext cx="2839452" cy="32673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903418" y="2126514"/>
            <a:ext cx="262576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s1 = “Welcome”;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945549" y="2868785"/>
            <a:ext cx="2283823" cy="1135781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1447801" y="2617459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7202236" y="2680512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3BEAC237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7"/>
          <p:cNvCxnSpPr>
            <a:stCxn id="95" idx="2"/>
            <a:endCxn id="96" idx="1"/>
          </p:cNvCxnSpPr>
          <p:nvPr/>
        </p:nvCxnSpPr>
        <p:spPr>
          <a:xfrm rot="-5400000" flipH="1">
            <a:off x="4348867" y="11910"/>
            <a:ext cx="58200" cy="56484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" name="Google Shape;98;p7"/>
          <p:cNvSpPr txBox="1"/>
          <p:nvPr/>
        </p:nvSpPr>
        <p:spPr>
          <a:xfrm>
            <a:off x="912027" y="2860829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s2 = “Welcome”;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452153" y="2917909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7"/>
          <p:cNvCxnSpPr>
            <a:stCxn id="99" idx="2"/>
            <a:endCxn id="96" idx="1"/>
          </p:cNvCxnSpPr>
          <p:nvPr/>
        </p:nvCxnSpPr>
        <p:spPr>
          <a:xfrm rot="-5400000">
            <a:off x="4259019" y="164160"/>
            <a:ext cx="242400" cy="5644200"/>
          </a:xfrm>
          <a:prstGeom prst="curvedConnector4">
            <a:avLst>
              <a:gd name="adj1" fmla="val -94307"/>
              <a:gd name="adj2" fmla="val 64979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7"/>
          <p:cNvSpPr/>
          <p:nvPr/>
        </p:nvSpPr>
        <p:spPr>
          <a:xfrm>
            <a:off x="1611017" y="3631932"/>
            <a:ext cx="7439369" cy="1038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String object called “Welcome” is created in String Constant Pool as there is no such object present already and s1 refers to the SCP address.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616984" y="3627360"/>
            <a:ext cx="7439369" cy="1038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new object will not be created in SCP as SCP already has an object called “Welcome”. Now the reference variable points to the same object’s address. [“An object can have multiple references”]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903417" y="3274667"/>
            <a:ext cx="273493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s3 = new String (“Welcome”);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611017" y="3639997"/>
            <a:ext cx="7439369" cy="10383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new object will not be created in SCP as SCP already has an object called “Welcome”. But a new object will be created in heap memory and s3 refers to the memory address of the String object created in heap memory.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1422367" y="3336253"/>
            <a:ext cx="173279" cy="169467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p7"/>
          <p:cNvGrpSpPr/>
          <p:nvPr/>
        </p:nvGrpSpPr>
        <p:grpSpPr>
          <a:xfrm>
            <a:off x="4840885" y="1733790"/>
            <a:ext cx="1752523" cy="986739"/>
            <a:chOff x="4840885" y="1733790"/>
            <a:chExt cx="1752523" cy="986739"/>
          </a:xfrm>
        </p:grpSpPr>
        <p:grpSp>
          <p:nvGrpSpPr>
            <p:cNvPr id="107" name="Google Shape;107;p7"/>
            <p:cNvGrpSpPr/>
            <p:nvPr/>
          </p:nvGrpSpPr>
          <p:grpSpPr>
            <a:xfrm>
              <a:off x="4841404" y="1793158"/>
              <a:ext cx="1752004" cy="927371"/>
              <a:chOff x="4423451" y="1712431"/>
              <a:chExt cx="1988453" cy="1094577"/>
            </a:xfrm>
          </p:grpSpPr>
          <p:sp>
            <p:nvSpPr>
              <p:cNvPr id="108" name="Google Shape;108;p7"/>
              <p:cNvSpPr/>
              <p:nvPr/>
            </p:nvSpPr>
            <p:spPr>
              <a:xfrm>
                <a:off x="4423451" y="1976621"/>
                <a:ext cx="1988453" cy="830387"/>
              </a:xfrm>
              <a:prstGeom prst="rect">
                <a:avLst/>
              </a:prstGeom>
              <a:solidFill>
                <a:schemeClr val="accent1"/>
              </a:solidFill>
              <a:ln w="15875" cap="flat" cmpd="sng">
                <a:solidFill>
                  <a:srgbClr val="147E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Welcome</a:t>
                </a:r>
                <a:endParaRPr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4423451" y="1712431"/>
                <a:ext cx="1988453" cy="342487"/>
              </a:xfrm>
              <a:prstGeom prst="rect">
                <a:avLst/>
              </a:prstGeom>
              <a:solidFill>
                <a:schemeClr val="accent1"/>
              </a:solidFill>
              <a:ln w="15875" cap="flat" cmpd="sng">
                <a:solidFill>
                  <a:srgbClr val="147EA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0" name="Google Shape;110;p7"/>
            <p:cNvCxnSpPr>
              <a:stCxn id="109" idx="0"/>
              <a:endCxn id="109" idx="2"/>
            </p:cNvCxnSpPr>
            <p:nvPr/>
          </p:nvCxnSpPr>
          <p:spPr>
            <a:xfrm>
              <a:off x="5717406" y="1793158"/>
              <a:ext cx="0" cy="290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7"/>
            <p:cNvSpPr txBox="1"/>
            <p:nvPr/>
          </p:nvSpPr>
          <p:spPr>
            <a:xfrm>
              <a:off x="5802606" y="1733790"/>
              <a:ext cx="729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 txBox="1"/>
            <p:nvPr/>
          </p:nvSpPr>
          <p:spPr>
            <a:xfrm>
              <a:off x="4840885" y="1763101"/>
              <a:ext cx="87466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14DEAD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7"/>
          <p:cNvCxnSpPr>
            <a:stCxn id="105" idx="2"/>
            <a:endCxn id="112" idx="1"/>
          </p:cNvCxnSpPr>
          <p:nvPr/>
        </p:nvCxnSpPr>
        <p:spPr>
          <a:xfrm rot="-5400000">
            <a:off x="2388307" y="1053220"/>
            <a:ext cx="1573200" cy="3331800"/>
          </a:xfrm>
          <a:prstGeom prst="curvedConnector4">
            <a:avLst>
              <a:gd name="adj1" fmla="val -12870"/>
              <a:gd name="adj2" fmla="val 79791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9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1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001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1001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6001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9001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001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1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1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3001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8001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1001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4001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/>
        </p:nvSpPr>
        <p:spPr>
          <a:xfrm>
            <a:off x="350361" y="65057"/>
            <a:ext cx="415703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Immutability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530418" y="1399857"/>
            <a:ext cx="9442382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Example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s1 = “Hello 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String s2 = “ World";</a:t>
            </a:r>
            <a:endParaRPr dirty="0"/>
          </a:p>
          <a:p>
            <a:pPr lvl="0"/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(s1.concat(s2));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350361" y="65057"/>
            <a:ext cx="41698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CADE4"/>
                </a:solidFill>
                <a:latin typeface="Calibri"/>
                <a:ea typeface="Calibri"/>
                <a:cs typeface="Calibri"/>
                <a:sym typeface="Calibri"/>
              </a:rPr>
              <a:t>String Immutability</a:t>
            </a:r>
            <a:endParaRPr sz="4000">
              <a:solidFill>
                <a:srgbClr val="1CADE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1329125">
            <a:off x="11560631" y="5939710"/>
            <a:ext cx="914400" cy="914400"/>
          </a:xfrm>
          <a:prstGeom prst="chord">
            <a:avLst>
              <a:gd name="adj1" fmla="val 2700000"/>
              <a:gd name="adj2" fmla="val 16186493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73255" y="1029903"/>
            <a:ext cx="11550316" cy="5563402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Access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54518" y="1607419"/>
            <a:ext cx="3118585" cy="466825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611017" y="1263937"/>
            <a:ext cx="12055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798897" y="5101389"/>
            <a:ext cx="2839452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JVM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2523423" y="5099784"/>
            <a:ext cx="1114926" cy="1020278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Loader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3947961" y="5083975"/>
            <a:ext cx="7339268" cy="119169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3947961" y="4684522"/>
            <a:ext cx="11599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Area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8344712" y="4684522"/>
            <a:ext cx="119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3965523" y="1607419"/>
            <a:ext cx="7321706" cy="3077103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6848246" y="1633269"/>
            <a:ext cx="1556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 Memory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965691" y="2259561"/>
            <a:ext cx="4153430" cy="2246514"/>
          </a:xfrm>
          <a:prstGeom prst="rect">
            <a:avLst/>
          </a:prstGeom>
          <a:solidFill>
            <a:srgbClr val="7030A0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7934448" y="2294255"/>
            <a:ext cx="2123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Constant Pool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9"/>
          <p:cNvGrpSpPr/>
          <p:nvPr/>
        </p:nvGrpSpPr>
        <p:grpSpPr>
          <a:xfrm>
            <a:off x="1712101" y="5189147"/>
            <a:ext cx="793808" cy="990263"/>
            <a:chOff x="5133612" y="1832803"/>
            <a:chExt cx="1315177" cy="1803617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3">
              <a:alphaModFix/>
            </a:blip>
            <a:srcRect l="50535" t="7908" r="43316" b="65963"/>
            <a:stretch/>
          </p:blipFill>
          <p:spPr>
            <a:xfrm>
              <a:off x="5486400" y="1832803"/>
              <a:ext cx="609600" cy="11118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9"/>
            <p:cNvSpPr/>
            <p:nvPr/>
          </p:nvSpPr>
          <p:spPr>
            <a:xfrm>
              <a:off x="5133612" y="2907679"/>
              <a:ext cx="1315177" cy="728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cap="none">
                  <a:solidFill>
                    <a:srgbClr val="FEFEFE"/>
                  </a:solidFill>
                  <a:latin typeface="Calibri"/>
                  <a:ea typeface="Calibri"/>
                  <a:cs typeface="Calibri"/>
                  <a:sym typeface="Calibri"/>
                </a:rPr>
                <a:t>.class</a:t>
              </a:r>
              <a:endParaRPr/>
            </a:p>
          </p:txBody>
        </p:sp>
      </p:grpSp>
      <p:sp>
        <p:nvSpPr>
          <p:cNvPr id="142" name="Google Shape;142;p9"/>
          <p:cNvSpPr/>
          <p:nvPr/>
        </p:nvSpPr>
        <p:spPr>
          <a:xfrm>
            <a:off x="4109987" y="5189147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Example, String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7928581" y="5211993"/>
            <a:ext cx="3214838" cy="930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798897" y="1722378"/>
            <a:ext cx="2839452" cy="32673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903418" y="2126514"/>
            <a:ext cx="262576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s1 = “Hello”;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7276686" y="3012684"/>
            <a:ext cx="1028410" cy="660413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1452153" y="2616744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7202236" y="2680512"/>
            <a:ext cx="11773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3BEAC237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12027" y="2860829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s2 = “ World”;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452153" y="2917909"/>
            <a:ext cx="211931" cy="1895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9781839" y="3025653"/>
            <a:ext cx="1028410" cy="660413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World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707389" y="2666441"/>
            <a:ext cx="12330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15DB34CA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9"/>
          <p:cNvCxnSpPr>
            <a:stCxn id="147" idx="0"/>
            <a:endCxn id="148" idx="1"/>
          </p:cNvCxnSpPr>
          <p:nvPr/>
        </p:nvCxnSpPr>
        <p:spPr>
          <a:xfrm rot="-5400000" flipH="1">
            <a:off x="4256019" y="-81156"/>
            <a:ext cx="248400" cy="5644200"/>
          </a:xfrm>
          <a:prstGeom prst="curvedConnector4">
            <a:avLst>
              <a:gd name="adj1" fmla="val -92028"/>
              <a:gd name="adj2" fmla="val 5093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9"/>
          <p:cNvCxnSpPr>
            <a:stCxn id="150" idx="2"/>
            <a:endCxn id="152" idx="1"/>
          </p:cNvCxnSpPr>
          <p:nvPr/>
        </p:nvCxnSpPr>
        <p:spPr>
          <a:xfrm rot="-5400000">
            <a:off x="5504469" y="-1095390"/>
            <a:ext cx="256500" cy="8149200"/>
          </a:xfrm>
          <a:prstGeom prst="curvedConnector4">
            <a:avLst>
              <a:gd name="adj1" fmla="val 508741"/>
              <a:gd name="adj2" fmla="val 8536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9"/>
          <p:cNvSpPr txBox="1"/>
          <p:nvPr/>
        </p:nvSpPr>
        <p:spPr>
          <a:xfrm>
            <a:off x="900928" y="3210531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s1.concat(s2);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8095730" y="3679069"/>
            <a:ext cx="1895475" cy="660413"/>
          </a:xfrm>
          <a:prstGeom prst="ellipse">
            <a:avLst/>
          </a:prstGeom>
          <a:solidFill>
            <a:schemeClr val="accent2"/>
          </a:solidFill>
          <a:ln w="15875" cap="flat" cmpd="sng">
            <a:solidFill>
              <a:srgbClr val="1B5F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12027" y="3505940"/>
            <a:ext cx="2625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System.out.println(s1);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2889640" y="3707287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object called “Hello” will be created in SCP and s1 refers to memory location of the String object created in SCP.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2907202" y="3696466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object called “ World” will be created in SCP and s2 refers to memory location of the String object created in SCP.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2889418" y="3694056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object called “Hello World” will be created in SCP due to the concatenate operations and it is not referred by any reference.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8617376" y="3303765"/>
            <a:ext cx="904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4EFACE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2878396" y="3703218"/>
            <a:ext cx="5117845" cy="91961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178B7"/>
              </a:gs>
              <a:gs pos="100000">
                <a:srgbClr val="4294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 execution is going to be </a:t>
            </a:r>
            <a:r>
              <a:rPr lang="en-US" sz="1800" b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Hello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s1 refers to the “Hello” object and not “Hello World” object.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1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1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1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2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002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2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2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002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2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3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3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3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4270</Words>
  <Application>Microsoft Office PowerPoint</Application>
  <PresentationFormat>Widescreen</PresentationFormat>
  <Paragraphs>1090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Noto Sans Symbols</vt:lpstr>
      <vt:lpstr>Twentieth Century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 Viswanathan</dc:creator>
  <cp:lastModifiedBy>Muthu Viswanathan</cp:lastModifiedBy>
  <cp:revision>6</cp:revision>
  <dcterms:created xsi:type="dcterms:W3CDTF">2020-06-04T02:06:05Z</dcterms:created>
  <dcterms:modified xsi:type="dcterms:W3CDTF">2023-10-16T04:51:19Z</dcterms:modified>
</cp:coreProperties>
</file>