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3030" r:id="rId5"/>
    <p:sldId id="3029" r:id="rId6"/>
    <p:sldId id="3031" r:id="rId7"/>
    <p:sldId id="3033" r:id="rId8"/>
    <p:sldId id="3032" r:id="rId9"/>
    <p:sldId id="3034" r:id="rId10"/>
    <p:sldId id="3035" r:id="rId11"/>
    <p:sldId id="3036" r:id="rId12"/>
    <p:sldId id="3037" r:id="rId13"/>
    <p:sldId id="3038" r:id="rId14"/>
    <p:sldId id="3039" r:id="rId15"/>
    <p:sldId id="3040" r:id="rId16"/>
    <p:sldId id="3041" r:id="rId17"/>
    <p:sldId id="3042" r:id="rId18"/>
    <p:sldId id="3043" r:id="rId19"/>
    <p:sldId id="3044" r:id="rId20"/>
    <p:sldId id="3045" r:id="rId21"/>
    <p:sldId id="3046" r:id="rId22"/>
    <p:sldId id="3047" r:id="rId23"/>
    <p:sldId id="3048" r:id="rId24"/>
    <p:sldId id="3049" r:id="rId25"/>
    <p:sldId id="3050" r:id="rId26"/>
    <p:sldId id="3051"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2C1"/>
    <a:srgbClr val="FF8200"/>
    <a:srgbClr val="FFBA24"/>
    <a:srgbClr val="FF4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F9DB9-2212-40F1-B140-EE90BDB94D1E}"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91477-FED4-4078-8A2F-4B655126F66A}" type="slidenum">
              <a:rPr lang="en-US" smtClean="0"/>
              <a:t>‹#›</a:t>
            </a:fld>
            <a:endParaRPr lang="en-US"/>
          </a:p>
        </p:txBody>
      </p:sp>
    </p:spTree>
    <p:extLst>
      <p:ext uri="{BB962C8B-B14F-4D97-AF65-F5344CB8AC3E}">
        <p14:creationId xmlns:p14="http://schemas.microsoft.com/office/powerpoint/2010/main" val="2750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C91477-FED4-4078-8A2F-4B655126F66A}" type="slidenum">
              <a:rPr lang="en-US" smtClean="0"/>
              <a:t>7</a:t>
            </a:fld>
            <a:endParaRPr lang="en-US"/>
          </a:p>
        </p:txBody>
      </p:sp>
    </p:spTree>
    <p:extLst>
      <p:ext uri="{BB962C8B-B14F-4D97-AF65-F5344CB8AC3E}">
        <p14:creationId xmlns:p14="http://schemas.microsoft.com/office/powerpoint/2010/main" val="378122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078E-8EC7-9BBE-8760-0AC7FD652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FB7E0-54DB-8089-6C91-8133E45F1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D1BF8-3654-3065-5DBC-09A9222E876E}"/>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9119E259-7D85-535F-C8D5-E451D0EFF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EB8D2-92DC-BA4C-3F03-EA629E14C742}"/>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277207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941-DFA4-9C0F-406C-0CD246039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A70E3F-FDFC-01EB-4473-7B787369A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0BB8D-EBC5-19BE-AEA0-437AAC7D855C}"/>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A52E9957-BC19-C39B-48B3-E58DF3DA7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46A39-5862-79F0-DE5E-6F2CCCA5D1B2}"/>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80241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40C6B6-7BC0-9B2F-5C1C-C4450B0996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65079-EB56-9FCE-3C31-509A18C94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ACBD0-0E58-28A1-2B64-DA4785C57D33}"/>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EC5841F2-CA79-0ABE-F93E-FB1332B1A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B06C4-4CA1-687F-8412-B9F5A60B111A}"/>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331443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2164-12FD-42E1-88AB-1B11F4850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AF6C5-5F54-218F-DF23-535EF668E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FC98B-8220-213B-8C7F-37E17291F4AF}"/>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85434DCC-C313-F693-88E8-5184D2187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97AE5-6EFA-D977-38E7-166941474CD2}"/>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219156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2E63-7F72-F4CA-74C6-7BA35ADE9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569EFF-96F0-9148-A7BC-57A6292EA0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B5615-289D-93C4-347F-12143E7B1CD5}"/>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E85A7AC8-0F2C-142E-AA0A-310433CEC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FC038-6D6A-6AF3-99CE-A738D3C60AAA}"/>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227306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7543-53AF-0BC0-B77B-B1A4042A7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27461-8720-BE59-41F1-2F487E605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6D331B-3DBF-1A6A-6205-9293148551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DA61A-FA73-A399-1E30-E47AD9C0180F}"/>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6" name="Footer Placeholder 5">
            <a:extLst>
              <a:ext uri="{FF2B5EF4-FFF2-40B4-BE49-F238E27FC236}">
                <a16:creationId xmlns:a16="http://schemas.microsoft.com/office/drawing/2014/main" id="{6325108B-173F-7499-66A5-78845470A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3CD46-96EF-B8A3-90C5-1C47AD9A78AE}"/>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240554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737B-B7FF-DDDC-B075-56B726DF1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48354F-2595-E3BF-0ED0-576B2C451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1A0B8-7C0F-B973-C1F1-F285D2F5E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AC473-7304-D7EA-F035-E346A8F7E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CC31E-A494-855F-C4C2-ABE12527E1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7980C5-0238-C062-72BB-683DEB36FA77}"/>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8" name="Footer Placeholder 7">
            <a:extLst>
              <a:ext uri="{FF2B5EF4-FFF2-40B4-BE49-F238E27FC236}">
                <a16:creationId xmlns:a16="http://schemas.microsoft.com/office/drawing/2014/main" id="{F7004B3F-10D9-FB3B-6628-BA6F83B88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2B31B4-F1DB-F389-24D7-C981BD09178E}"/>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127190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3D1D-9693-B02A-C3BB-81DB40B2E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A0B42-334E-BD53-07CE-C5B23F89B98F}"/>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4" name="Footer Placeholder 3">
            <a:extLst>
              <a:ext uri="{FF2B5EF4-FFF2-40B4-BE49-F238E27FC236}">
                <a16:creationId xmlns:a16="http://schemas.microsoft.com/office/drawing/2014/main" id="{09277CD6-D67B-1701-990F-1F77EDC1D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9FB819-C5B2-3126-6C79-17633FDFAD3E}"/>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405721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6CECA-CA5A-8A76-60F0-18A5BC98F78D}"/>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3" name="Footer Placeholder 2">
            <a:extLst>
              <a:ext uri="{FF2B5EF4-FFF2-40B4-BE49-F238E27FC236}">
                <a16:creationId xmlns:a16="http://schemas.microsoft.com/office/drawing/2014/main" id="{82AB95B4-31B9-ACFC-656A-B2F52326E7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6344AE-1E05-A80B-93AB-2002031A3F50}"/>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93384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F22F-73C4-BA3E-4F96-1D29D3F8B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21B74B-EFE6-24B8-D3A1-246AFD346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3405E0-08EE-52E3-160C-20D876F76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5DB6E-DAD0-4AE1-0202-37130E7D8707}"/>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6" name="Footer Placeholder 5">
            <a:extLst>
              <a:ext uri="{FF2B5EF4-FFF2-40B4-BE49-F238E27FC236}">
                <a16:creationId xmlns:a16="http://schemas.microsoft.com/office/drawing/2014/main" id="{1C26FF2B-C743-F3D1-523E-87B3BC8EF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8E8D2-1D45-8405-AD81-FA4F3F8306CA}"/>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269357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8B5D-7393-67F9-BE84-A1E64FF2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24EC5-0589-B224-EA69-D326EBA79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134A2-03AC-2D8D-3B88-C2699A096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2D991-96C8-6EA9-9279-083C465A7023}"/>
              </a:ext>
            </a:extLst>
          </p:cNvPr>
          <p:cNvSpPr>
            <a:spLocks noGrp="1"/>
          </p:cNvSpPr>
          <p:nvPr>
            <p:ph type="dt" sz="half" idx="10"/>
          </p:nvPr>
        </p:nvSpPr>
        <p:spPr/>
        <p:txBody>
          <a:bodyPr/>
          <a:lstStyle/>
          <a:p>
            <a:fld id="{014DF267-D91B-4E7C-8511-D03878311853}" type="datetimeFigureOut">
              <a:rPr lang="en-US" smtClean="0"/>
              <a:t>5/23/2024</a:t>
            </a:fld>
            <a:endParaRPr lang="en-US"/>
          </a:p>
        </p:txBody>
      </p:sp>
      <p:sp>
        <p:nvSpPr>
          <p:cNvPr id="6" name="Footer Placeholder 5">
            <a:extLst>
              <a:ext uri="{FF2B5EF4-FFF2-40B4-BE49-F238E27FC236}">
                <a16:creationId xmlns:a16="http://schemas.microsoft.com/office/drawing/2014/main" id="{CFFD0C13-CEF4-E32E-F13E-A828D9499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7199E-71D8-A4E8-1583-ABEA097C2621}"/>
              </a:ext>
            </a:extLst>
          </p:cNvPr>
          <p:cNvSpPr>
            <a:spLocks noGrp="1"/>
          </p:cNvSpPr>
          <p:nvPr>
            <p:ph type="sldNum" sz="quarter" idx="12"/>
          </p:nvPr>
        </p:nvSpPr>
        <p:spPr/>
        <p:txBody>
          <a:bodyPr/>
          <a:lstStyle/>
          <a:p>
            <a:fld id="{6174EB91-B1F1-4CB3-98E1-7B6C59EBBC37}" type="slidenum">
              <a:rPr lang="en-US" smtClean="0"/>
              <a:t>‹#›</a:t>
            </a:fld>
            <a:endParaRPr lang="en-US"/>
          </a:p>
        </p:txBody>
      </p:sp>
    </p:spTree>
    <p:extLst>
      <p:ext uri="{BB962C8B-B14F-4D97-AF65-F5344CB8AC3E}">
        <p14:creationId xmlns:p14="http://schemas.microsoft.com/office/powerpoint/2010/main" val="117618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BF0DB5-086A-0221-61F9-57C8064F9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7FB940-AECC-9609-429D-E03B25835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2A7A4-146B-E59B-A24D-A59A1DA40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4DF267-D91B-4E7C-8511-D03878311853}" type="datetimeFigureOut">
              <a:rPr lang="en-US" smtClean="0"/>
              <a:t>5/23/2024</a:t>
            </a:fld>
            <a:endParaRPr lang="en-US"/>
          </a:p>
        </p:txBody>
      </p:sp>
      <p:sp>
        <p:nvSpPr>
          <p:cNvPr id="5" name="Footer Placeholder 4">
            <a:extLst>
              <a:ext uri="{FF2B5EF4-FFF2-40B4-BE49-F238E27FC236}">
                <a16:creationId xmlns:a16="http://schemas.microsoft.com/office/drawing/2014/main" id="{A1E3FD56-B9C3-5210-D671-81B81687E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66DCF1-AFA2-340F-6136-65306A6C0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74EB91-B1F1-4CB3-98E1-7B6C59EBBC37}" type="slidenum">
              <a:rPr lang="en-US" smtClean="0"/>
              <a:t>‹#›</a:t>
            </a:fld>
            <a:endParaRPr lang="en-US"/>
          </a:p>
        </p:txBody>
      </p:sp>
    </p:spTree>
    <p:extLst>
      <p:ext uri="{BB962C8B-B14F-4D97-AF65-F5344CB8AC3E}">
        <p14:creationId xmlns:p14="http://schemas.microsoft.com/office/powerpoint/2010/main" val="3438861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08295d559d15">
            <a:extLst>
              <a:ext uri="{FF2B5EF4-FFF2-40B4-BE49-F238E27FC236}">
                <a16:creationId xmlns:a16="http://schemas.microsoft.com/office/drawing/2014/main" id="{D5261149-A80F-AAF4-60EB-80E2155E224A}"/>
              </a:ext>
            </a:extLst>
          </p:cNvPr>
          <p:cNvPicPr>
            <a:picLocks noChangeAspect="1"/>
          </p:cNvPicPr>
          <p:nvPr/>
        </p:nvPicPr>
        <p:blipFill>
          <a:blip r:embed="rId2"/>
          <a:stretch>
            <a:fillRect/>
          </a:stretch>
        </p:blipFill>
        <p:spPr>
          <a:xfrm>
            <a:off x="0" y="0"/>
            <a:ext cx="12192000" cy="6858635"/>
          </a:xfrm>
          <a:prstGeom prst="rect">
            <a:avLst/>
          </a:prstGeom>
        </p:spPr>
      </p:pic>
      <p:sp>
        <p:nvSpPr>
          <p:cNvPr id="5" name="矩形 4">
            <a:extLst>
              <a:ext uri="{FF2B5EF4-FFF2-40B4-BE49-F238E27FC236}">
                <a16:creationId xmlns:a16="http://schemas.microsoft.com/office/drawing/2014/main" id="{566D0331-E627-A06A-7CC4-0AD1E158FAA5}"/>
              </a:ext>
            </a:extLst>
          </p:cNvPr>
          <p:cNvSpPr/>
          <p:nvPr/>
        </p:nvSpPr>
        <p:spPr>
          <a:xfrm>
            <a:off x="-24130" y="81915"/>
            <a:ext cx="12216130" cy="6776720"/>
          </a:xfrm>
          <a:prstGeom prst="rect">
            <a:avLst/>
          </a:prstGeom>
          <a:solidFill>
            <a:srgbClr val="320041">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椭圆 5">
            <a:extLst>
              <a:ext uri="{FF2B5EF4-FFF2-40B4-BE49-F238E27FC236}">
                <a16:creationId xmlns:a16="http://schemas.microsoft.com/office/drawing/2014/main" id="{5AF94A42-9CCC-9FBF-95D3-6BE5AB618B46}"/>
              </a:ext>
            </a:extLst>
          </p:cNvPr>
          <p:cNvSpPr/>
          <p:nvPr/>
        </p:nvSpPr>
        <p:spPr>
          <a:xfrm>
            <a:off x="7768590" y="901065"/>
            <a:ext cx="5312410" cy="5056505"/>
          </a:xfrm>
          <a:prstGeom prst="ellipse">
            <a:avLst/>
          </a:prstGeom>
          <a:noFill/>
          <a:ln w="34925">
            <a:gradFill>
              <a:gsLst>
                <a:gs pos="0">
                  <a:schemeClr val="accent1">
                    <a:lumMod val="5000"/>
                    <a:lumOff val="95000"/>
                    <a:alpha val="39000"/>
                  </a:schemeClr>
                </a:gs>
                <a:gs pos="94000">
                  <a:schemeClr val="accent1">
                    <a:lumMod val="30000"/>
                    <a:lumOff val="70000"/>
                    <a:alpha val="21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7" name="椭圆 6">
            <a:extLst>
              <a:ext uri="{FF2B5EF4-FFF2-40B4-BE49-F238E27FC236}">
                <a16:creationId xmlns:a16="http://schemas.microsoft.com/office/drawing/2014/main" id="{499A4ED7-FD0F-0FEA-86CB-23064BE34077}"/>
              </a:ext>
            </a:extLst>
          </p:cNvPr>
          <p:cNvSpPr/>
          <p:nvPr/>
        </p:nvSpPr>
        <p:spPr>
          <a:xfrm>
            <a:off x="862330" y="5662295"/>
            <a:ext cx="3046095" cy="2903855"/>
          </a:xfrm>
          <a:prstGeom prst="ellipse">
            <a:avLst/>
          </a:prstGeom>
          <a:noFill/>
          <a:ln w="114300">
            <a:solidFill>
              <a:schemeClr val="bg2">
                <a:lumMod val="95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8" name="矩形 7">
            <a:extLst>
              <a:ext uri="{FF2B5EF4-FFF2-40B4-BE49-F238E27FC236}">
                <a16:creationId xmlns:a16="http://schemas.microsoft.com/office/drawing/2014/main" id="{36A72A40-F4F7-58A0-3026-94ECD1BC4C27}"/>
              </a:ext>
            </a:extLst>
          </p:cNvPr>
          <p:cNvSpPr/>
          <p:nvPr/>
        </p:nvSpPr>
        <p:spPr>
          <a:xfrm>
            <a:off x="1824355" y="2323465"/>
            <a:ext cx="8543290" cy="1953895"/>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cxnSp>
        <p:nvCxnSpPr>
          <p:cNvPr id="10" name="直接连接符 18">
            <a:extLst>
              <a:ext uri="{FF2B5EF4-FFF2-40B4-BE49-F238E27FC236}">
                <a16:creationId xmlns:a16="http://schemas.microsoft.com/office/drawing/2014/main" id="{A8031EEF-9186-3F37-2CA2-D393D76075B3}"/>
              </a:ext>
            </a:extLst>
          </p:cNvPr>
          <p:cNvCxnSpPr/>
          <p:nvPr/>
        </p:nvCxnSpPr>
        <p:spPr>
          <a:xfrm flipV="1">
            <a:off x="5889352" y="5052695"/>
            <a:ext cx="553085" cy="8890"/>
          </a:xfrm>
          <a:prstGeom prst="line">
            <a:avLst/>
          </a:prstGeom>
          <a:ln w="19050">
            <a:solidFill>
              <a:schemeClr val="bg1">
                <a:alpha val="67000"/>
              </a:schemeClr>
            </a:solidFill>
          </a:ln>
        </p:spPr>
        <p:style>
          <a:lnRef idx="1">
            <a:schemeClr val="accent1"/>
          </a:lnRef>
          <a:fillRef idx="0">
            <a:schemeClr val="accent1"/>
          </a:fillRef>
          <a:effectRef idx="0">
            <a:schemeClr val="accent1"/>
          </a:effectRef>
          <a:fontRef idx="minor">
            <a:schemeClr val="tx1"/>
          </a:fontRef>
        </p:style>
      </p:cxnSp>
      <p:sp>
        <p:nvSpPr>
          <p:cNvPr id="11" name="椭圆 11">
            <a:extLst>
              <a:ext uri="{FF2B5EF4-FFF2-40B4-BE49-F238E27FC236}">
                <a16:creationId xmlns:a16="http://schemas.microsoft.com/office/drawing/2014/main" id="{31BA6E7D-16B1-F3EB-042F-980B5F4D0584}"/>
              </a:ext>
            </a:extLst>
          </p:cNvPr>
          <p:cNvSpPr/>
          <p:nvPr/>
        </p:nvSpPr>
        <p:spPr>
          <a:xfrm>
            <a:off x="596900" y="-593090"/>
            <a:ext cx="2068830" cy="2121535"/>
          </a:xfrm>
          <a:prstGeom prst="ellipse">
            <a:avLst/>
          </a:prstGeom>
          <a:noFill/>
          <a:ln w="82550">
            <a:solidFill>
              <a:schemeClr val="bg2">
                <a:lumMod val="95000"/>
                <a:alpha val="1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12" name="文本框 13">
            <a:extLst>
              <a:ext uri="{FF2B5EF4-FFF2-40B4-BE49-F238E27FC236}">
                <a16:creationId xmlns:a16="http://schemas.microsoft.com/office/drawing/2014/main" id="{CD1AF953-716E-4EC6-CCE4-F2C882713476}"/>
              </a:ext>
            </a:extLst>
          </p:cNvPr>
          <p:cNvSpPr txBox="1"/>
          <p:nvPr/>
        </p:nvSpPr>
        <p:spPr>
          <a:xfrm>
            <a:off x="1824355" y="2918054"/>
            <a:ext cx="8543290" cy="769441"/>
          </a:xfrm>
          <a:prstGeom prst="rect">
            <a:avLst/>
          </a:prstGeom>
          <a:noFill/>
        </p:spPr>
        <p:txBody>
          <a:bodyPr wrap="square" rtlCol="0">
            <a:spAutoFit/>
          </a:bodyPr>
          <a:lstStyle/>
          <a:p>
            <a:pPr algn="ctr"/>
            <a:r>
              <a:rPr lang="en-US" sz="4400" b="1" i="1" dirty="0">
                <a:ln>
                  <a:solidFill>
                    <a:schemeClr val="bg1">
                      <a:lumMod val="85000"/>
                      <a:alpha val="36000"/>
                    </a:schemeClr>
                  </a:solidFill>
                </a:ln>
                <a:noFill/>
                <a:latin typeface="微软雅黑" pitchFamily="34" charset="-122"/>
                <a:ea typeface="微软雅黑" pitchFamily="34" charset="-122"/>
                <a:cs typeface="字魂59号-创粗黑" panose="00000500000000000000" charset="-122"/>
              </a:rPr>
              <a:t>Java Full Stack Development</a:t>
            </a:r>
          </a:p>
        </p:txBody>
      </p:sp>
      <p:sp>
        <p:nvSpPr>
          <p:cNvPr id="13" name="文本框 9">
            <a:extLst>
              <a:ext uri="{FF2B5EF4-FFF2-40B4-BE49-F238E27FC236}">
                <a16:creationId xmlns:a16="http://schemas.microsoft.com/office/drawing/2014/main" id="{5D9DC3EC-E631-70AC-CED2-11CC4838BCA9}"/>
              </a:ext>
            </a:extLst>
          </p:cNvPr>
          <p:cNvSpPr txBox="1"/>
          <p:nvPr/>
        </p:nvSpPr>
        <p:spPr>
          <a:xfrm>
            <a:off x="1824355" y="2870924"/>
            <a:ext cx="8543290" cy="769441"/>
          </a:xfrm>
          <a:prstGeom prst="rect">
            <a:avLst/>
          </a:prstGeom>
          <a:noFill/>
        </p:spPr>
        <p:txBody>
          <a:bodyPr wrap="square" rtlCol="0">
            <a:spAutoFit/>
          </a:bodyPr>
          <a:lstStyle/>
          <a:p>
            <a:pPr algn="ctr"/>
            <a:r>
              <a:rPr lang="en-US" altLang="zh-CN" sz="4400" b="1" i="1" dirty="0">
                <a:solidFill>
                  <a:schemeClr val="bg1"/>
                </a:solidFill>
                <a:latin typeface="微软雅黑" pitchFamily="34" charset="-122"/>
                <a:ea typeface="微软雅黑" pitchFamily="34" charset="-122"/>
                <a:cs typeface="字魂59号-创粗黑" panose="00000500000000000000" charset="-122"/>
              </a:rPr>
              <a:t>Java Full Stack Development</a:t>
            </a:r>
            <a:endParaRPr lang="en-US" sz="4400" b="1" i="1" dirty="0">
              <a:solidFill>
                <a:schemeClr val="bg1"/>
              </a:solidFill>
              <a:latin typeface="微软雅黑" pitchFamily="34" charset="-122"/>
              <a:ea typeface="微软雅黑" pitchFamily="34" charset="-122"/>
              <a:cs typeface="字魂59号-创粗黑" panose="00000500000000000000" charset="-122"/>
            </a:endParaRPr>
          </a:p>
        </p:txBody>
      </p:sp>
      <p:pic>
        <p:nvPicPr>
          <p:cNvPr id="3" name="Google Shape;399;p1">
            <a:extLst>
              <a:ext uri="{FF2B5EF4-FFF2-40B4-BE49-F238E27FC236}">
                <a16:creationId xmlns:a16="http://schemas.microsoft.com/office/drawing/2014/main" id="{6009057D-AF28-BAFB-359C-3805490A97C9}"/>
              </a:ext>
            </a:extLst>
          </p:cNvPr>
          <p:cNvPicPr preferRelativeResize="0"/>
          <p:nvPr/>
        </p:nvPicPr>
        <p:blipFill rotWithShape="1">
          <a:blip r:embed="rId3">
            <a:alphaModFix/>
          </a:blip>
          <a:srcRect l="17852" t="21704" r="18999" b="18880"/>
          <a:stretch/>
        </p:blipFill>
        <p:spPr>
          <a:xfrm>
            <a:off x="202472" y="191734"/>
            <a:ext cx="4365809" cy="2310626"/>
          </a:xfrm>
          <a:prstGeom prst="rect">
            <a:avLst/>
          </a:prstGeom>
          <a:noFill/>
          <a:ln>
            <a:noFill/>
          </a:ln>
        </p:spPr>
      </p:pic>
    </p:spTree>
    <p:extLst>
      <p:ext uri="{BB962C8B-B14F-4D97-AF65-F5344CB8AC3E}">
        <p14:creationId xmlns:p14="http://schemas.microsoft.com/office/powerpoint/2010/main" val="463039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build="allAtOnce"/>
      <p:bldP spid="1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5316968" cy="369332"/>
          </a:xfrm>
          <a:prstGeom prst="rect">
            <a:avLst/>
          </a:prstGeom>
          <a:noFill/>
        </p:spPr>
        <p:txBody>
          <a:bodyPr wrap="none" rtlCol="0">
            <a:spAutoFit/>
          </a:bodyPr>
          <a:lstStyle/>
          <a:p>
            <a:pPr lvl="0">
              <a:defRPr/>
            </a:pPr>
            <a:r>
              <a:rPr lang="en-US" altLang="zh-CN" sz="1800" b="1" dirty="0">
                <a:solidFill>
                  <a:schemeClr val="accent5"/>
                </a:solidFill>
              </a:rPr>
              <a:t>Challenges of Off-shoring and MNC India Centers</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
        <p:nvSpPr>
          <p:cNvPr id="11" name="TextBox 10">
            <a:extLst>
              <a:ext uri="{FF2B5EF4-FFF2-40B4-BE49-F238E27FC236}">
                <a16:creationId xmlns:a16="http://schemas.microsoft.com/office/drawing/2014/main" id="{D6B5DCA9-56BA-C9B4-9084-3DB7A8180780}"/>
              </a:ext>
            </a:extLst>
          </p:cNvPr>
          <p:cNvSpPr txBox="1"/>
          <p:nvPr/>
        </p:nvSpPr>
        <p:spPr>
          <a:xfrm>
            <a:off x="441324" y="1330560"/>
            <a:ext cx="11367217" cy="2126864"/>
          </a:xfrm>
          <a:prstGeom prst="rect">
            <a:avLst/>
          </a:prstGeom>
          <a:noFill/>
        </p:spPr>
        <p:txBody>
          <a:bodyPr wrap="square">
            <a:spAutoFit/>
          </a:bodyPr>
          <a:lstStyle/>
          <a:p>
            <a:pPr algn="just">
              <a:lnSpc>
                <a:spcPct val="150000"/>
              </a:lnSpc>
            </a:pPr>
            <a:r>
              <a:rPr lang="en-US" b="1" i="0" dirty="0">
                <a:solidFill>
                  <a:srgbClr val="0D0D0D"/>
                </a:solidFill>
                <a:effectLst/>
                <a:highlight>
                  <a:srgbClr val="FFFFFF"/>
                </a:highlight>
                <a:latin typeface="Söhne"/>
              </a:rPr>
              <a:t>Cultural Differences: </a:t>
            </a:r>
            <a:r>
              <a:rPr lang="en-US" i="0" dirty="0">
                <a:solidFill>
                  <a:srgbClr val="0D0D0D"/>
                </a:solidFill>
                <a:effectLst/>
                <a:highlight>
                  <a:srgbClr val="FFFFFF"/>
                </a:highlight>
                <a:latin typeface="Söhne"/>
              </a:rPr>
              <a:t>Communication barriers and cultural nuances can affect collaboration and productivity.</a:t>
            </a:r>
          </a:p>
          <a:p>
            <a:pPr algn="just">
              <a:lnSpc>
                <a:spcPct val="150000"/>
              </a:lnSpc>
            </a:pPr>
            <a:r>
              <a:rPr lang="en-US" b="1" i="0" dirty="0">
                <a:solidFill>
                  <a:srgbClr val="0D0D0D"/>
                </a:solidFill>
                <a:effectLst/>
                <a:highlight>
                  <a:srgbClr val="FFFFFF"/>
                </a:highlight>
                <a:latin typeface="Söhne"/>
              </a:rPr>
              <a:t>Quality Control: </a:t>
            </a:r>
            <a:r>
              <a:rPr lang="en-US" i="0" dirty="0">
                <a:solidFill>
                  <a:srgbClr val="0D0D0D"/>
                </a:solidFill>
                <a:effectLst/>
                <a:highlight>
                  <a:srgbClr val="FFFFFF"/>
                </a:highlight>
                <a:latin typeface="Söhne"/>
              </a:rPr>
              <a:t>Ensuring consistent quality standards across geographically dispersed teams.</a:t>
            </a:r>
          </a:p>
          <a:p>
            <a:pPr algn="just">
              <a:lnSpc>
                <a:spcPct val="150000"/>
              </a:lnSpc>
            </a:pPr>
            <a:r>
              <a:rPr lang="en-US" b="1" i="0" dirty="0">
                <a:solidFill>
                  <a:srgbClr val="0D0D0D"/>
                </a:solidFill>
                <a:effectLst/>
                <a:highlight>
                  <a:srgbClr val="FFFFFF"/>
                </a:highlight>
                <a:latin typeface="Söhne"/>
              </a:rPr>
              <a:t>Data Security and Compliance: </a:t>
            </a:r>
            <a:r>
              <a:rPr lang="en-US" i="0" dirty="0">
                <a:solidFill>
                  <a:srgbClr val="0D0D0D"/>
                </a:solidFill>
                <a:effectLst/>
                <a:highlight>
                  <a:srgbClr val="FFFFFF"/>
                </a:highlight>
                <a:latin typeface="Söhne"/>
              </a:rPr>
              <a:t>Addressing data protection laws and regulatory requirements.</a:t>
            </a:r>
          </a:p>
          <a:p>
            <a:pPr algn="just">
              <a:lnSpc>
                <a:spcPct val="150000"/>
              </a:lnSpc>
            </a:pPr>
            <a:r>
              <a:rPr lang="en-US" b="1" i="0" dirty="0">
                <a:solidFill>
                  <a:srgbClr val="0D0D0D"/>
                </a:solidFill>
                <a:effectLst/>
                <a:highlight>
                  <a:srgbClr val="FFFFFF"/>
                </a:highlight>
                <a:latin typeface="Söhne"/>
              </a:rPr>
              <a:t>Talent Retention: </a:t>
            </a:r>
            <a:r>
              <a:rPr lang="en-US" i="0" dirty="0">
                <a:solidFill>
                  <a:srgbClr val="0D0D0D"/>
                </a:solidFill>
                <a:effectLst/>
                <a:highlight>
                  <a:srgbClr val="FFFFFF"/>
                </a:highlight>
                <a:latin typeface="Söhne"/>
              </a:rPr>
              <a:t>Competition for skilled professionals and employee retention strategies.</a:t>
            </a:r>
          </a:p>
          <a:p>
            <a:pPr algn="just">
              <a:lnSpc>
                <a:spcPct val="150000"/>
              </a:lnSpc>
            </a:pPr>
            <a:r>
              <a:rPr lang="en-US" b="1" i="0" dirty="0">
                <a:solidFill>
                  <a:srgbClr val="0D0D0D"/>
                </a:solidFill>
                <a:effectLst/>
                <a:highlight>
                  <a:srgbClr val="FFFFFF"/>
                </a:highlight>
                <a:latin typeface="Söhne"/>
              </a:rPr>
              <a:t>Time Zone Management: </a:t>
            </a:r>
            <a:r>
              <a:rPr lang="en-US" i="0" dirty="0">
                <a:solidFill>
                  <a:srgbClr val="0D0D0D"/>
                </a:solidFill>
                <a:effectLst/>
                <a:highlight>
                  <a:srgbClr val="FFFFFF"/>
                </a:highlight>
                <a:latin typeface="Söhne"/>
              </a:rPr>
              <a:t>Coordination and scheduling challenges in global teams.</a:t>
            </a:r>
          </a:p>
        </p:txBody>
      </p:sp>
    </p:spTree>
    <p:extLst>
      <p:ext uri="{BB962C8B-B14F-4D97-AF65-F5344CB8AC3E}">
        <p14:creationId xmlns:p14="http://schemas.microsoft.com/office/powerpoint/2010/main" val="3721184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3">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4166012"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Service Based, Product Based, Start</a:t>
            </a:r>
            <a:r>
              <a:rPr lang="en-US" b="1" i="1" dirty="0">
                <a:solidFill>
                  <a:schemeClr val="accent5">
                    <a:lumMod val="50000"/>
                  </a:schemeClr>
                </a:solidFill>
                <a:latin typeface="Aptos" panose="020B0004020202020204" pitchFamily="34" charset="0"/>
              </a:rPr>
              <a:t>-</a:t>
            </a:r>
            <a:r>
              <a:rPr lang="en-US" b="1" i="1" dirty="0">
                <a:solidFill>
                  <a:schemeClr val="accent5">
                    <a:lumMod val="50000"/>
                  </a:schemeClr>
                </a:solidFill>
                <a:latin typeface="Auralyess Free Trial" panose="02000504000000020004" pitchFamily="50" charset="0"/>
              </a:rPr>
              <a:t>ups</a:t>
            </a:r>
          </a:p>
        </p:txBody>
      </p:sp>
      <p:sp>
        <p:nvSpPr>
          <p:cNvPr id="132" name="TextBox 131">
            <a:extLst>
              <a:ext uri="{FF2B5EF4-FFF2-40B4-BE49-F238E27FC236}">
                <a16:creationId xmlns:a16="http://schemas.microsoft.com/office/drawing/2014/main" id="{F31DF18B-A3E7-4353-A007-10E22119DA30}"/>
              </a:ext>
            </a:extLst>
          </p:cNvPr>
          <p:cNvSpPr txBox="1"/>
          <p:nvPr/>
        </p:nvSpPr>
        <p:spPr>
          <a:xfrm>
            <a:off x="1084822" y="3176326"/>
            <a:ext cx="3195181" cy="369332"/>
          </a:xfrm>
          <a:prstGeom prst="rect">
            <a:avLst/>
          </a:prstGeom>
          <a:noFill/>
        </p:spPr>
        <p:txBody>
          <a:bodyPr wrap="square"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1"/>
                </a:solidFill>
                <a:effectLst/>
                <a:uLnTx/>
                <a:uFillTx/>
              </a:rPr>
              <a:t>Service-Based IT Companies</a:t>
            </a:r>
            <a:endParaRPr lang="zh-CN" altLang="en-US" sz="1600" kern="0" dirty="0"/>
          </a:p>
        </p:txBody>
      </p:sp>
      <p:sp>
        <p:nvSpPr>
          <p:cNvPr id="136" name="TextBox 135">
            <a:extLst>
              <a:ext uri="{FF2B5EF4-FFF2-40B4-BE49-F238E27FC236}">
                <a16:creationId xmlns:a16="http://schemas.microsoft.com/office/drawing/2014/main" id="{1316AC4E-E622-47DC-8A34-505BFE63CA37}"/>
              </a:ext>
            </a:extLst>
          </p:cNvPr>
          <p:cNvSpPr txBox="1"/>
          <p:nvPr/>
        </p:nvSpPr>
        <p:spPr>
          <a:xfrm>
            <a:off x="2900826" y="5698597"/>
            <a:ext cx="3195181" cy="33855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Startups in the IT Industry</a:t>
            </a:r>
            <a:endParaRPr lang="zh-CN" altLang="en-US" sz="1600" kern="0" dirty="0"/>
          </a:p>
        </p:txBody>
      </p:sp>
      <p:sp>
        <p:nvSpPr>
          <p:cNvPr id="134" name="TextBox 133">
            <a:extLst>
              <a:ext uri="{FF2B5EF4-FFF2-40B4-BE49-F238E27FC236}">
                <a16:creationId xmlns:a16="http://schemas.microsoft.com/office/drawing/2014/main" id="{B09F9C26-A7BA-4F18-83C6-B2F3BCAA3EC9}"/>
              </a:ext>
            </a:extLst>
          </p:cNvPr>
          <p:cNvSpPr txBox="1"/>
          <p:nvPr/>
        </p:nvSpPr>
        <p:spPr>
          <a:xfrm>
            <a:off x="6867764" y="2059016"/>
            <a:ext cx="3195181" cy="338554"/>
          </a:xfrm>
          <a:prstGeom prst="rect">
            <a:avLst/>
          </a:prstGeom>
          <a:noFill/>
        </p:spPr>
        <p:txBody>
          <a:bodyPr wrap="square"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2"/>
                </a:solidFill>
                <a:effectLst/>
                <a:uLnTx/>
                <a:uFillTx/>
              </a:rPr>
              <a:t>Product-Based IT Companies</a:t>
            </a:r>
            <a:endParaRPr lang="zh-CN" altLang="en-US" sz="1600" kern="0" dirty="0"/>
          </a:p>
        </p:txBody>
      </p:sp>
      <p:sp>
        <p:nvSpPr>
          <p:cNvPr id="135" name="TextBox 134">
            <a:extLst>
              <a:ext uri="{FF2B5EF4-FFF2-40B4-BE49-F238E27FC236}">
                <a16:creationId xmlns:a16="http://schemas.microsoft.com/office/drawing/2014/main" id="{87FC5E2C-2DF4-49EF-BF58-76FC1A835281}"/>
              </a:ext>
            </a:extLst>
          </p:cNvPr>
          <p:cNvSpPr txBox="1"/>
          <p:nvPr/>
        </p:nvSpPr>
        <p:spPr>
          <a:xfrm>
            <a:off x="7789353" y="4157726"/>
            <a:ext cx="3195181" cy="338554"/>
          </a:xfrm>
          <a:prstGeom prst="rect">
            <a:avLst/>
          </a:prstGeom>
          <a:noFill/>
        </p:spPr>
        <p:txBody>
          <a:bodyPr wrap="square"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3"/>
                </a:solidFill>
                <a:effectLst/>
                <a:uLnTx/>
                <a:uFillTx/>
              </a:rPr>
              <a:t>Differentiating Factors</a:t>
            </a:r>
            <a:endParaRPr lang="zh-CN" altLang="en-US" sz="1600" kern="0" dirty="0"/>
          </a:p>
        </p:txBody>
      </p:sp>
      <p:sp>
        <p:nvSpPr>
          <p:cNvPr id="92" name="Freeform: Shape 91">
            <a:extLst>
              <a:ext uri="{FF2B5EF4-FFF2-40B4-BE49-F238E27FC236}">
                <a16:creationId xmlns:a16="http://schemas.microsoft.com/office/drawing/2014/main" id="{E53ECFFA-EE9A-4E36-84AD-B1EE0A62FE91}"/>
              </a:ext>
            </a:extLst>
          </p:cNvPr>
          <p:cNvSpPr/>
          <p:nvPr/>
        </p:nvSpPr>
        <p:spPr>
          <a:xfrm rot="13673657">
            <a:off x="4143050" y="2996914"/>
            <a:ext cx="1619917" cy="161991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1">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3" name="Freeform: Shape 92">
            <a:extLst>
              <a:ext uri="{FF2B5EF4-FFF2-40B4-BE49-F238E27FC236}">
                <a16:creationId xmlns:a16="http://schemas.microsoft.com/office/drawing/2014/main" id="{67E1EB29-08D2-4F3B-B4F5-847F3D3673DC}"/>
              </a:ext>
            </a:extLst>
          </p:cNvPr>
          <p:cNvSpPr/>
          <p:nvPr/>
        </p:nvSpPr>
        <p:spPr>
          <a:xfrm rot="13673657">
            <a:off x="6455537" y="3102561"/>
            <a:ext cx="1619917" cy="161991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3">
              <a:lumMod val="20000"/>
              <a:lumOff val="8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5" name="Freeform: Shape 94">
            <a:extLst>
              <a:ext uri="{FF2B5EF4-FFF2-40B4-BE49-F238E27FC236}">
                <a16:creationId xmlns:a16="http://schemas.microsoft.com/office/drawing/2014/main" id="{1ECF4E6E-2A70-4C87-968F-481AEA42378A}"/>
              </a:ext>
            </a:extLst>
          </p:cNvPr>
          <p:cNvSpPr/>
          <p:nvPr/>
        </p:nvSpPr>
        <p:spPr>
          <a:xfrm rot="19073657">
            <a:off x="5352117" y="1893492"/>
            <a:ext cx="1619917" cy="161991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2">
              <a:lumMod val="20000"/>
              <a:lumOff val="80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6" name="Freeform: Shape 95">
            <a:extLst>
              <a:ext uri="{FF2B5EF4-FFF2-40B4-BE49-F238E27FC236}">
                <a16:creationId xmlns:a16="http://schemas.microsoft.com/office/drawing/2014/main" id="{13205343-D755-42EC-99B0-D4CD8394C4CC}"/>
              </a:ext>
            </a:extLst>
          </p:cNvPr>
          <p:cNvSpPr/>
          <p:nvPr/>
        </p:nvSpPr>
        <p:spPr>
          <a:xfrm rot="19073657">
            <a:off x="5246470" y="4205979"/>
            <a:ext cx="1619917" cy="1619915"/>
          </a:xfrm>
          <a:custGeom>
            <a:avLst/>
            <a:gdLst>
              <a:gd name="connsiteX0" fmla="*/ 457201 w 914401"/>
              <a:gd name="connsiteY0" fmla="*/ 914400 h 914400"/>
              <a:gd name="connsiteX1" fmla="*/ 457200 w 914401"/>
              <a:gd name="connsiteY1" fmla="*/ 914400 h 914400"/>
              <a:gd name="connsiteX2" fmla="*/ 1 w 914401"/>
              <a:gd name="connsiteY2" fmla="*/ 914400 h 914400"/>
              <a:gd name="connsiteX3" fmla="*/ 1 w 914401"/>
              <a:gd name="connsiteY3" fmla="*/ 457210 h 914400"/>
              <a:gd name="connsiteX4" fmla="*/ 0 w 914401"/>
              <a:gd name="connsiteY4" fmla="*/ 457200 h 914400"/>
              <a:gd name="connsiteX5" fmla="*/ 457200 w 914401"/>
              <a:gd name="connsiteY5" fmla="*/ 0 h 914400"/>
              <a:gd name="connsiteX6" fmla="*/ 457201 w 914401"/>
              <a:gd name="connsiteY6" fmla="*/ 0 h 914400"/>
              <a:gd name="connsiteX7" fmla="*/ 914400 w 914401"/>
              <a:gd name="connsiteY7" fmla="*/ 0 h 914400"/>
              <a:gd name="connsiteX8" fmla="*/ 914400 w 914401"/>
              <a:gd name="connsiteY8" fmla="*/ 457190 h 914400"/>
              <a:gd name="connsiteX9" fmla="*/ 914401 w 914401"/>
              <a:gd name="connsiteY9" fmla="*/ 457200 h 914400"/>
              <a:gd name="connsiteX10" fmla="*/ 457201 w 914401"/>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1" h="914400">
                <a:moveTo>
                  <a:pt x="457201" y="914400"/>
                </a:moveTo>
                <a:lnTo>
                  <a:pt x="457200" y="914400"/>
                </a:lnTo>
                <a:lnTo>
                  <a:pt x="1" y="914400"/>
                </a:lnTo>
                <a:lnTo>
                  <a:pt x="1" y="457210"/>
                </a:lnTo>
                <a:lnTo>
                  <a:pt x="0" y="457200"/>
                </a:lnTo>
                <a:cubicBezTo>
                  <a:pt x="0" y="204695"/>
                  <a:pt x="204695" y="0"/>
                  <a:pt x="457200" y="0"/>
                </a:cubicBezTo>
                <a:lnTo>
                  <a:pt x="457201" y="0"/>
                </a:lnTo>
                <a:lnTo>
                  <a:pt x="914400" y="0"/>
                </a:lnTo>
                <a:lnTo>
                  <a:pt x="914400" y="457190"/>
                </a:lnTo>
                <a:lnTo>
                  <a:pt x="914401" y="457200"/>
                </a:lnTo>
                <a:cubicBezTo>
                  <a:pt x="914401" y="709705"/>
                  <a:pt x="709706" y="914400"/>
                  <a:pt x="457201" y="914400"/>
                </a:cubicBezTo>
                <a:close/>
              </a:path>
            </a:pathLst>
          </a:custGeom>
          <a:solidFill>
            <a:schemeClr val="accent4">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 name="Oval 2">
            <a:extLst>
              <a:ext uri="{FF2B5EF4-FFF2-40B4-BE49-F238E27FC236}">
                <a16:creationId xmlns:a16="http://schemas.microsoft.com/office/drawing/2014/main" id="{9B538CB8-6675-4935-825E-2E3E7D44861D}"/>
              </a:ext>
            </a:extLst>
          </p:cNvPr>
          <p:cNvSpPr>
            <a:spLocks noChangeAspect="1"/>
          </p:cNvSpPr>
          <p:nvPr/>
        </p:nvSpPr>
        <p:spPr>
          <a:xfrm>
            <a:off x="5837923" y="3548794"/>
            <a:ext cx="516155" cy="516155"/>
          </a:xfrm>
          <a:prstGeom prst="ellipse">
            <a:avLst/>
          </a:prstGeom>
          <a:solidFill>
            <a:srgbClr val="7F7F7F"/>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99" name="Clipboard13" descr="{&quot;Key&quot;:&quot;POWER_USER_SHAPE_ICON&quot;,&quot;Value&quot;:&quot;POWER_USER_SHAPE_ICON_STYLE_1&quot;}">
            <a:extLst>
              <a:ext uri="{FF2B5EF4-FFF2-40B4-BE49-F238E27FC236}">
                <a16:creationId xmlns:a16="http://schemas.microsoft.com/office/drawing/2014/main" id="{3C7BEA55-D01B-48EF-9CE9-A2B3D63E65B5}"/>
              </a:ext>
            </a:extLst>
          </p:cNvPr>
          <p:cNvGrpSpPr>
            <a:grpSpLocks noChangeAspect="1"/>
          </p:cNvGrpSpPr>
          <p:nvPr/>
        </p:nvGrpSpPr>
        <p:grpSpPr>
          <a:xfrm>
            <a:off x="5972281" y="2338673"/>
            <a:ext cx="379588" cy="542925"/>
            <a:chOff x="7234975" y="3891383"/>
            <a:chExt cx="379588" cy="542925"/>
          </a:xfrm>
          <a:solidFill>
            <a:schemeClr val="accent2"/>
          </a:solidFill>
        </p:grpSpPr>
        <p:sp>
          <p:nvSpPr>
            <p:cNvPr id="100" name="Freeform: Shape 99">
              <a:extLst>
                <a:ext uri="{FF2B5EF4-FFF2-40B4-BE49-F238E27FC236}">
                  <a16:creationId xmlns:a16="http://schemas.microsoft.com/office/drawing/2014/main" id="{0BB8A8DD-5DAD-4E3D-A790-BCD31CF580D1}"/>
                </a:ext>
              </a:extLst>
            </p:cNvPr>
            <p:cNvSpPr>
              <a:spLocks/>
            </p:cNvSpPr>
            <p:nvPr/>
          </p:nvSpPr>
          <p:spPr bwMode="auto">
            <a:xfrm>
              <a:off x="7234975" y="3971901"/>
              <a:ext cx="379588" cy="462407"/>
            </a:xfrm>
            <a:custGeom>
              <a:avLst/>
              <a:gdLst>
                <a:gd name="connsiteX0" fmla="*/ 24989 w 379588"/>
                <a:gd name="connsiteY0" fmla="*/ 0 h 462407"/>
                <a:gd name="connsiteX1" fmla="*/ 112726 w 379588"/>
                <a:gd name="connsiteY1" fmla="*/ 0 h 462407"/>
                <a:gd name="connsiteX2" fmla="*/ 112726 w 379588"/>
                <a:gd name="connsiteY2" fmla="*/ 9845 h 462407"/>
                <a:gd name="connsiteX3" fmla="*/ 24989 w 379588"/>
                <a:gd name="connsiteY3" fmla="*/ 9845 h 462407"/>
                <a:gd name="connsiteX4" fmla="*/ 10115 w 379588"/>
                <a:gd name="connsiteY4" fmla="*/ 24761 h 462407"/>
                <a:gd name="connsiteX5" fmla="*/ 10115 w 379588"/>
                <a:gd name="connsiteY5" fmla="*/ 437646 h 462407"/>
                <a:gd name="connsiteX6" fmla="*/ 24989 w 379588"/>
                <a:gd name="connsiteY6" fmla="*/ 452562 h 462407"/>
                <a:gd name="connsiteX7" fmla="*/ 354897 w 379588"/>
                <a:gd name="connsiteY7" fmla="*/ 452562 h 462407"/>
                <a:gd name="connsiteX8" fmla="*/ 369771 w 379588"/>
                <a:gd name="connsiteY8" fmla="*/ 437646 h 462407"/>
                <a:gd name="connsiteX9" fmla="*/ 369771 w 379588"/>
                <a:gd name="connsiteY9" fmla="*/ 24761 h 462407"/>
                <a:gd name="connsiteX10" fmla="*/ 354897 w 379588"/>
                <a:gd name="connsiteY10" fmla="*/ 9845 h 462407"/>
                <a:gd name="connsiteX11" fmla="*/ 260783 w 379588"/>
                <a:gd name="connsiteY11" fmla="*/ 9845 h 462407"/>
                <a:gd name="connsiteX12" fmla="*/ 260783 w 379588"/>
                <a:gd name="connsiteY12" fmla="*/ 0 h 462407"/>
                <a:gd name="connsiteX13" fmla="*/ 354897 w 379588"/>
                <a:gd name="connsiteY13" fmla="*/ 0 h 462407"/>
                <a:gd name="connsiteX14" fmla="*/ 379588 w 379588"/>
                <a:gd name="connsiteY14" fmla="*/ 24761 h 462407"/>
                <a:gd name="connsiteX15" fmla="*/ 379588 w 379588"/>
                <a:gd name="connsiteY15" fmla="*/ 437646 h 462407"/>
                <a:gd name="connsiteX16" fmla="*/ 354897 w 379588"/>
                <a:gd name="connsiteY16" fmla="*/ 462407 h 462407"/>
                <a:gd name="connsiteX17" fmla="*/ 24989 w 379588"/>
                <a:gd name="connsiteY17" fmla="*/ 462407 h 462407"/>
                <a:gd name="connsiteX18" fmla="*/ 0 w 379588"/>
                <a:gd name="connsiteY18" fmla="*/ 437646 h 462407"/>
                <a:gd name="connsiteX19" fmla="*/ 0 w 379588"/>
                <a:gd name="connsiteY19" fmla="*/ 24761 h 462407"/>
                <a:gd name="connsiteX20" fmla="*/ 24989 w 379588"/>
                <a:gd name="connsiteY20" fmla="*/ 0 h 46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9588" h="462407">
                  <a:moveTo>
                    <a:pt x="24989" y="0"/>
                  </a:moveTo>
                  <a:lnTo>
                    <a:pt x="112726" y="0"/>
                  </a:lnTo>
                  <a:lnTo>
                    <a:pt x="112726" y="9845"/>
                  </a:lnTo>
                  <a:lnTo>
                    <a:pt x="24989" y="9845"/>
                  </a:lnTo>
                  <a:cubicBezTo>
                    <a:pt x="16659" y="9845"/>
                    <a:pt x="10115" y="16408"/>
                    <a:pt x="10115" y="24761"/>
                  </a:cubicBezTo>
                  <a:lnTo>
                    <a:pt x="10115" y="437646"/>
                  </a:lnTo>
                  <a:cubicBezTo>
                    <a:pt x="10115" y="445701"/>
                    <a:pt x="16659" y="452562"/>
                    <a:pt x="24989" y="452562"/>
                  </a:cubicBezTo>
                  <a:lnTo>
                    <a:pt x="354897" y="452562"/>
                  </a:lnTo>
                  <a:cubicBezTo>
                    <a:pt x="362929" y="452562"/>
                    <a:pt x="369771" y="445701"/>
                    <a:pt x="369771" y="437646"/>
                  </a:cubicBezTo>
                  <a:lnTo>
                    <a:pt x="369771" y="24761"/>
                  </a:lnTo>
                  <a:cubicBezTo>
                    <a:pt x="369771" y="16408"/>
                    <a:pt x="362929" y="9845"/>
                    <a:pt x="354897" y="9845"/>
                  </a:cubicBezTo>
                  <a:lnTo>
                    <a:pt x="260783" y="9845"/>
                  </a:lnTo>
                  <a:lnTo>
                    <a:pt x="260783" y="0"/>
                  </a:lnTo>
                  <a:lnTo>
                    <a:pt x="354897" y="0"/>
                  </a:lnTo>
                  <a:cubicBezTo>
                    <a:pt x="368581" y="0"/>
                    <a:pt x="379588" y="11038"/>
                    <a:pt x="379588" y="24761"/>
                  </a:cubicBezTo>
                  <a:lnTo>
                    <a:pt x="379588" y="437646"/>
                  </a:lnTo>
                  <a:cubicBezTo>
                    <a:pt x="379588" y="451369"/>
                    <a:pt x="368581" y="462407"/>
                    <a:pt x="354897" y="462407"/>
                  </a:cubicBezTo>
                  <a:lnTo>
                    <a:pt x="24989" y="462407"/>
                  </a:lnTo>
                  <a:cubicBezTo>
                    <a:pt x="11305" y="462407"/>
                    <a:pt x="0" y="451369"/>
                    <a:pt x="0" y="437646"/>
                  </a:cubicBezTo>
                  <a:lnTo>
                    <a:pt x="0" y="24761"/>
                  </a:lnTo>
                  <a:cubicBezTo>
                    <a:pt x="0" y="11038"/>
                    <a:pt x="11305" y="0"/>
                    <a:pt x="24989"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Freeform 491">
              <a:extLst>
                <a:ext uri="{FF2B5EF4-FFF2-40B4-BE49-F238E27FC236}">
                  <a16:creationId xmlns:a16="http://schemas.microsoft.com/office/drawing/2014/main" id="{15D94C34-C67D-4BA6-A71B-924BB1143468}"/>
                </a:ext>
              </a:extLst>
            </p:cNvPr>
            <p:cNvSpPr>
              <a:spLocks/>
            </p:cNvSpPr>
            <p:nvPr/>
          </p:nvSpPr>
          <p:spPr bwMode="auto">
            <a:xfrm>
              <a:off x="7504136" y="4321581"/>
              <a:ext cx="82819" cy="82819"/>
            </a:xfrm>
            <a:custGeom>
              <a:avLst/>
              <a:gdLst>
                <a:gd name="T0" fmla="*/ 4 w 36"/>
                <a:gd name="T1" fmla="*/ 36 h 36"/>
                <a:gd name="T2" fmla="*/ 4 w 36"/>
                <a:gd name="T3" fmla="*/ 4 h 36"/>
                <a:gd name="T4" fmla="*/ 36 w 36"/>
                <a:gd name="T5" fmla="*/ 4 h 36"/>
                <a:gd name="T6" fmla="*/ 36 w 36"/>
                <a:gd name="T7" fmla="*/ 0 h 36"/>
                <a:gd name="T8" fmla="*/ 0 w 36"/>
                <a:gd name="T9" fmla="*/ 0 h 36"/>
                <a:gd name="T10" fmla="*/ 0 w 36"/>
                <a:gd name="T11" fmla="*/ 36 h 36"/>
                <a:gd name="T12" fmla="*/ 4 w 3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6" h="36">
                  <a:moveTo>
                    <a:pt x="4" y="36"/>
                  </a:moveTo>
                  <a:lnTo>
                    <a:pt x="4" y="4"/>
                  </a:lnTo>
                  <a:lnTo>
                    <a:pt x="36" y="4"/>
                  </a:lnTo>
                  <a:lnTo>
                    <a:pt x="36" y="0"/>
                  </a:lnTo>
                  <a:lnTo>
                    <a:pt x="0" y="0"/>
                  </a:lnTo>
                  <a:lnTo>
                    <a:pt x="0" y="36"/>
                  </a:lnTo>
                  <a:lnTo>
                    <a:pt x="4" y="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Freeform: Shape 101">
              <a:extLst>
                <a:ext uri="{FF2B5EF4-FFF2-40B4-BE49-F238E27FC236}">
                  <a16:creationId xmlns:a16="http://schemas.microsoft.com/office/drawing/2014/main" id="{DD4A78C2-7E61-4E1B-8B35-3FB11991F59C}"/>
                </a:ext>
              </a:extLst>
            </p:cNvPr>
            <p:cNvSpPr>
              <a:spLocks/>
            </p:cNvSpPr>
            <p:nvPr/>
          </p:nvSpPr>
          <p:spPr bwMode="auto">
            <a:xfrm>
              <a:off x="7255679" y="3997207"/>
              <a:ext cx="335877" cy="411796"/>
            </a:xfrm>
            <a:custGeom>
              <a:avLst/>
              <a:gdLst>
                <a:gd name="connsiteX0" fmla="*/ 0 w 335877"/>
                <a:gd name="connsiteY0" fmla="*/ 0 h 411796"/>
                <a:gd name="connsiteX1" fmla="*/ 92022 w 335877"/>
                <a:gd name="connsiteY1" fmla="*/ 0 h 411796"/>
                <a:gd name="connsiteX2" fmla="*/ 92022 w 335877"/>
                <a:gd name="connsiteY2" fmla="*/ 11503 h 411796"/>
                <a:gd name="connsiteX3" fmla="*/ 11503 w 335877"/>
                <a:gd name="connsiteY3" fmla="*/ 11503 h 411796"/>
                <a:gd name="connsiteX4" fmla="*/ 11503 w 335877"/>
                <a:gd name="connsiteY4" fmla="*/ 328977 h 411796"/>
                <a:gd name="connsiteX5" fmla="*/ 11503 w 335877"/>
                <a:gd name="connsiteY5" fmla="*/ 402594 h 411796"/>
                <a:gd name="connsiteX6" fmla="*/ 248457 w 335877"/>
                <a:gd name="connsiteY6" fmla="*/ 402594 h 411796"/>
                <a:gd name="connsiteX7" fmla="*/ 248457 w 335877"/>
                <a:gd name="connsiteY7" fmla="*/ 407195 h 411796"/>
                <a:gd name="connsiteX8" fmla="*/ 253058 w 335877"/>
                <a:gd name="connsiteY8" fmla="*/ 407195 h 411796"/>
                <a:gd name="connsiteX9" fmla="*/ 253058 w 335877"/>
                <a:gd name="connsiteY9" fmla="*/ 402594 h 411796"/>
                <a:gd name="connsiteX10" fmla="*/ 248457 w 335877"/>
                <a:gd name="connsiteY10" fmla="*/ 402594 h 411796"/>
                <a:gd name="connsiteX11" fmla="*/ 248457 w 335877"/>
                <a:gd name="connsiteY11" fmla="*/ 324376 h 411796"/>
                <a:gd name="connsiteX12" fmla="*/ 326675 w 335877"/>
                <a:gd name="connsiteY12" fmla="*/ 324376 h 411796"/>
                <a:gd name="connsiteX13" fmla="*/ 326675 w 335877"/>
                <a:gd name="connsiteY13" fmla="*/ 11503 h 411796"/>
                <a:gd name="connsiteX14" fmla="*/ 240079 w 335877"/>
                <a:gd name="connsiteY14" fmla="*/ 11503 h 411796"/>
                <a:gd name="connsiteX15" fmla="*/ 240079 w 335877"/>
                <a:gd name="connsiteY15" fmla="*/ 0 h 411796"/>
                <a:gd name="connsiteX16" fmla="*/ 335877 w 335877"/>
                <a:gd name="connsiteY16" fmla="*/ 0 h 411796"/>
                <a:gd name="connsiteX17" fmla="*/ 335877 w 335877"/>
                <a:gd name="connsiteY17" fmla="*/ 333578 h 411796"/>
                <a:gd name="connsiteX18" fmla="*/ 257659 w 335877"/>
                <a:gd name="connsiteY18" fmla="*/ 333578 h 411796"/>
                <a:gd name="connsiteX19" fmla="*/ 257659 w 335877"/>
                <a:gd name="connsiteY19" fmla="*/ 407195 h 411796"/>
                <a:gd name="connsiteX20" fmla="*/ 257659 w 335877"/>
                <a:gd name="connsiteY20" fmla="*/ 411796 h 411796"/>
                <a:gd name="connsiteX21" fmla="*/ 0 w 335877"/>
                <a:gd name="connsiteY21" fmla="*/ 411796 h 411796"/>
                <a:gd name="connsiteX22" fmla="*/ 0 w 335877"/>
                <a:gd name="connsiteY22" fmla="*/ 328977 h 41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5877" h="411796">
                  <a:moveTo>
                    <a:pt x="0" y="0"/>
                  </a:moveTo>
                  <a:lnTo>
                    <a:pt x="92022" y="0"/>
                  </a:lnTo>
                  <a:lnTo>
                    <a:pt x="92022" y="11503"/>
                  </a:lnTo>
                  <a:lnTo>
                    <a:pt x="11503" y="11503"/>
                  </a:lnTo>
                  <a:lnTo>
                    <a:pt x="11503" y="328977"/>
                  </a:lnTo>
                  <a:lnTo>
                    <a:pt x="11503" y="402594"/>
                  </a:lnTo>
                  <a:lnTo>
                    <a:pt x="248457" y="402594"/>
                  </a:lnTo>
                  <a:lnTo>
                    <a:pt x="248457" y="407195"/>
                  </a:lnTo>
                  <a:lnTo>
                    <a:pt x="253058" y="407195"/>
                  </a:lnTo>
                  <a:lnTo>
                    <a:pt x="253058" y="402594"/>
                  </a:lnTo>
                  <a:lnTo>
                    <a:pt x="248457" y="402594"/>
                  </a:lnTo>
                  <a:lnTo>
                    <a:pt x="248457" y="324376"/>
                  </a:lnTo>
                  <a:lnTo>
                    <a:pt x="326675" y="324376"/>
                  </a:lnTo>
                  <a:lnTo>
                    <a:pt x="326675" y="11503"/>
                  </a:lnTo>
                  <a:lnTo>
                    <a:pt x="240079" y="11503"/>
                  </a:lnTo>
                  <a:lnTo>
                    <a:pt x="240079" y="0"/>
                  </a:lnTo>
                  <a:lnTo>
                    <a:pt x="335877" y="0"/>
                  </a:lnTo>
                  <a:lnTo>
                    <a:pt x="335877" y="333578"/>
                  </a:lnTo>
                  <a:lnTo>
                    <a:pt x="257659" y="333578"/>
                  </a:lnTo>
                  <a:lnTo>
                    <a:pt x="257659" y="407195"/>
                  </a:lnTo>
                  <a:lnTo>
                    <a:pt x="257659" y="411796"/>
                  </a:lnTo>
                  <a:lnTo>
                    <a:pt x="0" y="411796"/>
                  </a:lnTo>
                  <a:lnTo>
                    <a:pt x="0" y="328977"/>
                  </a:ln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494">
              <a:extLst>
                <a:ext uri="{FF2B5EF4-FFF2-40B4-BE49-F238E27FC236}">
                  <a16:creationId xmlns:a16="http://schemas.microsoft.com/office/drawing/2014/main" id="{623E10A6-7946-4430-924E-25B5B449BBD8}"/>
                </a:ext>
              </a:extLst>
            </p:cNvPr>
            <p:cNvSpPr>
              <a:spLocks noChangeArrowheads="1"/>
            </p:cNvSpPr>
            <p:nvPr/>
          </p:nvSpPr>
          <p:spPr bwMode="auto">
            <a:xfrm>
              <a:off x="7308592" y="4337686"/>
              <a:ext cx="154136"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Rectangle 495">
              <a:extLst>
                <a:ext uri="{FF2B5EF4-FFF2-40B4-BE49-F238E27FC236}">
                  <a16:creationId xmlns:a16="http://schemas.microsoft.com/office/drawing/2014/main" id="{358D0AC1-E487-4FD3-AAA4-D3549E50773A}"/>
                </a:ext>
              </a:extLst>
            </p:cNvPr>
            <p:cNvSpPr>
              <a:spLocks noChangeArrowheads="1"/>
            </p:cNvSpPr>
            <p:nvPr/>
          </p:nvSpPr>
          <p:spPr bwMode="auto">
            <a:xfrm>
              <a:off x="7308592" y="4289374"/>
              <a:ext cx="179441"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Rectangle 496">
              <a:extLst>
                <a:ext uri="{FF2B5EF4-FFF2-40B4-BE49-F238E27FC236}">
                  <a16:creationId xmlns:a16="http://schemas.microsoft.com/office/drawing/2014/main" id="{F3291263-3382-4D0C-9C98-2D367D3F1E85}"/>
                </a:ext>
              </a:extLst>
            </p:cNvPr>
            <p:cNvSpPr>
              <a:spLocks noChangeArrowheads="1"/>
            </p:cNvSpPr>
            <p:nvPr/>
          </p:nvSpPr>
          <p:spPr bwMode="auto">
            <a:xfrm>
              <a:off x="7308592" y="4241064"/>
              <a:ext cx="227753"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Rectangle 497">
              <a:extLst>
                <a:ext uri="{FF2B5EF4-FFF2-40B4-BE49-F238E27FC236}">
                  <a16:creationId xmlns:a16="http://schemas.microsoft.com/office/drawing/2014/main" id="{E89A8046-B2EB-42CA-89D5-B605891CFD34}"/>
                </a:ext>
              </a:extLst>
            </p:cNvPr>
            <p:cNvSpPr>
              <a:spLocks noChangeArrowheads="1"/>
            </p:cNvSpPr>
            <p:nvPr/>
          </p:nvSpPr>
          <p:spPr bwMode="auto">
            <a:xfrm>
              <a:off x="7308592" y="4192752"/>
              <a:ext cx="227753"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Rectangle 498">
              <a:extLst>
                <a:ext uri="{FF2B5EF4-FFF2-40B4-BE49-F238E27FC236}">
                  <a16:creationId xmlns:a16="http://schemas.microsoft.com/office/drawing/2014/main" id="{3CD921FC-2A91-4D1D-B950-DB5DA7FB58DC}"/>
                </a:ext>
              </a:extLst>
            </p:cNvPr>
            <p:cNvSpPr>
              <a:spLocks noChangeArrowheads="1"/>
            </p:cNvSpPr>
            <p:nvPr/>
          </p:nvSpPr>
          <p:spPr bwMode="auto">
            <a:xfrm>
              <a:off x="7308592" y="4144441"/>
              <a:ext cx="227753"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Rectangle 499">
              <a:extLst>
                <a:ext uri="{FF2B5EF4-FFF2-40B4-BE49-F238E27FC236}">
                  <a16:creationId xmlns:a16="http://schemas.microsoft.com/office/drawing/2014/main" id="{0BAD7EF3-25A6-4929-AF48-EAAD47397E58}"/>
                </a:ext>
              </a:extLst>
            </p:cNvPr>
            <p:cNvSpPr>
              <a:spLocks noChangeArrowheads="1"/>
            </p:cNvSpPr>
            <p:nvPr/>
          </p:nvSpPr>
          <p:spPr bwMode="auto">
            <a:xfrm>
              <a:off x="7308592" y="4096129"/>
              <a:ext cx="227753" cy="920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501">
              <a:extLst>
                <a:ext uri="{FF2B5EF4-FFF2-40B4-BE49-F238E27FC236}">
                  <a16:creationId xmlns:a16="http://schemas.microsoft.com/office/drawing/2014/main" id="{AE8D493D-8AA0-4468-B4B1-8741FA3783B4}"/>
                </a:ext>
              </a:extLst>
            </p:cNvPr>
            <p:cNvSpPr>
              <a:spLocks noEditPoints="1"/>
            </p:cNvSpPr>
            <p:nvPr/>
          </p:nvSpPr>
          <p:spPr bwMode="auto">
            <a:xfrm>
              <a:off x="7340799" y="3891383"/>
              <a:ext cx="165638" cy="163338"/>
            </a:xfrm>
            <a:custGeom>
              <a:avLst/>
              <a:gdLst>
                <a:gd name="T0" fmla="*/ 279 w 559"/>
                <a:gd name="T1" fmla="*/ 209 h 551"/>
                <a:gd name="T2" fmla="*/ 279 w 559"/>
                <a:gd name="T3" fmla="*/ 193 h 551"/>
                <a:gd name="T4" fmla="*/ 238 w 559"/>
                <a:gd name="T5" fmla="*/ 152 h 551"/>
                <a:gd name="T6" fmla="*/ 279 w 559"/>
                <a:gd name="T7" fmla="*/ 111 h 551"/>
                <a:gd name="T8" fmla="*/ 320 w 559"/>
                <a:gd name="T9" fmla="*/ 152 h 551"/>
                <a:gd name="T10" fmla="*/ 279 w 559"/>
                <a:gd name="T11" fmla="*/ 193 h 551"/>
                <a:gd name="T12" fmla="*/ 279 w 559"/>
                <a:gd name="T13" fmla="*/ 209 h 551"/>
                <a:gd name="T14" fmla="*/ 279 w 559"/>
                <a:gd name="T15" fmla="*/ 226 h 551"/>
                <a:gd name="T16" fmla="*/ 353 w 559"/>
                <a:gd name="T17" fmla="*/ 152 h 551"/>
                <a:gd name="T18" fmla="*/ 279 w 559"/>
                <a:gd name="T19" fmla="*/ 78 h 551"/>
                <a:gd name="T20" fmla="*/ 205 w 559"/>
                <a:gd name="T21" fmla="*/ 152 h 551"/>
                <a:gd name="T22" fmla="*/ 279 w 559"/>
                <a:gd name="T23" fmla="*/ 226 h 551"/>
                <a:gd name="T24" fmla="*/ 279 w 559"/>
                <a:gd name="T25" fmla="*/ 209 h 551"/>
                <a:gd name="T26" fmla="*/ 465 w 559"/>
                <a:gd name="T27" fmla="*/ 222 h 551"/>
                <a:gd name="T28" fmla="*/ 465 w 559"/>
                <a:gd name="T29" fmla="*/ 205 h 551"/>
                <a:gd name="T30" fmla="*/ 450 w 559"/>
                <a:gd name="T31" fmla="*/ 205 h 551"/>
                <a:gd name="T32" fmla="*/ 450 w 559"/>
                <a:gd name="T33" fmla="*/ 171 h 551"/>
                <a:gd name="T34" fmla="*/ 279 w 559"/>
                <a:gd name="T35" fmla="*/ 0 h 551"/>
                <a:gd name="T36" fmla="*/ 108 w 559"/>
                <a:gd name="T37" fmla="*/ 171 h 551"/>
                <a:gd name="T38" fmla="*/ 108 w 559"/>
                <a:gd name="T39" fmla="*/ 205 h 551"/>
                <a:gd name="T40" fmla="*/ 93 w 559"/>
                <a:gd name="T41" fmla="*/ 205 h 551"/>
                <a:gd name="T42" fmla="*/ 0 w 559"/>
                <a:gd name="T43" fmla="*/ 299 h 551"/>
                <a:gd name="T44" fmla="*/ 0 w 559"/>
                <a:gd name="T45" fmla="*/ 458 h 551"/>
                <a:gd name="T46" fmla="*/ 93 w 559"/>
                <a:gd name="T47" fmla="*/ 551 h 551"/>
                <a:gd name="T48" fmla="*/ 465 w 559"/>
                <a:gd name="T49" fmla="*/ 551 h 551"/>
                <a:gd name="T50" fmla="*/ 559 w 559"/>
                <a:gd name="T51" fmla="*/ 458 h 551"/>
                <a:gd name="T52" fmla="*/ 559 w 559"/>
                <a:gd name="T53" fmla="*/ 299 h 551"/>
                <a:gd name="T54" fmla="*/ 465 w 559"/>
                <a:gd name="T55" fmla="*/ 205 h 551"/>
                <a:gd name="T56" fmla="*/ 465 w 559"/>
                <a:gd name="T57" fmla="*/ 222 h 551"/>
                <a:gd name="T58" fmla="*/ 465 w 559"/>
                <a:gd name="T59" fmla="*/ 239 h 551"/>
                <a:gd name="T60" fmla="*/ 508 w 559"/>
                <a:gd name="T61" fmla="*/ 256 h 551"/>
                <a:gd name="T62" fmla="*/ 525 w 559"/>
                <a:gd name="T63" fmla="*/ 299 h 551"/>
                <a:gd name="T64" fmla="*/ 525 w 559"/>
                <a:gd name="T65" fmla="*/ 458 h 551"/>
                <a:gd name="T66" fmla="*/ 508 w 559"/>
                <a:gd name="T67" fmla="*/ 500 h 551"/>
                <a:gd name="T68" fmla="*/ 465 w 559"/>
                <a:gd name="T69" fmla="*/ 518 h 551"/>
                <a:gd name="T70" fmla="*/ 93 w 559"/>
                <a:gd name="T71" fmla="*/ 518 h 551"/>
                <a:gd name="T72" fmla="*/ 51 w 559"/>
                <a:gd name="T73" fmla="*/ 500 h 551"/>
                <a:gd name="T74" fmla="*/ 33 w 559"/>
                <a:gd name="T75" fmla="*/ 458 h 551"/>
                <a:gd name="T76" fmla="*/ 33 w 559"/>
                <a:gd name="T77" fmla="*/ 299 h 551"/>
                <a:gd name="T78" fmla="*/ 51 w 559"/>
                <a:gd name="T79" fmla="*/ 256 h 551"/>
                <a:gd name="T80" fmla="*/ 93 w 559"/>
                <a:gd name="T81" fmla="*/ 239 h 551"/>
                <a:gd name="T82" fmla="*/ 141 w 559"/>
                <a:gd name="T83" fmla="*/ 239 h 551"/>
                <a:gd name="T84" fmla="*/ 141 w 559"/>
                <a:gd name="T85" fmla="*/ 171 h 551"/>
                <a:gd name="T86" fmla="*/ 182 w 559"/>
                <a:gd name="T87" fmla="*/ 74 h 551"/>
                <a:gd name="T88" fmla="*/ 279 w 559"/>
                <a:gd name="T89" fmla="*/ 33 h 551"/>
                <a:gd name="T90" fmla="*/ 376 w 559"/>
                <a:gd name="T91" fmla="*/ 74 h 551"/>
                <a:gd name="T92" fmla="*/ 417 w 559"/>
                <a:gd name="T93" fmla="*/ 171 h 551"/>
                <a:gd name="T94" fmla="*/ 417 w 559"/>
                <a:gd name="T95" fmla="*/ 239 h 551"/>
                <a:gd name="T96" fmla="*/ 465 w 559"/>
                <a:gd name="T97" fmla="*/ 239 h 551"/>
                <a:gd name="T98" fmla="*/ 465 w 559"/>
                <a:gd name="T99" fmla="*/ 22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9" h="551">
                  <a:moveTo>
                    <a:pt x="279" y="209"/>
                  </a:moveTo>
                  <a:lnTo>
                    <a:pt x="279" y="193"/>
                  </a:lnTo>
                  <a:cubicBezTo>
                    <a:pt x="257" y="193"/>
                    <a:pt x="238" y="174"/>
                    <a:pt x="238" y="152"/>
                  </a:cubicBezTo>
                  <a:cubicBezTo>
                    <a:pt x="238" y="129"/>
                    <a:pt x="257" y="111"/>
                    <a:pt x="279" y="111"/>
                  </a:cubicBezTo>
                  <a:cubicBezTo>
                    <a:pt x="302" y="111"/>
                    <a:pt x="320" y="129"/>
                    <a:pt x="320" y="152"/>
                  </a:cubicBezTo>
                  <a:cubicBezTo>
                    <a:pt x="320" y="174"/>
                    <a:pt x="302" y="193"/>
                    <a:pt x="279" y="193"/>
                  </a:cubicBezTo>
                  <a:lnTo>
                    <a:pt x="279" y="209"/>
                  </a:lnTo>
                  <a:lnTo>
                    <a:pt x="279" y="226"/>
                  </a:lnTo>
                  <a:cubicBezTo>
                    <a:pt x="320" y="226"/>
                    <a:pt x="353" y="193"/>
                    <a:pt x="353" y="152"/>
                  </a:cubicBezTo>
                  <a:cubicBezTo>
                    <a:pt x="353" y="111"/>
                    <a:pt x="320" y="78"/>
                    <a:pt x="279" y="78"/>
                  </a:cubicBezTo>
                  <a:cubicBezTo>
                    <a:pt x="238" y="78"/>
                    <a:pt x="205" y="111"/>
                    <a:pt x="205" y="152"/>
                  </a:cubicBezTo>
                  <a:cubicBezTo>
                    <a:pt x="205" y="193"/>
                    <a:pt x="238" y="226"/>
                    <a:pt x="279" y="226"/>
                  </a:cubicBezTo>
                  <a:lnTo>
                    <a:pt x="279" y="209"/>
                  </a:lnTo>
                  <a:close/>
                  <a:moveTo>
                    <a:pt x="465" y="222"/>
                  </a:moveTo>
                  <a:lnTo>
                    <a:pt x="465" y="205"/>
                  </a:lnTo>
                  <a:lnTo>
                    <a:pt x="450" y="205"/>
                  </a:lnTo>
                  <a:lnTo>
                    <a:pt x="450" y="171"/>
                  </a:lnTo>
                  <a:cubicBezTo>
                    <a:pt x="450" y="77"/>
                    <a:pt x="374" y="0"/>
                    <a:pt x="279" y="0"/>
                  </a:cubicBezTo>
                  <a:cubicBezTo>
                    <a:pt x="185" y="0"/>
                    <a:pt x="108" y="77"/>
                    <a:pt x="108" y="171"/>
                  </a:cubicBezTo>
                  <a:lnTo>
                    <a:pt x="108" y="205"/>
                  </a:lnTo>
                  <a:lnTo>
                    <a:pt x="93" y="205"/>
                  </a:lnTo>
                  <a:cubicBezTo>
                    <a:pt x="41" y="206"/>
                    <a:pt x="0" y="247"/>
                    <a:pt x="0" y="299"/>
                  </a:cubicBezTo>
                  <a:lnTo>
                    <a:pt x="0" y="458"/>
                  </a:lnTo>
                  <a:cubicBezTo>
                    <a:pt x="0" y="509"/>
                    <a:pt x="41" y="551"/>
                    <a:pt x="93" y="551"/>
                  </a:cubicBezTo>
                  <a:lnTo>
                    <a:pt x="465" y="551"/>
                  </a:lnTo>
                  <a:cubicBezTo>
                    <a:pt x="517" y="551"/>
                    <a:pt x="559" y="509"/>
                    <a:pt x="559" y="458"/>
                  </a:cubicBezTo>
                  <a:lnTo>
                    <a:pt x="559" y="299"/>
                  </a:lnTo>
                  <a:cubicBezTo>
                    <a:pt x="559" y="247"/>
                    <a:pt x="517" y="206"/>
                    <a:pt x="465" y="205"/>
                  </a:cubicBezTo>
                  <a:lnTo>
                    <a:pt x="465" y="222"/>
                  </a:lnTo>
                  <a:lnTo>
                    <a:pt x="465" y="239"/>
                  </a:lnTo>
                  <a:cubicBezTo>
                    <a:pt x="482" y="239"/>
                    <a:pt x="497" y="245"/>
                    <a:pt x="508" y="256"/>
                  </a:cubicBezTo>
                  <a:cubicBezTo>
                    <a:pt x="519" y="267"/>
                    <a:pt x="525" y="282"/>
                    <a:pt x="525" y="299"/>
                  </a:cubicBezTo>
                  <a:lnTo>
                    <a:pt x="525" y="458"/>
                  </a:lnTo>
                  <a:cubicBezTo>
                    <a:pt x="525" y="474"/>
                    <a:pt x="519" y="489"/>
                    <a:pt x="508" y="500"/>
                  </a:cubicBezTo>
                  <a:cubicBezTo>
                    <a:pt x="497" y="511"/>
                    <a:pt x="482" y="518"/>
                    <a:pt x="465" y="518"/>
                  </a:cubicBezTo>
                  <a:lnTo>
                    <a:pt x="93" y="518"/>
                  </a:lnTo>
                  <a:cubicBezTo>
                    <a:pt x="76" y="518"/>
                    <a:pt x="61" y="511"/>
                    <a:pt x="51" y="500"/>
                  </a:cubicBezTo>
                  <a:cubicBezTo>
                    <a:pt x="40" y="489"/>
                    <a:pt x="33" y="474"/>
                    <a:pt x="33" y="458"/>
                  </a:cubicBezTo>
                  <a:lnTo>
                    <a:pt x="33" y="299"/>
                  </a:lnTo>
                  <a:cubicBezTo>
                    <a:pt x="33" y="282"/>
                    <a:pt x="40" y="267"/>
                    <a:pt x="51" y="256"/>
                  </a:cubicBezTo>
                  <a:cubicBezTo>
                    <a:pt x="61" y="245"/>
                    <a:pt x="76" y="239"/>
                    <a:pt x="93" y="239"/>
                  </a:cubicBezTo>
                  <a:lnTo>
                    <a:pt x="141" y="239"/>
                  </a:lnTo>
                  <a:lnTo>
                    <a:pt x="141" y="171"/>
                  </a:lnTo>
                  <a:cubicBezTo>
                    <a:pt x="142" y="133"/>
                    <a:pt x="157" y="99"/>
                    <a:pt x="182" y="74"/>
                  </a:cubicBezTo>
                  <a:cubicBezTo>
                    <a:pt x="207" y="49"/>
                    <a:pt x="241" y="33"/>
                    <a:pt x="279" y="33"/>
                  </a:cubicBezTo>
                  <a:cubicBezTo>
                    <a:pt x="317" y="33"/>
                    <a:pt x="351" y="49"/>
                    <a:pt x="376" y="74"/>
                  </a:cubicBezTo>
                  <a:cubicBezTo>
                    <a:pt x="401" y="99"/>
                    <a:pt x="417" y="133"/>
                    <a:pt x="417" y="171"/>
                  </a:cubicBezTo>
                  <a:lnTo>
                    <a:pt x="417" y="239"/>
                  </a:lnTo>
                  <a:lnTo>
                    <a:pt x="465" y="239"/>
                  </a:lnTo>
                  <a:lnTo>
                    <a:pt x="465" y="22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Rectangle 502">
              <a:extLst>
                <a:ext uri="{FF2B5EF4-FFF2-40B4-BE49-F238E27FC236}">
                  <a16:creationId xmlns:a16="http://schemas.microsoft.com/office/drawing/2014/main" id="{4A903093-F492-4277-9511-5F682D87B536}"/>
                </a:ext>
              </a:extLst>
            </p:cNvPr>
            <p:cNvSpPr>
              <a:spLocks noChangeArrowheads="1"/>
            </p:cNvSpPr>
            <p:nvPr/>
          </p:nvSpPr>
          <p:spPr bwMode="auto">
            <a:xfrm>
              <a:off x="7384509" y="4020213"/>
              <a:ext cx="78218" cy="11503"/>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1" name="Cloud_computing" descr="{&quot;Key&quot;:&quot;POWER_USER_SHAPE_ICON&quot;,&quot;Value&quot;:&quot;POWER_USER_SHAPE_ICON_STYLE_1&quot;}">
            <a:extLst>
              <a:ext uri="{FF2B5EF4-FFF2-40B4-BE49-F238E27FC236}">
                <a16:creationId xmlns:a16="http://schemas.microsoft.com/office/drawing/2014/main" id="{1C76EFA6-B72D-4029-B601-E0E02BDFF716}"/>
              </a:ext>
            </a:extLst>
          </p:cNvPr>
          <p:cNvGrpSpPr>
            <a:grpSpLocks noChangeAspect="1"/>
          </p:cNvGrpSpPr>
          <p:nvPr/>
        </p:nvGrpSpPr>
        <p:grpSpPr>
          <a:xfrm>
            <a:off x="7012371" y="3665734"/>
            <a:ext cx="506249" cy="493568"/>
            <a:chOff x="9050338" y="300038"/>
            <a:chExt cx="823913" cy="803275"/>
          </a:xfrm>
          <a:noFill/>
        </p:grpSpPr>
        <p:sp>
          <p:nvSpPr>
            <p:cNvPr id="112" name="Freeform 183">
              <a:extLst>
                <a:ext uri="{FF2B5EF4-FFF2-40B4-BE49-F238E27FC236}">
                  <a16:creationId xmlns:a16="http://schemas.microsoft.com/office/drawing/2014/main" id="{2B39B3C1-1A0F-452C-964E-30BAAE306AF5}"/>
                </a:ext>
              </a:extLst>
            </p:cNvPr>
            <p:cNvSpPr>
              <a:spLocks/>
            </p:cNvSpPr>
            <p:nvPr/>
          </p:nvSpPr>
          <p:spPr bwMode="auto">
            <a:xfrm>
              <a:off x="9055100" y="1016000"/>
              <a:ext cx="814388" cy="80963"/>
            </a:xfrm>
            <a:custGeom>
              <a:avLst/>
              <a:gdLst>
                <a:gd name="T0" fmla="*/ 70 w 1206"/>
                <a:gd name="T1" fmla="*/ 0 h 120"/>
                <a:gd name="T2" fmla="*/ 0 w 1206"/>
                <a:gd name="T3" fmla="*/ 0 h 120"/>
                <a:gd name="T4" fmla="*/ 0 w 1206"/>
                <a:gd name="T5" fmla="*/ 67 h 120"/>
                <a:gd name="T6" fmla="*/ 53 w 1206"/>
                <a:gd name="T7" fmla="*/ 120 h 120"/>
                <a:gd name="T8" fmla="*/ 1153 w 1206"/>
                <a:gd name="T9" fmla="*/ 120 h 120"/>
                <a:gd name="T10" fmla="*/ 1206 w 1206"/>
                <a:gd name="T11" fmla="*/ 67 h 120"/>
                <a:gd name="T12" fmla="*/ 1206 w 1206"/>
                <a:gd name="T13" fmla="*/ 0 h 120"/>
                <a:gd name="T14" fmla="*/ 1136 w 1206"/>
                <a:gd name="T15" fmla="*/ 0 h 120"/>
                <a:gd name="T16" fmla="*/ 690 w 1206"/>
                <a:gd name="T17" fmla="*/ 0 h 120"/>
                <a:gd name="T18" fmla="*/ 690 w 1206"/>
                <a:gd name="T19" fmla="*/ 34 h 120"/>
                <a:gd name="T20" fmla="*/ 516 w 1206"/>
                <a:gd name="T21" fmla="*/ 34 h 120"/>
                <a:gd name="T22" fmla="*/ 516 w 1206"/>
                <a:gd name="T23" fmla="*/ 0 h 120"/>
                <a:gd name="T24" fmla="*/ 70 w 1206"/>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6" h="120">
                  <a:moveTo>
                    <a:pt x="70" y="0"/>
                  </a:moveTo>
                  <a:lnTo>
                    <a:pt x="0" y="0"/>
                  </a:lnTo>
                  <a:lnTo>
                    <a:pt x="0" y="67"/>
                  </a:lnTo>
                  <a:cubicBezTo>
                    <a:pt x="0" y="96"/>
                    <a:pt x="24" y="120"/>
                    <a:pt x="53" y="120"/>
                  </a:cubicBezTo>
                  <a:lnTo>
                    <a:pt x="1153" y="120"/>
                  </a:lnTo>
                  <a:cubicBezTo>
                    <a:pt x="1182" y="120"/>
                    <a:pt x="1206" y="96"/>
                    <a:pt x="1206" y="67"/>
                  </a:cubicBezTo>
                  <a:lnTo>
                    <a:pt x="1206" y="0"/>
                  </a:lnTo>
                  <a:lnTo>
                    <a:pt x="1136" y="0"/>
                  </a:lnTo>
                  <a:lnTo>
                    <a:pt x="690" y="0"/>
                  </a:lnTo>
                  <a:lnTo>
                    <a:pt x="690" y="34"/>
                  </a:lnTo>
                  <a:lnTo>
                    <a:pt x="516" y="34"/>
                  </a:lnTo>
                  <a:lnTo>
                    <a:pt x="516" y="0"/>
                  </a:lnTo>
                  <a:lnTo>
                    <a:pt x="70" y="0"/>
                  </a:ln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Freeform 185">
              <a:extLst>
                <a:ext uri="{FF2B5EF4-FFF2-40B4-BE49-F238E27FC236}">
                  <a16:creationId xmlns:a16="http://schemas.microsoft.com/office/drawing/2014/main" id="{4961F36D-63E4-4F52-A70D-C2823273AF9E}"/>
                </a:ext>
              </a:extLst>
            </p:cNvPr>
            <p:cNvSpPr>
              <a:spLocks/>
            </p:cNvSpPr>
            <p:nvPr/>
          </p:nvSpPr>
          <p:spPr bwMode="auto">
            <a:xfrm>
              <a:off x="9175750" y="304800"/>
              <a:ext cx="571500" cy="350838"/>
            </a:xfrm>
            <a:custGeom>
              <a:avLst/>
              <a:gdLst>
                <a:gd name="T0" fmla="*/ 580 w 847"/>
                <a:gd name="T1" fmla="*/ 519 h 519"/>
                <a:gd name="T2" fmla="*/ 690 w 847"/>
                <a:gd name="T3" fmla="*/ 519 h 519"/>
                <a:gd name="T4" fmla="*/ 847 w 847"/>
                <a:gd name="T5" fmla="*/ 362 h 519"/>
                <a:gd name="T6" fmla="*/ 740 w 847"/>
                <a:gd name="T7" fmla="*/ 213 h 519"/>
                <a:gd name="T8" fmla="*/ 742 w 847"/>
                <a:gd name="T9" fmla="*/ 193 h 519"/>
                <a:gd name="T10" fmla="*/ 610 w 847"/>
                <a:gd name="T11" fmla="*/ 61 h 519"/>
                <a:gd name="T12" fmla="*/ 548 w 847"/>
                <a:gd name="T13" fmla="*/ 78 h 519"/>
                <a:gd name="T14" fmla="*/ 390 w 847"/>
                <a:gd name="T15" fmla="*/ 0 h 519"/>
                <a:gd name="T16" fmla="*/ 190 w 847"/>
                <a:gd name="T17" fmla="*/ 178 h 519"/>
                <a:gd name="T18" fmla="*/ 171 w 847"/>
                <a:gd name="T19" fmla="*/ 177 h 519"/>
                <a:gd name="T20" fmla="*/ 0 w 847"/>
                <a:gd name="T21" fmla="*/ 348 h 519"/>
                <a:gd name="T22" fmla="*/ 152 w 847"/>
                <a:gd name="T23" fmla="*/ 518 h 519"/>
                <a:gd name="T24" fmla="*/ 271 w 847"/>
                <a:gd name="T25" fmla="*/ 518 h 519"/>
                <a:gd name="T26" fmla="*/ 580 w 847"/>
                <a:gd name="T27" fmla="*/ 519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7" h="519">
                  <a:moveTo>
                    <a:pt x="580" y="519"/>
                  </a:moveTo>
                  <a:lnTo>
                    <a:pt x="690" y="519"/>
                  </a:lnTo>
                  <a:cubicBezTo>
                    <a:pt x="777" y="519"/>
                    <a:pt x="847" y="448"/>
                    <a:pt x="847" y="362"/>
                  </a:cubicBezTo>
                  <a:cubicBezTo>
                    <a:pt x="847" y="292"/>
                    <a:pt x="802" y="233"/>
                    <a:pt x="740" y="213"/>
                  </a:cubicBezTo>
                  <a:cubicBezTo>
                    <a:pt x="741" y="206"/>
                    <a:pt x="742" y="200"/>
                    <a:pt x="742" y="193"/>
                  </a:cubicBezTo>
                  <a:cubicBezTo>
                    <a:pt x="742" y="120"/>
                    <a:pt x="683" y="61"/>
                    <a:pt x="610" y="61"/>
                  </a:cubicBezTo>
                  <a:cubicBezTo>
                    <a:pt x="588" y="61"/>
                    <a:pt x="567" y="68"/>
                    <a:pt x="548" y="78"/>
                  </a:cubicBezTo>
                  <a:cubicBezTo>
                    <a:pt x="511" y="31"/>
                    <a:pt x="454" y="0"/>
                    <a:pt x="390" y="0"/>
                  </a:cubicBezTo>
                  <a:cubicBezTo>
                    <a:pt x="287" y="0"/>
                    <a:pt x="202" y="78"/>
                    <a:pt x="190" y="178"/>
                  </a:cubicBezTo>
                  <a:cubicBezTo>
                    <a:pt x="184" y="177"/>
                    <a:pt x="178" y="177"/>
                    <a:pt x="171" y="177"/>
                  </a:cubicBezTo>
                  <a:cubicBezTo>
                    <a:pt x="77" y="177"/>
                    <a:pt x="0" y="253"/>
                    <a:pt x="0" y="348"/>
                  </a:cubicBezTo>
                  <a:cubicBezTo>
                    <a:pt x="0" y="436"/>
                    <a:pt x="62" y="519"/>
                    <a:pt x="152" y="518"/>
                  </a:cubicBezTo>
                  <a:lnTo>
                    <a:pt x="271" y="518"/>
                  </a:lnTo>
                  <a:lnTo>
                    <a:pt x="580" y="519"/>
                  </a:lnTo>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Oval 186">
              <a:extLst>
                <a:ext uri="{FF2B5EF4-FFF2-40B4-BE49-F238E27FC236}">
                  <a16:creationId xmlns:a16="http://schemas.microsoft.com/office/drawing/2014/main" id="{D2CACB77-44FC-4D8D-8C63-4AF82B4BE9A9}"/>
                </a:ext>
              </a:extLst>
            </p:cNvPr>
            <p:cNvSpPr>
              <a:spLocks noChangeArrowheads="1"/>
            </p:cNvSpPr>
            <p:nvPr/>
          </p:nvSpPr>
          <p:spPr bwMode="auto">
            <a:xfrm>
              <a:off x="9436100" y="881063"/>
              <a:ext cx="52388" cy="53975"/>
            </a:xfrm>
            <a:prstGeom prst="ellipse">
              <a:avLst/>
            </a:pr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Oval 187">
              <a:extLst>
                <a:ext uri="{FF2B5EF4-FFF2-40B4-BE49-F238E27FC236}">
                  <a16:creationId xmlns:a16="http://schemas.microsoft.com/office/drawing/2014/main" id="{971D14C5-9C89-494C-8755-354D4F970EE5}"/>
                </a:ext>
              </a:extLst>
            </p:cNvPr>
            <p:cNvSpPr>
              <a:spLocks noChangeArrowheads="1"/>
            </p:cNvSpPr>
            <p:nvPr/>
          </p:nvSpPr>
          <p:spPr bwMode="auto">
            <a:xfrm>
              <a:off x="9629775" y="773113"/>
              <a:ext cx="53975" cy="53975"/>
            </a:xfrm>
            <a:prstGeom prst="ellipse">
              <a:avLst/>
            </a:pr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Oval 188">
              <a:extLst>
                <a:ext uri="{FF2B5EF4-FFF2-40B4-BE49-F238E27FC236}">
                  <a16:creationId xmlns:a16="http://schemas.microsoft.com/office/drawing/2014/main" id="{077F11E1-21D2-406D-ACCE-26CE90558D07}"/>
                </a:ext>
              </a:extLst>
            </p:cNvPr>
            <p:cNvSpPr>
              <a:spLocks noChangeArrowheads="1"/>
            </p:cNvSpPr>
            <p:nvPr/>
          </p:nvSpPr>
          <p:spPr bwMode="auto">
            <a:xfrm>
              <a:off x="9240838" y="773113"/>
              <a:ext cx="53975" cy="53975"/>
            </a:xfrm>
            <a:prstGeom prst="ellipse">
              <a:avLst/>
            </a:pr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Freeform 189">
              <a:extLst>
                <a:ext uri="{FF2B5EF4-FFF2-40B4-BE49-F238E27FC236}">
                  <a16:creationId xmlns:a16="http://schemas.microsoft.com/office/drawing/2014/main" id="{47D0C313-0749-4E2C-BAE7-9F56BAC10C99}"/>
                </a:ext>
              </a:extLst>
            </p:cNvPr>
            <p:cNvSpPr>
              <a:spLocks/>
            </p:cNvSpPr>
            <p:nvPr/>
          </p:nvSpPr>
          <p:spPr bwMode="auto">
            <a:xfrm>
              <a:off x="9294813" y="615950"/>
              <a:ext cx="109538" cy="188913"/>
            </a:xfrm>
            <a:custGeom>
              <a:avLst/>
              <a:gdLst>
                <a:gd name="T0" fmla="*/ 107 w 164"/>
                <a:gd name="T1" fmla="*/ 280 h 280"/>
                <a:gd name="T2" fmla="*/ 0 w 164"/>
                <a:gd name="T3" fmla="*/ 280 h 280"/>
                <a:gd name="T4" fmla="*/ 0 w 164"/>
                <a:gd name="T5" fmla="*/ 263 h 280"/>
                <a:gd name="T6" fmla="*/ 107 w 164"/>
                <a:gd name="T7" fmla="*/ 263 h 280"/>
                <a:gd name="T8" fmla="*/ 147 w 164"/>
                <a:gd name="T9" fmla="*/ 223 h 280"/>
                <a:gd name="T10" fmla="*/ 147 w 164"/>
                <a:gd name="T11" fmla="*/ 0 h 280"/>
                <a:gd name="T12" fmla="*/ 164 w 164"/>
                <a:gd name="T13" fmla="*/ 0 h 280"/>
                <a:gd name="T14" fmla="*/ 164 w 164"/>
                <a:gd name="T15" fmla="*/ 223 h 280"/>
                <a:gd name="T16" fmla="*/ 107 w 164"/>
                <a:gd name="T17"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80">
                  <a:moveTo>
                    <a:pt x="107" y="280"/>
                  </a:moveTo>
                  <a:lnTo>
                    <a:pt x="0" y="280"/>
                  </a:lnTo>
                  <a:lnTo>
                    <a:pt x="0" y="263"/>
                  </a:lnTo>
                  <a:lnTo>
                    <a:pt x="107" y="263"/>
                  </a:lnTo>
                  <a:cubicBezTo>
                    <a:pt x="129" y="263"/>
                    <a:pt x="147" y="245"/>
                    <a:pt x="147" y="223"/>
                  </a:cubicBezTo>
                  <a:lnTo>
                    <a:pt x="147" y="0"/>
                  </a:lnTo>
                  <a:lnTo>
                    <a:pt x="164" y="0"/>
                  </a:lnTo>
                  <a:lnTo>
                    <a:pt x="164" y="223"/>
                  </a:lnTo>
                  <a:cubicBezTo>
                    <a:pt x="164" y="254"/>
                    <a:pt x="138" y="280"/>
                    <a:pt x="107" y="280"/>
                  </a:cubicBez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Freeform 190">
              <a:extLst>
                <a:ext uri="{FF2B5EF4-FFF2-40B4-BE49-F238E27FC236}">
                  <a16:creationId xmlns:a16="http://schemas.microsoft.com/office/drawing/2014/main" id="{5E183CDF-00B5-4A0E-A6EE-4ADC0CDABD81}"/>
                </a:ext>
              </a:extLst>
            </p:cNvPr>
            <p:cNvSpPr>
              <a:spLocks/>
            </p:cNvSpPr>
            <p:nvPr/>
          </p:nvSpPr>
          <p:spPr bwMode="auto">
            <a:xfrm>
              <a:off x="9170988" y="300038"/>
              <a:ext cx="582613" cy="360363"/>
            </a:xfrm>
            <a:custGeom>
              <a:avLst/>
              <a:gdLst>
                <a:gd name="T0" fmla="*/ 698 w 864"/>
                <a:gd name="T1" fmla="*/ 535 h 535"/>
                <a:gd name="T2" fmla="*/ 588 w 864"/>
                <a:gd name="T3" fmla="*/ 535 h 535"/>
                <a:gd name="T4" fmla="*/ 588 w 864"/>
                <a:gd name="T5" fmla="*/ 518 h 535"/>
                <a:gd name="T6" fmla="*/ 698 w 864"/>
                <a:gd name="T7" fmla="*/ 518 h 535"/>
                <a:gd name="T8" fmla="*/ 847 w 864"/>
                <a:gd name="T9" fmla="*/ 370 h 535"/>
                <a:gd name="T10" fmla="*/ 745 w 864"/>
                <a:gd name="T11" fmla="*/ 228 h 535"/>
                <a:gd name="T12" fmla="*/ 738 w 864"/>
                <a:gd name="T13" fmla="*/ 226 h 535"/>
                <a:gd name="T14" fmla="*/ 740 w 864"/>
                <a:gd name="T15" fmla="*/ 219 h 535"/>
                <a:gd name="T16" fmla="*/ 741 w 864"/>
                <a:gd name="T17" fmla="*/ 201 h 535"/>
                <a:gd name="T18" fmla="*/ 618 w 864"/>
                <a:gd name="T19" fmla="*/ 78 h 535"/>
                <a:gd name="T20" fmla="*/ 560 w 864"/>
                <a:gd name="T21" fmla="*/ 93 h 535"/>
                <a:gd name="T22" fmla="*/ 554 w 864"/>
                <a:gd name="T23" fmla="*/ 96 h 535"/>
                <a:gd name="T24" fmla="*/ 549 w 864"/>
                <a:gd name="T25" fmla="*/ 91 h 535"/>
                <a:gd name="T26" fmla="*/ 398 w 864"/>
                <a:gd name="T27" fmla="*/ 16 h 535"/>
                <a:gd name="T28" fmla="*/ 207 w 864"/>
                <a:gd name="T29" fmla="*/ 187 h 535"/>
                <a:gd name="T30" fmla="*/ 206 w 864"/>
                <a:gd name="T31" fmla="*/ 195 h 535"/>
                <a:gd name="T32" fmla="*/ 198 w 864"/>
                <a:gd name="T33" fmla="*/ 194 h 535"/>
                <a:gd name="T34" fmla="*/ 179 w 864"/>
                <a:gd name="T35" fmla="*/ 193 h 535"/>
                <a:gd name="T36" fmla="*/ 17 w 864"/>
                <a:gd name="T37" fmla="*/ 356 h 535"/>
                <a:gd name="T38" fmla="*/ 66 w 864"/>
                <a:gd name="T39" fmla="*/ 479 h 535"/>
                <a:gd name="T40" fmla="*/ 159 w 864"/>
                <a:gd name="T41" fmla="*/ 517 h 535"/>
                <a:gd name="T42" fmla="*/ 160 w 864"/>
                <a:gd name="T43" fmla="*/ 517 h 535"/>
                <a:gd name="T44" fmla="*/ 279 w 864"/>
                <a:gd name="T45" fmla="*/ 517 h 535"/>
                <a:gd name="T46" fmla="*/ 279 w 864"/>
                <a:gd name="T47" fmla="*/ 534 h 535"/>
                <a:gd name="T48" fmla="*/ 160 w 864"/>
                <a:gd name="T49" fmla="*/ 534 h 535"/>
                <a:gd name="T50" fmla="*/ 54 w 864"/>
                <a:gd name="T51" fmla="*/ 491 h 535"/>
                <a:gd name="T52" fmla="*/ 0 w 864"/>
                <a:gd name="T53" fmla="*/ 356 h 535"/>
                <a:gd name="T54" fmla="*/ 179 w 864"/>
                <a:gd name="T55" fmla="*/ 177 h 535"/>
                <a:gd name="T56" fmla="*/ 191 w 864"/>
                <a:gd name="T57" fmla="*/ 177 h 535"/>
                <a:gd name="T58" fmla="*/ 398 w 864"/>
                <a:gd name="T59" fmla="*/ 0 h 535"/>
                <a:gd name="T60" fmla="*/ 558 w 864"/>
                <a:gd name="T61" fmla="*/ 75 h 535"/>
                <a:gd name="T62" fmla="*/ 618 w 864"/>
                <a:gd name="T63" fmla="*/ 61 h 535"/>
                <a:gd name="T64" fmla="*/ 758 w 864"/>
                <a:gd name="T65" fmla="*/ 201 h 535"/>
                <a:gd name="T66" fmla="*/ 757 w 864"/>
                <a:gd name="T67" fmla="*/ 215 h 535"/>
                <a:gd name="T68" fmla="*/ 864 w 864"/>
                <a:gd name="T69" fmla="*/ 370 h 535"/>
                <a:gd name="T70" fmla="*/ 698 w 864"/>
                <a:gd name="T7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4" h="535">
                  <a:moveTo>
                    <a:pt x="698" y="535"/>
                  </a:moveTo>
                  <a:lnTo>
                    <a:pt x="588" y="535"/>
                  </a:lnTo>
                  <a:lnTo>
                    <a:pt x="588" y="518"/>
                  </a:lnTo>
                  <a:lnTo>
                    <a:pt x="698" y="518"/>
                  </a:lnTo>
                  <a:cubicBezTo>
                    <a:pt x="780" y="518"/>
                    <a:pt x="847" y="452"/>
                    <a:pt x="847" y="370"/>
                  </a:cubicBezTo>
                  <a:cubicBezTo>
                    <a:pt x="847" y="305"/>
                    <a:pt x="806" y="249"/>
                    <a:pt x="745" y="228"/>
                  </a:cubicBezTo>
                  <a:lnTo>
                    <a:pt x="738" y="226"/>
                  </a:lnTo>
                  <a:lnTo>
                    <a:pt x="740" y="219"/>
                  </a:lnTo>
                  <a:cubicBezTo>
                    <a:pt x="741" y="213"/>
                    <a:pt x="741" y="207"/>
                    <a:pt x="741" y="201"/>
                  </a:cubicBezTo>
                  <a:cubicBezTo>
                    <a:pt x="741" y="133"/>
                    <a:pt x="686" y="78"/>
                    <a:pt x="618" y="78"/>
                  </a:cubicBezTo>
                  <a:cubicBezTo>
                    <a:pt x="598" y="78"/>
                    <a:pt x="579" y="83"/>
                    <a:pt x="560" y="93"/>
                  </a:cubicBezTo>
                  <a:lnTo>
                    <a:pt x="554" y="96"/>
                  </a:lnTo>
                  <a:lnTo>
                    <a:pt x="549" y="91"/>
                  </a:lnTo>
                  <a:cubicBezTo>
                    <a:pt x="513" y="44"/>
                    <a:pt x="457" y="16"/>
                    <a:pt x="398" y="16"/>
                  </a:cubicBezTo>
                  <a:cubicBezTo>
                    <a:pt x="300" y="16"/>
                    <a:pt x="218" y="90"/>
                    <a:pt x="207" y="187"/>
                  </a:cubicBezTo>
                  <a:lnTo>
                    <a:pt x="206" y="195"/>
                  </a:lnTo>
                  <a:lnTo>
                    <a:pt x="198" y="194"/>
                  </a:lnTo>
                  <a:cubicBezTo>
                    <a:pt x="192" y="194"/>
                    <a:pt x="186" y="193"/>
                    <a:pt x="179" y="193"/>
                  </a:cubicBezTo>
                  <a:cubicBezTo>
                    <a:pt x="90" y="193"/>
                    <a:pt x="17" y="266"/>
                    <a:pt x="17" y="356"/>
                  </a:cubicBezTo>
                  <a:cubicBezTo>
                    <a:pt x="17" y="402"/>
                    <a:pt x="35" y="448"/>
                    <a:pt x="66" y="479"/>
                  </a:cubicBezTo>
                  <a:cubicBezTo>
                    <a:pt x="92" y="504"/>
                    <a:pt x="124" y="517"/>
                    <a:pt x="159" y="517"/>
                  </a:cubicBezTo>
                  <a:lnTo>
                    <a:pt x="160" y="517"/>
                  </a:lnTo>
                  <a:lnTo>
                    <a:pt x="279" y="517"/>
                  </a:lnTo>
                  <a:lnTo>
                    <a:pt x="279" y="534"/>
                  </a:lnTo>
                  <a:lnTo>
                    <a:pt x="160" y="534"/>
                  </a:lnTo>
                  <a:cubicBezTo>
                    <a:pt x="120" y="534"/>
                    <a:pt x="84" y="520"/>
                    <a:pt x="54" y="491"/>
                  </a:cubicBezTo>
                  <a:cubicBezTo>
                    <a:pt x="20" y="457"/>
                    <a:pt x="0" y="407"/>
                    <a:pt x="0" y="356"/>
                  </a:cubicBezTo>
                  <a:cubicBezTo>
                    <a:pt x="0" y="257"/>
                    <a:pt x="80" y="177"/>
                    <a:pt x="179" y="177"/>
                  </a:cubicBezTo>
                  <a:cubicBezTo>
                    <a:pt x="183" y="177"/>
                    <a:pt x="187" y="177"/>
                    <a:pt x="191" y="177"/>
                  </a:cubicBezTo>
                  <a:cubicBezTo>
                    <a:pt x="207" y="75"/>
                    <a:pt x="294" y="0"/>
                    <a:pt x="398" y="0"/>
                  </a:cubicBezTo>
                  <a:cubicBezTo>
                    <a:pt x="460" y="0"/>
                    <a:pt x="518" y="27"/>
                    <a:pt x="558" y="75"/>
                  </a:cubicBezTo>
                  <a:cubicBezTo>
                    <a:pt x="578" y="66"/>
                    <a:pt x="598" y="61"/>
                    <a:pt x="618" y="61"/>
                  </a:cubicBezTo>
                  <a:cubicBezTo>
                    <a:pt x="695" y="61"/>
                    <a:pt x="758" y="124"/>
                    <a:pt x="758" y="201"/>
                  </a:cubicBezTo>
                  <a:cubicBezTo>
                    <a:pt x="758" y="206"/>
                    <a:pt x="758" y="210"/>
                    <a:pt x="757" y="215"/>
                  </a:cubicBezTo>
                  <a:cubicBezTo>
                    <a:pt x="821" y="239"/>
                    <a:pt x="864" y="301"/>
                    <a:pt x="864" y="370"/>
                  </a:cubicBezTo>
                  <a:cubicBezTo>
                    <a:pt x="864" y="461"/>
                    <a:pt x="789" y="535"/>
                    <a:pt x="698" y="535"/>
                  </a:cubicBezTo>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Rectangle 191">
              <a:extLst>
                <a:ext uri="{FF2B5EF4-FFF2-40B4-BE49-F238E27FC236}">
                  <a16:creationId xmlns:a16="http://schemas.microsoft.com/office/drawing/2014/main" id="{1D53EB36-5FC2-41FB-8C1D-B6CFB46F2718}"/>
                </a:ext>
              </a:extLst>
            </p:cNvPr>
            <p:cNvSpPr>
              <a:spLocks noChangeArrowheads="1"/>
            </p:cNvSpPr>
            <p:nvPr/>
          </p:nvSpPr>
          <p:spPr bwMode="auto">
            <a:xfrm>
              <a:off x="9456738" y="584200"/>
              <a:ext cx="11113" cy="296863"/>
            </a:xfrm>
            <a:prstGeom prst="rect">
              <a:avLst/>
            </a:prstGeom>
            <a:grpFill/>
            <a:ln w="3175">
              <a:solidFill>
                <a:schemeClr val="accent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Freeform 192">
              <a:extLst>
                <a:ext uri="{FF2B5EF4-FFF2-40B4-BE49-F238E27FC236}">
                  <a16:creationId xmlns:a16="http://schemas.microsoft.com/office/drawing/2014/main" id="{00E22A8C-2471-4FA2-BF8A-808A9CFFEAE5}"/>
                </a:ext>
              </a:extLst>
            </p:cNvPr>
            <p:cNvSpPr>
              <a:spLocks noEditPoints="1"/>
            </p:cNvSpPr>
            <p:nvPr/>
          </p:nvSpPr>
          <p:spPr bwMode="auto">
            <a:xfrm>
              <a:off x="9429750" y="876300"/>
              <a:ext cx="65088" cy="65088"/>
            </a:xfrm>
            <a:custGeom>
              <a:avLst/>
              <a:gdLst>
                <a:gd name="T0" fmla="*/ 48 w 96"/>
                <a:gd name="T1" fmla="*/ 17 h 96"/>
                <a:gd name="T2" fmla="*/ 17 w 96"/>
                <a:gd name="T3" fmla="*/ 48 h 96"/>
                <a:gd name="T4" fmla="*/ 48 w 96"/>
                <a:gd name="T5" fmla="*/ 79 h 96"/>
                <a:gd name="T6" fmla="*/ 79 w 96"/>
                <a:gd name="T7" fmla="*/ 48 h 96"/>
                <a:gd name="T8" fmla="*/ 48 w 96"/>
                <a:gd name="T9" fmla="*/ 17 h 96"/>
                <a:gd name="T10" fmla="*/ 48 w 96"/>
                <a:gd name="T11" fmla="*/ 96 h 96"/>
                <a:gd name="T12" fmla="*/ 0 w 96"/>
                <a:gd name="T13" fmla="*/ 48 h 96"/>
                <a:gd name="T14" fmla="*/ 48 w 96"/>
                <a:gd name="T15" fmla="*/ 0 h 96"/>
                <a:gd name="T16" fmla="*/ 96 w 96"/>
                <a:gd name="T17" fmla="*/ 48 h 96"/>
                <a:gd name="T18" fmla="*/ 48 w 96"/>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17"/>
                  </a:moveTo>
                  <a:cubicBezTo>
                    <a:pt x="31" y="17"/>
                    <a:pt x="17" y="31"/>
                    <a:pt x="17" y="48"/>
                  </a:cubicBezTo>
                  <a:cubicBezTo>
                    <a:pt x="17" y="65"/>
                    <a:pt x="31" y="79"/>
                    <a:pt x="48" y="79"/>
                  </a:cubicBezTo>
                  <a:cubicBezTo>
                    <a:pt x="65" y="79"/>
                    <a:pt x="79" y="65"/>
                    <a:pt x="79" y="48"/>
                  </a:cubicBezTo>
                  <a:cubicBezTo>
                    <a:pt x="79" y="31"/>
                    <a:pt x="65" y="17"/>
                    <a:pt x="48" y="17"/>
                  </a:cubicBezTo>
                  <a:close/>
                  <a:moveTo>
                    <a:pt x="48" y="96"/>
                  </a:moveTo>
                  <a:cubicBezTo>
                    <a:pt x="21" y="96"/>
                    <a:pt x="0" y="74"/>
                    <a:pt x="0" y="48"/>
                  </a:cubicBezTo>
                  <a:cubicBezTo>
                    <a:pt x="0" y="21"/>
                    <a:pt x="21" y="0"/>
                    <a:pt x="48" y="0"/>
                  </a:cubicBezTo>
                  <a:cubicBezTo>
                    <a:pt x="74" y="0"/>
                    <a:pt x="96" y="21"/>
                    <a:pt x="96" y="48"/>
                  </a:cubicBezTo>
                  <a:cubicBezTo>
                    <a:pt x="96" y="74"/>
                    <a:pt x="74" y="96"/>
                    <a:pt x="48" y="96"/>
                  </a:cubicBez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Freeform 193">
              <a:extLst>
                <a:ext uri="{FF2B5EF4-FFF2-40B4-BE49-F238E27FC236}">
                  <a16:creationId xmlns:a16="http://schemas.microsoft.com/office/drawing/2014/main" id="{DE731AE4-5F24-4C1C-92D4-6F0426526D6D}"/>
                </a:ext>
              </a:extLst>
            </p:cNvPr>
            <p:cNvSpPr>
              <a:spLocks noEditPoints="1"/>
            </p:cNvSpPr>
            <p:nvPr/>
          </p:nvSpPr>
          <p:spPr bwMode="auto">
            <a:xfrm>
              <a:off x="9625013" y="766763"/>
              <a:ext cx="65088" cy="65088"/>
            </a:xfrm>
            <a:custGeom>
              <a:avLst/>
              <a:gdLst>
                <a:gd name="T0" fmla="*/ 48 w 96"/>
                <a:gd name="T1" fmla="*/ 17 h 96"/>
                <a:gd name="T2" fmla="*/ 16 w 96"/>
                <a:gd name="T3" fmla="*/ 48 h 96"/>
                <a:gd name="T4" fmla="*/ 48 w 96"/>
                <a:gd name="T5" fmla="*/ 79 h 96"/>
                <a:gd name="T6" fmla="*/ 79 w 96"/>
                <a:gd name="T7" fmla="*/ 48 h 96"/>
                <a:gd name="T8" fmla="*/ 48 w 96"/>
                <a:gd name="T9" fmla="*/ 17 h 96"/>
                <a:gd name="T10" fmla="*/ 48 w 96"/>
                <a:gd name="T11" fmla="*/ 96 h 96"/>
                <a:gd name="T12" fmla="*/ 0 w 96"/>
                <a:gd name="T13" fmla="*/ 48 h 96"/>
                <a:gd name="T14" fmla="*/ 48 w 96"/>
                <a:gd name="T15" fmla="*/ 0 h 96"/>
                <a:gd name="T16" fmla="*/ 96 w 96"/>
                <a:gd name="T17" fmla="*/ 48 h 96"/>
                <a:gd name="T18" fmla="*/ 48 w 96"/>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17"/>
                  </a:moveTo>
                  <a:cubicBezTo>
                    <a:pt x="30" y="17"/>
                    <a:pt x="16" y="31"/>
                    <a:pt x="16" y="48"/>
                  </a:cubicBezTo>
                  <a:cubicBezTo>
                    <a:pt x="16" y="65"/>
                    <a:pt x="30" y="79"/>
                    <a:pt x="48" y="79"/>
                  </a:cubicBezTo>
                  <a:cubicBezTo>
                    <a:pt x="65" y="79"/>
                    <a:pt x="79" y="65"/>
                    <a:pt x="79" y="48"/>
                  </a:cubicBezTo>
                  <a:cubicBezTo>
                    <a:pt x="79" y="31"/>
                    <a:pt x="65" y="17"/>
                    <a:pt x="48" y="17"/>
                  </a:cubicBezTo>
                  <a:close/>
                  <a:moveTo>
                    <a:pt x="48" y="96"/>
                  </a:moveTo>
                  <a:cubicBezTo>
                    <a:pt x="21" y="96"/>
                    <a:pt x="0" y="75"/>
                    <a:pt x="0" y="48"/>
                  </a:cubicBezTo>
                  <a:cubicBezTo>
                    <a:pt x="0" y="22"/>
                    <a:pt x="21" y="0"/>
                    <a:pt x="48" y="0"/>
                  </a:cubicBezTo>
                  <a:cubicBezTo>
                    <a:pt x="74" y="0"/>
                    <a:pt x="96" y="22"/>
                    <a:pt x="96" y="48"/>
                  </a:cubicBezTo>
                  <a:cubicBezTo>
                    <a:pt x="96" y="75"/>
                    <a:pt x="74" y="96"/>
                    <a:pt x="48" y="96"/>
                  </a:cubicBez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Freeform 194">
              <a:extLst>
                <a:ext uri="{FF2B5EF4-FFF2-40B4-BE49-F238E27FC236}">
                  <a16:creationId xmlns:a16="http://schemas.microsoft.com/office/drawing/2014/main" id="{8FE51031-7E77-4B8B-A2A2-4236BFEA2704}"/>
                </a:ext>
              </a:extLst>
            </p:cNvPr>
            <p:cNvSpPr>
              <a:spLocks noEditPoints="1"/>
            </p:cNvSpPr>
            <p:nvPr/>
          </p:nvSpPr>
          <p:spPr bwMode="auto">
            <a:xfrm>
              <a:off x="9234488" y="766763"/>
              <a:ext cx="65088" cy="65088"/>
            </a:xfrm>
            <a:custGeom>
              <a:avLst/>
              <a:gdLst>
                <a:gd name="T0" fmla="*/ 48 w 96"/>
                <a:gd name="T1" fmla="*/ 17 h 96"/>
                <a:gd name="T2" fmla="*/ 17 w 96"/>
                <a:gd name="T3" fmla="*/ 48 h 96"/>
                <a:gd name="T4" fmla="*/ 48 w 96"/>
                <a:gd name="T5" fmla="*/ 79 h 96"/>
                <a:gd name="T6" fmla="*/ 79 w 96"/>
                <a:gd name="T7" fmla="*/ 48 h 96"/>
                <a:gd name="T8" fmla="*/ 48 w 96"/>
                <a:gd name="T9" fmla="*/ 17 h 96"/>
                <a:gd name="T10" fmla="*/ 48 w 96"/>
                <a:gd name="T11" fmla="*/ 96 h 96"/>
                <a:gd name="T12" fmla="*/ 0 w 96"/>
                <a:gd name="T13" fmla="*/ 48 h 96"/>
                <a:gd name="T14" fmla="*/ 48 w 96"/>
                <a:gd name="T15" fmla="*/ 0 h 96"/>
                <a:gd name="T16" fmla="*/ 96 w 96"/>
                <a:gd name="T17" fmla="*/ 48 h 96"/>
                <a:gd name="T18" fmla="*/ 48 w 96"/>
                <a:gd name="T1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17"/>
                  </a:moveTo>
                  <a:cubicBezTo>
                    <a:pt x="31" y="17"/>
                    <a:pt x="17" y="31"/>
                    <a:pt x="17" y="48"/>
                  </a:cubicBezTo>
                  <a:cubicBezTo>
                    <a:pt x="17" y="65"/>
                    <a:pt x="31" y="79"/>
                    <a:pt x="48" y="79"/>
                  </a:cubicBezTo>
                  <a:cubicBezTo>
                    <a:pt x="65" y="79"/>
                    <a:pt x="79" y="65"/>
                    <a:pt x="79" y="48"/>
                  </a:cubicBezTo>
                  <a:cubicBezTo>
                    <a:pt x="79" y="31"/>
                    <a:pt x="65" y="17"/>
                    <a:pt x="48" y="17"/>
                  </a:cubicBezTo>
                  <a:close/>
                  <a:moveTo>
                    <a:pt x="48" y="96"/>
                  </a:moveTo>
                  <a:cubicBezTo>
                    <a:pt x="22" y="96"/>
                    <a:pt x="0" y="75"/>
                    <a:pt x="0" y="48"/>
                  </a:cubicBezTo>
                  <a:cubicBezTo>
                    <a:pt x="0" y="22"/>
                    <a:pt x="22" y="0"/>
                    <a:pt x="48" y="0"/>
                  </a:cubicBezTo>
                  <a:cubicBezTo>
                    <a:pt x="75" y="0"/>
                    <a:pt x="96" y="22"/>
                    <a:pt x="96" y="48"/>
                  </a:cubicBezTo>
                  <a:cubicBezTo>
                    <a:pt x="96" y="75"/>
                    <a:pt x="75" y="96"/>
                    <a:pt x="48" y="96"/>
                  </a:cubicBez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Freeform 195">
              <a:extLst>
                <a:ext uri="{FF2B5EF4-FFF2-40B4-BE49-F238E27FC236}">
                  <a16:creationId xmlns:a16="http://schemas.microsoft.com/office/drawing/2014/main" id="{355E965F-5202-4A2E-9B18-2C08F8B2A19E}"/>
                </a:ext>
              </a:extLst>
            </p:cNvPr>
            <p:cNvSpPr>
              <a:spLocks/>
            </p:cNvSpPr>
            <p:nvPr/>
          </p:nvSpPr>
          <p:spPr bwMode="auto">
            <a:xfrm>
              <a:off x="9520238" y="615950"/>
              <a:ext cx="109538" cy="188913"/>
            </a:xfrm>
            <a:custGeom>
              <a:avLst/>
              <a:gdLst>
                <a:gd name="T0" fmla="*/ 164 w 164"/>
                <a:gd name="T1" fmla="*/ 280 h 280"/>
                <a:gd name="T2" fmla="*/ 57 w 164"/>
                <a:gd name="T3" fmla="*/ 280 h 280"/>
                <a:gd name="T4" fmla="*/ 0 w 164"/>
                <a:gd name="T5" fmla="*/ 223 h 280"/>
                <a:gd name="T6" fmla="*/ 0 w 164"/>
                <a:gd name="T7" fmla="*/ 0 h 280"/>
                <a:gd name="T8" fmla="*/ 17 w 164"/>
                <a:gd name="T9" fmla="*/ 0 h 280"/>
                <a:gd name="T10" fmla="*/ 17 w 164"/>
                <a:gd name="T11" fmla="*/ 223 h 280"/>
                <a:gd name="T12" fmla="*/ 57 w 164"/>
                <a:gd name="T13" fmla="*/ 263 h 280"/>
                <a:gd name="T14" fmla="*/ 164 w 164"/>
                <a:gd name="T15" fmla="*/ 263 h 280"/>
                <a:gd name="T16" fmla="*/ 164 w 164"/>
                <a:gd name="T17"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80">
                  <a:moveTo>
                    <a:pt x="164" y="280"/>
                  </a:moveTo>
                  <a:lnTo>
                    <a:pt x="57" y="280"/>
                  </a:lnTo>
                  <a:cubicBezTo>
                    <a:pt x="26" y="280"/>
                    <a:pt x="0" y="254"/>
                    <a:pt x="0" y="223"/>
                  </a:cubicBezTo>
                  <a:lnTo>
                    <a:pt x="0" y="0"/>
                  </a:lnTo>
                  <a:lnTo>
                    <a:pt x="17" y="0"/>
                  </a:lnTo>
                  <a:lnTo>
                    <a:pt x="17" y="223"/>
                  </a:lnTo>
                  <a:cubicBezTo>
                    <a:pt x="17" y="245"/>
                    <a:pt x="35" y="263"/>
                    <a:pt x="57" y="263"/>
                  </a:cubicBezTo>
                  <a:lnTo>
                    <a:pt x="164" y="263"/>
                  </a:lnTo>
                  <a:lnTo>
                    <a:pt x="164" y="280"/>
                  </a:ln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Freeform 196">
              <a:extLst>
                <a:ext uri="{FF2B5EF4-FFF2-40B4-BE49-F238E27FC236}">
                  <a16:creationId xmlns:a16="http://schemas.microsoft.com/office/drawing/2014/main" id="{1AD9D6EC-7711-4C24-A2AA-A84B30896804}"/>
                </a:ext>
              </a:extLst>
            </p:cNvPr>
            <p:cNvSpPr>
              <a:spLocks/>
            </p:cNvSpPr>
            <p:nvPr/>
          </p:nvSpPr>
          <p:spPr bwMode="auto">
            <a:xfrm>
              <a:off x="9782175" y="544513"/>
              <a:ext cx="44450" cy="471488"/>
            </a:xfrm>
            <a:custGeom>
              <a:avLst/>
              <a:gdLst>
                <a:gd name="T0" fmla="*/ 67 w 67"/>
                <a:gd name="T1" fmla="*/ 699 h 699"/>
                <a:gd name="T2" fmla="*/ 50 w 67"/>
                <a:gd name="T3" fmla="*/ 699 h 699"/>
                <a:gd name="T4" fmla="*/ 50 w 67"/>
                <a:gd name="T5" fmla="*/ 44 h 699"/>
                <a:gd name="T6" fmla="*/ 22 w 67"/>
                <a:gd name="T7" fmla="*/ 16 h 699"/>
                <a:gd name="T8" fmla="*/ 0 w 67"/>
                <a:gd name="T9" fmla="*/ 16 h 699"/>
                <a:gd name="T10" fmla="*/ 0 w 67"/>
                <a:gd name="T11" fmla="*/ 0 h 699"/>
                <a:gd name="T12" fmla="*/ 22 w 67"/>
                <a:gd name="T13" fmla="*/ 0 h 699"/>
                <a:gd name="T14" fmla="*/ 67 w 67"/>
                <a:gd name="T15" fmla="*/ 44 h 699"/>
                <a:gd name="T16" fmla="*/ 67 w 67"/>
                <a:gd name="T1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99">
                  <a:moveTo>
                    <a:pt x="67" y="699"/>
                  </a:moveTo>
                  <a:lnTo>
                    <a:pt x="50" y="699"/>
                  </a:lnTo>
                  <a:lnTo>
                    <a:pt x="50" y="44"/>
                  </a:lnTo>
                  <a:cubicBezTo>
                    <a:pt x="50" y="29"/>
                    <a:pt x="38" y="16"/>
                    <a:pt x="22" y="16"/>
                  </a:cubicBezTo>
                  <a:lnTo>
                    <a:pt x="0" y="16"/>
                  </a:lnTo>
                  <a:lnTo>
                    <a:pt x="0" y="0"/>
                  </a:lnTo>
                  <a:lnTo>
                    <a:pt x="22" y="0"/>
                  </a:lnTo>
                  <a:cubicBezTo>
                    <a:pt x="47" y="0"/>
                    <a:pt x="67" y="20"/>
                    <a:pt x="67" y="44"/>
                  </a:cubicBezTo>
                  <a:lnTo>
                    <a:pt x="67" y="699"/>
                  </a:ln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Freeform 197">
              <a:extLst>
                <a:ext uri="{FF2B5EF4-FFF2-40B4-BE49-F238E27FC236}">
                  <a16:creationId xmlns:a16="http://schemas.microsoft.com/office/drawing/2014/main" id="{60A86FBB-A9D0-48C5-BC38-1A4B4A7F513E}"/>
                </a:ext>
              </a:extLst>
            </p:cNvPr>
            <p:cNvSpPr>
              <a:spLocks/>
            </p:cNvSpPr>
            <p:nvPr/>
          </p:nvSpPr>
          <p:spPr bwMode="auto">
            <a:xfrm>
              <a:off x="9097963" y="544513"/>
              <a:ext cx="44450" cy="471488"/>
            </a:xfrm>
            <a:custGeom>
              <a:avLst/>
              <a:gdLst>
                <a:gd name="T0" fmla="*/ 16 w 66"/>
                <a:gd name="T1" fmla="*/ 699 h 699"/>
                <a:gd name="T2" fmla="*/ 0 w 66"/>
                <a:gd name="T3" fmla="*/ 699 h 699"/>
                <a:gd name="T4" fmla="*/ 0 w 66"/>
                <a:gd name="T5" fmla="*/ 44 h 699"/>
                <a:gd name="T6" fmla="*/ 45 w 66"/>
                <a:gd name="T7" fmla="*/ 0 h 699"/>
                <a:gd name="T8" fmla="*/ 66 w 66"/>
                <a:gd name="T9" fmla="*/ 0 h 699"/>
                <a:gd name="T10" fmla="*/ 66 w 66"/>
                <a:gd name="T11" fmla="*/ 16 h 699"/>
                <a:gd name="T12" fmla="*/ 45 w 66"/>
                <a:gd name="T13" fmla="*/ 16 h 699"/>
                <a:gd name="T14" fmla="*/ 16 w 66"/>
                <a:gd name="T15" fmla="*/ 44 h 699"/>
                <a:gd name="T16" fmla="*/ 16 w 66"/>
                <a:gd name="T1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99">
                  <a:moveTo>
                    <a:pt x="16" y="699"/>
                  </a:moveTo>
                  <a:lnTo>
                    <a:pt x="0" y="699"/>
                  </a:lnTo>
                  <a:lnTo>
                    <a:pt x="0" y="44"/>
                  </a:lnTo>
                  <a:cubicBezTo>
                    <a:pt x="0" y="20"/>
                    <a:pt x="20" y="0"/>
                    <a:pt x="45" y="0"/>
                  </a:cubicBezTo>
                  <a:lnTo>
                    <a:pt x="66" y="0"/>
                  </a:lnTo>
                  <a:lnTo>
                    <a:pt x="66" y="16"/>
                  </a:lnTo>
                  <a:lnTo>
                    <a:pt x="45" y="16"/>
                  </a:lnTo>
                  <a:cubicBezTo>
                    <a:pt x="29" y="16"/>
                    <a:pt x="16" y="29"/>
                    <a:pt x="16" y="44"/>
                  </a:cubicBezTo>
                  <a:lnTo>
                    <a:pt x="16" y="699"/>
                  </a:ln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6" name="Freeform 198">
              <a:extLst>
                <a:ext uri="{FF2B5EF4-FFF2-40B4-BE49-F238E27FC236}">
                  <a16:creationId xmlns:a16="http://schemas.microsoft.com/office/drawing/2014/main" id="{EA2771E4-F8C1-49BD-B4D9-FB6C6DA48D91}"/>
                </a:ext>
              </a:extLst>
            </p:cNvPr>
            <p:cNvSpPr>
              <a:spLocks/>
            </p:cNvSpPr>
            <p:nvPr/>
          </p:nvSpPr>
          <p:spPr bwMode="auto">
            <a:xfrm>
              <a:off x="9050338" y="1011238"/>
              <a:ext cx="823913" cy="92075"/>
            </a:xfrm>
            <a:custGeom>
              <a:avLst/>
              <a:gdLst>
                <a:gd name="T0" fmla="*/ 1161 w 1222"/>
                <a:gd name="T1" fmla="*/ 136 h 136"/>
                <a:gd name="T2" fmla="*/ 61 w 1222"/>
                <a:gd name="T3" fmla="*/ 136 h 136"/>
                <a:gd name="T4" fmla="*/ 0 w 1222"/>
                <a:gd name="T5" fmla="*/ 75 h 136"/>
                <a:gd name="T6" fmla="*/ 0 w 1222"/>
                <a:gd name="T7" fmla="*/ 0 h 136"/>
                <a:gd name="T8" fmla="*/ 78 w 1222"/>
                <a:gd name="T9" fmla="*/ 0 h 136"/>
                <a:gd name="T10" fmla="*/ 78 w 1222"/>
                <a:gd name="T11" fmla="*/ 17 h 136"/>
                <a:gd name="T12" fmla="*/ 16 w 1222"/>
                <a:gd name="T13" fmla="*/ 17 h 136"/>
                <a:gd name="T14" fmla="*/ 16 w 1222"/>
                <a:gd name="T15" fmla="*/ 75 h 136"/>
                <a:gd name="T16" fmla="*/ 61 w 1222"/>
                <a:gd name="T17" fmla="*/ 120 h 136"/>
                <a:gd name="T18" fmla="*/ 1161 w 1222"/>
                <a:gd name="T19" fmla="*/ 120 h 136"/>
                <a:gd name="T20" fmla="*/ 1205 w 1222"/>
                <a:gd name="T21" fmla="*/ 75 h 136"/>
                <a:gd name="T22" fmla="*/ 1205 w 1222"/>
                <a:gd name="T23" fmla="*/ 17 h 136"/>
                <a:gd name="T24" fmla="*/ 1144 w 1222"/>
                <a:gd name="T25" fmla="*/ 17 h 136"/>
                <a:gd name="T26" fmla="*/ 1144 w 1222"/>
                <a:gd name="T27" fmla="*/ 0 h 136"/>
                <a:gd name="T28" fmla="*/ 1222 w 1222"/>
                <a:gd name="T29" fmla="*/ 0 h 136"/>
                <a:gd name="T30" fmla="*/ 1222 w 1222"/>
                <a:gd name="T31" fmla="*/ 75 h 136"/>
                <a:gd name="T32" fmla="*/ 1161 w 1222"/>
                <a:gd name="T33"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136">
                  <a:moveTo>
                    <a:pt x="1161" y="136"/>
                  </a:moveTo>
                  <a:lnTo>
                    <a:pt x="61" y="136"/>
                  </a:lnTo>
                  <a:cubicBezTo>
                    <a:pt x="27" y="136"/>
                    <a:pt x="0" y="109"/>
                    <a:pt x="0" y="75"/>
                  </a:cubicBezTo>
                  <a:lnTo>
                    <a:pt x="0" y="0"/>
                  </a:lnTo>
                  <a:lnTo>
                    <a:pt x="78" y="0"/>
                  </a:lnTo>
                  <a:lnTo>
                    <a:pt x="78" y="17"/>
                  </a:lnTo>
                  <a:lnTo>
                    <a:pt x="16" y="17"/>
                  </a:lnTo>
                  <a:lnTo>
                    <a:pt x="16" y="75"/>
                  </a:lnTo>
                  <a:cubicBezTo>
                    <a:pt x="16" y="100"/>
                    <a:pt x="36" y="120"/>
                    <a:pt x="61" y="120"/>
                  </a:cubicBezTo>
                  <a:lnTo>
                    <a:pt x="1161" y="120"/>
                  </a:lnTo>
                  <a:cubicBezTo>
                    <a:pt x="1185" y="120"/>
                    <a:pt x="1205" y="100"/>
                    <a:pt x="1205" y="75"/>
                  </a:cubicBezTo>
                  <a:lnTo>
                    <a:pt x="1205" y="17"/>
                  </a:lnTo>
                  <a:lnTo>
                    <a:pt x="1144" y="17"/>
                  </a:lnTo>
                  <a:lnTo>
                    <a:pt x="1144" y="0"/>
                  </a:lnTo>
                  <a:lnTo>
                    <a:pt x="1222" y="0"/>
                  </a:lnTo>
                  <a:lnTo>
                    <a:pt x="1222" y="75"/>
                  </a:lnTo>
                  <a:cubicBezTo>
                    <a:pt x="1222" y="109"/>
                    <a:pt x="1195" y="136"/>
                    <a:pt x="1161" y="136"/>
                  </a:cubicBez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99">
              <a:extLst>
                <a:ext uri="{FF2B5EF4-FFF2-40B4-BE49-F238E27FC236}">
                  <a16:creationId xmlns:a16="http://schemas.microsoft.com/office/drawing/2014/main" id="{0AF76A43-23E5-433F-A5D1-391E567D0047}"/>
                </a:ext>
              </a:extLst>
            </p:cNvPr>
            <p:cNvSpPr>
              <a:spLocks/>
            </p:cNvSpPr>
            <p:nvPr/>
          </p:nvSpPr>
          <p:spPr bwMode="auto">
            <a:xfrm>
              <a:off x="9102725" y="1011238"/>
              <a:ext cx="719138" cy="33338"/>
            </a:xfrm>
            <a:custGeom>
              <a:avLst/>
              <a:gdLst>
                <a:gd name="T0" fmla="*/ 267 w 453"/>
                <a:gd name="T1" fmla="*/ 21 h 21"/>
                <a:gd name="T2" fmla="*/ 186 w 453"/>
                <a:gd name="T3" fmla="*/ 21 h 21"/>
                <a:gd name="T4" fmla="*/ 186 w 453"/>
                <a:gd name="T5" fmla="*/ 7 h 21"/>
                <a:gd name="T6" fmla="*/ 0 w 453"/>
                <a:gd name="T7" fmla="*/ 7 h 21"/>
                <a:gd name="T8" fmla="*/ 0 w 453"/>
                <a:gd name="T9" fmla="*/ 0 h 21"/>
                <a:gd name="T10" fmla="*/ 193 w 453"/>
                <a:gd name="T11" fmla="*/ 0 h 21"/>
                <a:gd name="T12" fmla="*/ 193 w 453"/>
                <a:gd name="T13" fmla="*/ 14 h 21"/>
                <a:gd name="T14" fmla="*/ 260 w 453"/>
                <a:gd name="T15" fmla="*/ 14 h 21"/>
                <a:gd name="T16" fmla="*/ 260 w 453"/>
                <a:gd name="T17" fmla="*/ 0 h 21"/>
                <a:gd name="T18" fmla="*/ 453 w 453"/>
                <a:gd name="T19" fmla="*/ 0 h 21"/>
                <a:gd name="T20" fmla="*/ 453 w 453"/>
                <a:gd name="T21" fmla="*/ 7 h 21"/>
                <a:gd name="T22" fmla="*/ 267 w 453"/>
                <a:gd name="T23" fmla="*/ 7 h 21"/>
                <a:gd name="T24" fmla="*/ 267 w 453"/>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21">
                  <a:moveTo>
                    <a:pt x="267" y="21"/>
                  </a:moveTo>
                  <a:lnTo>
                    <a:pt x="186" y="21"/>
                  </a:lnTo>
                  <a:lnTo>
                    <a:pt x="186" y="7"/>
                  </a:lnTo>
                  <a:lnTo>
                    <a:pt x="0" y="7"/>
                  </a:lnTo>
                  <a:lnTo>
                    <a:pt x="0" y="0"/>
                  </a:lnTo>
                  <a:lnTo>
                    <a:pt x="193" y="0"/>
                  </a:lnTo>
                  <a:lnTo>
                    <a:pt x="193" y="14"/>
                  </a:lnTo>
                  <a:lnTo>
                    <a:pt x="260" y="14"/>
                  </a:lnTo>
                  <a:lnTo>
                    <a:pt x="260" y="0"/>
                  </a:lnTo>
                  <a:lnTo>
                    <a:pt x="453" y="0"/>
                  </a:lnTo>
                  <a:lnTo>
                    <a:pt x="453" y="7"/>
                  </a:lnTo>
                  <a:lnTo>
                    <a:pt x="267" y="7"/>
                  </a:lnTo>
                  <a:lnTo>
                    <a:pt x="267" y="21"/>
                  </a:lnTo>
                  <a:close/>
                </a:path>
              </a:pathLst>
            </a:custGeom>
            <a:grpFill/>
            <a:ln w="3175">
              <a:solidFill>
                <a:schemeClr val="accent3"/>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Coal2" descr="{&quot;Key&quot;:&quot;POWER_USER_SHAPE_ICON&quot;,&quot;Value&quot;:&quot;POWER_USER_SHAPE_ICON_STYLE_1&quot;}">
            <a:extLst>
              <a:ext uri="{FF2B5EF4-FFF2-40B4-BE49-F238E27FC236}">
                <a16:creationId xmlns:a16="http://schemas.microsoft.com/office/drawing/2014/main" id="{AE391FAC-8BEF-4A0E-B6F7-1069FA4DF1F0}"/>
              </a:ext>
            </a:extLst>
          </p:cNvPr>
          <p:cNvGrpSpPr>
            <a:grpSpLocks noChangeAspect="1"/>
          </p:cNvGrpSpPr>
          <p:nvPr/>
        </p:nvGrpSpPr>
        <p:grpSpPr>
          <a:xfrm>
            <a:off x="5724958" y="4787792"/>
            <a:ext cx="662941" cy="448698"/>
            <a:chOff x="4700588" y="490538"/>
            <a:chExt cx="520701" cy="352426"/>
          </a:xfrm>
          <a:solidFill>
            <a:schemeClr val="accent4"/>
          </a:solidFill>
        </p:grpSpPr>
        <p:sp>
          <p:nvSpPr>
            <p:cNvPr id="129" name="Freeform 1127">
              <a:extLst>
                <a:ext uri="{FF2B5EF4-FFF2-40B4-BE49-F238E27FC236}">
                  <a16:creationId xmlns:a16="http://schemas.microsoft.com/office/drawing/2014/main" id="{F6D7C542-3780-4420-B7CB-E76CB74B9536}"/>
                </a:ext>
              </a:extLst>
            </p:cNvPr>
            <p:cNvSpPr>
              <a:spLocks/>
            </p:cNvSpPr>
            <p:nvPr/>
          </p:nvSpPr>
          <p:spPr bwMode="auto">
            <a:xfrm>
              <a:off x="4751388" y="492126"/>
              <a:ext cx="203200" cy="96838"/>
            </a:xfrm>
            <a:custGeom>
              <a:avLst/>
              <a:gdLst>
                <a:gd name="T0" fmla="*/ 70 w 2005"/>
                <a:gd name="T1" fmla="*/ 970 h 970"/>
                <a:gd name="T2" fmla="*/ 65 w 2005"/>
                <a:gd name="T3" fmla="*/ 970 h 970"/>
                <a:gd name="T4" fmla="*/ 3 w 2005"/>
                <a:gd name="T5" fmla="*/ 898 h 970"/>
                <a:gd name="T6" fmla="*/ 51 w 2005"/>
                <a:gd name="T7" fmla="*/ 724 h 970"/>
                <a:gd name="T8" fmla="*/ 454 w 2005"/>
                <a:gd name="T9" fmla="*/ 514 h 970"/>
                <a:gd name="T10" fmla="*/ 468 w 2005"/>
                <a:gd name="T11" fmla="*/ 342 h 970"/>
                <a:gd name="T12" fmla="*/ 723 w 2005"/>
                <a:gd name="T13" fmla="*/ 86 h 970"/>
                <a:gd name="T14" fmla="*/ 1084 w 2005"/>
                <a:gd name="T15" fmla="*/ 148 h 970"/>
                <a:gd name="T16" fmla="*/ 1156 w 2005"/>
                <a:gd name="T17" fmla="*/ 223 h 970"/>
                <a:gd name="T18" fmla="*/ 1669 w 2005"/>
                <a:gd name="T19" fmla="*/ 57 h 970"/>
                <a:gd name="T20" fmla="*/ 1996 w 2005"/>
                <a:gd name="T21" fmla="*/ 378 h 970"/>
                <a:gd name="T22" fmla="*/ 1947 w 2005"/>
                <a:gd name="T23" fmla="*/ 458 h 970"/>
                <a:gd name="T24" fmla="*/ 1866 w 2005"/>
                <a:gd name="T25" fmla="*/ 408 h 970"/>
                <a:gd name="T26" fmla="*/ 1630 w 2005"/>
                <a:gd name="T27" fmla="*/ 185 h 970"/>
                <a:gd name="T28" fmla="*/ 1202 w 2005"/>
                <a:gd name="T29" fmla="*/ 415 h 970"/>
                <a:gd name="T30" fmla="*/ 1127 w 2005"/>
                <a:gd name="T31" fmla="*/ 460 h 970"/>
                <a:gd name="T32" fmla="*/ 1072 w 2005"/>
                <a:gd name="T33" fmla="*/ 391 h 970"/>
                <a:gd name="T34" fmla="*/ 1003 w 2005"/>
                <a:gd name="T35" fmla="*/ 254 h 970"/>
                <a:gd name="T36" fmla="*/ 762 w 2005"/>
                <a:gd name="T37" fmla="*/ 213 h 970"/>
                <a:gd name="T38" fmla="*/ 595 w 2005"/>
                <a:gd name="T39" fmla="*/ 384 h 970"/>
                <a:gd name="T40" fmla="*/ 619 w 2005"/>
                <a:gd name="T41" fmla="*/ 569 h 970"/>
                <a:gd name="T42" fmla="*/ 618 w 2005"/>
                <a:gd name="T43" fmla="*/ 650 h 970"/>
                <a:gd name="T44" fmla="*/ 540 w 2005"/>
                <a:gd name="T45" fmla="*/ 671 h 970"/>
                <a:gd name="T46" fmla="*/ 170 w 2005"/>
                <a:gd name="T47" fmla="*/ 786 h 970"/>
                <a:gd name="T48" fmla="*/ 136 w 2005"/>
                <a:gd name="T49" fmla="*/ 908 h 970"/>
                <a:gd name="T50" fmla="*/ 70 w 2005"/>
                <a:gd name="T51" fmla="*/ 97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05" h="970">
                  <a:moveTo>
                    <a:pt x="70" y="970"/>
                  </a:moveTo>
                  <a:lnTo>
                    <a:pt x="65" y="970"/>
                  </a:lnTo>
                  <a:cubicBezTo>
                    <a:pt x="28" y="967"/>
                    <a:pt x="0" y="935"/>
                    <a:pt x="3" y="898"/>
                  </a:cubicBezTo>
                  <a:cubicBezTo>
                    <a:pt x="8" y="836"/>
                    <a:pt x="24" y="776"/>
                    <a:pt x="51" y="724"/>
                  </a:cubicBezTo>
                  <a:cubicBezTo>
                    <a:pt x="129" y="576"/>
                    <a:pt x="286" y="499"/>
                    <a:pt x="454" y="514"/>
                  </a:cubicBezTo>
                  <a:cubicBezTo>
                    <a:pt x="445" y="459"/>
                    <a:pt x="449" y="400"/>
                    <a:pt x="468" y="342"/>
                  </a:cubicBezTo>
                  <a:cubicBezTo>
                    <a:pt x="509" y="220"/>
                    <a:pt x="606" y="122"/>
                    <a:pt x="723" y="86"/>
                  </a:cubicBezTo>
                  <a:cubicBezTo>
                    <a:pt x="846" y="48"/>
                    <a:pt x="985" y="72"/>
                    <a:pt x="1084" y="148"/>
                  </a:cubicBezTo>
                  <a:cubicBezTo>
                    <a:pt x="1113" y="170"/>
                    <a:pt x="1137" y="195"/>
                    <a:pt x="1156" y="223"/>
                  </a:cubicBezTo>
                  <a:cubicBezTo>
                    <a:pt x="1275" y="72"/>
                    <a:pt x="1478" y="0"/>
                    <a:pt x="1669" y="57"/>
                  </a:cubicBezTo>
                  <a:cubicBezTo>
                    <a:pt x="1849" y="111"/>
                    <a:pt x="1959" y="219"/>
                    <a:pt x="1996" y="378"/>
                  </a:cubicBezTo>
                  <a:cubicBezTo>
                    <a:pt x="2005" y="414"/>
                    <a:pt x="1982" y="450"/>
                    <a:pt x="1947" y="458"/>
                  </a:cubicBezTo>
                  <a:cubicBezTo>
                    <a:pt x="1911" y="467"/>
                    <a:pt x="1875" y="444"/>
                    <a:pt x="1866" y="408"/>
                  </a:cubicBezTo>
                  <a:cubicBezTo>
                    <a:pt x="1840" y="297"/>
                    <a:pt x="1765" y="226"/>
                    <a:pt x="1630" y="185"/>
                  </a:cubicBezTo>
                  <a:cubicBezTo>
                    <a:pt x="1437" y="127"/>
                    <a:pt x="1253" y="257"/>
                    <a:pt x="1202" y="415"/>
                  </a:cubicBezTo>
                  <a:cubicBezTo>
                    <a:pt x="1192" y="446"/>
                    <a:pt x="1160" y="465"/>
                    <a:pt x="1127" y="460"/>
                  </a:cubicBezTo>
                  <a:cubicBezTo>
                    <a:pt x="1094" y="454"/>
                    <a:pt x="1071" y="425"/>
                    <a:pt x="1072" y="391"/>
                  </a:cubicBezTo>
                  <a:cubicBezTo>
                    <a:pt x="1074" y="323"/>
                    <a:pt x="1036" y="279"/>
                    <a:pt x="1003" y="254"/>
                  </a:cubicBezTo>
                  <a:cubicBezTo>
                    <a:pt x="938" y="204"/>
                    <a:pt x="844" y="188"/>
                    <a:pt x="762" y="213"/>
                  </a:cubicBezTo>
                  <a:cubicBezTo>
                    <a:pt x="687" y="236"/>
                    <a:pt x="622" y="303"/>
                    <a:pt x="595" y="384"/>
                  </a:cubicBezTo>
                  <a:cubicBezTo>
                    <a:pt x="582" y="423"/>
                    <a:pt x="568" y="500"/>
                    <a:pt x="619" y="569"/>
                  </a:cubicBezTo>
                  <a:cubicBezTo>
                    <a:pt x="636" y="594"/>
                    <a:pt x="636" y="626"/>
                    <a:pt x="618" y="650"/>
                  </a:cubicBezTo>
                  <a:cubicBezTo>
                    <a:pt x="599" y="673"/>
                    <a:pt x="568" y="682"/>
                    <a:pt x="540" y="671"/>
                  </a:cubicBezTo>
                  <a:cubicBezTo>
                    <a:pt x="389" y="611"/>
                    <a:pt x="237" y="658"/>
                    <a:pt x="170" y="786"/>
                  </a:cubicBezTo>
                  <a:cubicBezTo>
                    <a:pt x="151" y="822"/>
                    <a:pt x="139" y="864"/>
                    <a:pt x="136" y="908"/>
                  </a:cubicBezTo>
                  <a:cubicBezTo>
                    <a:pt x="133" y="943"/>
                    <a:pt x="104" y="970"/>
                    <a:pt x="70" y="97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0" name="Freeform 1128">
              <a:extLst>
                <a:ext uri="{FF2B5EF4-FFF2-40B4-BE49-F238E27FC236}">
                  <a16:creationId xmlns:a16="http://schemas.microsoft.com/office/drawing/2014/main" id="{66B0DD91-35A9-4B6A-9DBF-E0D531B7C858}"/>
                </a:ext>
              </a:extLst>
            </p:cNvPr>
            <p:cNvSpPr>
              <a:spLocks/>
            </p:cNvSpPr>
            <p:nvPr/>
          </p:nvSpPr>
          <p:spPr bwMode="auto">
            <a:xfrm>
              <a:off x="4821238" y="555626"/>
              <a:ext cx="41275" cy="28575"/>
            </a:xfrm>
            <a:custGeom>
              <a:avLst/>
              <a:gdLst>
                <a:gd name="T0" fmla="*/ 76 w 407"/>
                <a:gd name="T1" fmla="*/ 287 h 287"/>
                <a:gd name="T2" fmla="*/ 47 w 407"/>
                <a:gd name="T3" fmla="*/ 281 h 287"/>
                <a:gd name="T4" fmla="*/ 15 w 407"/>
                <a:gd name="T5" fmla="*/ 192 h 287"/>
                <a:gd name="T6" fmla="*/ 48 w 407"/>
                <a:gd name="T7" fmla="*/ 134 h 287"/>
                <a:gd name="T8" fmla="*/ 357 w 407"/>
                <a:gd name="T9" fmla="*/ 45 h 287"/>
                <a:gd name="T10" fmla="*/ 393 w 407"/>
                <a:gd name="T11" fmla="*/ 132 h 287"/>
                <a:gd name="T12" fmla="*/ 306 w 407"/>
                <a:gd name="T13" fmla="*/ 169 h 287"/>
                <a:gd name="T14" fmla="*/ 159 w 407"/>
                <a:gd name="T15" fmla="*/ 208 h 287"/>
                <a:gd name="T16" fmla="*/ 136 w 407"/>
                <a:gd name="T17" fmla="*/ 249 h 287"/>
                <a:gd name="T18" fmla="*/ 76 w 407"/>
                <a:gd name="T19" fmla="*/ 28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7" h="287">
                  <a:moveTo>
                    <a:pt x="76" y="287"/>
                  </a:moveTo>
                  <a:cubicBezTo>
                    <a:pt x="66" y="287"/>
                    <a:pt x="56" y="285"/>
                    <a:pt x="47" y="281"/>
                  </a:cubicBezTo>
                  <a:cubicBezTo>
                    <a:pt x="14" y="265"/>
                    <a:pt x="0" y="225"/>
                    <a:pt x="15" y="192"/>
                  </a:cubicBezTo>
                  <a:cubicBezTo>
                    <a:pt x="24" y="173"/>
                    <a:pt x="35" y="154"/>
                    <a:pt x="48" y="134"/>
                  </a:cubicBezTo>
                  <a:cubicBezTo>
                    <a:pt x="111" y="39"/>
                    <a:pt x="247" y="0"/>
                    <a:pt x="357" y="45"/>
                  </a:cubicBezTo>
                  <a:cubicBezTo>
                    <a:pt x="391" y="59"/>
                    <a:pt x="407" y="98"/>
                    <a:pt x="393" y="132"/>
                  </a:cubicBezTo>
                  <a:cubicBezTo>
                    <a:pt x="379" y="166"/>
                    <a:pt x="340" y="183"/>
                    <a:pt x="306" y="169"/>
                  </a:cubicBezTo>
                  <a:cubicBezTo>
                    <a:pt x="254" y="147"/>
                    <a:pt x="187" y="165"/>
                    <a:pt x="159" y="208"/>
                  </a:cubicBezTo>
                  <a:cubicBezTo>
                    <a:pt x="150" y="222"/>
                    <a:pt x="142" y="236"/>
                    <a:pt x="136" y="249"/>
                  </a:cubicBezTo>
                  <a:cubicBezTo>
                    <a:pt x="125" y="273"/>
                    <a:pt x="101" y="287"/>
                    <a:pt x="76" y="28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Freeform 1129">
              <a:extLst>
                <a:ext uri="{FF2B5EF4-FFF2-40B4-BE49-F238E27FC236}">
                  <a16:creationId xmlns:a16="http://schemas.microsoft.com/office/drawing/2014/main" id="{1E0D139A-3748-4ED2-AFEB-8BAA486C0614}"/>
                </a:ext>
              </a:extLst>
            </p:cNvPr>
            <p:cNvSpPr>
              <a:spLocks/>
            </p:cNvSpPr>
            <p:nvPr/>
          </p:nvSpPr>
          <p:spPr bwMode="auto">
            <a:xfrm>
              <a:off x="5018088" y="493713"/>
              <a:ext cx="130175" cy="98425"/>
            </a:xfrm>
            <a:custGeom>
              <a:avLst/>
              <a:gdLst>
                <a:gd name="T0" fmla="*/ 1205 w 1284"/>
                <a:gd name="T1" fmla="*/ 972 h 972"/>
                <a:gd name="T2" fmla="*/ 1200 w 1284"/>
                <a:gd name="T3" fmla="*/ 971 h 972"/>
                <a:gd name="T4" fmla="*/ 1139 w 1284"/>
                <a:gd name="T5" fmla="*/ 900 h 972"/>
                <a:gd name="T6" fmla="*/ 1032 w 1284"/>
                <a:gd name="T7" fmla="*/ 652 h 972"/>
                <a:gd name="T8" fmla="*/ 744 w 1284"/>
                <a:gd name="T9" fmla="*/ 623 h 972"/>
                <a:gd name="T10" fmla="*/ 667 w 1284"/>
                <a:gd name="T11" fmla="*/ 602 h 972"/>
                <a:gd name="T12" fmla="*/ 666 w 1284"/>
                <a:gd name="T13" fmla="*/ 521 h 972"/>
                <a:gd name="T14" fmla="*/ 690 w 1284"/>
                <a:gd name="T15" fmla="*/ 336 h 972"/>
                <a:gd name="T16" fmla="*/ 522 w 1284"/>
                <a:gd name="T17" fmla="*/ 165 h 972"/>
                <a:gd name="T18" fmla="*/ 282 w 1284"/>
                <a:gd name="T19" fmla="*/ 205 h 972"/>
                <a:gd name="T20" fmla="*/ 213 w 1284"/>
                <a:gd name="T21" fmla="*/ 344 h 972"/>
                <a:gd name="T22" fmla="*/ 156 w 1284"/>
                <a:gd name="T23" fmla="*/ 411 h 972"/>
                <a:gd name="T24" fmla="*/ 82 w 1284"/>
                <a:gd name="T25" fmla="*/ 364 h 972"/>
                <a:gd name="T26" fmla="*/ 22 w 1284"/>
                <a:gd name="T27" fmla="*/ 239 h 972"/>
                <a:gd name="T28" fmla="*/ 36 w 1284"/>
                <a:gd name="T29" fmla="*/ 146 h 972"/>
                <a:gd name="T30" fmla="*/ 130 w 1284"/>
                <a:gd name="T31" fmla="*/ 160 h 972"/>
                <a:gd name="T32" fmla="*/ 134 w 1284"/>
                <a:gd name="T33" fmla="*/ 167 h 972"/>
                <a:gd name="T34" fmla="*/ 201 w 1284"/>
                <a:gd name="T35" fmla="*/ 99 h 972"/>
                <a:gd name="T36" fmla="*/ 562 w 1284"/>
                <a:gd name="T37" fmla="*/ 38 h 972"/>
                <a:gd name="T38" fmla="*/ 816 w 1284"/>
                <a:gd name="T39" fmla="*/ 294 h 972"/>
                <a:gd name="T40" fmla="*/ 830 w 1284"/>
                <a:gd name="T41" fmla="*/ 467 h 972"/>
                <a:gd name="T42" fmla="*/ 1111 w 1284"/>
                <a:gd name="T43" fmla="*/ 545 h 972"/>
                <a:gd name="T44" fmla="*/ 1272 w 1284"/>
                <a:gd name="T45" fmla="*/ 910 h 972"/>
                <a:gd name="T46" fmla="*/ 1205 w 1284"/>
                <a:gd name="T47" fmla="*/ 97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4" h="972">
                  <a:moveTo>
                    <a:pt x="1205" y="972"/>
                  </a:moveTo>
                  <a:cubicBezTo>
                    <a:pt x="1203" y="972"/>
                    <a:pt x="1202" y="972"/>
                    <a:pt x="1200" y="971"/>
                  </a:cubicBezTo>
                  <a:cubicBezTo>
                    <a:pt x="1163" y="969"/>
                    <a:pt x="1136" y="936"/>
                    <a:pt x="1139" y="900"/>
                  </a:cubicBezTo>
                  <a:cubicBezTo>
                    <a:pt x="1147" y="799"/>
                    <a:pt x="1108" y="708"/>
                    <a:pt x="1032" y="652"/>
                  </a:cubicBezTo>
                  <a:cubicBezTo>
                    <a:pt x="952" y="593"/>
                    <a:pt x="847" y="582"/>
                    <a:pt x="744" y="623"/>
                  </a:cubicBezTo>
                  <a:cubicBezTo>
                    <a:pt x="717" y="634"/>
                    <a:pt x="685" y="625"/>
                    <a:pt x="667" y="602"/>
                  </a:cubicBezTo>
                  <a:cubicBezTo>
                    <a:pt x="649" y="578"/>
                    <a:pt x="648" y="545"/>
                    <a:pt x="666" y="521"/>
                  </a:cubicBezTo>
                  <a:cubicBezTo>
                    <a:pt x="717" y="452"/>
                    <a:pt x="703" y="375"/>
                    <a:pt x="690" y="336"/>
                  </a:cubicBezTo>
                  <a:cubicBezTo>
                    <a:pt x="663" y="255"/>
                    <a:pt x="597" y="188"/>
                    <a:pt x="522" y="165"/>
                  </a:cubicBezTo>
                  <a:cubicBezTo>
                    <a:pt x="441" y="140"/>
                    <a:pt x="346" y="156"/>
                    <a:pt x="282" y="205"/>
                  </a:cubicBezTo>
                  <a:cubicBezTo>
                    <a:pt x="249" y="230"/>
                    <a:pt x="210" y="275"/>
                    <a:pt x="213" y="344"/>
                  </a:cubicBezTo>
                  <a:cubicBezTo>
                    <a:pt x="214" y="377"/>
                    <a:pt x="190" y="406"/>
                    <a:pt x="156" y="411"/>
                  </a:cubicBezTo>
                  <a:cubicBezTo>
                    <a:pt x="123" y="417"/>
                    <a:pt x="91" y="396"/>
                    <a:pt x="82" y="364"/>
                  </a:cubicBezTo>
                  <a:cubicBezTo>
                    <a:pt x="69" y="317"/>
                    <a:pt x="49" y="275"/>
                    <a:pt x="22" y="239"/>
                  </a:cubicBezTo>
                  <a:cubicBezTo>
                    <a:pt x="0" y="210"/>
                    <a:pt x="7" y="168"/>
                    <a:pt x="36" y="146"/>
                  </a:cubicBezTo>
                  <a:cubicBezTo>
                    <a:pt x="66" y="124"/>
                    <a:pt x="108" y="131"/>
                    <a:pt x="130" y="160"/>
                  </a:cubicBezTo>
                  <a:cubicBezTo>
                    <a:pt x="131" y="163"/>
                    <a:pt x="133" y="164"/>
                    <a:pt x="134" y="167"/>
                  </a:cubicBezTo>
                  <a:cubicBezTo>
                    <a:pt x="152" y="142"/>
                    <a:pt x="174" y="119"/>
                    <a:pt x="201" y="99"/>
                  </a:cubicBezTo>
                  <a:cubicBezTo>
                    <a:pt x="300" y="23"/>
                    <a:pt x="438" y="0"/>
                    <a:pt x="562" y="38"/>
                  </a:cubicBezTo>
                  <a:cubicBezTo>
                    <a:pt x="678" y="74"/>
                    <a:pt x="776" y="172"/>
                    <a:pt x="816" y="294"/>
                  </a:cubicBezTo>
                  <a:cubicBezTo>
                    <a:pt x="836" y="352"/>
                    <a:pt x="840" y="411"/>
                    <a:pt x="830" y="467"/>
                  </a:cubicBezTo>
                  <a:cubicBezTo>
                    <a:pt x="932" y="459"/>
                    <a:pt x="1031" y="485"/>
                    <a:pt x="1111" y="545"/>
                  </a:cubicBezTo>
                  <a:cubicBezTo>
                    <a:pt x="1224" y="628"/>
                    <a:pt x="1284" y="765"/>
                    <a:pt x="1272" y="910"/>
                  </a:cubicBezTo>
                  <a:cubicBezTo>
                    <a:pt x="1269" y="945"/>
                    <a:pt x="1240" y="972"/>
                    <a:pt x="1205" y="97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7" name="Freeform 1130">
              <a:extLst>
                <a:ext uri="{FF2B5EF4-FFF2-40B4-BE49-F238E27FC236}">
                  <a16:creationId xmlns:a16="http://schemas.microsoft.com/office/drawing/2014/main" id="{A0BF412E-5758-487C-889F-AF4850702E15}"/>
                </a:ext>
              </a:extLst>
            </p:cNvPr>
            <p:cNvSpPr>
              <a:spLocks/>
            </p:cNvSpPr>
            <p:nvPr/>
          </p:nvSpPr>
          <p:spPr bwMode="auto">
            <a:xfrm>
              <a:off x="5005388" y="495301"/>
              <a:ext cx="15875" cy="14288"/>
            </a:xfrm>
            <a:custGeom>
              <a:avLst/>
              <a:gdLst>
                <a:gd name="T0" fmla="*/ 79 w 162"/>
                <a:gd name="T1" fmla="*/ 146 h 146"/>
                <a:gd name="T2" fmla="*/ 46 w 162"/>
                <a:gd name="T3" fmla="*/ 138 h 146"/>
                <a:gd name="T4" fmla="*/ 17 w 162"/>
                <a:gd name="T5" fmla="*/ 48 h 146"/>
                <a:gd name="T6" fmla="*/ 44 w 162"/>
                <a:gd name="T7" fmla="*/ 21 h 146"/>
                <a:gd name="T8" fmla="*/ 51 w 162"/>
                <a:gd name="T9" fmla="*/ 16 h 146"/>
                <a:gd name="T10" fmla="*/ 121 w 162"/>
                <a:gd name="T11" fmla="*/ 20 h 146"/>
                <a:gd name="T12" fmla="*/ 142 w 162"/>
                <a:gd name="T13" fmla="*/ 112 h 146"/>
                <a:gd name="T14" fmla="*/ 116 w 162"/>
                <a:gd name="T15" fmla="*/ 136 h 146"/>
                <a:gd name="T16" fmla="*/ 113 w 162"/>
                <a:gd name="T17" fmla="*/ 138 h 146"/>
                <a:gd name="T18" fmla="*/ 79 w 162"/>
                <a:gd name="T1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46">
                  <a:moveTo>
                    <a:pt x="79" y="146"/>
                  </a:moveTo>
                  <a:cubicBezTo>
                    <a:pt x="69" y="146"/>
                    <a:pt x="58" y="144"/>
                    <a:pt x="46" y="138"/>
                  </a:cubicBezTo>
                  <a:cubicBezTo>
                    <a:pt x="13" y="121"/>
                    <a:pt x="0" y="81"/>
                    <a:pt x="17" y="48"/>
                  </a:cubicBezTo>
                  <a:cubicBezTo>
                    <a:pt x="23" y="36"/>
                    <a:pt x="33" y="27"/>
                    <a:pt x="44" y="21"/>
                  </a:cubicBezTo>
                  <a:cubicBezTo>
                    <a:pt x="46" y="19"/>
                    <a:pt x="49" y="17"/>
                    <a:pt x="51" y="16"/>
                  </a:cubicBezTo>
                  <a:cubicBezTo>
                    <a:pt x="62" y="11"/>
                    <a:pt x="89" y="0"/>
                    <a:pt x="121" y="20"/>
                  </a:cubicBezTo>
                  <a:cubicBezTo>
                    <a:pt x="152" y="39"/>
                    <a:pt x="162" y="80"/>
                    <a:pt x="142" y="112"/>
                  </a:cubicBezTo>
                  <a:cubicBezTo>
                    <a:pt x="136" y="122"/>
                    <a:pt x="127" y="130"/>
                    <a:pt x="116" y="136"/>
                  </a:cubicBezTo>
                  <a:cubicBezTo>
                    <a:pt x="115" y="137"/>
                    <a:pt x="114" y="137"/>
                    <a:pt x="113" y="138"/>
                  </a:cubicBezTo>
                  <a:cubicBezTo>
                    <a:pt x="107" y="141"/>
                    <a:pt x="95" y="146"/>
                    <a:pt x="79" y="14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 name="Freeform 1131">
              <a:extLst>
                <a:ext uri="{FF2B5EF4-FFF2-40B4-BE49-F238E27FC236}">
                  <a16:creationId xmlns:a16="http://schemas.microsoft.com/office/drawing/2014/main" id="{B049C1C5-84F0-4914-8FED-50BD2B93B71A}"/>
                </a:ext>
              </a:extLst>
            </p:cNvPr>
            <p:cNvSpPr>
              <a:spLocks/>
            </p:cNvSpPr>
            <p:nvPr/>
          </p:nvSpPr>
          <p:spPr bwMode="auto">
            <a:xfrm>
              <a:off x="4940301" y="490538"/>
              <a:ext cx="61913" cy="66675"/>
            </a:xfrm>
            <a:custGeom>
              <a:avLst/>
              <a:gdLst>
                <a:gd name="T0" fmla="*/ 121 w 614"/>
                <a:gd name="T1" fmla="*/ 656 h 656"/>
                <a:gd name="T2" fmla="*/ 69 w 614"/>
                <a:gd name="T3" fmla="*/ 631 h 656"/>
                <a:gd name="T4" fmla="*/ 60 w 614"/>
                <a:gd name="T5" fmla="*/ 621 h 656"/>
                <a:gd name="T6" fmla="*/ 45 w 614"/>
                <a:gd name="T7" fmla="*/ 552 h 656"/>
                <a:gd name="T8" fmla="*/ 389 w 614"/>
                <a:gd name="T9" fmla="*/ 23 h 656"/>
                <a:gd name="T10" fmla="*/ 549 w 614"/>
                <a:gd name="T11" fmla="*/ 1 h 656"/>
                <a:gd name="T12" fmla="*/ 613 w 614"/>
                <a:gd name="T13" fmla="*/ 70 h 656"/>
                <a:gd name="T14" fmla="*/ 544 w 614"/>
                <a:gd name="T15" fmla="*/ 135 h 656"/>
                <a:gd name="T16" fmla="*/ 427 w 614"/>
                <a:gd name="T17" fmla="*/ 151 h 656"/>
                <a:gd name="T18" fmla="*/ 186 w 614"/>
                <a:gd name="T19" fmla="*/ 573 h 656"/>
                <a:gd name="T20" fmla="*/ 151 w 614"/>
                <a:gd name="T21" fmla="*/ 649 h 656"/>
                <a:gd name="T22" fmla="*/ 121 w 614"/>
                <a:gd name="T23" fmla="*/ 65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4" h="656">
                  <a:moveTo>
                    <a:pt x="121" y="656"/>
                  </a:moveTo>
                  <a:cubicBezTo>
                    <a:pt x="101" y="656"/>
                    <a:pt x="82" y="648"/>
                    <a:pt x="69" y="631"/>
                  </a:cubicBezTo>
                  <a:cubicBezTo>
                    <a:pt x="66" y="628"/>
                    <a:pt x="63" y="624"/>
                    <a:pt x="60" y="621"/>
                  </a:cubicBezTo>
                  <a:cubicBezTo>
                    <a:pt x="41" y="602"/>
                    <a:pt x="37" y="575"/>
                    <a:pt x="45" y="552"/>
                  </a:cubicBezTo>
                  <a:cubicBezTo>
                    <a:pt x="0" y="272"/>
                    <a:pt x="180" y="86"/>
                    <a:pt x="389" y="23"/>
                  </a:cubicBezTo>
                  <a:cubicBezTo>
                    <a:pt x="442" y="7"/>
                    <a:pt x="495" y="0"/>
                    <a:pt x="549" y="1"/>
                  </a:cubicBezTo>
                  <a:cubicBezTo>
                    <a:pt x="585" y="3"/>
                    <a:pt x="614" y="34"/>
                    <a:pt x="613" y="70"/>
                  </a:cubicBezTo>
                  <a:cubicBezTo>
                    <a:pt x="612" y="107"/>
                    <a:pt x="581" y="136"/>
                    <a:pt x="544" y="135"/>
                  </a:cubicBezTo>
                  <a:cubicBezTo>
                    <a:pt x="506" y="134"/>
                    <a:pt x="466" y="139"/>
                    <a:pt x="427" y="151"/>
                  </a:cubicBezTo>
                  <a:cubicBezTo>
                    <a:pt x="270" y="198"/>
                    <a:pt x="124" y="334"/>
                    <a:pt x="186" y="573"/>
                  </a:cubicBezTo>
                  <a:cubicBezTo>
                    <a:pt x="193" y="604"/>
                    <a:pt x="179" y="635"/>
                    <a:pt x="151" y="649"/>
                  </a:cubicBezTo>
                  <a:cubicBezTo>
                    <a:pt x="141" y="654"/>
                    <a:pt x="131" y="656"/>
                    <a:pt x="121" y="6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132">
              <a:extLst>
                <a:ext uri="{FF2B5EF4-FFF2-40B4-BE49-F238E27FC236}">
                  <a16:creationId xmlns:a16="http://schemas.microsoft.com/office/drawing/2014/main" id="{2B32FCA1-53A1-4BF8-970D-5015BF237034}"/>
                </a:ext>
              </a:extLst>
            </p:cNvPr>
            <p:cNvSpPr>
              <a:spLocks/>
            </p:cNvSpPr>
            <p:nvPr/>
          </p:nvSpPr>
          <p:spPr bwMode="auto">
            <a:xfrm>
              <a:off x="5026026" y="534988"/>
              <a:ext cx="47625" cy="39688"/>
            </a:xfrm>
            <a:custGeom>
              <a:avLst/>
              <a:gdLst>
                <a:gd name="T0" fmla="*/ 411 w 480"/>
                <a:gd name="T1" fmla="*/ 394 h 394"/>
                <a:gd name="T2" fmla="*/ 410 w 480"/>
                <a:gd name="T3" fmla="*/ 394 h 394"/>
                <a:gd name="T4" fmla="*/ 345 w 480"/>
                <a:gd name="T5" fmla="*/ 325 h 394"/>
                <a:gd name="T6" fmla="*/ 293 w 480"/>
                <a:gd name="T7" fmla="*/ 181 h 394"/>
                <a:gd name="T8" fmla="*/ 115 w 480"/>
                <a:gd name="T9" fmla="*/ 185 h 394"/>
                <a:gd name="T10" fmla="*/ 22 w 480"/>
                <a:gd name="T11" fmla="*/ 172 h 394"/>
                <a:gd name="T12" fmla="*/ 35 w 480"/>
                <a:gd name="T13" fmla="*/ 79 h 394"/>
                <a:gd name="T14" fmla="*/ 383 w 480"/>
                <a:gd name="T15" fmla="*/ 82 h 394"/>
                <a:gd name="T16" fmla="*/ 478 w 480"/>
                <a:gd name="T17" fmla="*/ 329 h 394"/>
                <a:gd name="T18" fmla="*/ 411 w 480"/>
                <a:gd name="T19"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0" h="394">
                  <a:moveTo>
                    <a:pt x="411" y="394"/>
                  </a:moveTo>
                  <a:lnTo>
                    <a:pt x="410" y="394"/>
                  </a:lnTo>
                  <a:cubicBezTo>
                    <a:pt x="373" y="392"/>
                    <a:pt x="344" y="362"/>
                    <a:pt x="345" y="325"/>
                  </a:cubicBezTo>
                  <a:cubicBezTo>
                    <a:pt x="346" y="268"/>
                    <a:pt x="338" y="222"/>
                    <a:pt x="293" y="181"/>
                  </a:cubicBezTo>
                  <a:cubicBezTo>
                    <a:pt x="256" y="148"/>
                    <a:pt x="163" y="150"/>
                    <a:pt x="115" y="185"/>
                  </a:cubicBezTo>
                  <a:cubicBezTo>
                    <a:pt x="86" y="208"/>
                    <a:pt x="44" y="202"/>
                    <a:pt x="22" y="172"/>
                  </a:cubicBezTo>
                  <a:cubicBezTo>
                    <a:pt x="0" y="143"/>
                    <a:pt x="6" y="101"/>
                    <a:pt x="35" y="79"/>
                  </a:cubicBezTo>
                  <a:cubicBezTo>
                    <a:pt x="124" y="13"/>
                    <a:pt x="291" y="0"/>
                    <a:pt x="383" y="82"/>
                  </a:cubicBezTo>
                  <a:cubicBezTo>
                    <a:pt x="471" y="162"/>
                    <a:pt x="480" y="256"/>
                    <a:pt x="478" y="329"/>
                  </a:cubicBezTo>
                  <a:cubicBezTo>
                    <a:pt x="477" y="365"/>
                    <a:pt x="447" y="394"/>
                    <a:pt x="411" y="39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133">
              <a:extLst>
                <a:ext uri="{FF2B5EF4-FFF2-40B4-BE49-F238E27FC236}">
                  <a16:creationId xmlns:a16="http://schemas.microsoft.com/office/drawing/2014/main" id="{34F5EE5A-7BAD-4C39-A863-3E649F749D78}"/>
                </a:ext>
              </a:extLst>
            </p:cNvPr>
            <p:cNvSpPr>
              <a:spLocks/>
            </p:cNvSpPr>
            <p:nvPr/>
          </p:nvSpPr>
          <p:spPr bwMode="auto">
            <a:xfrm>
              <a:off x="4878388" y="528638"/>
              <a:ext cx="82550" cy="38100"/>
            </a:xfrm>
            <a:custGeom>
              <a:avLst/>
              <a:gdLst>
                <a:gd name="T0" fmla="*/ 76 w 816"/>
                <a:gd name="T1" fmla="*/ 385 h 385"/>
                <a:gd name="T2" fmla="*/ 48 w 816"/>
                <a:gd name="T3" fmla="*/ 379 h 385"/>
                <a:gd name="T4" fmla="*/ 15 w 816"/>
                <a:gd name="T5" fmla="*/ 291 h 385"/>
                <a:gd name="T6" fmla="*/ 343 w 816"/>
                <a:gd name="T7" fmla="*/ 33 h 385"/>
                <a:gd name="T8" fmla="*/ 794 w 816"/>
                <a:gd name="T9" fmla="*/ 207 h 385"/>
                <a:gd name="T10" fmla="*/ 780 w 816"/>
                <a:gd name="T11" fmla="*/ 301 h 385"/>
                <a:gd name="T12" fmla="*/ 687 w 816"/>
                <a:gd name="T13" fmla="*/ 287 h 385"/>
                <a:gd name="T14" fmla="*/ 368 w 816"/>
                <a:gd name="T15" fmla="*/ 164 h 385"/>
                <a:gd name="T16" fmla="*/ 136 w 816"/>
                <a:gd name="T17" fmla="*/ 346 h 385"/>
                <a:gd name="T18" fmla="*/ 76 w 816"/>
                <a:gd name="T19" fmla="*/ 38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6" h="385">
                  <a:moveTo>
                    <a:pt x="76" y="385"/>
                  </a:moveTo>
                  <a:cubicBezTo>
                    <a:pt x="66" y="385"/>
                    <a:pt x="57" y="383"/>
                    <a:pt x="48" y="379"/>
                  </a:cubicBezTo>
                  <a:cubicBezTo>
                    <a:pt x="15" y="363"/>
                    <a:pt x="0" y="324"/>
                    <a:pt x="15" y="291"/>
                  </a:cubicBezTo>
                  <a:cubicBezTo>
                    <a:pt x="76" y="157"/>
                    <a:pt x="199" y="61"/>
                    <a:pt x="343" y="33"/>
                  </a:cubicBezTo>
                  <a:cubicBezTo>
                    <a:pt x="513" y="0"/>
                    <a:pt x="690" y="69"/>
                    <a:pt x="794" y="207"/>
                  </a:cubicBezTo>
                  <a:cubicBezTo>
                    <a:pt x="816" y="237"/>
                    <a:pt x="810" y="278"/>
                    <a:pt x="780" y="301"/>
                  </a:cubicBezTo>
                  <a:cubicBezTo>
                    <a:pt x="751" y="322"/>
                    <a:pt x="709" y="317"/>
                    <a:pt x="687" y="287"/>
                  </a:cubicBezTo>
                  <a:cubicBezTo>
                    <a:pt x="613" y="187"/>
                    <a:pt x="491" y="140"/>
                    <a:pt x="368" y="164"/>
                  </a:cubicBezTo>
                  <a:cubicBezTo>
                    <a:pt x="267" y="183"/>
                    <a:pt x="180" y="252"/>
                    <a:pt x="136" y="346"/>
                  </a:cubicBezTo>
                  <a:cubicBezTo>
                    <a:pt x="125" y="370"/>
                    <a:pt x="101" y="385"/>
                    <a:pt x="76" y="38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134">
              <a:extLst>
                <a:ext uri="{FF2B5EF4-FFF2-40B4-BE49-F238E27FC236}">
                  <a16:creationId xmlns:a16="http://schemas.microsoft.com/office/drawing/2014/main" id="{55FC8204-0C3F-47BF-B466-1EF394FCDBCA}"/>
                </a:ext>
              </a:extLst>
            </p:cNvPr>
            <p:cNvSpPr>
              <a:spLocks/>
            </p:cNvSpPr>
            <p:nvPr/>
          </p:nvSpPr>
          <p:spPr bwMode="auto">
            <a:xfrm>
              <a:off x="5207001" y="830263"/>
              <a:ext cx="14288" cy="12700"/>
            </a:xfrm>
            <a:custGeom>
              <a:avLst/>
              <a:gdLst>
                <a:gd name="T0" fmla="*/ 67 w 133"/>
                <a:gd name="T1" fmla="*/ 134 h 134"/>
                <a:gd name="T2" fmla="*/ 19 w 133"/>
                <a:gd name="T3" fmla="*/ 114 h 134"/>
                <a:gd name="T4" fmla="*/ 0 w 133"/>
                <a:gd name="T5" fmla="*/ 67 h 134"/>
                <a:gd name="T6" fmla="*/ 19 w 133"/>
                <a:gd name="T7" fmla="*/ 20 h 134"/>
                <a:gd name="T8" fmla="*/ 67 w 133"/>
                <a:gd name="T9" fmla="*/ 0 h 134"/>
                <a:gd name="T10" fmla="*/ 114 w 133"/>
                <a:gd name="T11" fmla="*/ 20 h 134"/>
                <a:gd name="T12" fmla="*/ 133 w 133"/>
                <a:gd name="T13" fmla="*/ 67 h 134"/>
                <a:gd name="T14" fmla="*/ 114 w 133"/>
                <a:gd name="T15" fmla="*/ 114 h 134"/>
                <a:gd name="T16" fmla="*/ 67 w 133"/>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34">
                  <a:moveTo>
                    <a:pt x="67" y="134"/>
                  </a:moveTo>
                  <a:cubicBezTo>
                    <a:pt x="49" y="134"/>
                    <a:pt x="32" y="127"/>
                    <a:pt x="19" y="114"/>
                  </a:cubicBezTo>
                  <a:cubicBezTo>
                    <a:pt x="7" y="102"/>
                    <a:pt x="0" y="85"/>
                    <a:pt x="0" y="67"/>
                  </a:cubicBezTo>
                  <a:cubicBezTo>
                    <a:pt x="0" y="50"/>
                    <a:pt x="7" y="33"/>
                    <a:pt x="19" y="20"/>
                  </a:cubicBezTo>
                  <a:cubicBezTo>
                    <a:pt x="32" y="8"/>
                    <a:pt x="49" y="0"/>
                    <a:pt x="67" y="0"/>
                  </a:cubicBezTo>
                  <a:cubicBezTo>
                    <a:pt x="84" y="0"/>
                    <a:pt x="101" y="8"/>
                    <a:pt x="114" y="20"/>
                  </a:cubicBezTo>
                  <a:cubicBezTo>
                    <a:pt x="126" y="33"/>
                    <a:pt x="133" y="50"/>
                    <a:pt x="133" y="67"/>
                  </a:cubicBezTo>
                  <a:cubicBezTo>
                    <a:pt x="133" y="85"/>
                    <a:pt x="126" y="102"/>
                    <a:pt x="114" y="114"/>
                  </a:cubicBezTo>
                  <a:cubicBezTo>
                    <a:pt x="101" y="127"/>
                    <a:pt x="84" y="134"/>
                    <a:pt x="67"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135">
              <a:extLst>
                <a:ext uri="{FF2B5EF4-FFF2-40B4-BE49-F238E27FC236}">
                  <a16:creationId xmlns:a16="http://schemas.microsoft.com/office/drawing/2014/main" id="{180CC983-42F6-458A-BCFA-939DC0EE48FC}"/>
                </a:ext>
              </a:extLst>
            </p:cNvPr>
            <p:cNvSpPr>
              <a:spLocks/>
            </p:cNvSpPr>
            <p:nvPr/>
          </p:nvSpPr>
          <p:spPr bwMode="auto">
            <a:xfrm>
              <a:off x="5180013" y="830263"/>
              <a:ext cx="12700" cy="12700"/>
            </a:xfrm>
            <a:custGeom>
              <a:avLst/>
              <a:gdLst>
                <a:gd name="T0" fmla="*/ 67 w 133"/>
                <a:gd name="T1" fmla="*/ 134 h 134"/>
                <a:gd name="T2" fmla="*/ 19 w 133"/>
                <a:gd name="T3" fmla="*/ 114 h 134"/>
                <a:gd name="T4" fmla="*/ 0 w 133"/>
                <a:gd name="T5" fmla="*/ 67 h 134"/>
                <a:gd name="T6" fmla="*/ 19 w 133"/>
                <a:gd name="T7" fmla="*/ 20 h 134"/>
                <a:gd name="T8" fmla="*/ 67 w 133"/>
                <a:gd name="T9" fmla="*/ 0 h 134"/>
                <a:gd name="T10" fmla="*/ 114 w 133"/>
                <a:gd name="T11" fmla="*/ 20 h 134"/>
                <a:gd name="T12" fmla="*/ 133 w 133"/>
                <a:gd name="T13" fmla="*/ 67 h 134"/>
                <a:gd name="T14" fmla="*/ 114 w 133"/>
                <a:gd name="T15" fmla="*/ 114 h 134"/>
                <a:gd name="T16" fmla="*/ 67 w 133"/>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34">
                  <a:moveTo>
                    <a:pt x="67" y="134"/>
                  </a:moveTo>
                  <a:cubicBezTo>
                    <a:pt x="49" y="134"/>
                    <a:pt x="32" y="127"/>
                    <a:pt x="19" y="114"/>
                  </a:cubicBezTo>
                  <a:cubicBezTo>
                    <a:pt x="7" y="102"/>
                    <a:pt x="0" y="85"/>
                    <a:pt x="0" y="67"/>
                  </a:cubicBezTo>
                  <a:cubicBezTo>
                    <a:pt x="0" y="50"/>
                    <a:pt x="7" y="32"/>
                    <a:pt x="19" y="20"/>
                  </a:cubicBezTo>
                  <a:cubicBezTo>
                    <a:pt x="32" y="8"/>
                    <a:pt x="49" y="0"/>
                    <a:pt x="67" y="0"/>
                  </a:cubicBezTo>
                  <a:cubicBezTo>
                    <a:pt x="84" y="0"/>
                    <a:pt x="101" y="8"/>
                    <a:pt x="114" y="20"/>
                  </a:cubicBezTo>
                  <a:cubicBezTo>
                    <a:pt x="126" y="33"/>
                    <a:pt x="133" y="50"/>
                    <a:pt x="133" y="67"/>
                  </a:cubicBezTo>
                  <a:cubicBezTo>
                    <a:pt x="133" y="85"/>
                    <a:pt x="126" y="102"/>
                    <a:pt x="114" y="114"/>
                  </a:cubicBezTo>
                  <a:cubicBezTo>
                    <a:pt x="101" y="127"/>
                    <a:pt x="84" y="134"/>
                    <a:pt x="67"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136">
              <a:extLst>
                <a:ext uri="{FF2B5EF4-FFF2-40B4-BE49-F238E27FC236}">
                  <a16:creationId xmlns:a16="http://schemas.microsoft.com/office/drawing/2014/main" id="{6DEF94C3-F295-445B-BEDA-971AFEB1F57D}"/>
                </a:ext>
              </a:extLst>
            </p:cNvPr>
            <p:cNvSpPr>
              <a:spLocks/>
            </p:cNvSpPr>
            <p:nvPr/>
          </p:nvSpPr>
          <p:spPr bwMode="auto">
            <a:xfrm>
              <a:off x="4745038" y="830263"/>
              <a:ext cx="420688" cy="12700"/>
            </a:xfrm>
            <a:custGeom>
              <a:avLst/>
              <a:gdLst>
                <a:gd name="T0" fmla="*/ 4080 w 4146"/>
                <a:gd name="T1" fmla="*/ 134 h 134"/>
                <a:gd name="T2" fmla="*/ 67 w 4146"/>
                <a:gd name="T3" fmla="*/ 134 h 134"/>
                <a:gd name="T4" fmla="*/ 0 w 4146"/>
                <a:gd name="T5" fmla="*/ 67 h 134"/>
                <a:gd name="T6" fmla="*/ 67 w 4146"/>
                <a:gd name="T7" fmla="*/ 0 h 134"/>
                <a:gd name="T8" fmla="*/ 4080 w 4146"/>
                <a:gd name="T9" fmla="*/ 0 h 134"/>
                <a:gd name="T10" fmla="*/ 4146 w 4146"/>
                <a:gd name="T11" fmla="*/ 67 h 134"/>
                <a:gd name="T12" fmla="*/ 4080 w 4146"/>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4146" h="134">
                  <a:moveTo>
                    <a:pt x="4080" y="134"/>
                  </a:moveTo>
                  <a:lnTo>
                    <a:pt x="67" y="134"/>
                  </a:lnTo>
                  <a:cubicBezTo>
                    <a:pt x="30" y="134"/>
                    <a:pt x="0" y="104"/>
                    <a:pt x="0" y="67"/>
                  </a:cubicBezTo>
                  <a:cubicBezTo>
                    <a:pt x="0" y="30"/>
                    <a:pt x="30" y="0"/>
                    <a:pt x="67" y="0"/>
                  </a:cubicBezTo>
                  <a:lnTo>
                    <a:pt x="4080" y="0"/>
                  </a:lnTo>
                  <a:cubicBezTo>
                    <a:pt x="4117" y="0"/>
                    <a:pt x="4146" y="30"/>
                    <a:pt x="4146" y="67"/>
                  </a:cubicBezTo>
                  <a:cubicBezTo>
                    <a:pt x="4146" y="104"/>
                    <a:pt x="4117" y="134"/>
                    <a:pt x="4080"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Freeform 1137">
              <a:extLst>
                <a:ext uri="{FF2B5EF4-FFF2-40B4-BE49-F238E27FC236}">
                  <a16:creationId xmlns:a16="http://schemas.microsoft.com/office/drawing/2014/main" id="{B1C2AC7D-C25B-4702-9E19-B6D713D6024A}"/>
                </a:ext>
              </a:extLst>
            </p:cNvPr>
            <p:cNvSpPr>
              <a:spLocks/>
            </p:cNvSpPr>
            <p:nvPr/>
          </p:nvSpPr>
          <p:spPr bwMode="auto">
            <a:xfrm>
              <a:off x="4722813" y="830263"/>
              <a:ext cx="12700" cy="12700"/>
            </a:xfrm>
            <a:custGeom>
              <a:avLst/>
              <a:gdLst>
                <a:gd name="T0" fmla="*/ 67 w 133"/>
                <a:gd name="T1" fmla="*/ 134 h 134"/>
                <a:gd name="T2" fmla="*/ 19 w 133"/>
                <a:gd name="T3" fmla="*/ 114 h 134"/>
                <a:gd name="T4" fmla="*/ 0 w 133"/>
                <a:gd name="T5" fmla="*/ 67 h 134"/>
                <a:gd name="T6" fmla="*/ 19 w 133"/>
                <a:gd name="T7" fmla="*/ 20 h 134"/>
                <a:gd name="T8" fmla="*/ 67 w 133"/>
                <a:gd name="T9" fmla="*/ 0 h 134"/>
                <a:gd name="T10" fmla="*/ 114 w 133"/>
                <a:gd name="T11" fmla="*/ 20 h 134"/>
                <a:gd name="T12" fmla="*/ 133 w 133"/>
                <a:gd name="T13" fmla="*/ 67 h 134"/>
                <a:gd name="T14" fmla="*/ 114 w 133"/>
                <a:gd name="T15" fmla="*/ 114 h 134"/>
                <a:gd name="T16" fmla="*/ 67 w 133"/>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34">
                  <a:moveTo>
                    <a:pt x="67" y="134"/>
                  </a:moveTo>
                  <a:cubicBezTo>
                    <a:pt x="49" y="134"/>
                    <a:pt x="32" y="127"/>
                    <a:pt x="19" y="114"/>
                  </a:cubicBezTo>
                  <a:cubicBezTo>
                    <a:pt x="7" y="102"/>
                    <a:pt x="0" y="85"/>
                    <a:pt x="0" y="67"/>
                  </a:cubicBezTo>
                  <a:cubicBezTo>
                    <a:pt x="0" y="50"/>
                    <a:pt x="7" y="33"/>
                    <a:pt x="19" y="20"/>
                  </a:cubicBezTo>
                  <a:cubicBezTo>
                    <a:pt x="32" y="8"/>
                    <a:pt x="49" y="0"/>
                    <a:pt x="67" y="0"/>
                  </a:cubicBezTo>
                  <a:cubicBezTo>
                    <a:pt x="84" y="0"/>
                    <a:pt x="101" y="8"/>
                    <a:pt x="114" y="20"/>
                  </a:cubicBezTo>
                  <a:cubicBezTo>
                    <a:pt x="126" y="33"/>
                    <a:pt x="133" y="50"/>
                    <a:pt x="133" y="67"/>
                  </a:cubicBezTo>
                  <a:cubicBezTo>
                    <a:pt x="133" y="85"/>
                    <a:pt x="126" y="102"/>
                    <a:pt x="114" y="114"/>
                  </a:cubicBezTo>
                  <a:cubicBezTo>
                    <a:pt x="101" y="127"/>
                    <a:pt x="84" y="134"/>
                    <a:pt x="67"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138">
              <a:extLst>
                <a:ext uri="{FF2B5EF4-FFF2-40B4-BE49-F238E27FC236}">
                  <a16:creationId xmlns:a16="http://schemas.microsoft.com/office/drawing/2014/main" id="{52118BAF-27C8-406E-8E3F-2D1E07B87E72}"/>
                </a:ext>
              </a:extLst>
            </p:cNvPr>
            <p:cNvSpPr>
              <a:spLocks/>
            </p:cNvSpPr>
            <p:nvPr/>
          </p:nvSpPr>
          <p:spPr bwMode="auto">
            <a:xfrm>
              <a:off x="4700588" y="830263"/>
              <a:ext cx="12700" cy="12700"/>
            </a:xfrm>
            <a:custGeom>
              <a:avLst/>
              <a:gdLst>
                <a:gd name="T0" fmla="*/ 67 w 133"/>
                <a:gd name="T1" fmla="*/ 134 h 134"/>
                <a:gd name="T2" fmla="*/ 19 w 133"/>
                <a:gd name="T3" fmla="*/ 114 h 134"/>
                <a:gd name="T4" fmla="*/ 0 w 133"/>
                <a:gd name="T5" fmla="*/ 67 h 134"/>
                <a:gd name="T6" fmla="*/ 19 w 133"/>
                <a:gd name="T7" fmla="*/ 20 h 134"/>
                <a:gd name="T8" fmla="*/ 67 w 133"/>
                <a:gd name="T9" fmla="*/ 0 h 134"/>
                <a:gd name="T10" fmla="*/ 114 w 133"/>
                <a:gd name="T11" fmla="*/ 20 h 134"/>
                <a:gd name="T12" fmla="*/ 133 w 133"/>
                <a:gd name="T13" fmla="*/ 67 h 134"/>
                <a:gd name="T14" fmla="*/ 114 w 133"/>
                <a:gd name="T15" fmla="*/ 114 h 134"/>
                <a:gd name="T16" fmla="*/ 67 w 133"/>
                <a:gd name="T17"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134">
                  <a:moveTo>
                    <a:pt x="67" y="134"/>
                  </a:moveTo>
                  <a:cubicBezTo>
                    <a:pt x="49" y="134"/>
                    <a:pt x="32" y="127"/>
                    <a:pt x="19" y="114"/>
                  </a:cubicBezTo>
                  <a:cubicBezTo>
                    <a:pt x="7" y="102"/>
                    <a:pt x="0" y="85"/>
                    <a:pt x="0" y="67"/>
                  </a:cubicBezTo>
                  <a:cubicBezTo>
                    <a:pt x="0" y="50"/>
                    <a:pt x="7" y="33"/>
                    <a:pt x="19" y="20"/>
                  </a:cubicBezTo>
                  <a:cubicBezTo>
                    <a:pt x="32" y="8"/>
                    <a:pt x="49" y="0"/>
                    <a:pt x="67" y="0"/>
                  </a:cubicBezTo>
                  <a:cubicBezTo>
                    <a:pt x="84" y="0"/>
                    <a:pt x="101" y="8"/>
                    <a:pt x="114" y="20"/>
                  </a:cubicBezTo>
                  <a:cubicBezTo>
                    <a:pt x="126" y="33"/>
                    <a:pt x="133" y="50"/>
                    <a:pt x="133" y="67"/>
                  </a:cubicBezTo>
                  <a:cubicBezTo>
                    <a:pt x="133" y="85"/>
                    <a:pt x="126" y="102"/>
                    <a:pt x="114" y="114"/>
                  </a:cubicBezTo>
                  <a:cubicBezTo>
                    <a:pt x="101" y="127"/>
                    <a:pt x="84" y="134"/>
                    <a:pt x="67"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Rectangle 1139">
              <a:extLst>
                <a:ext uri="{FF2B5EF4-FFF2-40B4-BE49-F238E27FC236}">
                  <a16:creationId xmlns:a16="http://schemas.microsoft.com/office/drawing/2014/main" id="{B5132A2D-161F-4C28-80D8-F4E806B0B858}"/>
                </a:ext>
              </a:extLst>
            </p:cNvPr>
            <p:cNvSpPr>
              <a:spLocks noChangeArrowheads="1"/>
            </p:cNvSpPr>
            <p:nvPr/>
          </p:nvSpPr>
          <p:spPr bwMode="auto">
            <a:xfrm>
              <a:off x="4878388" y="792163"/>
              <a:ext cx="150813"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140">
              <a:extLst>
                <a:ext uri="{FF2B5EF4-FFF2-40B4-BE49-F238E27FC236}">
                  <a16:creationId xmlns:a16="http://schemas.microsoft.com/office/drawing/2014/main" id="{C3CB2CCE-F4DD-437A-BA13-3A3BC48FB4DC}"/>
                </a:ext>
              </a:extLst>
            </p:cNvPr>
            <p:cNvSpPr>
              <a:spLocks noEditPoints="1"/>
            </p:cNvSpPr>
            <p:nvPr/>
          </p:nvSpPr>
          <p:spPr bwMode="auto">
            <a:xfrm>
              <a:off x="4779963" y="755651"/>
              <a:ext cx="87313" cy="87313"/>
            </a:xfrm>
            <a:custGeom>
              <a:avLst/>
              <a:gdLst>
                <a:gd name="T0" fmla="*/ 435 w 869"/>
                <a:gd name="T1" fmla="*/ 134 h 869"/>
                <a:gd name="T2" fmla="*/ 134 w 869"/>
                <a:gd name="T3" fmla="*/ 434 h 869"/>
                <a:gd name="T4" fmla="*/ 435 w 869"/>
                <a:gd name="T5" fmla="*/ 735 h 869"/>
                <a:gd name="T6" fmla="*/ 736 w 869"/>
                <a:gd name="T7" fmla="*/ 434 h 869"/>
                <a:gd name="T8" fmla="*/ 435 w 869"/>
                <a:gd name="T9" fmla="*/ 134 h 869"/>
                <a:gd name="T10" fmla="*/ 435 w 869"/>
                <a:gd name="T11" fmla="*/ 869 h 869"/>
                <a:gd name="T12" fmla="*/ 0 w 869"/>
                <a:gd name="T13" fmla="*/ 434 h 869"/>
                <a:gd name="T14" fmla="*/ 435 w 869"/>
                <a:gd name="T15" fmla="*/ 0 h 869"/>
                <a:gd name="T16" fmla="*/ 869 w 869"/>
                <a:gd name="T17" fmla="*/ 434 h 869"/>
                <a:gd name="T18" fmla="*/ 435 w 869"/>
                <a:gd name="T19"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9" h="869">
                  <a:moveTo>
                    <a:pt x="435" y="134"/>
                  </a:moveTo>
                  <a:cubicBezTo>
                    <a:pt x="269" y="134"/>
                    <a:pt x="134" y="269"/>
                    <a:pt x="134" y="434"/>
                  </a:cubicBezTo>
                  <a:cubicBezTo>
                    <a:pt x="134" y="601"/>
                    <a:pt x="269" y="735"/>
                    <a:pt x="435" y="735"/>
                  </a:cubicBezTo>
                  <a:cubicBezTo>
                    <a:pt x="601" y="735"/>
                    <a:pt x="736" y="601"/>
                    <a:pt x="736" y="434"/>
                  </a:cubicBezTo>
                  <a:cubicBezTo>
                    <a:pt x="736" y="269"/>
                    <a:pt x="601" y="134"/>
                    <a:pt x="435" y="134"/>
                  </a:cubicBezTo>
                  <a:close/>
                  <a:moveTo>
                    <a:pt x="435" y="869"/>
                  </a:moveTo>
                  <a:cubicBezTo>
                    <a:pt x="195" y="869"/>
                    <a:pt x="0" y="674"/>
                    <a:pt x="0" y="434"/>
                  </a:cubicBezTo>
                  <a:cubicBezTo>
                    <a:pt x="0" y="195"/>
                    <a:pt x="195" y="0"/>
                    <a:pt x="435" y="0"/>
                  </a:cubicBezTo>
                  <a:cubicBezTo>
                    <a:pt x="674" y="0"/>
                    <a:pt x="869" y="195"/>
                    <a:pt x="869" y="434"/>
                  </a:cubicBezTo>
                  <a:cubicBezTo>
                    <a:pt x="869" y="674"/>
                    <a:pt x="674" y="869"/>
                    <a:pt x="435" y="8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141">
              <a:extLst>
                <a:ext uri="{FF2B5EF4-FFF2-40B4-BE49-F238E27FC236}">
                  <a16:creationId xmlns:a16="http://schemas.microsoft.com/office/drawing/2014/main" id="{6589ECFE-5BA5-4C94-91FC-A1BCD4523341}"/>
                </a:ext>
              </a:extLst>
            </p:cNvPr>
            <p:cNvSpPr>
              <a:spLocks/>
            </p:cNvSpPr>
            <p:nvPr/>
          </p:nvSpPr>
          <p:spPr bwMode="auto">
            <a:xfrm>
              <a:off x="5037138" y="755651"/>
              <a:ext cx="87313" cy="87313"/>
            </a:xfrm>
            <a:custGeom>
              <a:avLst/>
              <a:gdLst>
                <a:gd name="T0" fmla="*/ 434 w 864"/>
                <a:gd name="T1" fmla="*/ 869 h 869"/>
                <a:gd name="T2" fmla="*/ 0 w 864"/>
                <a:gd name="T3" fmla="*/ 434 h 869"/>
                <a:gd name="T4" fmla="*/ 434 w 864"/>
                <a:gd name="T5" fmla="*/ 0 h 869"/>
                <a:gd name="T6" fmla="*/ 691 w 864"/>
                <a:gd name="T7" fmla="*/ 84 h 869"/>
                <a:gd name="T8" fmla="*/ 706 w 864"/>
                <a:gd name="T9" fmla="*/ 178 h 869"/>
                <a:gd name="T10" fmla="*/ 612 w 864"/>
                <a:gd name="T11" fmla="*/ 192 h 869"/>
                <a:gd name="T12" fmla="*/ 434 w 864"/>
                <a:gd name="T13" fmla="*/ 134 h 869"/>
                <a:gd name="T14" fmla="*/ 133 w 864"/>
                <a:gd name="T15" fmla="*/ 434 h 869"/>
                <a:gd name="T16" fmla="*/ 434 w 864"/>
                <a:gd name="T17" fmla="*/ 735 h 869"/>
                <a:gd name="T18" fmla="*/ 725 w 864"/>
                <a:gd name="T19" fmla="*/ 511 h 869"/>
                <a:gd name="T20" fmla="*/ 807 w 864"/>
                <a:gd name="T21" fmla="*/ 464 h 869"/>
                <a:gd name="T22" fmla="*/ 854 w 864"/>
                <a:gd name="T23" fmla="*/ 545 h 869"/>
                <a:gd name="T24" fmla="*/ 434 w 864"/>
                <a:gd name="T25" fmla="*/ 86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869">
                  <a:moveTo>
                    <a:pt x="434" y="869"/>
                  </a:moveTo>
                  <a:cubicBezTo>
                    <a:pt x="195" y="869"/>
                    <a:pt x="0" y="674"/>
                    <a:pt x="0" y="434"/>
                  </a:cubicBezTo>
                  <a:cubicBezTo>
                    <a:pt x="0" y="195"/>
                    <a:pt x="195" y="0"/>
                    <a:pt x="434" y="0"/>
                  </a:cubicBezTo>
                  <a:cubicBezTo>
                    <a:pt x="528" y="0"/>
                    <a:pt x="617" y="29"/>
                    <a:pt x="691" y="84"/>
                  </a:cubicBezTo>
                  <a:cubicBezTo>
                    <a:pt x="721" y="106"/>
                    <a:pt x="727" y="148"/>
                    <a:pt x="706" y="178"/>
                  </a:cubicBezTo>
                  <a:cubicBezTo>
                    <a:pt x="684" y="207"/>
                    <a:pt x="642" y="214"/>
                    <a:pt x="612" y="192"/>
                  </a:cubicBezTo>
                  <a:cubicBezTo>
                    <a:pt x="561" y="154"/>
                    <a:pt x="499" y="134"/>
                    <a:pt x="434" y="134"/>
                  </a:cubicBezTo>
                  <a:cubicBezTo>
                    <a:pt x="268" y="134"/>
                    <a:pt x="133" y="269"/>
                    <a:pt x="133" y="434"/>
                  </a:cubicBezTo>
                  <a:cubicBezTo>
                    <a:pt x="133" y="601"/>
                    <a:pt x="268" y="735"/>
                    <a:pt x="434" y="735"/>
                  </a:cubicBezTo>
                  <a:cubicBezTo>
                    <a:pt x="571" y="735"/>
                    <a:pt x="691" y="643"/>
                    <a:pt x="725" y="511"/>
                  </a:cubicBezTo>
                  <a:cubicBezTo>
                    <a:pt x="735" y="476"/>
                    <a:pt x="771" y="454"/>
                    <a:pt x="807" y="464"/>
                  </a:cubicBezTo>
                  <a:cubicBezTo>
                    <a:pt x="842" y="473"/>
                    <a:pt x="864" y="510"/>
                    <a:pt x="854" y="545"/>
                  </a:cubicBezTo>
                  <a:cubicBezTo>
                    <a:pt x="804" y="736"/>
                    <a:pt x="631" y="869"/>
                    <a:pt x="434" y="8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142">
              <a:extLst>
                <a:ext uri="{FF2B5EF4-FFF2-40B4-BE49-F238E27FC236}">
                  <a16:creationId xmlns:a16="http://schemas.microsoft.com/office/drawing/2014/main" id="{0DE425D2-DF26-4618-9722-6F4DCC1E6DFD}"/>
                </a:ext>
              </a:extLst>
            </p:cNvPr>
            <p:cNvSpPr>
              <a:spLocks/>
            </p:cNvSpPr>
            <p:nvPr/>
          </p:nvSpPr>
          <p:spPr bwMode="auto">
            <a:xfrm>
              <a:off x="5106988" y="777876"/>
              <a:ext cx="14288" cy="15875"/>
            </a:xfrm>
            <a:custGeom>
              <a:avLst/>
              <a:gdLst>
                <a:gd name="T0" fmla="*/ 70 w 145"/>
                <a:gd name="T1" fmla="*/ 153 h 153"/>
                <a:gd name="T2" fmla="*/ 8 w 145"/>
                <a:gd name="T3" fmla="*/ 111 h 153"/>
                <a:gd name="T4" fmla="*/ 12 w 145"/>
                <a:gd name="T5" fmla="*/ 49 h 153"/>
                <a:gd name="T6" fmla="*/ 21 w 145"/>
                <a:gd name="T7" fmla="*/ 37 h 153"/>
                <a:gd name="T8" fmla="*/ 46 w 145"/>
                <a:gd name="T9" fmla="*/ 16 h 153"/>
                <a:gd name="T10" fmla="*/ 135 w 145"/>
                <a:gd name="T11" fmla="*/ 46 h 153"/>
                <a:gd name="T12" fmla="*/ 135 w 145"/>
                <a:gd name="T13" fmla="*/ 111 h 153"/>
                <a:gd name="T14" fmla="*/ 124 w 145"/>
                <a:gd name="T15" fmla="*/ 126 h 153"/>
                <a:gd name="T16" fmla="*/ 94 w 145"/>
                <a:gd name="T17" fmla="*/ 149 h 153"/>
                <a:gd name="T18" fmla="*/ 70 w 145"/>
                <a:gd name="T1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53">
                  <a:moveTo>
                    <a:pt x="70" y="153"/>
                  </a:moveTo>
                  <a:cubicBezTo>
                    <a:pt x="43" y="153"/>
                    <a:pt x="18" y="138"/>
                    <a:pt x="8" y="111"/>
                  </a:cubicBezTo>
                  <a:cubicBezTo>
                    <a:pt x="0" y="90"/>
                    <a:pt x="1" y="68"/>
                    <a:pt x="12" y="49"/>
                  </a:cubicBezTo>
                  <a:cubicBezTo>
                    <a:pt x="14" y="46"/>
                    <a:pt x="17" y="42"/>
                    <a:pt x="21" y="37"/>
                  </a:cubicBezTo>
                  <a:cubicBezTo>
                    <a:pt x="27" y="28"/>
                    <a:pt x="35" y="21"/>
                    <a:pt x="46" y="16"/>
                  </a:cubicBezTo>
                  <a:cubicBezTo>
                    <a:pt x="79" y="0"/>
                    <a:pt x="119" y="13"/>
                    <a:pt x="135" y="46"/>
                  </a:cubicBezTo>
                  <a:cubicBezTo>
                    <a:pt x="145" y="67"/>
                    <a:pt x="145" y="91"/>
                    <a:pt x="135" y="111"/>
                  </a:cubicBezTo>
                  <a:cubicBezTo>
                    <a:pt x="133" y="114"/>
                    <a:pt x="130" y="120"/>
                    <a:pt x="124" y="126"/>
                  </a:cubicBezTo>
                  <a:cubicBezTo>
                    <a:pt x="117" y="136"/>
                    <a:pt x="107" y="144"/>
                    <a:pt x="94" y="149"/>
                  </a:cubicBezTo>
                  <a:cubicBezTo>
                    <a:pt x="86" y="152"/>
                    <a:pt x="78" y="153"/>
                    <a:pt x="70" y="15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0" name="Freeform 1143">
              <a:extLst>
                <a:ext uri="{FF2B5EF4-FFF2-40B4-BE49-F238E27FC236}">
                  <a16:creationId xmlns:a16="http://schemas.microsoft.com/office/drawing/2014/main" id="{2B0FB9F2-EE41-412A-81ED-80144B11BEAD}"/>
                </a:ext>
              </a:extLst>
            </p:cNvPr>
            <p:cNvSpPr>
              <a:spLocks noEditPoints="1"/>
            </p:cNvSpPr>
            <p:nvPr/>
          </p:nvSpPr>
          <p:spPr bwMode="auto">
            <a:xfrm>
              <a:off x="4814888" y="792163"/>
              <a:ext cx="15875" cy="14288"/>
            </a:xfrm>
            <a:custGeom>
              <a:avLst/>
              <a:gdLst>
                <a:gd name="T0" fmla="*/ 89 w 147"/>
                <a:gd name="T1" fmla="*/ 13 h 145"/>
                <a:gd name="T2" fmla="*/ 103 w 147"/>
                <a:gd name="T3" fmla="*/ 18 h 145"/>
                <a:gd name="T4" fmla="*/ 89 w 147"/>
                <a:gd name="T5" fmla="*/ 13 h 145"/>
                <a:gd name="T6" fmla="*/ 47 w 147"/>
                <a:gd name="T7" fmla="*/ 139 h 145"/>
                <a:gd name="T8" fmla="*/ 63 w 147"/>
                <a:gd name="T9" fmla="*/ 144 h 145"/>
                <a:gd name="T10" fmla="*/ 47 w 147"/>
                <a:gd name="T11" fmla="*/ 139 h 145"/>
                <a:gd name="T12" fmla="*/ 75 w 147"/>
                <a:gd name="T13" fmla="*/ 145 h 145"/>
                <a:gd name="T14" fmla="*/ 63 w 147"/>
                <a:gd name="T15" fmla="*/ 144 h 145"/>
                <a:gd name="T16" fmla="*/ 1 w 147"/>
                <a:gd name="T17" fmla="*/ 75 h 145"/>
                <a:gd name="T18" fmla="*/ 18 w 147"/>
                <a:gd name="T19" fmla="*/ 28 h 145"/>
                <a:gd name="T20" fmla="*/ 108 w 147"/>
                <a:gd name="T21" fmla="*/ 21 h 145"/>
                <a:gd name="T22" fmla="*/ 139 w 147"/>
                <a:gd name="T23" fmla="*/ 61 h 145"/>
                <a:gd name="T24" fmla="*/ 109 w 147"/>
                <a:gd name="T25" fmla="*/ 136 h 145"/>
                <a:gd name="T26" fmla="*/ 75 w 147"/>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145">
                  <a:moveTo>
                    <a:pt x="89" y="13"/>
                  </a:moveTo>
                  <a:cubicBezTo>
                    <a:pt x="94" y="14"/>
                    <a:pt x="99" y="16"/>
                    <a:pt x="103" y="18"/>
                  </a:cubicBezTo>
                  <a:cubicBezTo>
                    <a:pt x="99" y="16"/>
                    <a:pt x="94" y="14"/>
                    <a:pt x="89" y="13"/>
                  </a:cubicBezTo>
                  <a:close/>
                  <a:moveTo>
                    <a:pt x="47" y="139"/>
                  </a:moveTo>
                  <a:cubicBezTo>
                    <a:pt x="53" y="142"/>
                    <a:pt x="59" y="143"/>
                    <a:pt x="63" y="144"/>
                  </a:cubicBezTo>
                  <a:cubicBezTo>
                    <a:pt x="58" y="143"/>
                    <a:pt x="52" y="141"/>
                    <a:pt x="47" y="139"/>
                  </a:cubicBezTo>
                  <a:close/>
                  <a:moveTo>
                    <a:pt x="75" y="145"/>
                  </a:moveTo>
                  <a:cubicBezTo>
                    <a:pt x="71" y="145"/>
                    <a:pt x="67" y="144"/>
                    <a:pt x="63" y="144"/>
                  </a:cubicBezTo>
                  <a:cubicBezTo>
                    <a:pt x="28" y="142"/>
                    <a:pt x="0" y="111"/>
                    <a:pt x="1" y="75"/>
                  </a:cubicBezTo>
                  <a:cubicBezTo>
                    <a:pt x="0" y="58"/>
                    <a:pt x="6" y="42"/>
                    <a:pt x="18" y="28"/>
                  </a:cubicBezTo>
                  <a:cubicBezTo>
                    <a:pt x="42" y="3"/>
                    <a:pt x="81" y="0"/>
                    <a:pt x="108" y="21"/>
                  </a:cubicBezTo>
                  <a:cubicBezTo>
                    <a:pt x="130" y="33"/>
                    <a:pt x="137" y="54"/>
                    <a:pt x="139" y="61"/>
                  </a:cubicBezTo>
                  <a:cubicBezTo>
                    <a:pt x="147" y="90"/>
                    <a:pt x="134" y="120"/>
                    <a:pt x="109" y="136"/>
                  </a:cubicBezTo>
                  <a:cubicBezTo>
                    <a:pt x="99" y="141"/>
                    <a:pt x="88" y="145"/>
                    <a:pt x="75" y="1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Freeform 1144">
              <a:extLst>
                <a:ext uri="{FF2B5EF4-FFF2-40B4-BE49-F238E27FC236}">
                  <a16:creationId xmlns:a16="http://schemas.microsoft.com/office/drawing/2014/main" id="{FCA35E9A-A241-48B4-AB57-BEC7097E38C3}"/>
                </a:ext>
              </a:extLst>
            </p:cNvPr>
            <p:cNvSpPr>
              <a:spLocks noEditPoints="1"/>
            </p:cNvSpPr>
            <p:nvPr/>
          </p:nvSpPr>
          <p:spPr bwMode="auto">
            <a:xfrm>
              <a:off x="5075238" y="790576"/>
              <a:ext cx="14288" cy="14288"/>
            </a:xfrm>
            <a:custGeom>
              <a:avLst/>
              <a:gdLst>
                <a:gd name="T0" fmla="*/ 89 w 146"/>
                <a:gd name="T1" fmla="*/ 13 h 145"/>
                <a:gd name="T2" fmla="*/ 103 w 146"/>
                <a:gd name="T3" fmla="*/ 18 h 145"/>
                <a:gd name="T4" fmla="*/ 89 w 146"/>
                <a:gd name="T5" fmla="*/ 13 h 145"/>
                <a:gd name="T6" fmla="*/ 47 w 146"/>
                <a:gd name="T7" fmla="*/ 139 h 145"/>
                <a:gd name="T8" fmla="*/ 63 w 146"/>
                <a:gd name="T9" fmla="*/ 143 h 145"/>
                <a:gd name="T10" fmla="*/ 47 w 146"/>
                <a:gd name="T11" fmla="*/ 139 h 145"/>
                <a:gd name="T12" fmla="*/ 74 w 146"/>
                <a:gd name="T13" fmla="*/ 145 h 145"/>
                <a:gd name="T14" fmla="*/ 63 w 146"/>
                <a:gd name="T15" fmla="*/ 143 h 145"/>
                <a:gd name="T16" fmla="*/ 1 w 146"/>
                <a:gd name="T17" fmla="*/ 75 h 145"/>
                <a:gd name="T18" fmla="*/ 18 w 146"/>
                <a:gd name="T19" fmla="*/ 28 h 145"/>
                <a:gd name="T20" fmla="*/ 108 w 146"/>
                <a:gd name="T21" fmla="*/ 20 h 145"/>
                <a:gd name="T22" fmla="*/ 139 w 146"/>
                <a:gd name="T23" fmla="*/ 61 h 145"/>
                <a:gd name="T24" fmla="*/ 109 w 146"/>
                <a:gd name="T25" fmla="*/ 135 h 145"/>
                <a:gd name="T26" fmla="*/ 74 w 146"/>
                <a:gd name="T27"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 h="145">
                  <a:moveTo>
                    <a:pt x="89" y="13"/>
                  </a:moveTo>
                  <a:cubicBezTo>
                    <a:pt x="94" y="14"/>
                    <a:pt x="99" y="16"/>
                    <a:pt x="103" y="18"/>
                  </a:cubicBezTo>
                  <a:cubicBezTo>
                    <a:pt x="99" y="16"/>
                    <a:pt x="94" y="14"/>
                    <a:pt x="89" y="13"/>
                  </a:cubicBezTo>
                  <a:close/>
                  <a:moveTo>
                    <a:pt x="47" y="139"/>
                  </a:moveTo>
                  <a:cubicBezTo>
                    <a:pt x="53" y="142"/>
                    <a:pt x="58" y="143"/>
                    <a:pt x="63" y="143"/>
                  </a:cubicBezTo>
                  <a:cubicBezTo>
                    <a:pt x="58" y="143"/>
                    <a:pt x="52" y="141"/>
                    <a:pt x="47" y="139"/>
                  </a:cubicBezTo>
                  <a:close/>
                  <a:moveTo>
                    <a:pt x="74" y="145"/>
                  </a:moveTo>
                  <a:cubicBezTo>
                    <a:pt x="71" y="145"/>
                    <a:pt x="67" y="144"/>
                    <a:pt x="63" y="143"/>
                  </a:cubicBezTo>
                  <a:cubicBezTo>
                    <a:pt x="28" y="142"/>
                    <a:pt x="0" y="111"/>
                    <a:pt x="1" y="75"/>
                  </a:cubicBezTo>
                  <a:cubicBezTo>
                    <a:pt x="0" y="58"/>
                    <a:pt x="6" y="41"/>
                    <a:pt x="18" y="28"/>
                  </a:cubicBezTo>
                  <a:cubicBezTo>
                    <a:pt x="42" y="2"/>
                    <a:pt x="81" y="0"/>
                    <a:pt x="108" y="20"/>
                  </a:cubicBezTo>
                  <a:cubicBezTo>
                    <a:pt x="130" y="33"/>
                    <a:pt x="137" y="53"/>
                    <a:pt x="139" y="61"/>
                  </a:cubicBezTo>
                  <a:cubicBezTo>
                    <a:pt x="146" y="90"/>
                    <a:pt x="134" y="120"/>
                    <a:pt x="109" y="135"/>
                  </a:cubicBezTo>
                  <a:cubicBezTo>
                    <a:pt x="99" y="141"/>
                    <a:pt x="87" y="145"/>
                    <a:pt x="74" y="1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Freeform 1145">
              <a:extLst>
                <a:ext uri="{FF2B5EF4-FFF2-40B4-BE49-F238E27FC236}">
                  <a16:creationId xmlns:a16="http://schemas.microsoft.com/office/drawing/2014/main" id="{DE8716C2-AC88-4600-9E1F-6F3AD953CD5C}"/>
                </a:ext>
              </a:extLst>
            </p:cNvPr>
            <p:cNvSpPr>
              <a:spLocks/>
            </p:cNvSpPr>
            <p:nvPr/>
          </p:nvSpPr>
          <p:spPr bwMode="auto">
            <a:xfrm>
              <a:off x="5091113" y="611188"/>
              <a:ext cx="61913" cy="138113"/>
            </a:xfrm>
            <a:custGeom>
              <a:avLst/>
              <a:gdLst>
                <a:gd name="T0" fmla="*/ 75 w 624"/>
                <a:gd name="T1" fmla="*/ 1357 h 1357"/>
                <a:gd name="T2" fmla="*/ 51 w 624"/>
                <a:gd name="T3" fmla="*/ 1353 h 1357"/>
                <a:gd name="T4" fmla="*/ 13 w 624"/>
                <a:gd name="T5" fmla="*/ 1267 h 1357"/>
                <a:gd name="T6" fmla="*/ 486 w 624"/>
                <a:gd name="T7" fmla="*/ 51 h 1357"/>
                <a:gd name="T8" fmla="*/ 573 w 624"/>
                <a:gd name="T9" fmla="*/ 13 h 1357"/>
                <a:gd name="T10" fmla="*/ 611 w 624"/>
                <a:gd name="T11" fmla="*/ 99 h 1357"/>
                <a:gd name="T12" fmla="*/ 137 w 624"/>
                <a:gd name="T13" fmla="*/ 1315 h 1357"/>
                <a:gd name="T14" fmla="*/ 75 w 624"/>
                <a:gd name="T15" fmla="*/ 1357 h 1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4" h="1357">
                  <a:moveTo>
                    <a:pt x="75" y="1357"/>
                  </a:moveTo>
                  <a:cubicBezTo>
                    <a:pt x="67" y="1357"/>
                    <a:pt x="59" y="1356"/>
                    <a:pt x="51" y="1353"/>
                  </a:cubicBezTo>
                  <a:cubicBezTo>
                    <a:pt x="17" y="1340"/>
                    <a:pt x="0" y="1301"/>
                    <a:pt x="13" y="1267"/>
                  </a:cubicBezTo>
                  <a:cubicBezTo>
                    <a:pt x="16" y="1259"/>
                    <a:pt x="315" y="489"/>
                    <a:pt x="486" y="51"/>
                  </a:cubicBezTo>
                  <a:cubicBezTo>
                    <a:pt x="500" y="17"/>
                    <a:pt x="539" y="0"/>
                    <a:pt x="573" y="13"/>
                  </a:cubicBezTo>
                  <a:cubicBezTo>
                    <a:pt x="607" y="26"/>
                    <a:pt x="624" y="65"/>
                    <a:pt x="611" y="99"/>
                  </a:cubicBezTo>
                  <a:cubicBezTo>
                    <a:pt x="439" y="537"/>
                    <a:pt x="140" y="1307"/>
                    <a:pt x="137" y="1315"/>
                  </a:cubicBezTo>
                  <a:cubicBezTo>
                    <a:pt x="127" y="1341"/>
                    <a:pt x="102" y="1357"/>
                    <a:pt x="75" y="13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3" name="Freeform 1146">
              <a:extLst>
                <a:ext uri="{FF2B5EF4-FFF2-40B4-BE49-F238E27FC236}">
                  <a16:creationId xmlns:a16="http://schemas.microsoft.com/office/drawing/2014/main" id="{21109C96-D4D3-49C9-AEE1-71386416F40B}"/>
                </a:ext>
              </a:extLst>
            </p:cNvPr>
            <p:cNvSpPr>
              <a:spLocks/>
            </p:cNvSpPr>
            <p:nvPr/>
          </p:nvSpPr>
          <p:spPr bwMode="auto">
            <a:xfrm>
              <a:off x="4727576" y="577851"/>
              <a:ext cx="436563" cy="12700"/>
            </a:xfrm>
            <a:custGeom>
              <a:avLst/>
              <a:gdLst>
                <a:gd name="T0" fmla="*/ 4249 w 4316"/>
                <a:gd name="T1" fmla="*/ 133 h 133"/>
                <a:gd name="T2" fmla="*/ 67 w 4316"/>
                <a:gd name="T3" fmla="*/ 133 h 133"/>
                <a:gd name="T4" fmla="*/ 0 w 4316"/>
                <a:gd name="T5" fmla="*/ 66 h 133"/>
                <a:gd name="T6" fmla="*/ 67 w 4316"/>
                <a:gd name="T7" fmla="*/ 0 h 133"/>
                <a:gd name="T8" fmla="*/ 4249 w 4316"/>
                <a:gd name="T9" fmla="*/ 0 h 133"/>
                <a:gd name="T10" fmla="*/ 4316 w 4316"/>
                <a:gd name="T11" fmla="*/ 66 h 133"/>
                <a:gd name="T12" fmla="*/ 4249 w 4316"/>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4316" h="133">
                  <a:moveTo>
                    <a:pt x="4249" y="133"/>
                  </a:moveTo>
                  <a:lnTo>
                    <a:pt x="67" y="133"/>
                  </a:lnTo>
                  <a:cubicBezTo>
                    <a:pt x="30" y="133"/>
                    <a:pt x="0" y="103"/>
                    <a:pt x="0" y="66"/>
                  </a:cubicBezTo>
                  <a:cubicBezTo>
                    <a:pt x="0" y="30"/>
                    <a:pt x="30" y="0"/>
                    <a:pt x="67" y="0"/>
                  </a:cubicBezTo>
                  <a:lnTo>
                    <a:pt x="4249" y="0"/>
                  </a:lnTo>
                  <a:cubicBezTo>
                    <a:pt x="4286" y="0"/>
                    <a:pt x="4316" y="30"/>
                    <a:pt x="4316" y="66"/>
                  </a:cubicBezTo>
                  <a:cubicBezTo>
                    <a:pt x="4316" y="103"/>
                    <a:pt x="4286" y="133"/>
                    <a:pt x="4249" y="1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Freeform 1147">
              <a:extLst>
                <a:ext uri="{FF2B5EF4-FFF2-40B4-BE49-F238E27FC236}">
                  <a16:creationId xmlns:a16="http://schemas.microsoft.com/office/drawing/2014/main" id="{4F595B52-ED73-4997-B18A-0E725D5FAD9F}"/>
                </a:ext>
              </a:extLst>
            </p:cNvPr>
            <p:cNvSpPr>
              <a:spLocks/>
            </p:cNvSpPr>
            <p:nvPr/>
          </p:nvSpPr>
          <p:spPr bwMode="auto">
            <a:xfrm>
              <a:off x="4745038" y="612776"/>
              <a:ext cx="66675" cy="136525"/>
            </a:xfrm>
            <a:custGeom>
              <a:avLst/>
              <a:gdLst>
                <a:gd name="T0" fmla="*/ 582 w 657"/>
                <a:gd name="T1" fmla="*/ 1358 h 1358"/>
                <a:gd name="T2" fmla="*/ 520 w 657"/>
                <a:gd name="T3" fmla="*/ 1316 h 1358"/>
                <a:gd name="T4" fmla="*/ 14 w 657"/>
                <a:gd name="T5" fmla="*/ 101 h 1358"/>
                <a:gd name="T6" fmla="*/ 50 w 657"/>
                <a:gd name="T7" fmla="*/ 14 h 1358"/>
                <a:gd name="T8" fmla="*/ 137 w 657"/>
                <a:gd name="T9" fmla="*/ 50 h 1358"/>
                <a:gd name="T10" fmla="*/ 643 w 657"/>
                <a:gd name="T11" fmla="*/ 1265 h 1358"/>
                <a:gd name="T12" fmla="*/ 607 w 657"/>
                <a:gd name="T13" fmla="*/ 1352 h 1358"/>
                <a:gd name="T14" fmla="*/ 582 w 657"/>
                <a:gd name="T15" fmla="*/ 1358 h 1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7" h="1358">
                  <a:moveTo>
                    <a:pt x="582" y="1358"/>
                  </a:moveTo>
                  <a:cubicBezTo>
                    <a:pt x="556" y="1358"/>
                    <a:pt x="531" y="1342"/>
                    <a:pt x="520" y="1316"/>
                  </a:cubicBezTo>
                  <a:lnTo>
                    <a:pt x="14" y="101"/>
                  </a:lnTo>
                  <a:cubicBezTo>
                    <a:pt x="0" y="67"/>
                    <a:pt x="16" y="28"/>
                    <a:pt x="50" y="14"/>
                  </a:cubicBezTo>
                  <a:cubicBezTo>
                    <a:pt x="84" y="0"/>
                    <a:pt x="123" y="16"/>
                    <a:pt x="137" y="50"/>
                  </a:cubicBezTo>
                  <a:lnTo>
                    <a:pt x="643" y="1265"/>
                  </a:lnTo>
                  <a:cubicBezTo>
                    <a:pt x="657" y="1299"/>
                    <a:pt x="641" y="1338"/>
                    <a:pt x="607" y="1352"/>
                  </a:cubicBezTo>
                  <a:cubicBezTo>
                    <a:pt x="599" y="1356"/>
                    <a:pt x="590" y="1358"/>
                    <a:pt x="582" y="135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5" name="Freeform 1148">
              <a:extLst>
                <a:ext uri="{FF2B5EF4-FFF2-40B4-BE49-F238E27FC236}">
                  <a16:creationId xmlns:a16="http://schemas.microsoft.com/office/drawing/2014/main" id="{41F79A19-79D9-4360-BA85-2D9B41CE1006}"/>
                </a:ext>
              </a:extLst>
            </p:cNvPr>
            <p:cNvSpPr>
              <a:spLocks/>
            </p:cNvSpPr>
            <p:nvPr/>
          </p:nvSpPr>
          <p:spPr bwMode="auto">
            <a:xfrm>
              <a:off x="4941888" y="549276"/>
              <a:ext cx="50800" cy="36513"/>
            </a:xfrm>
            <a:custGeom>
              <a:avLst/>
              <a:gdLst>
                <a:gd name="T0" fmla="*/ 431 w 497"/>
                <a:gd name="T1" fmla="*/ 372 h 372"/>
                <a:gd name="T2" fmla="*/ 364 w 497"/>
                <a:gd name="T3" fmla="*/ 306 h 372"/>
                <a:gd name="T4" fmla="*/ 364 w 497"/>
                <a:gd name="T5" fmla="*/ 290 h 372"/>
                <a:gd name="T6" fmla="*/ 207 w 497"/>
                <a:gd name="T7" fmla="*/ 133 h 372"/>
                <a:gd name="T8" fmla="*/ 115 w 497"/>
                <a:gd name="T9" fmla="*/ 167 h 372"/>
                <a:gd name="T10" fmla="*/ 22 w 497"/>
                <a:gd name="T11" fmla="*/ 153 h 372"/>
                <a:gd name="T12" fmla="*/ 37 w 497"/>
                <a:gd name="T13" fmla="*/ 59 h 372"/>
                <a:gd name="T14" fmla="*/ 207 w 497"/>
                <a:gd name="T15" fmla="*/ 0 h 372"/>
                <a:gd name="T16" fmla="*/ 497 w 497"/>
                <a:gd name="T17" fmla="*/ 290 h 372"/>
                <a:gd name="T18" fmla="*/ 497 w 497"/>
                <a:gd name="T19" fmla="*/ 306 h 372"/>
                <a:gd name="T20" fmla="*/ 431 w 497"/>
                <a:gd name="T21" fmla="*/ 37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7" h="372">
                  <a:moveTo>
                    <a:pt x="431" y="372"/>
                  </a:moveTo>
                  <a:cubicBezTo>
                    <a:pt x="394" y="372"/>
                    <a:pt x="364" y="343"/>
                    <a:pt x="364" y="306"/>
                  </a:cubicBezTo>
                  <a:lnTo>
                    <a:pt x="364" y="290"/>
                  </a:lnTo>
                  <a:cubicBezTo>
                    <a:pt x="364" y="202"/>
                    <a:pt x="295" y="133"/>
                    <a:pt x="207" y="133"/>
                  </a:cubicBezTo>
                  <a:cubicBezTo>
                    <a:pt x="176" y="133"/>
                    <a:pt x="146" y="145"/>
                    <a:pt x="115" y="167"/>
                  </a:cubicBezTo>
                  <a:cubicBezTo>
                    <a:pt x="85" y="189"/>
                    <a:pt x="43" y="182"/>
                    <a:pt x="22" y="153"/>
                  </a:cubicBezTo>
                  <a:cubicBezTo>
                    <a:pt x="0" y="123"/>
                    <a:pt x="7" y="81"/>
                    <a:pt x="37" y="59"/>
                  </a:cubicBezTo>
                  <a:cubicBezTo>
                    <a:pt x="90" y="20"/>
                    <a:pt x="148" y="0"/>
                    <a:pt x="207" y="0"/>
                  </a:cubicBezTo>
                  <a:cubicBezTo>
                    <a:pt x="370" y="0"/>
                    <a:pt x="497" y="127"/>
                    <a:pt x="497" y="290"/>
                  </a:cubicBezTo>
                  <a:lnTo>
                    <a:pt x="497" y="306"/>
                  </a:lnTo>
                  <a:cubicBezTo>
                    <a:pt x="497" y="343"/>
                    <a:pt x="468" y="372"/>
                    <a:pt x="431" y="3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Freeform 1149">
              <a:extLst>
                <a:ext uri="{FF2B5EF4-FFF2-40B4-BE49-F238E27FC236}">
                  <a16:creationId xmlns:a16="http://schemas.microsoft.com/office/drawing/2014/main" id="{27DC591A-71B0-4DF9-B43C-97528B63D112}"/>
                </a:ext>
              </a:extLst>
            </p:cNvPr>
            <p:cNvSpPr>
              <a:spLocks/>
            </p:cNvSpPr>
            <p:nvPr/>
          </p:nvSpPr>
          <p:spPr bwMode="auto">
            <a:xfrm>
              <a:off x="5092701" y="577851"/>
              <a:ext cx="71438" cy="47625"/>
            </a:xfrm>
            <a:custGeom>
              <a:avLst/>
              <a:gdLst>
                <a:gd name="T0" fmla="*/ 637 w 704"/>
                <a:gd name="T1" fmla="*/ 472 h 472"/>
                <a:gd name="T2" fmla="*/ 66 w 704"/>
                <a:gd name="T3" fmla="*/ 472 h 472"/>
                <a:gd name="T4" fmla="*/ 0 w 704"/>
                <a:gd name="T5" fmla="*/ 406 h 472"/>
                <a:gd name="T6" fmla="*/ 66 w 704"/>
                <a:gd name="T7" fmla="*/ 339 h 472"/>
                <a:gd name="T8" fmla="*/ 571 w 704"/>
                <a:gd name="T9" fmla="*/ 339 h 472"/>
                <a:gd name="T10" fmla="*/ 571 w 704"/>
                <a:gd name="T11" fmla="*/ 66 h 472"/>
                <a:gd name="T12" fmla="*/ 637 w 704"/>
                <a:gd name="T13" fmla="*/ 0 h 472"/>
                <a:gd name="T14" fmla="*/ 704 w 704"/>
                <a:gd name="T15" fmla="*/ 66 h 472"/>
                <a:gd name="T16" fmla="*/ 704 w 704"/>
                <a:gd name="T17" fmla="*/ 406 h 472"/>
                <a:gd name="T18" fmla="*/ 637 w 704"/>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472">
                  <a:moveTo>
                    <a:pt x="637" y="472"/>
                  </a:moveTo>
                  <a:lnTo>
                    <a:pt x="66" y="472"/>
                  </a:lnTo>
                  <a:cubicBezTo>
                    <a:pt x="29" y="472"/>
                    <a:pt x="0" y="443"/>
                    <a:pt x="0" y="406"/>
                  </a:cubicBezTo>
                  <a:cubicBezTo>
                    <a:pt x="0" y="369"/>
                    <a:pt x="29" y="339"/>
                    <a:pt x="66" y="339"/>
                  </a:cubicBezTo>
                  <a:lnTo>
                    <a:pt x="571" y="339"/>
                  </a:lnTo>
                  <a:lnTo>
                    <a:pt x="571" y="66"/>
                  </a:lnTo>
                  <a:cubicBezTo>
                    <a:pt x="571" y="30"/>
                    <a:pt x="600" y="0"/>
                    <a:pt x="637" y="0"/>
                  </a:cubicBezTo>
                  <a:cubicBezTo>
                    <a:pt x="674" y="0"/>
                    <a:pt x="704" y="30"/>
                    <a:pt x="704" y="66"/>
                  </a:cubicBezTo>
                  <a:lnTo>
                    <a:pt x="704" y="406"/>
                  </a:lnTo>
                  <a:cubicBezTo>
                    <a:pt x="704" y="443"/>
                    <a:pt x="674" y="472"/>
                    <a:pt x="637" y="47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7" name="Freeform 1150">
              <a:extLst>
                <a:ext uri="{FF2B5EF4-FFF2-40B4-BE49-F238E27FC236}">
                  <a16:creationId xmlns:a16="http://schemas.microsoft.com/office/drawing/2014/main" id="{8520A7ED-10BF-4395-B028-33D61B0C0BEA}"/>
                </a:ext>
              </a:extLst>
            </p:cNvPr>
            <p:cNvSpPr>
              <a:spLocks/>
            </p:cNvSpPr>
            <p:nvPr/>
          </p:nvSpPr>
          <p:spPr bwMode="auto">
            <a:xfrm>
              <a:off x="5037138" y="612776"/>
              <a:ext cx="47625" cy="12700"/>
            </a:xfrm>
            <a:custGeom>
              <a:avLst/>
              <a:gdLst>
                <a:gd name="T0" fmla="*/ 406 w 473"/>
                <a:gd name="T1" fmla="*/ 133 h 133"/>
                <a:gd name="T2" fmla="*/ 67 w 473"/>
                <a:gd name="T3" fmla="*/ 133 h 133"/>
                <a:gd name="T4" fmla="*/ 0 w 473"/>
                <a:gd name="T5" fmla="*/ 67 h 133"/>
                <a:gd name="T6" fmla="*/ 67 w 473"/>
                <a:gd name="T7" fmla="*/ 0 h 133"/>
                <a:gd name="T8" fmla="*/ 406 w 473"/>
                <a:gd name="T9" fmla="*/ 0 h 133"/>
                <a:gd name="T10" fmla="*/ 473 w 473"/>
                <a:gd name="T11" fmla="*/ 67 h 133"/>
                <a:gd name="T12" fmla="*/ 406 w 473"/>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473" h="133">
                  <a:moveTo>
                    <a:pt x="406" y="133"/>
                  </a:moveTo>
                  <a:lnTo>
                    <a:pt x="67" y="133"/>
                  </a:lnTo>
                  <a:cubicBezTo>
                    <a:pt x="30" y="133"/>
                    <a:pt x="0" y="104"/>
                    <a:pt x="0" y="67"/>
                  </a:cubicBezTo>
                  <a:cubicBezTo>
                    <a:pt x="0" y="30"/>
                    <a:pt x="30" y="0"/>
                    <a:pt x="67" y="0"/>
                  </a:cubicBezTo>
                  <a:lnTo>
                    <a:pt x="406" y="0"/>
                  </a:lnTo>
                  <a:cubicBezTo>
                    <a:pt x="443" y="0"/>
                    <a:pt x="473" y="30"/>
                    <a:pt x="473" y="67"/>
                  </a:cubicBezTo>
                  <a:cubicBezTo>
                    <a:pt x="473" y="104"/>
                    <a:pt x="443" y="133"/>
                    <a:pt x="406" y="1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151">
              <a:extLst>
                <a:ext uri="{FF2B5EF4-FFF2-40B4-BE49-F238E27FC236}">
                  <a16:creationId xmlns:a16="http://schemas.microsoft.com/office/drawing/2014/main" id="{00CAFC42-174B-4C2A-807A-7F0BA27389CA}"/>
                </a:ext>
              </a:extLst>
            </p:cNvPr>
            <p:cNvSpPr>
              <a:spLocks/>
            </p:cNvSpPr>
            <p:nvPr/>
          </p:nvSpPr>
          <p:spPr bwMode="auto">
            <a:xfrm>
              <a:off x="5011738" y="612776"/>
              <a:ext cx="14288" cy="12700"/>
            </a:xfrm>
            <a:custGeom>
              <a:avLst/>
              <a:gdLst>
                <a:gd name="T0" fmla="*/ 82 w 149"/>
                <a:gd name="T1" fmla="*/ 133 h 133"/>
                <a:gd name="T2" fmla="*/ 67 w 149"/>
                <a:gd name="T3" fmla="*/ 133 h 133"/>
                <a:gd name="T4" fmla="*/ 0 w 149"/>
                <a:gd name="T5" fmla="*/ 67 h 133"/>
                <a:gd name="T6" fmla="*/ 67 w 149"/>
                <a:gd name="T7" fmla="*/ 0 h 133"/>
                <a:gd name="T8" fmla="*/ 82 w 149"/>
                <a:gd name="T9" fmla="*/ 0 h 133"/>
                <a:gd name="T10" fmla="*/ 149 w 149"/>
                <a:gd name="T11" fmla="*/ 67 h 133"/>
                <a:gd name="T12" fmla="*/ 82 w 149"/>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149" h="133">
                  <a:moveTo>
                    <a:pt x="82" y="133"/>
                  </a:moveTo>
                  <a:lnTo>
                    <a:pt x="67" y="133"/>
                  </a:lnTo>
                  <a:cubicBezTo>
                    <a:pt x="30" y="133"/>
                    <a:pt x="0" y="104"/>
                    <a:pt x="0" y="67"/>
                  </a:cubicBezTo>
                  <a:cubicBezTo>
                    <a:pt x="0" y="30"/>
                    <a:pt x="30" y="0"/>
                    <a:pt x="67" y="0"/>
                  </a:cubicBezTo>
                  <a:lnTo>
                    <a:pt x="82" y="0"/>
                  </a:lnTo>
                  <a:cubicBezTo>
                    <a:pt x="119" y="0"/>
                    <a:pt x="149" y="30"/>
                    <a:pt x="149" y="67"/>
                  </a:cubicBezTo>
                  <a:cubicBezTo>
                    <a:pt x="149" y="104"/>
                    <a:pt x="119" y="133"/>
                    <a:pt x="82" y="1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152">
              <a:extLst>
                <a:ext uri="{FF2B5EF4-FFF2-40B4-BE49-F238E27FC236}">
                  <a16:creationId xmlns:a16="http://schemas.microsoft.com/office/drawing/2014/main" id="{2C0AF92A-A7C4-451E-A8DF-546558D1835D}"/>
                </a:ext>
              </a:extLst>
            </p:cNvPr>
            <p:cNvSpPr>
              <a:spLocks/>
            </p:cNvSpPr>
            <p:nvPr/>
          </p:nvSpPr>
          <p:spPr bwMode="auto">
            <a:xfrm>
              <a:off x="4725988" y="577851"/>
              <a:ext cx="274638" cy="47625"/>
            </a:xfrm>
            <a:custGeom>
              <a:avLst/>
              <a:gdLst>
                <a:gd name="T0" fmla="*/ 2644 w 2710"/>
                <a:gd name="T1" fmla="*/ 472 h 472"/>
                <a:gd name="T2" fmla="*/ 67 w 2710"/>
                <a:gd name="T3" fmla="*/ 472 h 472"/>
                <a:gd name="T4" fmla="*/ 0 w 2710"/>
                <a:gd name="T5" fmla="*/ 406 h 472"/>
                <a:gd name="T6" fmla="*/ 0 w 2710"/>
                <a:gd name="T7" fmla="*/ 66 h 472"/>
                <a:gd name="T8" fmla="*/ 67 w 2710"/>
                <a:gd name="T9" fmla="*/ 0 h 472"/>
                <a:gd name="T10" fmla="*/ 133 w 2710"/>
                <a:gd name="T11" fmla="*/ 66 h 472"/>
                <a:gd name="T12" fmla="*/ 133 w 2710"/>
                <a:gd name="T13" fmla="*/ 339 h 472"/>
                <a:gd name="T14" fmla="*/ 2644 w 2710"/>
                <a:gd name="T15" fmla="*/ 339 h 472"/>
                <a:gd name="T16" fmla="*/ 2710 w 2710"/>
                <a:gd name="T17" fmla="*/ 406 h 472"/>
                <a:gd name="T18" fmla="*/ 2644 w 2710"/>
                <a:gd name="T19" fmla="*/ 472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10" h="472">
                  <a:moveTo>
                    <a:pt x="2644" y="472"/>
                  </a:moveTo>
                  <a:lnTo>
                    <a:pt x="67" y="472"/>
                  </a:lnTo>
                  <a:cubicBezTo>
                    <a:pt x="30" y="472"/>
                    <a:pt x="0" y="443"/>
                    <a:pt x="0" y="406"/>
                  </a:cubicBezTo>
                  <a:lnTo>
                    <a:pt x="0" y="66"/>
                  </a:lnTo>
                  <a:cubicBezTo>
                    <a:pt x="0" y="30"/>
                    <a:pt x="30" y="0"/>
                    <a:pt x="67" y="0"/>
                  </a:cubicBezTo>
                  <a:cubicBezTo>
                    <a:pt x="103" y="0"/>
                    <a:pt x="133" y="30"/>
                    <a:pt x="133" y="66"/>
                  </a:cubicBezTo>
                  <a:lnTo>
                    <a:pt x="133" y="339"/>
                  </a:lnTo>
                  <a:lnTo>
                    <a:pt x="2644" y="339"/>
                  </a:lnTo>
                  <a:cubicBezTo>
                    <a:pt x="2681" y="339"/>
                    <a:pt x="2710" y="369"/>
                    <a:pt x="2710" y="406"/>
                  </a:cubicBezTo>
                  <a:cubicBezTo>
                    <a:pt x="2710" y="443"/>
                    <a:pt x="2681" y="472"/>
                    <a:pt x="2644" y="47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153">
              <a:extLst>
                <a:ext uri="{FF2B5EF4-FFF2-40B4-BE49-F238E27FC236}">
                  <a16:creationId xmlns:a16="http://schemas.microsoft.com/office/drawing/2014/main" id="{FEE3F935-05C2-4F3D-88B3-0E7C4CF4DD90}"/>
                </a:ext>
              </a:extLst>
            </p:cNvPr>
            <p:cNvSpPr>
              <a:spLocks/>
            </p:cNvSpPr>
            <p:nvPr/>
          </p:nvSpPr>
          <p:spPr bwMode="auto">
            <a:xfrm>
              <a:off x="4824413" y="676276"/>
              <a:ext cx="257175" cy="14288"/>
            </a:xfrm>
            <a:custGeom>
              <a:avLst/>
              <a:gdLst>
                <a:gd name="T0" fmla="*/ 2474 w 2541"/>
                <a:gd name="T1" fmla="*/ 133 h 133"/>
                <a:gd name="T2" fmla="*/ 67 w 2541"/>
                <a:gd name="T3" fmla="*/ 133 h 133"/>
                <a:gd name="T4" fmla="*/ 0 w 2541"/>
                <a:gd name="T5" fmla="*/ 66 h 133"/>
                <a:gd name="T6" fmla="*/ 67 w 2541"/>
                <a:gd name="T7" fmla="*/ 0 h 133"/>
                <a:gd name="T8" fmla="*/ 2474 w 2541"/>
                <a:gd name="T9" fmla="*/ 0 h 133"/>
                <a:gd name="T10" fmla="*/ 2541 w 2541"/>
                <a:gd name="T11" fmla="*/ 66 h 133"/>
                <a:gd name="T12" fmla="*/ 2474 w 2541"/>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2541" h="133">
                  <a:moveTo>
                    <a:pt x="2474" y="133"/>
                  </a:moveTo>
                  <a:lnTo>
                    <a:pt x="67" y="133"/>
                  </a:lnTo>
                  <a:cubicBezTo>
                    <a:pt x="30" y="133"/>
                    <a:pt x="0" y="103"/>
                    <a:pt x="0" y="66"/>
                  </a:cubicBezTo>
                  <a:cubicBezTo>
                    <a:pt x="0" y="30"/>
                    <a:pt x="30" y="0"/>
                    <a:pt x="67" y="0"/>
                  </a:cubicBezTo>
                  <a:lnTo>
                    <a:pt x="2474" y="0"/>
                  </a:lnTo>
                  <a:cubicBezTo>
                    <a:pt x="2511" y="0"/>
                    <a:pt x="2541" y="30"/>
                    <a:pt x="2541" y="66"/>
                  </a:cubicBezTo>
                  <a:cubicBezTo>
                    <a:pt x="2541" y="103"/>
                    <a:pt x="2511" y="133"/>
                    <a:pt x="2474" y="1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154">
              <a:extLst>
                <a:ext uri="{FF2B5EF4-FFF2-40B4-BE49-F238E27FC236}">
                  <a16:creationId xmlns:a16="http://schemas.microsoft.com/office/drawing/2014/main" id="{6579E571-5ABA-446A-9B8D-81F425FDD2E8}"/>
                </a:ext>
              </a:extLst>
            </p:cNvPr>
            <p:cNvSpPr>
              <a:spLocks/>
            </p:cNvSpPr>
            <p:nvPr/>
          </p:nvSpPr>
          <p:spPr bwMode="auto">
            <a:xfrm>
              <a:off x="4883151" y="736601"/>
              <a:ext cx="141288" cy="14288"/>
            </a:xfrm>
            <a:custGeom>
              <a:avLst/>
              <a:gdLst>
                <a:gd name="T0" fmla="*/ 1332 w 1398"/>
                <a:gd name="T1" fmla="*/ 133 h 133"/>
                <a:gd name="T2" fmla="*/ 66 w 1398"/>
                <a:gd name="T3" fmla="*/ 133 h 133"/>
                <a:gd name="T4" fmla="*/ 0 w 1398"/>
                <a:gd name="T5" fmla="*/ 66 h 133"/>
                <a:gd name="T6" fmla="*/ 66 w 1398"/>
                <a:gd name="T7" fmla="*/ 0 h 133"/>
                <a:gd name="T8" fmla="*/ 1332 w 1398"/>
                <a:gd name="T9" fmla="*/ 0 h 133"/>
                <a:gd name="T10" fmla="*/ 1398 w 1398"/>
                <a:gd name="T11" fmla="*/ 66 h 133"/>
                <a:gd name="T12" fmla="*/ 1332 w 1398"/>
                <a:gd name="T13" fmla="*/ 133 h 133"/>
              </a:gdLst>
              <a:ahLst/>
              <a:cxnLst>
                <a:cxn ang="0">
                  <a:pos x="T0" y="T1"/>
                </a:cxn>
                <a:cxn ang="0">
                  <a:pos x="T2" y="T3"/>
                </a:cxn>
                <a:cxn ang="0">
                  <a:pos x="T4" y="T5"/>
                </a:cxn>
                <a:cxn ang="0">
                  <a:pos x="T6" y="T7"/>
                </a:cxn>
                <a:cxn ang="0">
                  <a:pos x="T8" y="T9"/>
                </a:cxn>
                <a:cxn ang="0">
                  <a:pos x="T10" y="T11"/>
                </a:cxn>
                <a:cxn ang="0">
                  <a:pos x="T12" y="T13"/>
                </a:cxn>
              </a:cxnLst>
              <a:rect l="0" t="0" r="r" b="b"/>
              <a:pathLst>
                <a:path w="1398" h="133">
                  <a:moveTo>
                    <a:pt x="1332" y="133"/>
                  </a:moveTo>
                  <a:lnTo>
                    <a:pt x="66" y="133"/>
                  </a:lnTo>
                  <a:cubicBezTo>
                    <a:pt x="29" y="133"/>
                    <a:pt x="0" y="103"/>
                    <a:pt x="0" y="66"/>
                  </a:cubicBezTo>
                  <a:cubicBezTo>
                    <a:pt x="0" y="30"/>
                    <a:pt x="29" y="0"/>
                    <a:pt x="66" y="0"/>
                  </a:cubicBezTo>
                  <a:lnTo>
                    <a:pt x="1332" y="0"/>
                  </a:lnTo>
                  <a:cubicBezTo>
                    <a:pt x="1369" y="0"/>
                    <a:pt x="1398" y="30"/>
                    <a:pt x="1398" y="66"/>
                  </a:cubicBezTo>
                  <a:cubicBezTo>
                    <a:pt x="1398" y="103"/>
                    <a:pt x="1369" y="133"/>
                    <a:pt x="1332" y="1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155">
              <a:extLst>
                <a:ext uri="{FF2B5EF4-FFF2-40B4-BE49-F238E27FC236}">
                  <a16:creationId xmlns:a16="http://schemas.microsoft.com/office/drawing/2014/main" id="{ED94077B-CB14-4E41-9148-AB18FE02BF40}"/>
                </a:ext>
              </a:extLst>
            </p:cNvPr>
            <p:cNvSpPr>
              <a:spLocks noEditPoints="1"/>
            </p:cNvSpPr>
            <p:nvPr/>
          </p:nvSpPr>
          <p:spPr bwMode="auto">
            <a:xfrm>
              <a:off x="4727576" y="639763"/>
              <a:ext cx="39688" cy="74613"/>
            </a:xfrm>
            <a:custGeom>
              <a:avLst/>
              <a:gdLst>
                <a:gd name="T0" fmla="*/ 13 w 390"/>
                <a:gd name="T1" fmla="*/ 100 h 746"/>
                <a:gd name="T2" fmla="*/ 50 w 390"/>
                <a:gd name="T3" fmla="*/ 13 h 746"/>
                <a:gd name="T4" fmla="*/ 50 w 390"/>
                <a:gd name="T5" fmla="*/ 13 h 746"/>
                <a:gd name="T6" fmla="*/ 137 w 390"/>
                <a:gd name="T7" fmla="*/ 51 h 746"/>
                <a:gd name="T8" fmla="*/ 137 w 390"/>
                <a:gd name="T9" fmla="*/ 51 h 746"/>
                <a:gd name="T10" fmla="*/ 100 w 390"/>
                <a:gd name="T11" fmla="*/ 137 h 746"/>
                <a:gd name="T12" fmla="*/ 100 w 390"/>
                <a:gd name="T13" fmla="*/ 137 h 746"/>
                <a:gd name="T14" fmla="*/ 75 w 390"/>
                <a:gd name="T15" fmla="*/ 142 h 746"/>
                <a:gd name="T16" fmla="*/ 75 w 390"/>
                <a:gd name="T17" fmla="*/ 142 h 746"/>
                <a:gd name="T18" fmla="*/ 13 w 390"/>
                <a:gd name="T19" fmla="*/ 100 h 746"/>
                <a:gd name="T20" fmla="*/ 93 w 390"/>
                <a:gd name="T21" fmla="*/ 301 h 746"/>
                <a:gd name="T22" fmla="*/ 130 w 390"/>
                <a:gd name="T23" fmla="*/ 215 h 746"/>
                <a:gd name="T24" fmla="*/ 130 w 390"/>
                <a:gd name="T25" fmla="*/ 215 h 746"/>
                <a:gd name="T26" fmla="*/ 217 w 390"/>
                <a:gd name="T27" fmla="*/ 252 h 746"/>
                <a:gd name="T28" fmla="*/ 217 w 390"/>
                <a:gd name="T29" fmla="*/ 252 h 746"/>
                <a:gd name="T30" fmla="*/ 180 w 390"/>
                <a:gd name="T31" fmla="*/ 339 h 746"/>
                <a:gd name="T32" fmla="*/ 180 w 390"/>
                <a:gd name="T33" fmla="*/ 339 h 746"/>
                <a:gd name="T34" fmla="*/ 155 w 390"/>
                <a:gd name="T35" fmla="*/ 343 h 746"/>
                <a:gd name="T36" fmla="*/ 155 w 390"/>
                <a:gd name="T37" fmla="*/ 343 h 746"/>
                <a:gd name="T38" fmla="*/ 93 w 390"/>
                <a:gd name="T39" fmla="*/ 301 h 746"/>
                <a:gd name="T40" fmla="*/ 173 w 390"/>
                <a:gd name="T41" fmla="*/ 503 h 746"/>
                <a:gd name="T42" fmla="*/ 210 w 390"/>
                <a:gd name="T43" fmla="*/ 416 h 746"/>
                <a:gd name="T44" fmla="*/ 210 w 390"/>
                <a:gd name="T45" fmla="*/ 416 h 746"/>
                <a:gd name="T46" fmla="*/ 297 w 390"/>
                <a:gd name="T47" fmla="*/ 453 h 746"/>
                <a:gd name="T48" fmla="*/ 297 w 390"/>
                <a:gd name="T49" fmla="*/ 453 h 746"/>
                <a:gd name="T50" fmla="*/ 259 w 390"/>
                <a:gd name="T51" fmla="*/ 540 h 746"/>
                <a:gd name="T52" fmla="*/ 259 w 390"/>
                <a:gd name="T53" fmla="*/ 540 h 746"/>
                <a:gd name="T54" fmla="*/ 235 w 390"/>
                <a:gd name="T55" fmla="*/ 545 h 746"/>
                <a:gd name="T56" fmla="*/ 235 w 390"/>
                <a:gd name="T57" fmla="*/ 545 h 746"/>
                <a:gd name="T58" fmla="*/ 173 w 390"/>
                <a:gd name="T59" fmla="*/ 503 h 746"/>
                <a:gd name="T60" fmla="*/ 253 w 390"/>
                <a:gd name="T61" fmla="*/ 704 h 746"/>
                <a:gd name="T62" fmla="*/ 290 w 390"/>
                <a:gd name="T63" fmla="*/ 618 h 746"/>
                <a:gd name="T64" fmla="*/ 290 w 390"/>
                <a:gd name="T65" fmla="*/ 618 h 746"/>
                <a:gd name="T66" fmla="*/ 377 w 390"/>
                <a:gd name="T67" fmla="*/ 655 h 746"/>
                <a:gd name="T68" fmla="*/ 377 w 390"/>
                <a:gd name="T69" fmla="*/ 655 h 746"/>
                <a:gd name="T70" fmla="*/ 339 w 390"/>
                <a:gd name="T71" fmla="*/ 742 h 746"/>
                <a:gd name="T72" fmla="*/ 339 w 390"/>
                <a:gd name="T73" fmla="*/ 742 h 746"/>
                <a:gd name="T74" fmla="*/ 315 w 390"/>
                <a:gd name="T75" fmla="*/ 746 h 746"/>
                <a:gd name="T76" fmla="*/ 315 w 390"/>
                <a:gd name="T77" fmla="*/ 746 h 746"/>
                <a:gd name="T78" fmla="*/ 253 w 390"/>
                <a:gd name="T79" fmla="*/ 704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0" h="746">
                  <a:moveTo>
                    <a:pt x="13" y="100"/>
                  </a:moveTo>
                  <a:cubicBezTo>
                    <a:pt x="0" y="66"/>
                    <a:pt x="16" y="27"/>
                    <a:pt x="50" y="13"/>
                  </a:cubicBezTo>
                  <a:lnTo>
                    <a:pt x="50" y="13"/>
                  </a:lnTo>
                  <a:cubicBezTo>
                    <a:pt x="85" y="0"/>
                    <a:pt x="123" y="16"/>
                    <a:pt x="137" y="51"/>
                  </a:cubicBezTo>
                  <a:lnTo>
                    <a:pt x="137" y="51"/>
                  </a:lnTo>
                  <a:cubicBezTo>
                    <a:pt x="151" y="85"/>
                    <a:pt x="134" y="124"/>
                    <a:pt x="100" y="137"/>
                  </a:cubicBezTo>
                  <a:lnTo>
                    <a:pt x="100" y="137"/>
                  </a:lnTo>
                  <a:cubicBezTo>
                    <a:pt x="92" y="140"/>
                    <a:pt x="83" y="142"/>
                    <a:pt x="75" y="142"/>
                  </a:cubicBezTo>
                  <a:lnTo>
                    <a:pt x="75" y="142"/>
                  </a:lnTo>
                  <a:cubicBezTo>
                    <a:pt x="49" y="142"/>
                    <a:pt x="24" y="126"/>
                    <a:pt x="13" y="100"/>
                  </a:cubicBezTo>
                  <a:close/>
                  <a:moveTo>
                    <a:pt x="93" y="301"/>
                  </a:moveTo>
                  <a:cubicBezTo>
                    <a:pt x="79" y="267"/>
                    <a:pt x="96" y="228"/>
                    <a:pt x="130" y="215"/>
                  </a:cubicBezTo>
                  <a:lnTo>
                    <a:pt x="130" y="215"/>
                  </a:lnTo>
                  <a:cubicBezTo>
                    <a:pt x="164" y="201"/>
                    <a:pt x="203" y="218"/>
                    <a:pt x="217" y="252"/>
                  </a:cubicBezTo>
                  <a:lnTo>
                    <a:pt x="217" y="252"/>
                  </a:lnTo>
                  <a:cubicBezTo>
                    <a:pt x="230" y="286"/>
                    <a:pt x="214" y="325"/>
                    <a:pt x="180" y="339"/>
                  </a:cubicBezTo>
                  <a:lnTo>
                    <a:pt x="180" y="339"/>
                  </a:lnTo>
                  <a:cubicBezTo>
                    <a:pt x="171" y="342"/>
                    <a:pt x="163" y="343"/>
                    <a:pt x="155" y="343"/>
                  </a:cubicBezTo>
                  <a:lnTo>
                    <a:pt x="155" y="343"/>
                  </a:lnTo>
                  <a:cubicBezTo>
                    <a:pt x="128" y="343"/>
                    <a:pt x="103" y="327"/>
                    <a:pt x="93" y="301"/>
                  </a:cubicBezTo>
                  <a:close/>
                  <a:moveTo>
                    <a:pt x="173" y="503"/>
                  </a:moveTo>
                  <a:cubicBezTo>
                    <a:pt x="159" y="469"/>
                    <a:pt x="176" y="430"/>
                    <a:pt x="210" y="416"/>
                  </a:cubicBezTo>
                  <a:lnTo>
                    <a:pt x="210" y="416"/>
                  </a:lnTo>
                  <a:cubicBezTo>
                    <a:pt x="244" y="403"/>
                    <a:pt x="283" y="419"/>
                    <a:pt x="297" y="453"/>
                  </a:cubicBezTo>
                  <a:lnTo>
                    <a:pt x="297" y="453"/>
                  </a:lnTo>
                  <a:cubicBezTo>
                    <a:pt x="310" y="488"/>
                    <a:pt x="294" y="526"/>
                    <a:pt x="259" y="540"/>
                  </a:cubicBezTo>
                  <a:lnTo>
                    <a:pt x="259" y="540"/>
                  </a:lnTo>
                  <a:cubicBezTo>
                    <a:pt x="251" y="543"/>
                    <a:pt x="243" y="545"/>
                    <a:pt x="235" y="545"/>
                  </a:cubicBezTo>
                  <a:lnTo>
                    <a:pt x="235" y="545"/>
                  </a:lnTo>
                  <a:cubicBezTo>
                    <a:pt x="208" y="545"/>
                    <a:pt x="183" y="529"/>
                    <a:pt x="173" y="503"/>
                  </a:cubicBezTo>
                  <a:close/>
                  <a:moveTo>
                    <a:pt x="253" y="704"/>
                  </a:moveTo>
                  <a:cubicBezTo>
                    <a:pt x="239" y="670"/>
                    <a:pt x="256" y="631"/>
                    <a:pt x="290" y="618"/>
                  </a:cubicBezTo>
                  <a:lnTo>
                    <a:pt x="290" y="618"/>
                  </a:lnTo>
                  <a:cubicBezTo>
                    <a:pt x="324" y="604"/>
                    <a:pt x="363" y="621"/>
                    <a:pt x="377" y="655"/>
                  </a:cubicBezTo>
                  <a:lnTo>
                    <a:pt x="377" y="655"/>
                  </a:lnTo>
                  <a:cubicBezTo>
                    <a:pt x="390" y="689"/>
                    <a:pt x="373" y="728"/>
                    <a:pt x="339" y="742"/>
                  </a:cubicBezTo>
                  <a:lnTo>
                    <a:pt x="339" y="742"/>
                  </a:lnTo>
                  <a:cubicBezTo>
                    <a:pt x="331" y="745"/>
                    <a:pt x="323" y="746"/>
                    <a:pt x="315" y="746"/>
                  </a:cubicBezTo>
                  <a:lnTo>
                    <a:pt x="315" y="746"/>
                  </a:lnTo>
                  <a:cubicBezTo>
                    <a:pt x="288" y="746"/>
                    <a:pt x="263" y="730"/>
                    <a:pt x="253" y="7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1" name="Freeform 1156">
              <a:extLst>
                <a:ext uri="{FF2B5EF4-FFF2-40B4-BE49-F238E27FC236}">
                  <a16:creationId xmlns:a16="http://schemas.microsoft.com/office/drawing/2014/main" id="{D6DD77A6-300D-4EE6-8653-DFC0160DF26C}"/>
                </a:ext>
              </a:extLst>
            </p:cNvPr>
            <p:cNvSpPr>
              <a:spLocks noEditPoints="1"/>
            </p:cNvSpPr>
            <p:nvPr/>
          </p:nvSpPr>
          <p:spPr bwMode="auto">
            <a:xfrm>
              <a:off x="5127626" y="696913"/>
              <a:ext cx="23813" cy="33338"/>
            </a:xfrm>
            <a:custGeom>
              <a:avLst/>
              <a:gdLst>
                <a:gd name="T0" fmla="*/ 132 w 232"/>
                <a:gd name="T1" fmla="*/ 137 h 343"/>
                <a:gd name="T2" fmla="*/ 95 w 232"/>
                <a:gd name="T3" fmla="*/ 51 h 343"/>
                <a:gd name="T4" fmla="*/ 95 w 232"/>
                <a:gd name="T5" fmla="*/ 51 h 343"/>
                <a:gd name="T6" fmla="*/ 182 w 232"/>
                <a:gd name="T7" fmla="*/ 14 h 343"/>
                <a:gd name="T8" fmla="*/ 182 w 232"/>
                <a:gd name="T9" fmla="*/ 14 h 343"/>
                <a:gd name="T10" fmla="*/ 219 w 232"/>
                <a:gd name="T11" fmla="*/ 101 h 343"/>
                <a:gd name="T12" fmla="*/ 219 w 232"/>
                <a:gd name="T13" fmla="*/ 101 h 343"/>
                <a:gd name="T14" fmla="*/ 157 w 232"/>
                <a:gd name="T15" fmla="*/ 143 h 343"/>
                <a:gd name="T16" fmla="*/ 157 w 232"/>
                <a:gd name="T17" fmla="*/ 143 h 343"/>
                <a:gd name="T18" fmla="*/ 132 w 232"/>
                <a:gd name="T19" fmla="*/ 137 h 343"/>
                <a:gd name="T20" fmla="*/ 50 w 232"/>
                <a:gd name="T21" fmla="*/ 338 h 343"/>
                <a:gd name="T22" fmla="*/ 13 w 232"/>
                <a:gd name="T23" fmla="*/ 252 h 343"/>
                <a:gd name="T24" fmla="*/ 13 w 232"/>
                <a:gd name="T25" fmla="*/ 252 h 343"/>
                <a:gd name="T26" fmla="*/ 100 w 232"/>
                <a:gd name="T27" fmla="*/ 215 h 343"/>
                <a:gd name="T28" fmla="*/ 100 w 232"/>
                <a:gd name="T29" fmla="*/ 215 h 343"/>
                <a:gd name="T30" fmla="*/ 137 w 232"/>
                <a:gd name="T31" fmla="*/ 302 h 343"/>
                <a:gd name="T32" fmla="*/ 137 w 232"/>
                <a:gd name="T33" fmla="*/ 302 h 343"/>
                <a:gd name="T34" fmla="*/ 75 w 232"/>
                <a:gd name="T35" fmla="*/ 343 h 343"/>
                <a:gd name="T36" fmla="*/ 75 w 232"/>
                <a:gd name="T37" fmla="*/ 343 h 343"/>
                <a:gd name="T38" fmla="*/ 50 w 232"/>
                <a:gd name="T39" fmla="*/ 33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343">
                  <a:moveTo>
                    <a:pt x="132" y="137"/>
                  </a:moveTo>
                  <a:cubicBezTo>
                    <a:pt x="98" y="124"/>
                    <a:pt x="81" y="85"/>
                    <a:pt x="95" y="51"/>
                  </a:cubicBezTo>
                  <a:lnTo>
                    <a:pt x="95" y="51"/>
                  </a:lnTo>
                  <a:cubicBezTo>
                    <a:pt x="109" y="17"/>
                    <a:pt x="148" y="0"/>
                    <a:pt x="182" y="14"/>
                  </a:cubicBezTo>
                  <a:lnTo>
                    <a:pt x="182" y="14"/>
                  </a:lnTo>
                  <a:cubicBezTo>
                    <a:pt x="216" y="28"/>
                    <a:pt x="232" y="67"/>
                    <a:pt x="219" y="101"/>
                  </a:cubicBezTo>
                  <a:lnTo>
                    <a:pt x="219" y="101"/>
                  </a:lnTo>
                  <a:cubicBezTo>
                    <a:pt x="208" y="127"/>
                    <a:pt x="183" y="143"/>
                    <a:pt x="157" y="143"/>
                  </a:cubicBezTo>
                  <a:lnTo>
                    <a:pt x="157" y="143"/>
                  </a:lnTo>
                  <a:cubicBezTo>
                    <a:pt x="148" y="143"/>
                    <a:pt x="140" y="141"/>
                    <a:pt x="132" y="137"/>
                  </a:cubicBezTo>
                  <a:close/>
                  <a:moveTo>
                    <a:pt x="50" y="338"/>
                  </a:moveTo>
                  <a:cubicBezTo>
                    <a:pt x="16" y="325"/>
                    <a:pt x="0" y="285"/>
                    <a:pt x="13" y="252"/>
                  </a:cubicBezTo>
                  <a:lnTo>
                    <a:pt x="13" y="252"/>
                  </a:lnTo>
                  <a:cubicBezTo>
                    <a:pt x="27" y="217"/>
                    <a:pt x="66" y="201"/>
                    <a:pt x="100" y="215"/>
                  </a:cubicBezTo>
                  <a:lnTo>
                    <a:pt x="100" y="215"/>
                  </a:lnTo>
                  <a:cubicBezTo>
                    <a:pt x="134" y="229"/>
                    <a:pt x="151" y="268"/>
                    <a:pt x="137" y="302"/>
                  </a:cubicBezTo>
                  <a:lnTo>
                    <a:pt x="137" y="302"/>
                  </a:lnTo>
                  <a:cubicBezTo>
                    <a:pt x="126" y="328"/>
                    <a:pt x="101" y="343"/>
                    <a:pt x="75" y="343"/>
                  </a:cubicBezTo>
                  <a:lnTo>
                    <a:pt x="75" y="343"/>
                  </a:lnTo>
                  <a:cubicBezTo>
                    <a:pt x="67" y="343"/>
                    <a:pt x="58" y="342"/>
                    <a:pt x="50" y="3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2" name="Freeform 1157">
              <a:extLst>
                <a:ext uri="{FF2B5EF4-FFF2-40B4-BE49-F238E27FC236}">
                  <a16:creationId xmlns:a16="http://schemas.microsoft.com/office/drawing/2014/main" id="{5B9C2C61-6822-4E7B-8BC6-40FC6EA8CAC8}"/>
                </a:ext>
              </a:extLst>
            </p:cNvPr>
            <p:cNvSpPr>
              <a:spLocks/>
            </p:cNvSpPr>
            <p:nvPr/>
          </p:nvSpPr>
          <p:spPr bwMode="auto">
            <a:xfrm>
              <a:off x="5145088" y="639763"/>
              <a:ext cx="30163" cy="47625"/>
            </a:xfrm>
            <a:custGeom>
              <a:avLst/>
              <a:gdLst>
                <a:gd name="T0" fmla="*/ 76 w 292"/>
                <a:gd name="T1" fmla="*/ 473 h 473"/>
                <a:gd name="T2" fmla="*/ 51 w 292"/>
                <a:gd name="T3" fmla="*/ 468 h 473"/>
                <a:gd name="T4" fmla="*/ 14 w 292"/>
                <a:gd name="T5" fmla="*/ 381 h 473"/>
                <a:gd name="T6" fmla="*/ 168 w 292"/>
                <a:gd name="T7" fmla="*/ 0 h 473"/>
                <a:gd name="T8" fmla="*/ 292 w 292"/>
                <a:gd name="T9" fmla="*/ 50 h 473"/>
                <a:gd name="T10" fmla="*/ 138 w 292"/>
                <a:gd name="T11" fmla="*/ 431 h 473"/>
                <a:gd name="T12" fmla="*/ 76 w 292"/>
                <a:gd name="T13" fmla="*/ 473 h 473"/>
              </a:gdLst>
              <a:ahLst/>
              <a:cxnLst>
                <a:cxn ang="0">
                  <a:pos x="T0" y="T1"/>
                </a:cxn>
                <a:cxn ang="0">
                  <a:pos x="T2" y="T3"/>
                </a:cxn>
                <a:cxn ang="0">
                  <a:pos x="T4" y="T5"/>
                </a:cxn>
                <a:cxn ang="0">
                  <a:pos x="T6" y="T7"/>
                </a:cxn>
                <a:cxn ang="0">
                  <a:pos x="T8" y="T9"/>
                </a:cxn>
                <a:cxn ang="0">
                  <a:pos x="T10" y="T11"/>
                </a:cxn>
                <a:cxn ang="0">
                  <a:pos x="T12" y="T13"/>
                </a:cxn>
              </a:cxnLst>
              <a:rect l="0" t="0" r="r" b="b"/>
              <a:pathLst>
                <a:path w="292" h="473">
                  <a:moveTo>
                    <a:pt x="76" y="473"/>
                  </a:moveTo>
                  <a:cubicBezTo>
                    <a:pt x="68" y="473"/>
                    <a:pt x="59" y="471"/>
                    <a:pt x="51" y="468"/>
                  </a:cubicBezTo>
                  <a:cubicBezTo>
                    <a:pt x="17" y="454"/>
                    <a:pt x="0" y="415"/>
                    <a:pt x="14" y="381"/>
                  </a:cubicBezTo>
                  <a:cubicBezTo>
                    <a:pt x="77" y="227"/>
                    <a:pt x="168" y="0"/>
                    <a:pt x="168" y="0"/>
                  </a:cubicBezTo>
                  <a:lnTo>
                    <a:pt x="292" y="50"/>
                  </a:lnTo>
                  <a:cubicBezTo>
                    <a:pt x="292" y="50"/>
                    <a:pt x="200" y="277"/>
                    <a:pt x="138" y="431"/>
                  </a:cubicBezTo>
                  <a:cubicBezTo>
                    <a:pt x="127" y="457"/>
                    <a:pt x="102" y="473"/>
                    <a:pt x="76" y="47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158">
              <a:extLst>
                <a:ext uri="{FF2B5EF4-FFF2-40B4-BE49-F238E27FC236}">
                  <a16:creationId xmlns:a16="http://schemas.microsoft.com/office/drawing/2014/main" id="{8519A3F8-36E1-4A2B-9EA4-7353A669EDBC}"/>
                </a:ext>
              </a:extLst>
            </p:cNvPr>
            <p:cNvSpPr>
              <a:spLocks noEditPoints="1"/>
            </p:cNvSpPr>
            <p:nvPr/>
          </p:nvSpPr>
          <p:spPr bwMode="auto">
            <a:xfrm>
              <a:off x="4829176" y="704851"/>
              <a:ext cx="215900" cy="12700"/>
            </a:xfrm>
            <a:custGeom>
              <a:avLst/>
              <a:gdLst>
                <a:gd name="T0" fmla="*/ 0 w 2134"/>
                <a:gd name="T1" fmla="*/ 66 h 133"/>
                <a:gd name="T2" fmla="*/ 67 w 2134"/>
                <a:gd name="T3" fmla="*/ 0 h 133"/>
                <a:gd name="T4" fmla="*/ 67 w 2134"/>
                <a:gd name="T5" fmla="*/ 0 h 133"/>
                <a:gd name="T6" fmla="*/ 134 w 2134"/>
                <a:gd name="T7" fmla="*/ 66 h 133"/>
                <a:gd name="T8" fmla="*/ 134 w 2134"/>
                <a:gd name="T9" fmla="*/ 66 h 133"/>
                <a:gd name="T10" fmla="*/ 67 w 2134"/>
                <a:gd name="T11" fmla="*/ 133 h 133"/>
                <a:gd name="T12" fmla="*/ 67 w 2134"/>
                <a:gd name="T13" fmla="*/ 133 h 133"/>
                <a:gd name="T14" fmla="*/ 0 w 2134"/>
                <a:gd name="T15" fmla="*/ 66 h 133"/>
                <a:gd name="T16" fmla="*/ 400 w 2134"/>
                <a:gd name="T17" fmla="*/ 66 h 133"/>
                <a:gd name="T18" fmla="*/ 467 w 2134"/>
                <a:gd name="T19" fmla="*/ 0 h 133"/>
                <a:gd name="T20" fmla="*/ 467 w 2134"/>
                <a:gd name="T21" fmla="*/ 0 h 133"/>
                <a:gd name="T22" fmla="*/ 534 w 2134"/>
                <a:gd name="T23" fmla="*/ 66 h 133"/>
                <a:gd name="T24" fmla="*/ 534 w 2134"/>
                <a:gd name="T25" fmla="*/ 66 h 133"/>
                <a:gd name="T26" fmla="*/ 467 w 2134"/>
                <a:gd name="T27" fmla="*/ 133 h 133"/>
                <a:gd name="T28" fmla="*/ 467 w 2134"/>
                <a:gd name="T29" fmla="*/ 133 h 133"/>
                <a:gd name="T30" fmla="*/ 400 w 2134"/>
                <a:gd name="T31" fmla="*/ 66 h 133"/>
                <a:gd name="T32" fmla="*/ 800 w 2134"/>
                <a:gd name="T33" fmla="*/ 66 h 133"/>
                <a:gd name="T34" fmla="*/ 867 w 2134"/>
                <a:gd name="T35" fmla="*/ 0 h 133"/>
                <a:gd name="T36" fmla="*/ 867 w 2134"/>
                <a:gd name="T37" fmla="*/ 0 h 133"/>
                <a:gd name="T38" fmla="*/ 934 w 2134"/>
                <a:gd name="T39" fmla="*/ 66 h 133"/>
                <a:gd name="T40" fmla="*/ 934 w 2134"/>
                <a:gd name="T41" fmla="*/ 66 h 133"/>
                <a:gd name="T42" fmla="*/ 867 w 2134"/>
                <a:gd name="T43" fmla="*/ 133 h 133"/>
                <a:gd name="T44" fmla="*/ 867 w 2134"/>
                <a:gd name="T45" fmla="*/ 133 h 133"/>
                <a:gd name="T46" fmla="*/ 800 w 2134"/>
                <a:gd name="T47" fmla="*/ 66 h 133"/>
                <a:gd name="T48" fmla="*/ 1200 w 2134"/>
                <a:gd name="T49" fmla="*/ 66 h 133"/>
                <a:gd name="T50" fmla="*/ 1267 w 2134"/>
                <a:gd name="T51" fmla="*/ 0 h 133"/>
                <a:gd name="T52" fmla="*/ 1267 w 2134"/>
                <a:gd name="T53" fmla="*/ 0 h 133"/>
                <a:gd name="T54" fmla="*/ 1334 w 2134"/>
                <a:gd name="T55" fmla="*/ 66 h 133"/>
                <a:gd name="T56" fmla="*/ 1334 w 2134"/>
                <a:gd name="T57" fmla="*/ 66 h 133"/>
                <a:gd name="T58" fmla="*/ 1267 w 2134"/>
                <a:gd name="T59" fmla="*/ 133 h 133"/>
                <a:gd name="T60" fmla="*/ 1267 w 2134"/>
                <a:gd name="T61" fmla="*/ 133 h 133"/>
                <a:gd name="T62" fmla="*/ 1200 w 2134"/>
                <a:gd name="T63" fmla="*/ 66 h 133"/>
                <a:gd name="T64" fmla="*/ 1600 w 2134"/>
                <a:gd name="T65" fmla="*/ 66 h 133"/>
                <a:gd name="T66" fmla="*/ 1667 w 2134"/>
                <a:gd name="T67" fmla="*/ 0 h 133"/>
                <a:gd name="T68" fmla="*/ 1667 w 2134"/>
                <a:gd name="T69" fmla="*/ 0 h 133"/>
                <a:gd name="T70" fmla="*/ 1734 w 2134"/>
                <a:gd name="T71" fmla="*/ 66 h 133"/>
                <a:gd name="T72" fmla="*/ 1734 w 2134"/>
                <a:gd name="T73" fmla="*/ 66 h 133"/>
                <a:gd name="T74" fmla="*/ 1667 w 2134"/>
                <a:gd name="T75" fmla="*/ 133 h 133"/>
                <a:gd name="T76" fmla="*/ 1667 w 2134"/>
                <a:gd name="T77" fmla="*/ 133 h 133"/>
                <a:gd name="T78" fmla="*/ 1600 w 2134"/>
                <a:gd name="T79" fmla="*/ 66 h 133"/>
                <a:gd name="T80" fmla="*/ 2000 w 2134"/>
                <a:gd name="T81" fmla="*/ 66 h 133"/>
                <a:gd name="T82" fmla="*/ 2067 w 2134"/>
                <a:gd name="T83" fmla="*/ 0 h 133"/>
                <a:gd name="T84" fmla="*/ 2067 w 2134"/>
                <a:gd name="T85" fmla="*/ 0 h 133"/>
                <a:gd name="T86" fmla="*/ 2134 w 2134"/>
                <a:gd name="T87" fmla="*/ 66 h 133"/>
                <a:gd name="T88" fmla="*/ 2134 w 2134"/>
                <a:gd name="T89" fmla="*/ 66 h 133"/>
                <a:gd name="T90" fmla="*/ 2067 w 2134"/>
                <a:gd name="T91" fmla="*/ 133 h 133"/>
                <a:gd name="T92" fmla="*/ 2067 w 2134"/>
                <a:gd name="T93" fmla="*/ 133 h 133"/>
                <a:gd name="T94" fmla="*/ 2000 w 2134"/>
                <a:gd name="T95"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34" h="133">
                  <a:moveTo>
                    <a:pt x="0" y="66"/>
                  </a:moveTo>
                  <a:cubicBezTo>
                    <a:pt x="0" y="29"/>
                    <a:pt x="30" y="0"/>
                    <a:pt x="67" y="0"/>
                  </a:cubicBezTo>
                  <a:lnTo>
                    <a:pt x="67" y="0"/>
                  </a:lnTo>
                  <a:cubicBezTo>
                    <a:pt x="104" y="0"/>
                    <a:pt x="134" y="29"/>
                    <a:pt x="134" y="66"/>
                  </a:cubicBezTo>
                  <a:lnTo>
                    <a:pt x="134" y="66"/>
                  </a:lnTo>
                  <a:cubicBezTo>
                    <a:pt x="134" y="103"/>
                    <a:pt x="104" y="133"/>
                    <a:pt x="67" y="133"/>
                  </a:cubicBezTo>
                  <a:lnTo>
                    <a:pt x="67" y="133"/>
                  </a:lnTo>
                  <a:cubicBezTo>
                    <a:pt x="30" y="133"/>
                    <a:pt x="0" y="103"/>
                    <a:pt x="0" y="66"/>
                  </a:cubicBezTo>
                  <a:close/>
                  <a:moveTo>
                    <a:pt x="400" y="66"/>
                  </a:moveTo>
                  <a:cubicBezTo>
                    <a:pt x="400" y="29"/>
                    <a:pt x="430" y="0"/>
                    <a:pt x="467" y="0"/>
                  </a:cubicBezTo>
                  <a:lnTo>
                    <a:pt x="467" y="0"/>
                  </a:lnTo>
                  <a:cubicBezTo>
                    <a:pt x="504" y="0"/>
                    <a:pt x="534" y="29"/>
                    <a:pt x="534" y="66"/>
                  </a:cubicBezTo>
                  <a:lnTo>
                    <a:pt x="534" y="66"/>
                  </a:lnTo>
                  <a:cubicBezTo>
                    <a:pt x="534" y="103"/>
                    <a:pt x="504" y="133"/>
                    <a:pt x="467" y="133"/>
                  </a:cubicBezTo>
                  <a:lnTo>
                    <a:pt x="467" y="133"/>
                  </a:lnTo>
                  <a:cubicBezTo>
                    <a:pt x="430" y="133"/>
                    <a:pt x="400" y="103"/>
                    <a:pt x="400" y="66"/>
                  </a:cubicBezTo>
                  <a:close/>
                  <a:moveTo>
                    <a:pt x="800" y="66"/>
                  </a:moveTo>
                  <a:cubicBezTo>
                    <a:pt x="800" y="29"/>
                    <a:pt x="830" y="0"/>
                    <a:pt x="867" y="0"/>
                  </a:cubicBezTo>
                  <a:lnTo>
                    <a:pt x="867" y="0"/>
                  </a:lnTo>
                  <a:cubicBezTo>
                    <a:pt x="904" y="0"/>
                    <a:pt x="934" y="29"/>
                    <a:pt x="934" y="66"/>
                  </a:cubicBezTo>
                  <a:lnTo>
                    <a:pt x="934" y="66"/>
                  </a:lnTo>
                  <a:cubicBezTo>
                    <a:pt x="934" y="103"/>
                    <a:pt x="904" y="133"/>
                    <a:pt x="867" y="133"/>
                  </a:cubicBezTo>
                  <a:lnTo>
                    <a:pt x="867" y="133"/>
                  </a:lnTo>
                  <a:cubicBezTo>
                    <a:pt x="830" y="133"/>
                    <a:pt x="800" y="103"/>
                    <a:pt x="800" y="66"/>
                  </a:cubicBezTo>
                  <a:close/>
                  <a:moveTo>
                    <a:pt x="1200" y="66"/>
                  </a:moveTo>
                  <a:cubicBezTo>
                    <a:pt x="1200" y="29"/>
                    <a:pt x="1230" y="0"/>
                    <a:pt x="1267" y="0"/>
                  </a:cubicBezTo>
                  <a:lnTo>
                    <a:pt x="1267" y="0"/>
                  </a:lnTo>
                  <a:cubicBezTo>
                    <a:pt x="1304" y="0"/>
                    <a:pt x="1334" y="29"/>
                    <a:pt x="1334" y="66"/>
                  </a:cubicBezTo>
                  <a:lnTo>
                    <a:pt x="1334" y="66"/>
                  </a:lnTo>
                  <a:cubicBezTo>
                    <a:pt x="1334" y="103"/>
                    <a:pt x="1304" y="133"/>
                    <a:pt x="1267" y="133"/>
                  </a:cubicBezTo>
                  <a:lnTo>
                    <a:pt x="1267" y="133"/>
                  </a:lnTo>
                  <a:cubicBezTo>
                    <a:pt x="1230" y="133"/>
                    <a:pt x="1200" y="103"/>
                    <a:pt x="1200" y="66"/>
                  </a:cubicBezTo>
                  <a:close/>
                  <a:moveTo>
                    <a:pt x="1600" y="66"/>
                  </a:moveTo>
                  <a:cubicBezTo>
                    <a:pt x="1600" y="29"/>
                    <a:pt x="1630" y="0"/>
                    <a:pt x="1667" y="0"/>
                  </a:cubicBezTo>
                  <a:lnTo>
                    <a:pt x="1667" y="0"/>
                  </a:lnTo>
                  <a:cubicBezTo>
                    <a:pt x="1704" y="0"/>
                    <a:pt x="1734" y="29"/>
                    <a:pt x="1734" y="66"/>
                  </a:cubicBezTo>
                  <a:lnTo>
                    <a:pt x="1734" y="66"/>
                  </a:lnTo>
                  <a:cubicBezTo>
                    <a:pt x="1734" y="103"/>
                    <a:pt x="1704" y="133"/>
                    <a:pt x="1667" y="133"/>
                  </a:cubicBezTo>
                  <a:lnTo>
                    <a:pt x="1667" y="133"/>
                  </a:lnTo>
                  <a:cubicBezTo>
                    <a:pt x="1630" y="133"/>
                    <a:pt x="1600" y="103"/>
                    <a:pt x="1600" y="66"/>
                  </a:cubicBezTo>
                  <a:close/>
                  <a:moveTo>
                    <a:pt x="2000" y="66"/>
                  </a:moveTo>
                  <a:cubicBezTo>
                    <a:pt x="2000" y="29"/>
                    <a:pt x="2030" y="0"/>
                    <a:pt x="2067" y="0"/>
                  </a:cubicBezTo>
                  <a:lnTo>
                    <a:pt x="2067" y="0"/>
                  </a:lnTo>
                  <a:cubicBezTo>
                    <a:pt x="2104" y="0"/>
                    <a:pt x="2134" y="29"/>
                    <a:pt x="2134" y="66"/>
                  </a:cubicBezTo>
                  <a:lnTo>
                    <a:pt x="2134" y="66"/>
                  </a:lnTo>
                  <a:cubicBezTo>
                    <a:pt x="2134" y="103"/>
                    <a:pt x="2104" y="133"/>
                    <a:pt x="2067" y="133"/>
                  </a:cubicBezTo>
                  <a:lnTo>
                    <a:pt x="2067" y="133"/>
                  </a:lnTo>
                  <a:cubicBezTo>
                    <a:pt x="2030" y="133"/>
                    <a:pt x="2000" y="103"/>
                    <a:pt x="2000"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159">
              <a:extLst>
                <a:ext uri="{FF2B5EF4-FFF2-40B4-BE49-F238E27FC236}">
                  <a16:creationId xmlns:a16="http://schemas.microsoft.com/office/drawing/2014/main" id="{1A85046F-8525-414B-9906-E3BB0C7C7908}"/>
                </a:ext>
              </a:extLst>
            </p:cNvPr>
            <p:cNvSpPr>
              <a:spLocks noEditPoints="1"/>
            </p:cNvSpPr>
            <p:nvPr/>
          </p:nvSpPr>
          <p:spPr bwMode="auto">
            <a:xfrm>
              <a:off x="4875213" y="765176"/>
              <a:ext cx="134938" cy="14288"/>
            </a:xfrm>
            <a:custGeom>
              <a:avLst/>
              <a:gdLst>
                <a:gd name="T0" fmla="*/ 0 w 1334"/>
                <a:gd name="T1" fmla="*/ 66 h 133"/>
                <a:gd name="T2" fmla="*/ 67 w 1334"/>
                <a:gd name="T3" fmla="*/ 0 h 133"/>
                <a:gd name="T4" fmla="*/ 67 w 1334"/>
                <a:gd name="T5" fmla="*/ 0 h 133"/>
                <a:gd name="T6" fmla="*/ 134 w 1334"/>
                <a:gd name="T7" fmla="*/ 66 h 133"/>
                <a:gd name="T8" fmla="*/ 134 w 1334"/>
                <a:gd name="T9" fmla="*/ 66 h 133"/>
                <a:gd name="T10" fmla="*/ 67 w 1334"/>
                <a:gd name="T11" fmla="*/ 133 h 133"/>
                <a:gd name="T12" fmla="*/ 67 w 1334"/>
                <a:gd name="T13" fmla="*/ 133 h 133"/>
                <a:gd name="T14" fmla="*/ 0 w 1334"/>
                <a:gd name="T15" fmla="*/ 66 h 133"/>
                <a:gd name="T16" fmla="*/ 400 w 1334"/>
                <a:gd name="T17" fmla="*/ 66 h 133"/>
                <a:gd name="T18" fmla="*/ 467 w 1334"/>
                <a:gd name="T19" fmla="*/ 0 h 133"/>
                <a:gd name="T20" fmla="*/ 467 w 1334"/>
                <a:gd name="T21" fmla="*/ 0 h 133"/>
                <a:gd name="T22" fmla="*/ 534 w 1334"/>
                <a:gd name="T23" fmla="*/ 66 h 133"/>
                <a:gd name="T24" fmla="*/ 534 w 1334"/>
                <a:gd name="T25" fmla="*/ 66 h 133"/>
                <a:gd name="T26" fmla="*/ 467 w 1334"/>
                <a:gd name="T27" fmla="*/ 133 h 133"/>
                <a:gd name="T28" fmla="*/ 467 w 1334"/>
                <a:gd name="T29" fmla="*/ 133 h 133"/>
                <a:gd name="T30" fmla="*/ 400 w 1334"/>
                <a:gd name="T31" fmla="*/ 66 h 133"/>
                <a:gd name="T32" fmla="*/ 800 w 1334"/>
                <a:gd name="T33" fmla="*/ 66 h 133"/>
                <a:gd name="T34" fmla="*/ 867 w 1334"/>
                <a:gd name="T35" fmla="*/ 0 h 133"/>
                <a:gd name="T36" fmla="*/ 867 w 1334"/>
                <a:gd name="T37" fmla="*/ 0 h 133"/>
                <a:gd name="T38" fmla="*/ 934 w 1334"/>
                <a:gd name="T39" fmla="*/ 66 h 133"/>
                <a:gd name="T40" fmla="*/ 934 w 1334"/>
                <a:gd name="T41" fmla="*/ 66 h 133"/>
                <a:gd name="T42" fmla="*/ 867 w 1334"/>
                <a:gd name="T43" fmla="*/ 133 h 133"/>
                <a:gd name="T44" fmla="*/ 867 w 1334"/>
                <a:gd name="T45" fmla="*/ 133 h 133"/>
                <a:gd name="T46" fmla="*/ 800 w 1334"/>
                <a:gd name="T47" fmla="*/ 66 h 133"/>
                <a:gd name="T48" fmla="*/ 1200 w 1334"/>
                <a:gd name="T49" fmla="*/ 66 h 133"/>
                <a:gd name="T50" fmla="*/ 1267 w 1334"/>
                <a:gd name="T51" fmla="*/ 0 h 133"/>
                <a:gd name="T52" fmla="*/ 1267 w 1334"/>
                <a:gd name="T53" fmla="*/ 0 h 133"/>
                <a:gd name="T54" fmla="*/ 1334 w 1334"/>
                <a:gd name="T55" fmla="*/ 66 h 133"/>
                <a:gd name="T56" fmla="*/ 1334 w 1334"/>
                <a:gd name="T57" fmla="*/ 66 h 133"/>
                <a:gd name="T58" fmla="*/ 1267 w 1334"/>
                <a:gd name="T59" fmla="*/ 133 h 133"/>
                <a:gd name="T60" fmla="*/ 1267 w 1334"/>
                <a:gd name="T61" fmla="*/ 133 h 133"/>
                <a:gd name="T62" fmla="*/ 1200 w 1334"/>
                <a:gd name="T63"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4" h="133">
                  <a:moveTo>
                    <a:pt x="0" y="66"/>
                  </a:moveTo>
                  <a:cubicBezTo>
                    <a:pt x="0" y="30"/>
                    <a:pt x="30" y="0"/>
                    <a:pt x="67" y="0"/>
                  </a:cubicBezTo>
                  <a:lnTo>
                    <a:pt x="67" y="0"/>
                  </a:lnTo>
                  <a:cubicBezTo>
                    <a:pt x="104" y="0"/>
                    <a:pt x="134" y="30"/>
                    <a:pt x="134" y="66"/>
                  </a:cubicBezTo>
                  <a:lnTo>
                    <a:pt x="134" y="66"/>
                  </a:lnTo>
                  <a:cubicBezTo>
                    <a:pt x="134" y="103"/>
                    <a:pt x="104" y="133"/>
                    <a:pt x="67" y="133"/>
                  </a:cubicBezTo>
                  <a:lnTo>
                    <a:pt x="67" y="133"/>
                  </a:lnTo>
                  <a:cubicBezTo>
                    <a:pt x="30" y="133"/>
                    <a:pt x="0" y="103"/>
                    <a:pt x="0" y="66"/>
                  </a:cubicBezTo>
                  <a:close/>
                  <a:moveTo>
                    <a:pt x="400" y="66"/>
                  </a:moveTo>
                  <a:cubicBezTo>
                    <a:pt x="400" y="30"/>
                    <a:pt x="430" y="0"/>
                    <a:pt x="467" y="0"/>
                  </a:cubicBezTo>
                  <a:lnTo>
                    <a:pt x="467" y="0"/>
                  </a:lnTo>
                  <a:cubicBezTo>
                    <a:pt x="504" y="0"/>
                    <a:pt x="534" y="30"/>
                    <a:pt x="534" y="66"/>
                  </a:cubicBezTo>
                  <a:lnTo>
                    <a:pt x="534" y="66"/>
                  </a:lnTo>
                  <a:cubicBezTo>
                    <a:pt x="534" y="103"/>
                    <a:pt x="504" y="133"/>
                    <a:pt x="467" y="133"/>
                  </a:cubicBezTo>
                  <a:lnTo>
                    <a:pt x="467" y="133"/>
                  </a:lnTo>
                  <a:cubicBezTo>
                    <a:pt x="430" y="133"/>
                    <a:pt x="400" y="103"/>
                    <a:pt x="400" y="66"/>
                  </a:cubicBezTo>
                  <a:close/>
                  <a:moveTo>
                    <a:pt x="800" y="66"/>
                  </a:moveTo>
                  <a:cubicBezTo>
                    <a:pt x="800" y="30"/>
                    <a:pt x="830" y="0"/>
                    <a:pt x="867" y="0"/>
                  </a:cubicBezTo>
                  <a:lnTo>
                    <a:pt x="867" y="0"/>
                  </a:lnTo>
                  <a:cubicBezTo>
                    <a:pt x="904" y="0"/>
                    <a:pt x="934" y="30"/>
                    <a:pt x="934" y="66"/>
                  </a:cubicBezTo>
                  <a:lnTo>
                    <a:pt x="934" y="66"/>
                  </a:lnTo>
                  <a:cubicBezTo>
                    <a:pt x="934" y="103"/>
                    <a:pt x="904" y="133"/>
                    <a:pt x="867" y="133"/>
                  </a:cubicBezTo>
                  <a:lnTo>
                    <a:pt x="867" y="133"/>
                  </a:lnTo>
                  <a:cubicBezTo>
                    <a:pt x="830" y="133"/>
                    <a:pt x="800" y="103"/>
                    <a:pt x="800" y="66"/>
                  </a:cubicBezTo>
                  <a:close/>
                  <a:moveTo>
                    <a:pt x="1200" y="66"/>
                  </a:moveTo>
                  <a:cubicBezTo>
                    <a:pt x="1200" y="30"/>
                    <a:pt x="1230" y="0"/>
                    <a:pt x="1267" y="0"/>
                  </a:cubicBezTo>
                  <a:lnTo>
                    <a:pt x="1267" y="0"/>
                  </a:lnTo>
                  <a:cubicBezTo>
                    <a:pt x="1304" y="0"/>
                    <a:pt x="1334" y="30"/>
                    <a:pt x="1334" y="66"/>
                  </a:cubicBezTo>
                  <a:lnTo>
                    <a:pt x="1334" y="66"/>
                  </a:lnTo>
                  <a:cubicBezTo>
                    <a:pt x="1334" y="103"/>
                    <a:pt x="1304" y="133"/>
                    <a:pt x="1267" y="133"/>
                  </a:cubicBezTo>
                  <a:lnTo>
                    <a:pt x="1267" y="133"/>
                  </a:lnTo>
                  <a:cubicBezTo>
                    <a:pt x="1230" y="133"/>
                    <a:pt x="1200" y="103"/>
                    <a:pt x="1200"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160">
              <a:extLst>
                <a:ext uri="{FF2B5EF4-FFF2-40B4-BE49-F238E27FC236}">
                  <a16:creationId xmlns:a16="http://schemas.microsoft.com/office/drawing/2014/main" id="{69D9CEF4-7FC9-4B8D-80ED-00ACB9B580FB}"/>
                </a:ext>
              </a:extLst>
            </p:cNvPr>
            <p:cNvSpPr>
              <a:spLocks noEditPoints="1"/>
            </p:cNvSpPr>
            <p:nvPr/>
          </p:nvSpPr>
          <p:spPr bwMode="auto">
            <a:xfrm>
              <a:off x="4814888" y="649288"/>
              <a:ext cx="255588" cy="14288"/>
            </a:xfrm>
            <a:custGeom>
              <a:avLst/>
              <a:gdLst>
                <a:gd name="T0" fmla="*/ 0 w 2534"/>
                <a:gd name="T1" fmla="*/ 66 h 133"/>
                <a:gd name="T2" fmla="*/ 67 w 2534"/>
                <a:gd name="T3" fmla="*/ 0 h 133"/>
                <a:gd name="T4" fmla="*/ 67 w 2534"/>
                <a:gd name="T5" fmla="*/ 0 h 133"/>
                <a:gd name="T6" fmla="*/ 134 w 2534"/>
                <a:gd name="T7" fmla="*/ 66 h 133"/>
                <a:gd name="T8" fmla="*/ 134 w 2534"/>
                <a:gd name="T9" fmla="*/ 66 h 133"/>
                <a:gd name="T10" fmla="*/ 67 w 2534"/>
                <a:gd name="T11" fmla="*/ 133 h 133"/>
                <a:gd name="T12" fmla="*/ 67 w 2534"/>
                <a:gd name="T13" fmla="*/ 133 h 133"/>
                <a:gd name="T14" fmla="*/ 0 w 2534"/>
                <a:gd name="T15" fmla="*/ 66 h 133"/>
                <a:gd name="T16" fmla="*/ 400 w 2534"/>
                <a:gd name="T17" fmla="*/ 66 h 133"/>
                <a:gd name="T18" fmla="*/ 467 w 2534"/>
                <a:gd name="T19" fmla="*/ 0 h 133"/>
                <a:gd name="T20" fmla="*/ 467 w 2534"/>
                <a:gd name="T21" fmla="*/ 0 h 133"/>
                <a:gd name="T22" fmla="*/ 534 w 2534"/>
                <a:gd name="T23" fmla="*/ 66 h 133"/>
                <a:gd name="T24" fmla="*/ 534 w 2534"/>
                <a:gd name="T25" fmla="*/ 66 h 133"/>
                <a:gd name="T26" fmla="*/ 467 w 2534"/>
                <a:gd name="T27" fmla="*/ 133 h 133"/>
                <a:gd name="T28" fmla="*/ 467 w 2534"/>
                <a:gd name="T29" fmla="*/ 133 h 133"/>
                <a:gd name="T30" fmla="*/ 400 w 2534"/>
                <a:gd name="T31" fmla="*/ 66 h 133"/>
                <a:gd name="T32" fmla="*/ 800 w 2534"/>
                <a:gd name="T33" fmla="*/ 66 h 133"/>
                <a:gd name="T34" fmla="*/ 867 w 2534"/>
                <a:gd name="T35" fmla="*/ 0 h 133"/>
                <a:gd name="T36" fmla="*/ 867 w 2534"/>
                <a:gd name="T37" fmla="*/ 0 h 133"/>
                <a:gd name="T38" fmla="*/ 934 w 2534"/>
                <a:gd name="T39" fmla="*/ 66 h 133"/>
                <a:gd name="T40" fmla="*/ 934 w 2534"/>
                <a:gd name="T41" fmla="*/ 66 h 133"/>
                <a:gd name="T42" fmla="*/ 867 w 2534"/>
                <a:gd name="T43" fmla="*/ 133 h 133"/>
                <a:gd name="T44" fmla="*/ 867 w 2534"/>
                <a:gd name="T45" fmla="*/ 133 h 133"/>
                <a:gd name="T46" fmla="*/ 800 w 2534"/>
                <a:gd name="T47" fmla="*/ 66 h 133"/>
                <a:gd name="T48" fmla="*/ 1200 w 2534"/>
                <a:gd name="T49" fmla="*/ 66 h 133"/>
                <a:gd name="T50" fmla="*/ 1267 w 2534"/>
                <a:gd name="T51" fmla="*/ 0 h 133"/>
                <a:gd name="T52" fmla="*/ 1267 w 2534"/>
                <a:gd name="T53" fmla="*/ 0 h 133"/>
                <a:gd name="T54" fmla="*/ 1334 w 2534"/>
                <a:gd name="T55" fmla="*/ 66 h 133"/>
                <a:gd name="T56" fmla="*/ 1334 w 2534"/>
                <a:gd name="T57" fmla="*/ 66 h 133"/>
                <a:gd name="T58" fmla="*/ 1267 w 2534"/>
                <a:gd name="T59" fmla="*/ 133 h 133"/>
                <a:gd name="T60" fmla="*/ 1267 w 2534"/>
                <a:gd name="T61" fmla="*/ 133 h 133"/>
                <a:gd name="T62" fmla="*/ 1200 w 2534"/>
                <a:gd name="T63" fmla="*/ 66 h 133"/>
                <a:gd name="T64" fmla="*/ 1600 w 2534"/>
                <a:gd name="T65" fmla="*/ 66 h 133"/>
                <a:gd name="T66" fmla="*/ 1667 w 2534"/>
                <a:gd name="T67" fmla="*/ 0 h 133"/>
                <a:gd name="T68" fmla="*/ 1667 w 2534"/>
                <a:gd name="T69" fmla="*/ 0 h 133"/>
                <a:gd name="T70" fmla="*/ 1734 w 2534"/>
                <a:gd name="T71" fmla="*/ 66 h 133"/>
                <a:gd name="T72" fmla="*/ 1734 w 2534"/>
                <a:gd name="T73" fmla="*/ 66 h 133"/>
                <a:gd name="T74" fmla="*/ 1667 w 2534"/>
                <a:gd name="T75" fmla="*/ 133 h 133"/>
                <a:gd name="T76" fmla="*/ 1667 w 2534"/>
                <a:gd name="T77" fmla="*/ 133 h 133"/>
                <a:gd name="T78" fmla="*/ 1600 w 2534"/>
                <a:gd name="T79" fmla="*/ 66 h 133"/>
                <a:gd name="T80" fmla="*/ 2000 w 2534"/>
                <a:gd name="T81" fmla="*/ 66 h 133"/>
                <a:gd name="T82" fmla="*/ 2067 w 2534"/>
                <a:gd name="T83" fmla="*/ 0 h 133"/>
                <a:gd name="T84" fmla="*/ 2067 w 2534"/>
                <a:gd name="T85" fmla="*/ 0 h 133"/>
                <a:gd name="T86" fmla="*/ 2134 w 2534"/>
                <a:gd name="T87" fmla="*/ 66 h 133"/>
                <a:gd name="T88" fmla="*/ 2134 w 2534"/>
                <a:gd name="T89" fmla="*/ 66 h 133"/>
                <a:gd name="T90" fmla="*/ 2067 w 2534"/>
                <a:gd name="T91" fmla="*/ 133 h 133"/>
                <a:gd name="T92" fmla="*/ 2067 w 2534"/>
                <a:gd name="T93" fmla="*/ 133 h 133"/>
                <a:gd name="T94" fmla="*/ 2000 w 2534"/>
                <a:gd name="T95" fmla="*/ 66 h 133"/>
                <a:gd name="T96" fmla="*/ 2400 w 2534"/>
                <a:gd name="T97" fmla="*/ 66 h 133"/>
                <a:gd name="T98" fmla="*/ 2467 w 2534"/>
                <a:gd name="T99" fmla="*/ 0 h 133"/>
                <a:gd name="T100" fmla="*/ 2467 w 2534"/>
                <a:gd name="T101" fmla="*/ 0 h 133"/>
                <a:gd name="T102" fmla="*/ 2534 w 2534"/>
                <a:gd name="T103" fmla="*/ 66 h 133"/>
                <a:gd name="T104" fmla="*/ 2534 w 2534"/>
                <a:gd name="T105" fmla="*/ 66 h 133"/>
                <a:gd name="T106" fmla="*/ 2467 w 2534"/>
                <a:gd name="T107" fmla="*/ 133 h 133"/>
                <a:gd name="T108" fmla="*/ 2467 w 2534"/>
                <a:gd name="T109" fmla="*/ 133 h 133"/>
                <a:gd name="T110" fmla="*/ 2400 w 2534"/>
                <a:gd name="T11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34" h="133">
                  <a:moveTo>
                    <a:pt x="0" y="66"/>
                  </a:moveTo>
                  <a:cubicBezTo>
                    <a:pt x="0" y="29"/>
                    <a:pt x="30" y="0"/>
                    <a:pt x="67" y="0"/>
                  </a:cubicBezTo>
                  <a:lnTo>
                    <a:pt x="67" y="0"/>
                  </a:lnTo>
                  <a:cubicBezTo>
                    <a:pt x="104" y="0"/>
                    <a:pt x="134" y="29"/>
                    <a:pt x="134" y="66"/>
                  </a:cubicBezTo>
                  <a:lnTo>
                    <a:pt x="134" y="66"/>
                  </a:lnTo>
                  <a:cubicBezTo>
                    <a:pt x="134" y="103"/>
                    <a:pt x="104" y="133"/>
                    <a:pt x="67" y="133"/>
                  </a:cubicBezTo>
                  <a:lnTo>
                    <a:pt x="67" y="133"/>
                  </a:lnTo>
                  <a:cubicBezTo>
                    <a:pt x="30" y="133"/>
                    <a:pt x="0" y="103"/>
                    <a:pt x="0" y="66"/>
                  </a:cubicBezTo>
                  <a:close/>
                  <a:moveTo>
                    <a:pt x="400" y="66"/>
                  </a:moveTo>
                  <a:cubicBezTo>
                    <a:pt x="400" y="29"/>
                    <a:pt x="430" y="0"/>
                    <a:pt x="467" y="0"/>
                  </a:cubicBezTo>
                  <a:lnTo>
                    <a:pt x="467" y="0"/>
                  </a:lnTo>
                  <a:cubicBezTo>
                    <a:pt x="504" y="0"/>
                    <a:pt x="534" y="29"/>
                    <a:pt x="534" y="66"/>
                  </a:cubicBezTo>
                  <a:lnTo>
                    <a:pt x="534" y="66"/>
                  </a:lnTo>
                  <a:cubicBezTo>
                    <a:pt x="534" y="103"/>
                    <a:pt x="504" y="133"/>
                    <a:pt x="467" y="133"/>
                  </a:cubicBezTo>
                  <a:lnTo>
                    <a:pt x="467" y="133"/>
                  </a:lnTo>
                  <a:cubicBezTo>
                    <a:pt x="430" y="133"/>
                    <a:pt x="400" y="103"/>
                    <a:pt x="400" y="66"/>
                  </a:cubicBezTo>
                  <a:close/>
                  <a:moveTo>
                    <a:pt x="800" y="66"/>
                  </a:moveTo>
                  <a:cubicBezTo>
                    <a:pt x="800" y="29"/>
                    <a:pt x="830" y="0"/>
                    <a:pt x="867" y="0"/>
                  </a:cubicBezTo>
                  <a:lnTo>
                    <a:pt x="867" y="0"/>
                  </a:lnTo>
                  <a:cubicBezTo>
                    <a:pt x="904" y="0"/>
                    <a:pt x="934" y="29"/>
                    <a:pt x="934" y="66"/>
                  </a:cubicBezTo>
                  <a:lnTo>
                    <a:pt x="934" y="66"/>
                  </a:lnTo>
                  <a:cubicBezTo>
                    <a:pt x="934" y="103"/>
                    <a:pt x="904" y="133"/>
                    <a:pt x="867" y="133"/>
                  </a:cubicBezTo>
                  <a:lnTo>
                    <a:pt x="867" y="133"/>
                  </a:lnTo>
                  <a:cubicBezTo>
                    <a:pt x="830" y="133"/>
                    <a:pt x="800" y="103"/>
                    <a:pt x="800" y="66"/>
                  </a:cubicBezTo>
                  <a:close/>
                  <a:moveTo>
                    <a:pt x="1200" y="66"/>
                  </a:moveTo>
                  <a:cubicBezTo>
                    <a:pt x="1200" y="29"/>
                    <a:pt x="1230" y="0"/>
                    <a:pt x="1267" y="0"/>
                  </a:cubicBezTo>
                  <a:lnTo>
                    <a:pt x="1267" y="0"/>
                  </a:lnTo>
                  <a:cubicBezTo>
                    <a:pt x="1304" y="0"/>
                    <a:pt x="1334" y="29"/>
                    <a:pt x="1334" y="66"/>
                  </a:cubicBezTo>
                  <a:lnTo>
                    <a:pt x="1334" y="66"/>
                  </a:lnTo>
                  <a:cubicBezTo>
                    <a:pt x="1334" y="103"/>
                    <a:pt x="1304" y="133"/>
                    <a:pt x="1267" y="133"/>
                  </a:cubicBezTo>
                  <a:lnTo>
                    <a:pt x="1267" y="133"/>
                  </a:lnTo>
                  <a:cubicBezTo>
                    <a:pt x="1230" y="133"/>
                    <a:pt x="1200" y="103"/>
                    <a:pt x="1200" y="66"/>
                  </a:cubicBezTo>
                  <a:close/>
                  <a:moveTo>
                    <a:pt x="1600" y="66"/>
                  </a:moveTo>
                  <a:cubicBezTo>
                    <a:pt x="1600" y="29"/>
                    <a:pt x="1630" y="0"/>
                    <a:pt x="1667" y="0"/>
                  </a:cubicBezTo>
                  <a:lnTo>
                    <a:pt x="1667" y="0"/>
                  </a:lnTo>
                  <a:cubicBezTo>
                    <a:pt x="1704" y="0"/>
                    <a:pt x="1734" y="29"/>
                    <a:pt x="1734" y="66"/>
                  </a:cubicBezTo>
                  <a:lnTo>
                    <a:pt x="1734" y="66"/>
                  </a:lnTo>
                  <a:cubicBezTo>
                    <a:pt x="1734" y="103"/>
                    <a:pt x="1704" y="133"/>
                    <a:pt x="1667" y="133"/>
                  </a:cubicBezTo>
                  <a:lnTo>
                    <a:pt x="1667" y="133"/>
                  </a:lnTo>
                  <a:cubicBezTo>
                    <a:pt x="1630" y="133"/>
                    <a:pt x="1600" y="103"/>
                    <a:pt x="1600" y="66"/>
                  </a:cubicBezTo>
                  <a:close/>
                  <a:moveTo>
                    <a:pt x="2000" y="66"/>
                  </a:moveTo>
                  <a:cubicBezTo>
                    <a:pt x="2000" y="29"/>
                    <a:pt x="2030" y="0"/>
                    <a:pt x="2067" y="0"/>
                  </a:cubicBezTo>
                  <a:lnTo>
                    <a:pt x="2067" y="0"/>
                  </a:lnTo>
                  <a:cubicBezTo>
                    <a:pt x="2104" y="0"/>
                    <a:pt x="2134" y="29"/>
                    <a:pt x="2134" y="66"/>
                  </a:cubicBezTo>
                  <a:lnTo>
                    <a:pt x="2134" y="66"/>
                  </a:lnTo>
                  <a:cubicBezTo>
                    <a:pt x="2134" y="103"/>
                    <a:pt x="2104" y="133"/>
                    <a:pt x="2067" y="133"/>
                  </a:cubicBezTo>
                  <a:lnTo>
                    <a:pt x="2067" y="133"/>
                  </a:lnTo>
                  <a:cubicBezTo>
                    <a:pt x="2030" y="133"/>
                    <a:pt x="2000" y="103"/>
                    <a:pt x="2000" y="66"/>
                  </a:cubicBezTo>
                  <a:close/>
                  <a:moveTo>
                    <a:pt x="2400" y="66"/>
                  </a:moveTo>
                  <a:cubicBezTo>
                    <a:pt x="2400" y="29"/>
                    <a:pt x="2430" y="0"/>
                    <a:pt x="2467" y="0"/>
                  </a:cubicBezTo>
                  <a:lnTo>
                    <a:pt x="2467" y="0"/>
                  </a:lnTo>
                  <a:cubicBezTo>
                    <a:pt x="2504" y="0"/>
                    <a:pt x="2534" y="29"/>
                    <a:pt x="2534" y="66"/>
                  </a:cubicBezTo>
                  <a:lnTo>
                    <a:pt x="2534" y="66"/>
                  </a:lnTo>
                  <a:cubicBezTo>
                    <a:pt x="2534" y="103"/>
                    <a:pt x="2504" y="133"/>
                    <a:pt x="2467" y="133"/>
                  </a:cubicBezTo>
                  <a:lnTo>
                    <a:pt x="2467" y="133"/>
                  </a:lnTo>
                  <a:cubicBezTo>
                    <a:pt x="2430" y="133"/>
                    <a:pt x="2400" y="103"/>
                    <a:pt x="2400"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6" name="Communication7" descr="{&quot;Key&quot;:&quot;POWER_USER_SHAPE_ICON&quot;,&quot;Value&quot;:&quot;POWER_USER_SHAPE_ICON_STYLE_1&quot;}">
            <a:extLst>
              <a:ext uri="{FF2B5EF4-FFF2-40B4-BE49-F238E27FC236}">
                <a16:creationId xmlns:a16="http://schemas.microsoft.com/office/drawing/2014/main" id="{8D72792F-50F5-44E0-B8A7-EEAE66507C56}"/>
              </a:ext>
            </a:extLst>
          </p:cNvPr>
          <p:cNvGrpSpPr>
            <a:grpSpLocks noChangeAspect="1"/>
          </p:cNvGrpSpPr>
          <p:nvPr>
            <p:custDataLst>
              <p:tags r:id="rId1"/>
            </p:custDataLst>
          </p:nvPr>
        </p:nvGrpSpPr>
        <p:grpSpPr>
          <a:xfrm>
            <a:off x="4596724" y="3579889"/>
            <a:ext cx="561708" cy="407907"/>
            <a:chOff x="8348663" y="5780088"/>
            <a:chExt cx="933450" cy="677863"/>
          </a:xfrm>
        </p:grpSpPr>
        <p:sp>
          <p:nvSpPr>
            <p:cNvPr id="247" name="Oval 214">
              <a:extLst>
                <a:ext uri="{FF2B5EF4-FFF2-40B4-BE49-F238E27FC236}">
                  <a16:creationId xmlns:a16="http://schemas.microsoft.com/office/drawing/2014/main" id="{FE6B257D-7252-452C-B0DE-51B9C0C1AC40}"/>
                </a:ext>
              </a:extLst>
            </p:cNvPr>
            <p:cNvSpPr>
              <a:spLocks noChangeArrowheads="1"/>
            </p:cNvSpPr>
            <p:nvPr/>
          </p:nvSpPr>
          <p:spPr bwMode="auto">
            <a:xfrm>
              <a:off x="8394700" y="6157913"/>
              <a:ext cx="144463" cy="146050"/>
            </a:xfrm>
            <a:prstGeom prst="ellipse">
              <a:avLst/>
            </a:pr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8" name="Freeform 215">
              <a:extLst>
                <a:ext uri="{FF2B5EF4-FFF2-40B4-BE49-F238E27FC236}">
                  <a16:creationId xmlns:a16="http://schemas.microsoft.com/office/drawing/2014/main" id="{97E34ED3-9070-4908-968B-6708C373A4B8}"/>
                </a:ext>
              </a:extLst>
            </p:cNvPr>
            <p:cNvSpPr>
              <a:spLocks/>
            </p:cNvSpPr>
            <p:nvPr/>
          </p:nvSpPr>
          <p:spPr bwMode="auto">
            <a:xfrm>
              <a:off x="8348663" y="6335713"/>
              <a:ext cx="471488" cy="122238"/>
            </a:xfrm>
            <a:custGeom>
              <a:avLst/>
              <a:gdLst>
                <a:gd name="T0" fmla="*/ 525 w 628"/>
                <a:gd name="T1" fmla="*/ 0 h 162"/>
                <a:gd name="T2" fmla="*/ 469 w 628"/>
                <a:gd name="T3" fmla="*/ 50 h 162"/>
                <a:gd name="T4" fmla="*/ 414 w 628"/>
                <a:gd name="T5" fmla="*/ 0 h 162"/>
                <a:gd name="T6" fmla="*/ 314 w 628"/>
                <a:gd name="T7" fmla="*/ 86 h 162"/>
                <a:gd name="T8" fmla="*/ 213 w 628"/>
                <a:gd name="T9" fmla="*/ 0 h 162"/>
                <a:gd name="T10" fmla="*/ 158 w 628"/>
                <a:gd name="T11" fmla="*/ 50 h 162"/>
                <a:gd name="T12" fmla="*/ 103 w 628"/>
                <a:gd name="T13" fmla="*/ 0 h 162"/>
                <a:gd name="T14" fmla="*/ 0 w 628"/>
                <a:gd name="T15" fmla="*/ 110 h 162"/>
                <a:gd name="T16" fmla="*/ 0 w 628"/>
                <a:gd name="T17" fmla="*/ 162 h 162"/>
                <a:gd name="T18" fmla="*/ 628 w 628"/>
                <a:gd name="T19" fmla="*/ 162 h 162"/>
                <a:gd name="T20" fmla="*/ 628 w 628"/>
                <a:gd name="T21" fmla="*/ 110 h 162"/>
                <a:gd name="T22" fmla="*/ 525 w 628"/>
                <a:gd name="T2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162">
                  <a:moveTo>
                    <a:pt x="525" y="0"/>
                  </a:moveTo>
                  <a:lnTo>
                    <a:pt x="469" y="50"/>
                  </a:lnTo>
                  <a:lnTo>
                    <a:pt x="414" y="0"/>
                  </a:lnTo>
                  <a:cubicBezTo>
                    <a:pt x="363" y="12"/>
                    <a:pt x="324" y="42"/>
                    <a:pt x="314" y="86"/>
                  </a:cubicBezTo>
                  <a:cubicBezTo>
                    <a:pt x="304" y="42"/>
                    <a:pt x="265" y="12"/>
                    <a:pt x="213" y="0"/>
                  </a:cubicBezTo>
                  <a:lnTo>
                    <a:pt x="158" y="50"/>
                  </a:lnTo>
                  <a:lnTo>
                    <a:pt x="103" y="0"/>
                  </a:lnTo>
                  <a:cubicBezTo>
                    <a:pt x="43" y="14"/>
                    <a:pt x="0" y="53"/>
                    <a:pt x="0" y="110"/>
                  </a:cubicBezTo>
                  <a:lnTo>
                    <a:pt x="0" y="162"/>
                  </a:lnTo>
                  <a:lnTo>
                    <a:pt x="628" y="162"/>
                  </a:lnTo>
                  <a:lnTo>
                    <a:pt x="628" y="110"/>
                  </a:lnTo>
                  <a:cubicBezTo>
                    <a:pt x="628" y="52"/>
                    <a:pt x="585" y="14"/>
                    <a:pt x="525" y="0"/>
                  </a:cubicBezTo>
                  <a:close/>
                </a:path>
              </a:pathLst>
            </a:cu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Oval 216">
              <a:extLst>
                <a:ext uri="{FF2B5EF4-FFF2-40B4-BE49-F238E27FC236}">
                  <a16:creationId xmlns:a16="http://schemas.microsoft.com/office/drawing/2014/main" id="{00776B07-4DE8-4A85-A6A5-90A62D64CD56}"/>
                </a:ext>
              </a:extLst>
            </p:cNvPr>
            <p:cNvSpPr>
              <a:spLocks noChangeArrowheads="1"/>
            </p:cNvSpPr>
            <p:nvPr/>
          </p:nvSpPr>
          <p:spPr bwMode="auto">
            <a:xfrm>
              <a:off x="8629650" y="6157913"/>
              <a:ext cx="142875" cy="146050"/>
            </a:xfrm>
            <a:prstGeom prst="ellipse">
              <a:avLst/>
            </a:pr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217">
              <a:extLst>
                <a:ext uri="{FF2B5EF4-FFF2-40B4-BE49-F238E27FC236}">
                  <a16:creationId xmlns:a16="http://schemas.microsoft.com/office/drawing/2014/main" id="{A134A16B-54F4-41D2-AEAB-CB986D91A17C}"/>
                </a:ext>
              </a:extLst>
            </p:cNvPr>
            <p:cNvSpPr>
              <a:spLocks/>
            </p:cNvSpPr>
            <p:nvPr/>
          </p:nvSpPr>
          <p:spPr bwMode="auto">
            <a:xfrm>
              <a:off x="8707438" y="5805488"/>
              <a:ext cx="574675" cy="652463"/>
            </a:xfrm>
            <a:custGeom>
              <a:avLst/>
              <a:gdLst>
                <a:gd name="T0" fmla="*/ 0 w 766"/>
                <a:gd name="T1" fmla="*/ 0 h 868"/>
                <a:gd name="T2" fmla="*/ 227 w 766"/>
                <a:gd name="T3" fmla="*/ 100 h 868"/>
                <a:gd name="T4" fmla="*/ 305 w 766"/>
                <a:gd name="T5" fmla="*/ 162 h 868"/>
                <a:gd name="T6" fmla="*/ 353 w 766"/>
                <a:gd name="T7" fmla="*/ 256 h 868"/>
                <a:gd name="T8" fmla="*/ 293 w 766"/>
                <a:gd name="T9" fmla="*/ 325 h 868"/>
                <a:gd name="T10" fmla="*/ 246 w 766"/>
                <a:gd name="T11" fmla="*/ 363 h 868"/>
                <a:gd name="T12" fmla="*/ 280 w 766"/>
                <a:gd name="T13" fmla="*/ 391 h 868"/>
                <a:gd name="T14" fmla="*/ 424 w 766"/>
                <a:gd name="T15" fmla="*/ 430 h 868"/>
                <a:gd name="T16" fmla="*/ 496 w 766"/>
                <a:gd name="T17" fmla="*/ 517 h 868"/>
                <a:gd name="T18" fmla="*/ 594 w 766"/>
                <a:gd name="T19" fmla="*/ 444 h 868"/>
                <a:gd name="T20" fmla="*/ 753 w 766"/>
                <a:gd name="T21" fmla="*/ 640 h 868"/>
                <a:gd name="T22" fmla="*/ 704 w 766"/>
                <a:gd name="T23" fmla="*/ 868 h 868"/>
                <a:gd name="T24" fmla="*/ 546 w 766"/>
                <a:gd name="T25"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6" h="868">
                  <a:moveTo>
                    <a:pt x="0" y="0"/>
                  </a:moveTo>
                  <a:cubicBezTo>
                    <a:pt x="38" y="23"/>
                    <a:pt x="105" y="72"/>
                    <a:pt x="227" y="100"/>
                  </a:cubicBezTo>
                  <a:cubicBezTo>
                    <a:pt x="254" y="106"/>
                    <a:pt x="287" y="126"/>
                    <a:pt x="305" y="162"/>
                  </a:cubicBezTo>
                  <a:cubicBezTo>
                    <a:pt x="329" y="174"/>
                    <a:pt x="359" y="204"/>
                    <a:pt x="353" y="256"/>
                  </a:cubicBezTo>
                  <a:cubicBezTo>
                    <a:pt x="349" y="291"/>
                    <a:pt x="314" y="320"/>
                    <a:pt x="293" y="325"/>
                  </a:cubicBezTo>
                  <a:cubicBezTo>
                    <a:pt x="280" y="342"/>
                    <a:pt x="265" y="354"/>
                    <a:pt x="246" y="363"/>
                  </a:cubicBezTo>
                  <a:cubicBezTo>
                    <a:pt x="257" y="374"/>
                    <a:pt x="268" y="383"/>
                    <a:pt x="280" y="391"/>
                  </a:cubicBezTo>
                  <a:cubicBezTo>
                    <a:pt x="316" y="414"/>
                    <a:pt x="374" y="424"/>
                    <a:pt x="424" y="430"/>
                  </a:cubicBezTo>
                  <a:lnTo>
                    <a:pt x="496" y="517"/>
                  </a:lnTo>
                  <a:lnTo>
                    <a:pt x="594" y="444"/>
                  </a:lnTo>
                  <a:cubicBezTo>
                    <a:pt x="712" y="464"/>
                    <a:pt x="766" y="526"/>
                    <a:pt x="753" y="640"/>
                  </a:cubicBezTo>
                  <a:lnTo>
                    <a:pt x="704" y="868"/>
                  </a:lnTo>
                  <a:lnTo>
                    <a:pt x="546" y="868"/>
                  </a:ln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218">
              <a:extLst>
                <a:ext uri="{FF2B5EF4-FFF2-40B4-BE49-F238E27FC236}">
                  <a16:creationId xmlns:a16="http://schemas.microsoft.com/office/drawing/2014/main" id="{DCFC243F-0C15-4035-8FF2-DE09D32B9685}"/>
                </a:ext>
              </a:extLst>
            </p:cNvPr>
            <p:cNvSpPr>
              <a:spLocks/>
            </p:cNvSpPr>
            <p:nvPr/>
          </p:nvSpPr>
          <p:spPr bwMode="auto">
            <a:xfrm>
              <a:off x="8675688" y="6081713"/>
              <a:ext cx="485775" cy="376238"/>
            </a:xfrm>
            <a:custGeom>
              <a:avLst/>
              <a:gdLst>
                <a:gd name="T0" fmla="*/ 645 w 645"/>
                <a:gd name="T1" fmla="*/ 293 h 501"/>
                <a:gd name="T2" fmla="*/ 587 w 645"/>
                <a:gd name="T3" fmla="*/ 501 h 501"/>
                <a:gd name="T4" fmla="*/ 313 w 645"/>
                <a:gd name="T5" fmla="*/ 501 h 501"/>
                <a:gd name="T6" fmla="*/ 372 w 645"/>
                <a:gd name="T7" fmla="*/ 208 h 501"/>
                <a:gd name="T8" fmla="*/ 142 w 645"/>
                <a:gd name="T9" fmla="*/ 41 h 501"/>
                <a:gd name="T10" fmla="*/ 120 w 645"/>
                <a:gd name="T11" fmla="*/ 0 h 501"/>
                <a:gd name="T12" fmla="*/ 0 w 645"/>
                <a:gd name="T13" fmla="*/ 13 h 501"/>
              </a:gdLst>
              <a:ahLst/>
              <a:cxnLst>
                <a:cxn ang="0">
                  <a:pos x="T0" y="T1"/>
                </a:cxn>
                <a:cxn ang="0">
                  <a:pos x="T2" y="T3"/>
                </a:cxn>
                <a:cxn ang="0">
                  <a:pos x="T4" y="T5"/>
                </a:cxn>
                <a:cxn ang="0">
                  <a:pos x="T6" y="T7"/>
                </a:cxn>
                <a:cxn ang="0">
                  <a:pos x="T8" y="T9"/>
                </a:cxn>
                <a:cxn ang="0">
                  <a:pos x="T10" y="T11"/>
                </a:cxn>
                <a:cxn ang="0">
                  <a:pos x="T12" y="T13"/>
                </a:cxn>
              </a:cxnLst>
              <a:rect l="0" t="0" r="r" b="b"/>
              <a:pathLst>
                <a:path w="645" h="501">
                  <a:moveTo>
                    <a:pt x="645" y="293"/>
                  </a:moveTo>
                  <a:lnTo>
                    <a:pt x="587" y="501"/>
                  </a:lnTo>
                  <a:lnTo>
                    <a:pt x="313" y="501"/>
                  </a:lnTo>
                  <a:lnTo>
                    <a:pt x="372" y="208"/>
                  </a:lnTo>
                  <a:cubicBezTo>
                    <a:pt x="287" y="180"/>
                    <a:pt x="199" y="130"/>
                    <a:pt x="142" y="41"/>
                  </a:cubicBezTo>
                  <a:cubicBezTo>
                    <a:pt x="134" y="28"/>
                    <a:pt x="127" y="15"/>
                    <a:pt x="120" y="0"/>
                  </a:cubicBezTo>
                  <a:cubicBezTo>
                    <a:pt x="79" y="2"/>
                    <a:pt x="41" y="9"/>
                    <a:pt x="0" y="13"/>
                  </a:cubicBezTo>
                </a:path>
              </a:pathLst>
            </a:custGeom>
            <a:noFill/>
            <a:ln w="127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219">
              <a:extLst>
                <a:ext uri="{FF2B5EF4-FFF2-40B4-BE49-F238E27FC236}">
                  <a16:creationId xmlns:a16="http://schemas.microsoft.com/office/drawing/2014/main" id="{88DE3FCA-788D-478D-8FFC-A72019819C47}"/>
                </a:ext>
              </a:extLst>
            </p:cNvPr>
            <p:cNvSpPr>
              <a:spLocks/>
            </p:cNvSpPr>
            <p:nvPr/>
          </p:nvSpPr>
          <p:spPr bwMode="auto">
            <a:xfrm>
              <a:off x="8562975" y="5780088"/>
              <a:ext cx="192088" cy="339725"/>
            </a:xfrm>
            <a:custGeom>
              <a:avLst/>
              <a:gdLst>
                <a:gd name="T0" fmla="*/ 42 w 256"/>
                <a:gd name="T1" fmla="*/ 51 h 452"/>
                <a:gd name="T2" fmla="*/ 141 w 256"/>
                <a:gd name="T3" fmla="*/ 5 h 452"/>
                <a:gd name="T4" fmla="*/ 237 w 256"/>
                <a:gd name="T5" fmla="*/ 244 h 452"/>
                <a:gd name="T6" fmla="*/ 72 w 256"/>
                <a:gd name="T7" fmla="*/ 440 h 452"/>
                <a:gd name="T8" fmla="*/ 0 w 256"/>
                <a:gd name="T9" fmla="*/ 384 h 452"/>
              </a:gdLst>
              <a:ahLst/>
              <a:cxnLst>
                <a:cxn ang="0">
                  <a:pos x="T0" y="T1"/>
                </a:cxn>
                <a:cxn ang="0">
                  <a:pos x="T2" y="T3"/>
                </a:cxn>
                <a:cxn ang="0">
                  <a:pos x="T4" y="T5"/>
                </a:cxn>
                <a:cxn ang="0">
                  <a:pos x="T6" y="T7"/>
                </a:cxn>
                <a:cxn ang="0">
                  <a:pos x="T8" y="T9"/>
                </a:cxn>
              </a:cxnLst>
              <a:rect l="0" t="0" r="r" b="b"/>
              <a:pathLst>
                <a:path w="256" h="452">
                  <a:moveTo>
                    <a:pt x="42" y="51"/>
                  </a:moveTo>
                  <a:cubicBezTo>
                    <a:pt x="71" y="18"/>
                    <a:pt x="106" y="0"/>
                    <a:pt x="141" y="5"/>
                  </a:cubicBezTo>
                  <a:cubicBezTo>
                    <a:pt x="213" y="17"/>
                    <a:pt x="256" y="124"/>
                    <a:pt x="237" y="244"/>
                  </a:cubicBezTo>
                  <a:cubicBezTo>
                    <a:pt x="218" y="364"/>
                    <a:pt x="144" y="452"/>
                    <a:pt x="72" y="440"/>
                  </a:cubicBezTo>
                  <a:cubicBezTo>
                    <a:pt x="42" y="436"/>
                    <a:pt x="18" y="415"/>
                    <a:pt x="0" y="384"/>
                  </a:cubicBezTo>
                </a:path>
              </a:pathLst>
            </a:cu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Oval 220">
              <a:extLst>
                <a:ext uri="{FF2B5EF4-FFF2-40B4-BE49-F238E27FC236}">
                  <a16:creationId xmlns:a16="http://schemas.microsoft.com/office/drawing/2014/main" id="{2AE685E1-BF4C-43AF-B3A8-A60DC7DAB039}"/>
                </a:ext>
              </a:extLst>
            </p:cNvPr>
            <p:cNvSpPr>
              <a:spLocks noChangeArrowheads="1"/>
            </p:cNvSpPr>
            <p:nvPr/>
          </p:nvSpPr>
          <p:spPr bwMode="auto">
            <a:xfrm>
              <a:off x="9005888" y="5867400"/>
              <a:ext cx="230188" cy="230188"/>
            </a:xfrm>
            <a:prstGeom prst="ellipse">
              <a:avLst/>
            </a:pr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Line 221">
              <a:extLst>
                <a:ext uri="{FF2B5EF4-FFF2-40B4-BE49-F238E27FC236}">
                  <a16:creationId xmlns:a16="http://schemas.microsoft.com/office/drawing/2014/main" id="{ACD0547E-B6B2-4E0C-AB0C-4E9CEEAB825F}"/>
                </a:ext>
              </a:extLst>
            </p:cNvPr>
            <p:cNvSpPr>
              <a:spLocks noChangeShapeType="1"/>
            </p:cNvSpPr>
            <p:nvPr/>
          </p:nvSpPr>
          <p:spPr bwMode="auto">
            <a:xfrm flipV="1">
              <a:off x="8470900" y="6018213"/>
              <a:ext cx="95250" cy="28575"/>
            </a:xfrm>
            <a:prstGeom prst="line">
              <a:avLst/>
            </a:prstGeom>
            <a:noFill/>
            <a:ln w="1270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Line 222">
              <a:extLst>
                <a:ext uri="{FF2B5EF4-FFF2-40B4-BE49-F238E27FC236}">
                  <a16:creationId xmlns:a16="http://schemas.microsoft.com/office/drawing/2014/main" id="{3E7F0A7C-7406-48BC-AB6E-98F462484659}"/>
                </a:ext>
              </a:extLst>
            </p:cNvPr>
            <p:cNvSpPr>
              <a:spLocks noChangeShapeType="1"/>
            </p:cNvSpPr>
            <p:nvPr/>
          </p:nvSpPr>
          <p:spPr bwMode="auto">
            <a:xfrm flipH="1" flipV="1">
              <a:off x="8499475" y="5815013"/>
              <a:ext cx="85725" cy="57150"/>
            </a:xfrm>
            <a:prstGeom prst="line">
              <a:avLst/>
            </a:prstGeom>
            <a:noFill/>
            <a:ln w="1270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223">
              <a:extLst>
                <a:ext uri="{FF2B5EF4-FFF2-40B4-BE49-F238E27FC236}">
                  <a16:creationId xmlns:a16="http://schemas.microsoft.com/office/drawing/2014/main" id="{9AE689D0-AA22-49D6-8B7C-62DC7D6033B7}"/>
                </a:ext>
              </a:extLst>
            </p:cNvPr>
            <p:cNvSpPr>
              <a:spLocks/>
            </p:cNvSpPr>
            <p:nvPr/>
          </p:nvSpPr>
          <p:spPr bwMode="auto">
            <a:xfrm>
              <a:off x="8615363" y="5905500"/>
              <a:ext cx="87313" cy="95250"/>
            </a:xfrm>
            <a:custGeom>
              <a:avLst/>
              <a:gdLst>
                <a:gd name="T0" fmla="*/ 116 w 116"/>
                <a:gd name="T1" fmla="*/ 9 h 127"/>
                <a:gd name="T2" fmla="*/ 50 w 116"/>
                <a:gd name="T3" fmla="*/ 3 h 127"/>
                <a:gd name="T4" fmla="*/ 5 w 116"/>
                <a:gd name="T5" fmla="*/ 52 h 127"/>
                <a:gd name="T6" fmla="*/ 31 w 116"/>
                <a:gd name="T7" fmla="*/ 112 h 127"/>
                <a:gd name="T8" fmla="*/ 95 w 116"/>
                <a:gd name="T9" fmla="*/ 127 h 127"/>
              </a:gdLst>
              <a:ahLst/>
              <a:cxnLst>
                <a:cxn ang="0">
                  <a:pos x="T0" y="T1"/>
                </a:cxn>
                <a:cxn ang="0">
                  <a:pos x="T2" y="T3"/>
                </a:cxn>
                <a:cxn ang="0">
                  <a:pos x="T4" y="T5"/>
                </a:cxn>
                <a:cxn ang="0">
                  <a:pos x="T6" y="T7"/>
                </a:cxn>
                <a:cxn ang="0">
                  <a:pos x="T8" y="T9"/>
                </a:cxn>
              </a:cxnLst>
              <a:rect l="0" t="0" r="r" b="b"/>
              <a:pathLst>
                <a:path w="116" h="127">
                  <a:moveTo>
                    <a:pt x="116" y="9"/>
                  </a:moveTo>
                  <a:lnTo>
                    <a:pt x="50" y="3"/>
                  </a:lnTo>
                  <a:cubicBezTo>
                    <a:pt x="30" y="0"/>
                    <a:pt x="10" y="22"/>
                    <a:pt x="5" y="52"/>
                  </a:cubicBezTo>
                  <a:cubicBezTo>
                    <a:pt x="0" y="82"/>
                    <a:pt x="12" y="109"/>
                    <a:pt x="31" y="112"/>
                  </a:cubicBezTo>
                  <a:lnTo>
                    <a:pt x="95" y="127"/>
                  </a:lnTo>
                </a:path>
              </a:pathLst>
            </a:custGeom>
            <a:noFill/>
            <a:ln w="1270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Line 224">
              <a:extLst>
                <a:ext uri="{FF2B5EF4-FFF2-40B4-BE49-F238E27FC236}">
                  <a16:creationId xmlns:a16="http://schemas.microsoft.com/office/drawing/2014/main" id="{DE6D364D-D370-4C19-9EC8-FC6FAC7DC299}"/>
                </a:ext>
              </a:extLst>
            </p:cNvPr>
            <p:cNvSpPr>
              <a:spLocks noChangeShapeType="1"/>
            </p:cNvSpPr>
            <p:nvPr/>
          </p:nvSpPr>
          <p:spPr bwMode="auto">
            <a:xfrm>
              <a:off x="8458200" y="5926138"/>
              <a:ext cx="103188" cy="17463"/>
            </a:xfrm>
            <a:prstGeom prst="line">
              <a:avLst/>
            </a:prstGeom>
            <a:noFill/>
            <a:ln w="1270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4446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4124334"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Service Based, Product Based, Start</a:t>
            </a:r>
            <a:r>
              <a:rPr lang="en-US" b="1" i="1" dirty="0">
                <a:solidFill>
                  <a:schemeClr val="accent5">
                    <a:lumMod val="50000"/>
                  </a:schemeClr>
                </a:solidFill>
                <a:latin typeface="Aptos" panose="020B0004020202020204" pitchFamily="34" charset="0"/>
              </a:rPr>
              <a:t>-</a:t>
            </a:r>
            <a:r>
              <a:rPr lang="en-US" b="1" i="1" dirty="0">
                <a:solidFill>
                  <a:schemeClr val="accent5">
                    <a:lumMod val="50000"/>
                  </a:schemeClr>
                </a:solidFill>
                <a:latin typeface="Auralyess Free Trial" panose="02000504000000020004" pitchFamily="50" charset="0"/>
              </a:rPr>
              <a:t>ups</a:t>
            </a:r>
          </a:p>
        </p:txBody>
      </p:sp>
      <p:sp>
        <p:nvSpPr>
          <p:cNvPr id="11" name="TextBox 10">
            <a:extLst>
              <a:ext uri="{FF2B5EF4-FFF2-40B4-BE49-F238E27FC236}">
                <a16:creationId xmlns:a16="http://schemas.microsoft.com/office/drawing/2014/main" id="{D6B5DCA9-56BA-C9B4-9084-3DB7A8180780}"/>
              </a:ext>
            </a:extLst>
          </p:cNvPr>
          <p:cNvSpPr txBox="1"/>
          <p:nvPr/>
        </p:nvSpPr>
        <p:spPr>
          <a:xfrm>
            <a:off x="441324" y="1330560"/>
            <a:ext cx="11367217" cy="1711366"/>
          </a:xfrm>
          <a:prstGeom prst="rect">
            <a:avLst/>
          </a:prstGeom>
          <a:noFill/>
        </p:spPr>
        <p:txBody>
          <a:bodyPr wrap="square">
            <a:spAutoFit/>
          </a:bodyPr>
          <a:lstStyle/>
          <a:p>
            <a:pPr algn="just">
              <a:lnSpc>
                <a:spcPct val="150000"/>
              </a:lnSpc>
            </a:pPr>
            <a:r>
              <a:rPr lang="en-US" i="0" dirty="0">
                <a:solidFill>
                  <a:srgbClr val="0D0D0D"/>
                </a:solidFill>
                <a:effectLst/>
                <a:highlight>
                  <a:srgbClr val="FFFFFF"/>
                </a:highlight>
                <a:latin typeface="Söhne"/>
              </a:rPr>
              <a:t>Service-based IT companies primarily offer services such as software development, consulting, outsourcing, and maintenance.</a:t>
            </a:r>
          </a:p>
          <a:p>
            <a:pPr algn="just">
              <a:lnSpc>
                <a:spcPct val="150000"/>
              </a:lnSpc>
            </a:pPr>
            <a:r>
              <a:rPr lang="en-US" b="1" i="0" dirty="0">
                <a:solidFill>
                  <a:srgbClr val="0D0D0D"/>
                </a:solidFill>
                <a:effectLst/>
                <a:highlight>
                  <a:srgbClr val="FFFFFF"/>
                </a:highlight>
                <a:latin typeface="Söhne"/>
              </a:rPr>
              <a:t>Companies: </a:t>
            </a:r>
            <a:r>
              <a:rPr lang="en-US" i="0" dirty="0">
                <a:solidFill>
                  <a:srgbClr val="0D0D0D"/>
                </a:solidFill>
                <a:effectLst/>
                <a:highlight>
                  <a:srgbClr val="FFFFFF"/>
                </a:highlight>
                <a:latin typeface="Söhne"/>
              </a:rPr>
              <a:t>Infosys, TCS (Tata Consultancy Services), Accenture, Cognizant, Wipro.</a:t>
            </a:r>
          </a:p>
          <a:p>
            <a:pPr algn="just">
              <a:lnSpc>
                <a:spcPct val="150000"/>
              </a:lnSpc>
            </a:pPr>
            <a:r>
              <a:rPr lang="en-US" b="1" i="0" dirty="0">
                <a:solidFill>
                  <a:srgbClr val="0D0D0D"/>
                </a:solidFill>
                <a:effectLst/>
                <a:highlight>
                  <a:srgbClr val="FFFFFF"/>
                </a:highlight>
                <a:latin typeface="Söhne"/>
              </a:rPr>
              <a:t>Revenue Model: </a:t>
            </a:r>
            <a:r>
              <a:rPr lang="en-US" i="0" dirty="0">
                <a:solidFill>
                  <a:srgbClr val="0D0D0D"/>
                </a:solidFill>
                <a:effectLst/>
                <a:highlight>
                  <a:srgbClr val="FFFFFF"/>
                </a:highlight>
                <a:latin typeface="Söhne"/>
              </a:rPr>
              <a:t>Typically based on hourly rates, project-based contracts, or service-level agreements (SLAs).</a:t>
            </a:r>
          </a:p>
        </p:txBody>
      </p:sp>
      <p:sp>
        <p:nvSpPr>
          <p:cNvPr id="3" name="TextBox 2">
            <a:extLst>
              <a:ext uri="{FF2B5EF4-FFF2-40B4-BE49-F238E27FC236}">
                <a16:creationId xmlns:a16="http://schemas.microsoft.com/office/drawing/2014/main" id="{6A566972-EACE-757F-E347-42BD19EC33F8}"/>
              </a:ext>
            </a:extLst>
          </p:cNvPr>
          <p:cNvSpPr txBox="1"/>
          <p:nvPr/>
        </p:nvSpPr>
        <p:spPr>
          <a:xfrm>
            <a:off x="441324" y="886599"/>
            <a:ext cx="3195181" cy="369332"/>
          </a:xfrm>
          <a:prstGeom prst="rect">
            <a:avLst/>
          </a:prstGeom>
          <a:noFill/>
        </p:spPr>
        <p:txBody>
          <a:bodyPr wrap="square"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1"/>
                </a:solidFill>
                <a:effectLst/>
                <a:uLnTx/>
                <a:uFillTx/>
              </a:rPr>
              <a:t>Service-Based IT Companies</a:t>
            </a:r>
            <a:endParaRPr lang="zh-CN" altLang="en-US" sz="1600" kern="0" dirty="0"/>
          </a:p>
        </p:txBody>
      </p:sp>
      <p:sp>
        <p:nvSpPr>
          <p:cNvPr id="9" name="TextBox 8">
            <a:extLst>
              <a:ext uri="{FF2B5EF4-FFF2-40B4-BE49-F238E27FC236}">
                <a16:creationId xmlns:a16="http://schemas.microsoft.com/office/drawing/2014/main" id="{C37CCA07-F042-C426-5671-B3069E50E10D}"/>
              </a:ext>
            </a:extLst>
          </p:cNvPr>
          <p:cNvSpPr txBox="1"/>
          <p:nvPr/>
        </p:nvSpPr>
        <p:spPr>
          <a:xfrm>
            <a:off x="441324" y="3522220"/>
            <a:ext cx="3195181" cy="338554"/>
          </a:xfrm>
          <a:prstGeom prst="rect">
            <a:avLst/>
          </a:prstGeom>
          <a:noFill/>
        </p:spPr>
        <p:txBody>
          <a:bodyPr wrap="square"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2"/>
                </a:solidFill>
                <a:effectLst/>
                <a:uLnTx/>
                <a:uFillTx/>
              </a:rPr>
              <a:t>Product-Based IT Companies</a:t>
            </a:r>
            <a:endParaRPr lang="zh-CN" altLang="en-US" sz="1600" kern="0" dirty="0"/>
          </a:p>
        </p:txBody>
      </p:sp>
      <p:sp>
        <p:nvSpPr>
          <p:cNvPr id="10" name="TextBox 9">
            <a:extLst>
              <a:ext uri="{FF2B5EF4-FFF2-40B4-BE49-F238E27FC236}">
                <a16:creationId xmlns:a16="http://schemas.microsoft.com/office/drawing/2014/main" id="{94284F1E-E338-9532-6370-108201B07FDF}"/>
              </a:ext>
            </a:extLst>
          </p:cNvPr>
          <p:cNvSpPr txBox="1"/>
          <p:nvPr/>
        </p:nvSpPr>
        <p:spPr>
          <a:xfrm>
            <a:off x="441324" y="4078677"/>
            <a:ext cx="11367217" cy="1295868"/>
          </a:xfrm>
          <a:prstGeom prst="rect">
            <a:avLst/>
          </a:prstGeom>
          <a:noFill/>
        </p:spPr>
        <p:txBody>
          <a:bodyPr wrap="square">
            <a:spAutoFit/>
          </a:bodyPr>
          <a:lstStyle/>
          <a:p>
            <a:pPr algn="just">
              <a:lnSpc>
                <a:spcPct val="150000"/>
              </a:lnSpc>
            </a:pPr>
            <a:r>
              <a:rPr lang="en-US" i="0" dirty="0">
                <a:solidFill>
                  <a:srgbClr val="0D0D0D"/>
                </a:solidFill>
                <a:effectLst/>
                <a:highlight>
                  <a:srgbClr val="FFFFFF"/>
                </a:highlight>
                <a:latin typeface="Söhne"/>
              </a:rPr>
              <a:t>Product-based IT companies focus on developing and selling software products or solutions to customers.</a:t>
            </a:r>
          </a:p>
          <a:p>
            <a:pPr algn="just">
              <a:lnSpc>
                <a:spcPct val="150000"/>
              </a:lnSpc>
            </a:pPr>
            <a:r>
              <a:rPr lang="en-US" b="1" i="0" dirty="0">
                <a:solidFill>
                  <a:srgbClr val="0D0D0D"/>
                </a:solidFill>
                <a:effectLst/>
                <a:highlight>
                  <a:srgbClr val="FFFFFF"/>
                </a:highlight>
                <a:latin typeface="Söhne"/>
              </a:rPr>
              <a:t>Companies: </a:t>
            </a:r>
            <a:r>
              <a:rPr lang="en-US" i="0" dirty="0">
                <a:solidFill>
                  <a:srgbClr val="0D0D0D"/>
                </a:solidFill>
                <a:effectLst/>
                <a:highlight>
                  <a:srgbClr val="FFFFFF"/>
                </a:highlight>
                <a:latin typeface="Söhne"/>
              </a:rPr>
              <a:t>Microsoft, Google, Adobe, Oracle, Salesforce.</a:t>
            </a:r>
          </a:p>
          <a:p>
            <a:pPr algn="just">
              <a:lnSpc>
                <a:spcPct val="150000"/>
              </a:lnSpc>
            </a:pPr>
            <a:r>
              <a:rPr lang="en-US" b="1" i="0" dirty="0">
                <a:solidFill>
                  <a:srgbClr val="0D0D0D"/>
                </a:solidFill>
                <a:effectLst/>
                <a:highlight>
                  <a:srgbClr val="FFFFFF"/>
                </a:highlight>
                <a:latin typeface="Söhne"/>
              </a:rPr>
              <a:t>Revenue Model: </a:t>
            </a:r>
            <a:r>
              <a:rPr lang="en-US" dirty="0">
                <a:solidFill>
                  <a:srgbClr val="0D0D0D"/>
                </a:solidFill>
                <a:highlight>
                  <a:srgbClr val="FFFFFF"/>
                </a:highlight>
                <a:latin typeface="Söhne"/>
              </a:rPr>
              <a:t>Generated from product sales, subscriptions, licensing, and maintenance fees.</a:t>
            </a:r>
          </a:p>
        </p:txBody>
      </p:sp>
    </p:spTree>
    <p:extLst>
      <p:ext uri="{BB962C8B-B14F-4D97-AF65-F5344CB8AC3E}">
        <p14:creationId xmlns:p14="http://schemas.microsoft.com/office/powerpoint/2010/main" val="3626883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4124334"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Service Based, Product Based, Start</a:t>
            </a:r>
            <a:r>
              <a:rPr lang="en-US" b="1" i="1" dirty="0">
                <a:solidFill>
                  <a:schemeClr val="accent5">
                    <a:lumMod val="50000"/>
                  </a:schemeClr>
                </a:solidFill>
                <a:latin typeface="Aptos" panose="020B0004020202020204" pitchFamily="34" charset="0"/>
              </a:rPr>
              <a:t>-</a:t>
            </a:r>
            <a:r>
              <a:rPr lang="en-US" b="1" i="1" dirty="0">
                <a:solidFill>
                  <a:schemeClr val="accent5">
                    <a:lumMod val="50000"/>
                  </a:schemeClr>
                </a:solidFill>
                <a:latin typeface="Auralyess Free Trial" panose="02000504000000020004" pitchFamily="50" charset="0"/>
              </a:rPr>
              <a:t>ups</a:t>
            </a:r>
          </a:p>
        </p:txBody>
      </p:sp>
      <p:sp>
        <p:nvSpPr>
          <p:cNvPr id="11" name="TextBox 10">
            <a:extLst>
              <a:ext uri="{FF2B5EF4-FFF2-40B4-BE49-F238E27FC236}">
                <a16:creationId xmlns:a16="http://schemas.microsoft.com/office/drawing/2014/main" id="{D6B5DCA9-56BA-C9B4-9084-3DB7A8180780}"/>
              </a:ext>
            </a:extLst>
          </p:cNvPr>
          <p:cNvSpPr txBox="1"/>
          <p:nvPr/>
        </p:nvSpPr>
        <p:spPr>
          <a:xfrm>
            <a:off x="441324" y="1330560"/>
            <a:ext cx="11367217" cy="1711366"/>
          </a:xfrm>
          <a:prstGeom prst="rect">
            <a:avLst/>
          </a:prstGeom>
          <a:noFill/>
        </p:spPr>
        <p:txBody>
          <a:bodyPr wrap="square">
            <a:spAutoFit/>
          </a:bodyPr>
          <a:lstStyle/>
          <a:p>
            <a:pPr algn="just">
              <a:lnSpc>
                <a:spcPct val="150000"/>
              </a:lnSpc>
            </a:pPr>
            <a:r>
              <a:rPr lang="en-US" i="0" dirty="0">
                <a:solidFill>
                  <a:srgbClr val="0D0D0D"/>
                </a:solidFill>
                <a:effectLst/>
                <a:highlight>
                  <a:srgbClr val="FFFFFF"/>
                </a:highlight>
                <a:latin typeface="Söhne"/>
              </a:rPr>
              <a:t>Startups in the IT industry are newly established companies with innovative ideas, products, or services, often characterized by rapid growth and scalability.</a:t>
            </a:r>
          </a:p>
          <a:p>
            <a:pPr algn="just">
              <a:lnSpc>
                <a:spcPct val="150000"/>
              </a:lnSpc>
            </a:pPr>
            <a:r>
              <a:rPr lang="en-US" b="1" i="0" dirty="0">
                <a:solidFill>
                  <a:srgbClr val="0D0D0D"/>
                </a:solidFill>
                <a:effectLst/>
                <a:highlight>
                  <a:srgbClr val="FFFFFF"/>
                </a:highlight>
                <a:latin typeface="Söhne"/>
              </a:rPr>
              <a:t>Companies: </a:t>
            </a:r>
            <a:r>
              <a:rPr lang="en-US" i="0" dirty="0">
                <a:solidFill>
                  <a:srgbClr val="0D0D0D"/>
                </a:solidFill>
                <a:effectLst/>
                <a:highlight>
                  <a:srgbClr val="FFFFFF"/>
                </a:highlight>
                <a:latin typeface="Söhne"/>
              </a:rPr>
              <a:t>Airbnb, Uber, Slack, Dropbox, Zoom.</a:t>
            </a:r>
          </a:p>
          <a:p>
            <a:pPr algn="just">
              <a:lnSpc>
                <a:spcPct val="150000"/>
              </a:lnSpc>
            </a:pPr>
            <a:r>
              <a:rPr lang="en-US" b="1" i="0" dirty="0">
                <a:solidFill>
                  <a:srgbClr val="0D0D0D"/>
                </a:solidFill>
                <a:effectLst/>
                <a:highlight>
                  <a:srgbClr val="FFFFFF"/>
                </a:highlight>
                <a:latin typeface="Söhne"/>
              </a:rPr>
              <a:t>Revenue Model: </a:t>
            </a:r>
            <a:r>
              <a:rPr lang="en-US" i="0" dirty="0">
                <a:solidFill>
                  <a:srgbClr val="0D0D0D"/>
                </a:solidFill>
                <a:effectLst/>
                <a:highlight>
                  <a:srgbClr val="FFFFFF"/>
                </a:highlight>
                <a:latin typeface="Söhne"/>
              </a:rPr>
              <a:t>Subscriptions</a:t>
            </a:r>
          </a:p>
        </p:txBody>
      </p:sp>
      <p:sp>
        <p:nvSpPr>
          <p:cNvPr id="3" name="TextBox 2">
            <a:extLst>
              <a:ext uri="{FF2B5EF4-FFF2-40B4-BE49-F238E27FC236}">
                <a16:creationId xmlns:a16="http://schemas.microsoft.com/office/drawing/2014/main" id="{6A566972-EACE-757F-E347-42BD19EC33F8}"/>
              </a:ext>
            </a:extLst>
          </p:cNvPr>
          <p:cNvSpPr txBox="1"/>
          <p:nvPr/>
        </p:nvSpPr>
        <p:spPr>
          <a:xfrm>
            <a:off x="441324" y="886599"/>
            <a:ext cx="3195181" cy="369332"/>
          </a:xfrm>
          <a:prstGeom prst="rect">
            <a:avLst/>
          </a:prstGeom>
          <a:noFill/>
        </p:spPr>
        <p:txBody>
          <a:bodyPr wrap="square"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Startups in the IT Industry</a:t>
            </a:r>
            <a:endParaRPr lang="zh-CN" altLang="en-US" sz="1600" kern="0" dirty="0"/>
          </a:p>
        </p:txBody>
      </p:sp>
    </p:spTree>
    <p:extLst>
      <p:ext uri="{BB962C8B-B14F-4D97-AF65-F5344CB8AC3E}">
        <p14:creationId xmlns:p14="http://schemas.microsoft.com/office/powerpoint/2010/main" val="3575875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5">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4124334"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Service Based, Product Based, Start</a:t>
            </a:r>
            <a:r>
              <a:rPr lang="en-US" b="1" i="1" dirty="0">
                <a:solidFill>
                  <a:schemeClr val="accent5">
                    <a:lumMod val="50000"/>
                  </a:schemeClr>
                </a:solidFill>
                <a:latin typeface="Aptos" panose="020B0004020202020204" pitchFamily="34" charset="0"/>
              </a:rPr>
              <a:t>-</a:t>
            </a:r>
            <a:r>
              <a:rPr lang="en-US" b="1" i="1" dirty="0">
                <a:solidFill>
                  <a:schemeClr val="accent5">
                    <a:lumMod val="50000"/>
                  </a:schemeClr>
                </a:solidFill>
                <a:latin typeface="Auralyess Free Trial" panose="02000504000000020004" pitchFamily="50" charset="0"/>
              </a:rPr>
              <a:t>ups</a:t>
            </a:r>
          </a:p>
        </p:txBody>
      </p:sp>
      <p:grpSp>
        <p:nvGrpSpPr>
          <p:cNvPr id="8" name="Group 7">
            <a:extLst>
              <a:ext uri="{FF2B5EF4-FFF2-40B4-BE49-F238E27FC236}">
                <a16:creationId xmlns:a16="http://schemas.microsoft.com/office/drawing/2014/main" id="{56FA795D-BDEB-A978-A901-59041EB6C22B}"/>
              </a:ext>
            </a:extLst>
          </p:cNvPr>
          <p:cNvGrpSpPr/>
          <p:nvPr/>
        </p:nvGrpSpPr>
        <p:grpSpPr>
          <a:xfrm>
            <a:off x="1310602" y="1442744"/>
            <a:ext cx="2616789" cy="4017801"/>
            <a:chOff x="1120102" y="1442744"/>
            <a:chExt cx="2616789" cy="4017801"/>
          </a:xfrm>
        </p:grpSpPr>
        <p:sp>
          <p:nvSpPr>
            <p:cNvPr id="25" name="Rectangle 24"/>
            <p:cNvSpPr/>
            <p:nvPr/>
          </p:nvSpPr>
          <p:spPr>
            <a:xfrm>
              <a:off x="1120102" y="1860545"/>
              <a:ext cx="2616789" cy="3600000"/>
            </a:xfrm>
            <a:prstGeom prst="rect">
              <a:avLst/>
            </a:prstGeom>
            <a:solidFill>
              <a:srgbClr val="F2F2F2"/>
            </a:solidFill>
            <a:ln w="76200">
              <a:solidFill>
                <a:schemeClr val="accent1"/>
              </a:solidFill>
            </a:ln>
            <a:effectLst>
              <a:outerShdw blurRad="50800" dist="38100" dir="10800000" algn="r" rotWithShape="0">
                <a:prstClr val="black">
                  <a:alpha val="40000"/>
                </a:prstClr>
              </a:outerShdw>
            </a:effectLst>
          </p:spPr>
          <p:txBody>
            <a:bodyPr wrap="square" tIns="252000" rIns="118872">
              <a:noAutofit/>
            </a:bodyPr>
            <a:lstStyle/>
            <a:p>
              <a:pPr algn="ctr"/>
              <a:r>
                <a:rPr lang="en-US" altLang="zh-CN" sz="1600" b="1" dirty="0">
                  <a:solidFill>
                    <a:schemeClr val="accent1"/>
                  </a:solidFill>
                </a:rPr>
                <a:t>Service-Based IT Companies</a:t>
              </a:r>
            </a:p>
            <a:p>
              <a:pPr algn="ctr">
                <a:spcAft>
                  <a:spcPts val="600"/>
                </a:spcAft>
              </a:pPr>
              <a:endParaRPr lang="zh-CN" altLang="en-US" sz="1600" dirty="0">
                <a:solidFill>
                  <a:srgbClr val="7F7F7F"/>
                </a:solidFill>
              </a:endParaRPr>
            </a:p>
            <a:p>
              <a:pPr marL="285750" indent="-285750" algn="just">
                <a:spcAft>
                  <a:spcPts val="600"/>
                </a:spcAft>
                <a:buFont typeface="Wingdings" panose="05000000000000000000" pitchFamily="2" charset="2"/>
                <a:buChar char="§"/>
              </a:pPr>
              <a:r>
                <a:rPr lang="en-US" altLang="zh-CN" sz="1400" dirty="0">
                  <a:solidFill>
                    <a:schemeClr val="tx1"/>
                  </a:solidFill>
                </a:rPr>
                <a:t>Focus on providing services and solutions to clients.</a:t>
              </a:r>
            </a:p>
            <a:p>
              <a:pPr marL="285750" indent="-285750" algn="just">
                <a:spcAft>
                  <a:spcPts val="600"/>
                </a:spcAft>
                <a:buFont typeface="Wingdings" panose="05000000000000000000" pitchFamily="2" charset="2"/>
                <a:buChar char="§"/>
              </a:pPr>
              <a:r>
                <a:rPr lang="en-US" altLang="zh-CN" sz="1400" dirty="0">
                  <a:solidFill>
                    <a:schemeClr val="tx1"/>
                  </a:solidFill>
                </a:rPr>
                <a:t>Revenue </a:t>
              </a:r>
              <a:r>
                <a:rPr lang="en-US" altLang="zh-CN" sz="1400" dirty="0"/>
                <a:t>of the company is</a:t>
              </a:r>
              <a:r>
                <a:rPr lang="en-US" altLang="zh-CN" sz="1400" dirty="0">
                  <a:solidFill>
                    <a:schemeClr val="tx1"/>
                  </a:solidFill>
                </a:rPr>
                <a:t> primarily generated from client projects and contracts.</a:t>
              </a:r>
            </a:p>
            <a:p>
              <a:pPr marL="285750" indent="-285750" algn="just">
                <a:spcAft>
                  <a:spcPts val="600"/>
                </a:spcAft>
                <a:buFont typeface="Wingdings" panose="05000000000000000000" pitchFamily="2" charset="2"/>
                <a:buChar char="§"/>
              </a:pPr>
              <a:r>
                <a:rPr lang="en-US" altLang="zh-CN" sz="1400" dirty="0">
                  <a:solidFill>
                    <a:schemeClr val="tx1"/>
                  </a:solidFill>
                </a:rPr>
                <a:t>Organization emphasis on client satisfaction, project delivery, and service quality.</a:t>
              </a:r>
              <a:endParaRPr lang="zh-CN" altLang="en-US" sz="1400" dirty="0">
                <a:solidFill>
                  <a:schemeClr val="tx1"/>
                </a:solidFill>
              </a:endParaRPr>
            </a:p>
          </p:txBody>
        </p:sp>
        <p:sp>
          <p:nvSpPr>
            <p:cNvPr id="13" name="Clipboard2"/>
            <p:cNvSpPr>
              <a:spLocks noChangeAspect="1" noEditPoints="1"/>
            </p:cNvSpPr>
            <p:nvPr>
              <p:custDataLst>
                <p:tags r:id="rId3"/>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91440" tIns="252000" rIns="91440" bIns="45720" numCol="1" anchor="t" anchorCtr="0" compatLnSpc="1">
              <a:prstTxWarp prst="textNoShape">
                <a:avLst/>
              </a:prstTxWarp>
            </a:bodyPr>
            <a:lstStyle/>
            <a:p>
              <a:endParaRPr lang="zh-CN" altLang="en-US" dirty="0"/>
            </a:p>
          </p:txBody>
        </p:sp>
      </p:grpSp>
      <p:grpSp>
        <p:nvGrpSpPr>
          <p:cNvPr id="17" name="Group 16">
            <a:extLst>
              <a:ext uri="{FF2B5EF4-FFF2-40B4-BE49-F238E27FC236}">
                <a16:creationId xmlns:a16="http://schemas.microsoft.com/office/drawing/2014/main" id="{674037C0-D45D-457B-155C-D6382E51D3B4}"/>
              </a:ext>
            </a:extLst>
          </p:cNvPr>
          <p:cNvGrpSpPr/>
          <p:nvPr/>
        </p:nvGrpSpPr>
        <p:grpSpPr>
          <a:xfrm>
            <a:off x="4787605" y="1442744"/>
            <a:ext cx="2616789" cy="4017801"/>
            <a:chOff x="1120102" y="1442744"/>
            <a:chExt cx="2616789" cy="4017801"/>
          </a:xfrm>
        </p:grpSpPr>
        <p:sp>
          <p:nvSpPr>
            <p:cNvPr id="18" name="Rectangle 17">
              <a:extLst>
                <a:ext uri="{FF2B5EF4-FFF2-40B4-BE49-F238E27FC236}">
                  <a16:creationId xmlns:a16="http://schemas.microsoft.com/office/drawing/2014/main" id="{055DB89F-7AD9-2C8C-1989-DD1C37AB38D3}"/>
                </a:ext>
              </a:extLst>
            </p:cNvPr>
            <p:cNvSpPr/>
            <p:nvPr/>
          </p:nvSpPr>
          <p:spPr>
            <a:xfrm>
              <a:off x="1120102" y="1860545"/>
              <a:ext cx="2616789" cy="3600000"/>
            </a:xfrm>
            <a:prstGeom prst="rect">
              <a:avLst/>
            </a:prstGeom>
            <a:solidFill>
              <a:srgbClr val="F2F2F2"/>
            </a:solidFill>
            <a:ln w="76200">
              <a:solidFill>
                <a:schemeClr val="accent2"/>
              </a:solidFill>
            </a:ln>
            <a:effectLst>
              <a:outerShdw blurRad="50800" dist="38100" dir="10800000" algn="r" rotWithShape="0">
                <a:prstClr val="black">
                  <a:alpha val="40000"/>
                </a:prstClr>
              </a:outerShdw>
            </a:effectLst>
          </p:spPr>
          <p:txBody>
            <a:bodyPr wrap="square" tIns="252000" rIns="118872">
              <a:noAutofit/>
            </a:bodyPr>
            <a:lstStyle/>
            <a:p>
              <a:pPr algn="ctr"/>
              <a:r>
                <a:rPr lang="en-US" altLang="zh-CN" sz="1600" b="1" dirty="0">
                  <a:solidFill>
                    <a:schemeClr val="accent2"/>
                  </a:solidFill>
                </a:rPr>
                <a:t>Product-Based IT Companies</a:t>
              </a:r>
            </a:p>
            <a:p>
              <a:pPr algn="ctr"/>
              <a:endParaRPr lang="zh-CN" altLang="en-US" sz="1600" dirty="0">
                <a:solidFill>
                  <a:srgbClr val="7F7F7F"/>
                </a:solidFill>
              </a:endParaRPr>
            </a:p>
            <a:p>
              <a:pPr marL="285750" indent="-285750" algn="just">
                <a:spcAft>
                  <a:spcPts val="600"/>
                </a:spcAft>
                <a:buFont typeface="Wingdings" panose="05000000000000000000" pitchFamily="2" charset="2"/>
                <a:buChar char="§"/>
              </a:pPr>
              <a:r>
                <a:rPr lang="en-US" altLang="zh-CN" sz="1400" dirty="0"/>
                <a:t>Focus on developing and selling proprietary software products.</a:t>
              </a:r>
            </a:p>
            <a:p>
              <a:pPr marL="285750" indent="-285750" algn="just">
                <a:spcAft>
                  <a:spcPts val="600"/>
                </a:spcAft>
                <a:buFont typeface="Wingdings" panose="05000000000000000000" pitchFamily="2" charset="2"/>
                <a:buChar char="§"/>
              </a:pPr>
              <a:r>
                <a:rPr lang="en-US" altLang="zh-CN" sz="1400" dirty="0"/>
                <a:t>Revenue of the company is generated from product sales, subscriptions, and licensing.</a:t>
              </a:r>
            </a:p>
            <a:p>
              <a:pPr marL="285750" indent="-285750" algn="just">
                <a:spcAft>
                  <a:spcPts val="600"/>
                </a:spcAft>
                <a:buFont typeface="Wingdings" panose="05000000000000000000" pitchFamily="2" charset="2"/>
                <a:buChar char="§"/>
              </a:pPr>
              <a:r>
                <a:rPr lang="en-US" altLang="zh-CN" sz="1400" dirty="0"/>
                <a:t>Organization emphasis on product innovation, market penetration, and customer retention.</a:t>
              </a:r>
              <a:endParaRPr lang="zh-CN" altLang="en-US" sz="1400" dirty="0"/>
            </a:p>
          </p:txBody>
        </p:sp>
        <p:sp>
          <p:nvSpPr>
            <p:cNvPr id="20" name="Clipboard2">
              <a:extLst>
                <a:ext uri="{FF2B5EF4-FFF2-40B4-BE49-F238E27FC236}">
                  <a16:creationId xmlns:a16="http://schemas.microsoft.com/office/drawing/2014/main" id="{A4AA87BB-12F1-0054-186F-0489FD720EF3}"/>
                </a:ext>
              </a:extLst>
            </p:cNvPr>
            <p:cNvSpPr>
              <a:spLocks noChangeAspect="1" noEditPoints="1"/>
            </p:cNvSpPr>
            <p:nvPr>
              <p:custDataLst>
                <p:tags r:id="rId2"/>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91440" tIns="252000" rIns="91440" bIns="45720" numCol="1" anchor="t" anchorCtr="0" compatLnSpc="1">
              <a:prstTxWarp prst="textNoShape">
                <a:avLst/>
              </a:prstTxWarp>
            </a:bodyPr>
            <a:lstStyle/>
            <a:p>
              <a:endParaRPr lang="zh-CN" altLang="en-US" dirty="0"/>
            </a:p>
          </p:txBody>
        </p:sp>
      </p:grpSp>
      <p:grpSp>
        <p:nvGrpSpPr>
          <p:cNvPr id="22" name="Group 21">
            <a:extLst>
              <a:ext uri="{FF2B5EF4-FFF2-40B4-BE49-F238E27FC236}">
                <a16:creationId xmlns:a16="http://schemas.microsoft.com/office/drawing/2014/main" id="{94CE0AA8-0C7B-3EB5-AA72-B3861EFC9907}"/>
              </a:ext>
            </a:extLst>
          </p:cNvPr>
          <p:cNvGrpSpPr/>
          <p:nvPr/>
        </p:nvGrpSpPr>
        <p:grpSpPr>
          <a:xfrm>
            <a:off x="8264609" y="1442744"/>
            <a:ext cx="2616789" cy="4017801"/>
            <a:chOff x="1120102" y="1442744"/>
            <a:chExt cx="2616789" cy="4017801"/>
          </a:xfrm>
        </p:grpSpPr>
        <p:sp>
          <p:nvSpPr>
            <p:cNvPr id="24" name="Rectangle 23">
              <a:extLst>
                <a:ext uri="{FF2B5EF4-FFF2-40B4-BE49-F238E27FC236}">
                  <a16:creationId xmlns:a16="http://schemas.microsoft.com/office/drawing/2014/main" id="{70413AEF-95A3-EB7E-6253-5996FD5C716D}"/>
                </a:ext>
              </a:extLst>
            </p:cNvPr>
            <p:cNvSpPr/>
            <p:nvPr/>
          </p:nvSpPr>
          <p:spPr>
            <a:xfrm>
              <a:off x="1120102" y="1860545"/>
              <a:ext cx="2616789" cy="3600000"/>
            </a:xfrm>
            <a:prstGeom prst="rect">
              <a:avLst/>
            </a:prstGeom>
            <a:solidFill>
              <a:srgbClr val="F2F2F2"/>
            </a:solidFill>
            <a:ln w="76200">
              <a:solidFill>
                <a:schemeClr val="accent3"/>
              </a:solidFill>
            </a:ln>
            <a:effectLst>
              <a:outerShdw blurRad="50800" dist="38100" dir="10800000" algn="r" rotWithShape="0">
                <a:prstClr val="black">
                  <a:alpha val="40000"/>
                </a:prstClr>
              </a:outerShdw>
            </a:effectLst>
          </p:spPr>
          <p:txBody>
            <a:bodyPr wrap="square" tIns="252000" rIns="118872">
              <a:noAutofit/>
            </a:bodyPr>
            <a:lstStyle/>
            <a:p>
              <a:pPr algn="ctr"/>
              <a:r>
                <a:rPr lang="en-US" altLang="zh-CN" sz="1600" b="1" dirty="0">
                  <a:solidFill>
                    <a:schemeClr val="accent3"/>
                  </a:solidFill>
                </a:rPr>
                <a:t>Startups</a:t>
              </a:r>
            </a:p>
            <a:p>
              <a:pPr algn="ctr"/>
              <a:endParaRPr lang="zh-CN" altLang="en-US" sz="1600" dirty="0">
                <a:solidFill>
                  <a:srgbClr val="7F7F7F"/>
                </a:solidFill>
              </a:endParaRPr>
            </a:p>
            <a:p>
              <a:pPr marL="285750" indent="-285750" algn="just">
                <a:buFont typeface="Wingdings" panose="05000000000000000000" pitchFamily="2" charset="2"/>
                <a:buChar char="§"/>
              </a:pPr>
              <a:r>
                <a:rPr lang="en-US" altLang="zh-CN" sz="1400" dirty="0"/>
                <a:t>Focus on disruptive innovation, scalability, and rapid growth.</a:t>
              </a:r>
            </a:p>
            <a:p>
              <a:pPr marL="285750" indent="-285750" algn="just">
                <a:buFont typeface="Wingdings" panose="05000000000000000000" pitchFamily="2" charset="2"/>
                <a:buChar char="§"/>
              </a:pPr>
              <a:r>
                <a:rPr lang="en-US" altLang="zh-CN" sz="1400" dirty="0"/>
                <a:t>Often operate with limited resources and high uncertainty.</a:t>
              </a:r>
            </a:p>
            <a:p>
              <a:pPr marL="285750" indent="-285750" algn="just">
                <a:buFont typeface="Wingdings" panose="05000000000000000000" pitchFamily="2" charset="2"/>
                <a:buChar char="§"/>
              </a:pPr>
              <a:r>
                <a:rPr lang="en-US" altLang="zh-CN" sz="1400" dirty="0"/>
                <a:t>The revenue generation strategies may vary, including venture capital funding, freemium models, and monetization thru user base expansion.</a:t>
              </a:r>
              <a:endParaRPr lang="zh-CN" altLang="en-US" sz="1400" dirty="0"/>
            </a:p>
          </p:txBody>
        </p:sp>
        <p:sp>
          <p:nvSpPr>
            <p:cNvPr id="26" name="Clipboard2">
              <a:extLst>
                <a:ext uri="{FF2B5EF4-FFF2-40B4-BE49-F238E27FC236}">
                  <a16:creationId xmlns:a16="http://schemas.microsoft.com/office/drawing/2014/main" id="{875EE6DE-D10F-71DC-7495-F40E1B313353}"/>
                </a:ext>
              </a:extLst>
            </p:cNvPr>
            <p:cNvSpPr>
              <a:spLocks noChangeAspect="1" noEditPoints="1"/>
            </p:cNvSpPr>
            <p:nvPr>
              <p:custDataLst>
                <p:tags r:id="rId1"/>
              </p:custDataLst>
            </p:nvPr>
          </p:nvSpPr>
          <p:spPr bwMode="auto">
            <a:xfrm>
              <a:off x="1938033" y="1442744"/>
              <a:ext cx="980927" cy="417801"/>
            </a:xfrm>
            <a:custGeom>
              <a:avLst/>
              <a:gdLst>
                <a:gd name="T0" fmla="*/ 426 w 575"/>
                <a:gd name="T1" fmla="*/ 95 h 245"/>
                <a:gd name="T2" fmla="*/ 405 w 575"/>
                <a:gd name="T3" fmla="*/ 95 h 245"/>
                <a:gd name="T4" fmla="*/ 287 w 575"/>
                <a:gd name="T5" fmla="*/ 0 h 245"/>
                <a:gd name="T6" fmla="*/ 170 w 575"/>
                <a:gd name="T7" fmla="*/ 95 h 245"/>
                <a:gd name="T8" fmla="*/ 148 w 575"/>
                <a:gd name="T9" fmla="*/ 95 h 245"/>
                <a:gd name="T10" fmla="*/ 0 w 575"/>
                <a:gd name="T11" fmla="*/ 245 h 245"/>
                <a:gd name="T12" fmla="*/ 575 w 575"/>
                <a:gd name="T13" fmla="*/ 245 h 245"/>
                <a:gd name="T14" fmla="*/ 426 w 575"/>
                <a:gd name="T15" fmla="*/ 95 h 245"/>
                <a:gd name="T16" fmla="*/ 281 w 575"/>
                <a:gd name="T17" fmla="*/ 123 h 245"/>
                <a:gd name="T18" fmla="*/ 229 w 575"/>
                <a:gd name="T19" fmla="*/ 85 h 245"/>
                <a:gd name="T20" fmla="*/ 281 w 575"/>
                <a:gd name="T21" fmla="*/ 48 h 245"/>
                <a:gd name="T22" fmla="*/ 333 w 575"/>
                <a:gd name="T23" fmla="*/ 85 h 245"/>
                <a:gd name="T24" fmla="*/ 281 w 575"/>
                <a:gd name="T25" fmla="*/ 12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5" h="245">
                  <a:moveTo>
                    <a:pt x="426" y="95"/>
                  </a:moveTo>
                  <a:lnTo>
                    <a:pt x="405" y="95"/>
                  </a:lnTo>
                  <a:cubicBezTo>
                    <a:pt x="401" y="32"/>
                    <a:pt x="350" y="0"/>
                    <a:pt x="287" y="0"/>
                  </a:cubicBezTo>
                  <a:cubicBezTo>
                    <a:pt x="224" y="0"/>
                    <a:pt x="173" y="32"/>
                    <a:pt x="170" y="95"/>
                  </a:cubicBezTo>
                  <a:lnTo>
                    <a:pt x="148" y="95"/>
                  </a:lnTo>
                  <a:cubicBezTo>
                    <a:pt x="66" y="95"/>
                    <a:pt x="0" y="145"/>
                    <a:pt x="0" y="245"/>
                  </a:cubicBezTo>
                  <a:lnTo>
                    <a:pt x="575" y="245"/>
                  </a:lnTo>
                  <a:cubicBezTo>
                    <a:pt x="575" y="145"/>
                    <a:pt x="508" y="95"/>
                    <a:pt x="426" y="95"/>
                  </a:cubicBezTo>
                  <a:close/>
                  <a:moveTo>
                    <a:pt x="281" y="123"/>
                  </a:moveTo>
                  <a:cubicBezTo>
                    <a:pt x="252" y="123"/>
                    <a:pt x="229" y="106"/>
                    <a:pt x="229" y="85"/>
                  </a:cubicBezTo>
                  <a:cubicBezTo>
                    <a:pt x="229" y="64"/>
                    <a:pt x="252" y="48"/>
                    <a:pt x="281" y="48"/>
                  </a:cubicBezTo>
                  <a:cubicBezTo>
                    <a:pt x="309" y="48"/>
                    <a:pt x="333" y="64"/>
                    <a:pt x="333" y="85"/>
                  </a:cubicBezTo>
                  <a:cubicBezTo>
                    <a:pt x="333" y="106"/>
                    <a:pt x="309" y="123"/>
                    <a:pt x="281" y="123"/>
                  </a:cubicBezTo>
                  <a:close/>
                </a:path>
              </a:pathLst>
            </a:custGeom>
            <a:solidFill>
              <a:schemeClr val="tx1"/>
            </a:solidFill>
            <a:ln w="0">
              <a:noFill/>
              <a:prstDash val="solid"/>
              <a:round/>
              <a:headEnd/>
              <a:tailEnd/>
            </a:ln>
            <a:effectLst>
              <a:outerShdw blurRad="50800" dist="38100" dir="10800000" algn="r" rotWithShape="0">
                <a:prstClr val="black">
                  <a:alpha val="40000"/>
                </a:prstClr>
              </a:outerShdw>
            </a:effectLst>
          </p:spPr>
          <p:txBody>
            <a:bodyPr vert="horz" wrap="square" lIns="91440" tIns="25200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340008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8">
            <a:extLst>
              <a:ext uri="{FF2B5EF4-FFF2-40B4-BE49-F238E27FC236}">
                <a16:creationId xmlns:a16="http://schemas.microsoft.com/office/drawing/2014/main" id="{77D522FB-4132-E7FA-4EA1-78E4C757ACD4}"/>
              </a:ext>
            </a:extLst>
          </p:cNvPr>
          <p:cNvSpPr/>
          <p:nvPr/>
        </p:nvSpPr>
        <p:spPr>
          <a:xfrm>
            <a:off x="0" y="1002890"/>
            <a:ext cx="12192000" cy="5358581"/>
          </a:xfrm>
          <a:prstGeom prst="rect">
            <a:avLst/>
          </a:pr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Auralyess Free Trial" panose="02000504000000020004" pitchFamily="50" charset="0"/>
                <a:ea typeface="微软雅黑" pitchFamily="34" charset="-122"/>
                <a:cs typeface="字魂59号-创粗黑" panose="00000500000000000000" charset="-122"/>
              </a:rPr>
              <a:t>Application Overview Module</a:t>
            </a:r>
            <a:endParaRPr lang="zh-CN" altLang="en-US" sz="4800" dirty="0">
              <a:latin typeface="Auralyess Free Trial" panose="02000504000000020004" pitchFamily="50" charset="0"/>
              <a:ea typeface="微软雅黑" pitchFamily="34" charset="-122"/>
              <a:cs typeface="字魂59号-创粗黑" panose="00000500000000000000" charset="-122"/>
            </a:endParaRPr>
          </a:p>
        </p:txBody>
      </p:sp>
      <p:sp>
        <p:nvSpPr>
          <p:cNvPr id="5" name="矩形 7">
            <a:extLst>
              <a:ext uri="{FF2B5EF4-FFF2-40B4-BE49-F238E27FC236}">
                <a16:creationId xmlns:a16="http://schemas.microsoft.com/office/drawing/2014/main" id="{915A6D78-13B1-AED6-7904-50C1210F4C4B}"/>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itchFamily="34" charset="-122"/>
                <a:ea typeface="微软雅黑" pitchFamily="34" charset="-122"/>
                <a:cs typeface="字魂59号-创粗黑" panose="00000500000000000000" charset="-122"/>
              </a:rPr>
              <a:t>Agenda</a:t>
            </a:r>
            <a:endParaRPr lang="zh-CN" altLang="en-US" dirty="0">
              <a:latin typeface="微软雅黑" pitchFamily="34" charset="-122"/>
              <a:ea typeface="微软雅黑" pitchFamily="34" charset="-122"/>
              <a:cs typeface="字魂59号-创粗黑" panose="00000500000000000000" charset="-122"/>
            </a:endParaRPr>
          </a:p>
        </p:txBody>
      </p:sp>
      <p:sp>
        <p:nvSpPr>
          <p:cNvPr id="6" name="矩形 4">
            <a:extLst>
              <a:ext uri="{FF2B5EF4-FFF2-40B4-BE49-F238E27FC236}">
                <a16:creationId xmlns:a16="http://schemas.microsoft.com/office/drawing/2014/main" id="{DB30934E-C9C1-0787-C923-42CA3F7DF8E8}"/>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9" name="TextBox 8">
            <a:extLst>
              <a:ext uri="{FF2B5EF4-FFF2-40B4-BE49-F238E27FC236}">
                <a16:creationId xmlns:a16="http://schemas.microsoft.com/office/drawing/2014/main" id="{A9FA39F1-014D-9F1A-21BD-76E4F3FF699F}"/>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10" name="TextBox 9">
            <a:extLst>
              <a:ext uri="{FF2B5EF4-FFF2-40B4-BE49-F238E27FC236}">
                <a16:creationId xmlns:a16="http://schemas.microsoft.com/office/drawing/2014/main" id="{E917C98B-C2CC-4DB5-0019-568F6562A56E}"/>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3" name="Google Shape;399;p1">
            <a:extLst>
              <a:ext uri="{FF2B5EF4-FFF2-40B4-BE49-F238E27FC236}">
                <a16:creationId xmlns:a16="http://schemas.microsoft.com/office/drawing/2014/main" id="{45881D4B-3388-4AF4-2F00-67B5DCC6F7FE}"/>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Tree>
    <p:extLst>
      <p:ext uri="{BB962C8B-B14F-4D97-AF65-F5344CB8AC3E}">
        <p14:creationId xmlns:p14="http://schemas.microsoft.com/office/powerpoint/2010/main" val="2534194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graphicFrame>
        <p:nvGraphicFramePr>
          <p:cNvPr id="8" name="Google Shape;21;p4">
            <a:extLst>
              <a:ext uri="{FF2B5EF4-FFF2-40B4-BE49-F238E27FC236}">
                <a16:creationId xmlns:a16="http://schemas.microsoft.com/office/drawing/2014/main" id="{ECD85CEF-C446-9AF5-98D7-C5341BDDB91D}"/>
              </a:ext>
            </a:extLst>
          </p:cNvPr>
          <p:cNvGraphicFramePr/>
          <p:nvPr/>
        </p:nvGraphicFramePr>
        <p:xfrm>
          <a:off x="3738201" y="1570814"/>
          <a:ext cx="4029454" cy="2117209"/>
        </p:xfrm>
        <a:graphic>
          <a:graphicData uri="http://schemas.openxmlformats.org/presentationml/2006/ole">
            <mc:AlternateContent xmlns:mc="http://schemas.openxmlformats.org/markup-compatibility/2006">
              <mc:Choice xmlns:v="urn:schemas-microsoft-com:vml" Requires="v">
                <p:oleObj r:id="rId3" imgW="4029454" imgH="2117209" progId="Photoshop.Image.18">
                  <p:embed/>
                </p:oleObj>
              </mc:Choice>
              <mc:Fallback>
                <p:oleObj r:id="rId3" imgW="4029454" imgH="2117209" progId="Photoshop.Image.18">
                  <p:embed/>
                  <p:pic>
                    <p:nvPicPr>
                      <p:cNvPr id="21" name="Google Shape;21;p4"/>
                      <p:cNvPicPr preferRelativeResize="0"/>
                      <p:nvPr/>
                    </p:nvPicPr>
                    <p:blipFill rotWithShape="1">
                      <a:blip r:embed="rId4">
                        <a:alphaModFix/>
                      </a:blip>
                      <a:srcRect/>
                      <a:stretch/>
                    </p:blipFill>
                    <p:spPr>
                      <a:xfrm>
                        <a:off x="3738201" y="1570814"/>
                        <a:ext cx="4029454" cy="2117209"/>
                      </a:xfrm>
                      <a:prstGeom prst="rect">
                        <a:avLst/>
                      </a:prstGeom>
                      <a:noFill/>
                      <a:ln>
                        <a:noFill/>
                      </a:ln>
                    </p:spPr>
                  </p:pic>
                </p:oleObj>
              </mc:Fallback>
            </mc:AlternateContent>
          </a:graphicData>
        </a:graphic>
      </p:graphicFrame>
      <p:pic>
        <p:nvPicPr>
          <p:cNvPr id="12" name="Google Shape;22;p4">
            <a:extLst>
              <a:ext uri="{FF2B5EF4-FFF2-40B4-BE49-F238E27FC236}">
                <a16:creationId xmlns:a16="http://schemas.microsoft.com/office/drawing/2014/main" id="{569DB2CA-FC02-86D2-7F20-73C8D9B8793F}"/>
              </a:ext>
            </a:extLst>
          </p:cNvPr>
          <p:cNvPicPr preferRelativeResize="0"/>
          <p:nvPr/>
        </p:nvPicPr>
        <p:blipFill rotWithShape="1">
          <a:blip r:embed="rId5">
            <a:alphaModFix/>
          </a:blip>
          <a:srcRect/>
          <a:stretch/>
        </p:blipFill>
        <p:spPr>
          <a:xfrm>
            <a:off x="7767655" y="3670379"/>
            <a:ext cx="4029445" cy="2117209"/>
          </a:xfrm>
          <a:prstGeom prst="rect">
            <a:avLst/>
          </a:prstGeom>
          <a:noFill/>
          <a:ln>
            <a:noFill/>
          </a:ln>
        </p:spPr>
      </p:pic>
      <p:pic>
        <p:nvPicPr>
          <p:cNvPr id="13" name="Google Shape;19;p4" descr="A picture containing text, clipart, vector graphics&#10;&#10;Description automatically generated">
            <a:extLst>
              <a:ext uri="{FF2B5EF4-FFF2-40B4-BE49-F238E27FC236}">
                <a16:creationId xmlns:a16="http://schemas.microsoft.com/office/drawing/2014/main" id="{D3460824-0E51-D241-F9A8-B4F1A6AFABB2}"/>
              </a:ext>
            </a:extLst>
          </p:cNvPr>
          <p:cNvPicPr preferRelativeResize="0"/>
          <p:nvPr/>
        </p:nvPicPr>
        <p:blipFill rotWithShape="1">
          <a:blip r:embed="rId6">
            <a:alphaModFix/>
          </a:blip>
          <a:srcRect/>
          <a:stretch/>
        </p:blipFill>
        <p:spPr>
          <a:xfrm>
            <a:off x="95253" y="1087499"/>
            <a:ext cx="3433394" cy="5401873"/>
          </a:xfrm>
          <a:prstGeom prst="rect">
            <a:avLst/>
          </a:prstGeom>
          <a:noFill/>
          <a:ln>
            <a:noFill/>
          </a:ln>
        </p:spPr>
      </p:pic>
    </p:spTree>
    <p:extLst>
      <p:ext uri="{BB962C8B-B14F-4D97-AF65-F5344CB8AC3E}">
        <p14:creationId xmlns:p14="http://schemas.microsoft.com/office/powerpoint/2010/main" val="892160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sp>
        <p:nvSpPr>
          <p:cNvPr id="3" name="Google Shape;29;p24">
            <a:extLst>
              <a:ext uri="{FF2B5EF4-FFF2-40B4-BE49-F238E27FC236}">
                <a16:creationId xmlns:a16="http://schemas.microsoft.com/office/drawing/2014/main" id="{2E7F0BED-7C7F-2875-2670-8ABBB3802372}"/>
              </a:ext>
            </a:extLst>
          </p:cNvPr>
          <p:cNvSpPr txBox="1"/>
          <p:nvPr/>
        </p:nvSpPr>
        <p:spPr>
          <a:xfrm>
            <a:off x="846136" y="1343099"/>
            <a:ext cx="10301218" cy="45242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is a type of computer software.</a:t>
            </a:r>
            <a:endParaRPr dirty="0">
              <a:solidFill>
                <a:srgbClr val="0D0D0D"/>
              </a:solidFill>
              <a:highlight>
                <a:srgbClr val="FFFFFF"/>
              </a:highlight>
              <a:latin typeface="Söhne"/>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provides a platform for running application software .</a:t>
            </a:r>
            <a:endParaRPr dirty="0">
              <a:solidFill>
                <a:srgbClr val="0D0D0D"/>
              </a:solidFill>
              <a:highlight>
                <a:srgbClr val="FFFFFF"/>
              </a:highlight>
              <a:latin typeface="Söhne"/>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manages computer hardware. </a:t>
            </a:r>
            <a:endParaRPr dirty="0">
              <a:solidFill>
                <a:srgbClr val="0D0D0D"/>
              </a:solidFill>
              <a:highlight>
                <a:srgbClr val="FFFFFF"/>
              </a:highlight>
              <a:latin typeface="Söhne"/>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serves as an intermediary between the user and the hardware.</a:t>
            </a:r>
            <a:endParaRPr dirty="0">
              <a:solidFill>
                <a:srgbClr val="0D0D0D"/>
              </a:solidFill>
              <a:highlight>
                <a:srgbClr val="FFFFFF"/>
              </a:highlight>
              <a:latin typeface="Söhne"/>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provides a set of services that allow the user to interact with the computer.</a:t>
            </a:r>
            <a:endParaRPr dirty="0">
              <a:solidFill>
                <a:srgbClr val="0D0D0D"/>
              </a:solidFill>
              <a:highlight>
                <a:srgbClr val="FFFFFF"/>
              </a:highlight>
              <a:latin typeface="Söhne"/>
            </a:endParaRPr>
          </a:p>
          <a:p>
            <a:pPr marL="0" marR="0" lvl="0" indent="0" algn="l" rtl="0">
              <a:lnSpc>
                <a:spcPct val="200000"/>
              </a:lnSpc>
              <a:spcBef>
                <a:spcPts val="0"/>
              </a:spcBef>
              <a:spcAft>
                <a:spcPts val="0"/>
              </a:spcAft>
              <a:buNone/>
            </a:pPr>
            <a:r>
              <a:rPr lang="en-US" b="1" dirty="0">
                <a:solidFill>
                  <a:srgbClr val="0D0D0D"/>
                </a:solidFill>
                <a:highlight>
                  <a:srgbClr val="FFFFFF"/>
                </a:highlight>
                <a:latin typeface="Söhne"/>
                <a:sym typeface="Roboto"/>
              </a:rPr>
              <a:t>Examples</a:t>
            </a:r>
            <a:endParaRPr b="1" dirty="0">
              <a:solidFill>
                <a:srgbClr val="0D0D0D"/>
              </a:solidFill>
              <a:highlight>
                <a:srgbClr val="FFFFFF"/>
              </a:highlight>
              <a:latin typeface="Söhne"/>
              <a:sym typeface="Roboto"/>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An example of system software is an operating system (OS), such as Microsoft Windows, macOS, or Linux. </a:t>
            </a:r>
            <a:endParaRPr dirty="0">
              <a:solidFill>
                <a:srgbClr val="0D0D0D"/>
              </a:solidFill>
              <a:highlight>
                <a:srgbClr val="FFFFFF"/>
              </a:highlight>
              <a:latin typeface="Söhne"/>
            </a:endParaRP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Other examples of system software include device drivers, firmware, and utility programs.</a:t>
            </a:r>
            <a:endParaRPr dirty="0">
              <a:solidFill>
                <a:srgbClr val="0D0D0D"/>
              </a:solidFill>
              <a:highlight>
                <a:srgbClr val="FFFFFF"/>
              </a:highlight>
              <a:latin typeface="Söhne"/>
            </a:endParaRPr>
          </a:p>
        </p:txBody>
      </p:sp>
      <p:sp>
        <p:nvSpPr>
          <p:cNvPr id="9" name="TextBox 8">
            <a:extLst>
              <a:ext uri="{FF2B5EF4-FFF2-40B4-BE49-F238E27FC236}">
                <a16:creationId xmlns:a16="http://schemas.microsoft.com/office/drawing/2014/main" id="{37807996-9EDD-96B8-2781-3BF60354E943}"/>
              </a:ext>
            </a:extLst>
          </p:cNvPr>
          <p:cNvSpPr txBox="1"/>
          <p:nvPr/>
        </p:nvSpPr>
        <p:spPr>
          <a:xfrm>
            <a:off x="441324" y="886599"/>
            <a:ext cx="3195181" cy="369332"/>
          </a:xfrm>
          <a:prstGeom prst="rect">
            <a:avLst/>
          </a:prstGeom>
          <a:noFill/>
        </p:spPr>
        <p:txBody>
          <a:bodyPr wrap="square"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System Software</a:t>
            </a:r>
          </a:p>
        </p:txBody>
      </p:sp>
    </p:spTree>
    <p:extLst>
      <p:ext uri="{BB962C8B-B14F-4D97-AF65-F5344CB8AC3E}">
        <p14:creationId xmlns:p14="http://schemas.microsoft.com/office/powerpoint/2010/main" val="508260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sp>
        <p:nvSpPr>
          <p:cNvPr id="3" name="Google Shape;29;p24">
            <a:extLst>
              <a:ext uri="{FF2B5EF4-FFF2-40B4-BE49-F238E27FC236}">
                <a16:creationId xmlns:a16="http://schemas.microsoft.com/office/drawing/2014/main" id="{2E7F0BED-7C7F-2875-2670-8ABBB3802372}"/>
              </a:ext>
            </a:extLst>
          </p:cNvPr>
          <p:cNvSpPr txBox="1"/>
          <p:nvPr/>
        </p:nvSpPr>
        <p:spPr>
          <a:xfrm>
            <a:off x="846135" y="1343099"/>
            <a:ext cx="11145839" cy="5078273"/>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Application software, also known as "apps," is designed to perform specific tasks or functions for the user. </a:t>
            </a: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It is designed to interact directly with the user.</a:t>
            </a:r>
          </a:p>
          <a:p>
            <a:pPr marR="0" lvl="0" algn="l" rtl="0">
              <a:lnSpc>
                <a:spcPct val="200000"/>
              </a:lnSpc>
              <a:spcBef>
                <a:spcPts val="0"/>
              </a:spcBef>
              <a:spcAft>
                <a:spcPts val="0"/>
              </a:spcAft>
              <a:buClr>
                <a:srgbClr val="BF0000"/>
              </a:buClr>
              <a:buSzPts val="1600"/>
            </a:pPr>
            <a:r>
              <a:rPr lang="en-US" b="1" dirty="0">
                <a:solidFill>
                  <a:srgbClr val="0D0D0D"/>
                </a:solidFill>
                <a:highlight>
                  <a:srgbClr val="FFFFFF"/>
                </a:highlight>
                <a:latin typeface="Söhne"/>
                <a:sym typeface="Roboto"/>
              </a:rPr>
              <a:t>Examples</a:t>
            </a: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Web browsers, such as Google Chrome, Mozilla Firefox, and Microsoft Edge, which allow users to access and browse the internet.</a:t>
            </a: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Office productivity suites, such as Microsoft Office, Google Workspace, and LibreOffice, which provide tools for creating documents, spreadsheets, presentations, and other types of digital content.</a:t>
            </a: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Media players, such as VLC, iTunes, and Windows Media Player, which allow users to play audio and video files.</a:t>
            </a:r>
          </a:p>
          <a:p>
            <a:pPr marL="285750" marR="0" lvl="0" indent="-285750" algn="l" rtl="0">
              <a:lnSpc>
                <a:spcPct val="200000"/>
              </a:lnSpc>
              <a:spcBef>
                <a:spcPts val="0"/>
              </a:spcBef>
              <a:spcAft>
                <a:spcPts val="0"/>
              </a:spcAft>
              <a:buClr>
                <a:srgbClr val="BF0000"/>
              </a:buClr>
              <a:buSzPts val="1600"/>
              <a:buFont typeface="Noto Sans Symbols"/>
              <a:buChar char="▪"/>
            </a:pPr>
            <a:r>
              <a:rPr lang="en-US" dirty="0">
                <a:solidFill>
                  <a:srgbClr val="0D0D0D"/>
                </a:solidFill>
                <a:highlight>
                  <a:srgbClr val="FFFFFF"/>
                </a:highlight>
                <a:latin typeface="Söhne"/>
                <a:sym typeface="Roboto"/>
              </a:rPr>
              <a:t>Games, such as Fortnite, Minecraft, and Among Us, which provide entertainment and engagement for users.</a:t>
            </a:r>
          </a:p>
        </p:txBody>
      </p:sp>
      <p:sp>
        <p:nvSpPr>
          <p:cNvPr id="9" name="TextBox 8">
            <a:extLst>
              <a:ext uri="{FF2B5EF4-FFF2-40B4-BE49-F238E27FC236}">
                <a16:creationId xmlns:a16="http://schemas.microsoft.com/office/drawing/2014/main" id="{37807996-9EDD-96B8-2781-3BF60354E943}"/>
              </a:ext>
            </a:extLst>
          </p:cNvPr>
          <p:cNvSpPr txBox="1"/>
          <p:nvPr/>
        </p:nvSpPr>
        <p:spPr>
          <a:xfrm>
            <a:off x="441324" y="886599"/>
            <a:ext cx="3195181" cy="369332"/>
          </a:xfrm>
          <a:prstGeom prst="rect">
            <a:avLst/>
          </a:prstGeom>
          <a:noFill/>
        </p:spPr>
        <p:txBody>
          <a:bodyPr wrap="square" rtlCol="0" anchor="t">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Software</a:t>
            </a:r>
          </a:p>
        </p:txBody>
      </p:sp>
    </p:spTree>
    <p:extLst>
      <p:ext uri="{BB962C8B-B14F-4D97-AF65-F5344CB8AC3E}">
        <p14:creationId xmlns:p14="http://schemas.microsoft.com/office/powerpoint/2010/main" val="398668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sp>
        <p:nvSpPr>
          <p:cNvPr id="9" name="TextBox 8">
            <a:extLst>
              <a:ext uri="{FF2B5EF4-FFF2-40B4-BE49-F238E27FC236}">
                <a16:creationId xmlns:a16="http://schemas.microsoft.com/office/drawing/2014/main" id="{37807996-9EDD-96B8-2781-3BF60354E943}"/>
              </a:ext>
            </a:extLst>
          </p:cNvPr>
          <p:cNvSpPr txBox="1"/>
          <p:nvPr/>
        </p:nvSpPr>
        <p:spPr>
          <a:xfrm>
            <a:off x="4498409" y="905889"/>
            <a:ext cx="3195181" cy="369332"/>
          </a:xfrm>
          <a:prstGeom prst="rect">
            <a:avLst/>
          </a:prstGeom>
          <a:noFill/>
        </p:spPr>
        <p:txBody>
          <a:bodyPr wrap="square"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Components</a:t>
            </a:r>
          </a:p>
        </p:txBody>
      </p:sp>
      <p:pic>
        <p:nvPicPr>
          <p:cNvPr id="8" name="Google Shape;40;p13">
            <a:extLst>
              <a:ext uri="{FF2B5EF4-FFF2-40B4-BE49-F238E27FC236}">
                <a16:creationId xmlns:a16="http://schemas.microsoft.com/office/drawing/2014/main" id="{B2E6B053-4F54-0883-E980-1568638791FB}"/>
              </a:ext>
            </a:extLst>
          </p:cNvPr>
          <p:cNvPicPr preferRelativeResize="0"/>
          <p:nvPr/>
        </p:nvPicPr>
        <p:blipFill rotWithShape="1">
          <a:blip r:embed="rId3">
            <a:alphaModFix/>
          </a:blip>
          <a:srcRect/>
          <a:stretch/>
        </p:blipFill>
        <p:spPr>
          <a:xfrm>
            <a:off x="3591880" y="1406013"/>
            <a:ext cx="5008240" cy="5018230"/>
          </a:xfrm>
          <a:prstGeom prst="rect">
            <a:avLst/>
          </a:prstGeom>
          <a:noFill/>
          <a:ln>
            <a:noFill/>
          </a:ln>
        </p:spPr>
      </p:pic>
    </p:spTree>
    <p:extLst>
      <p:ext uri="{BB962C8B-B14F-4D97-AF65-F5344CB8AC3E}">
        <p14:creationId xmlns:p14="http://schemas.microsoft.com/office/powerpoint/2010/main" val="203813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8">
            <a:extLst>
              <a:ext uri="{FF2B5EF4-FFF2-40B4-BE49-F238E27FC236}">
                <a16:creationId xmlns:a16="http://schemas.microsoft.com/office/drawing/2014/main" id="{77D522FB-4132-E7FA-4EA1-78E4C757ACD4}"/>
              </a:ext>
            </a:extLst>
          </p:cNvPr>
          <p:cNvSpPr/>
          <p:nvPr/>
        </p:nvSpPr>
        <p:spPr>
          <a:xfrm>
            <a:off x="0" y="1002890"/>
            <a:ext cx="12192000" cy="5358581"/>
          </a:xfrm>
          <a:prstGeom prst="rect">
            <a:avLst/>
          </a:pr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Auralyess Free Trial" panose="02000504000000020004" pitchFamily="50" charset="0"/>
                <a:ea typeface="微软雅黑" pitchFamily="34" charset="-122"/>
                <a:cs typeface="字魂59号-创粗黑" panose="00000500000000000000" charset="-122"/>
              </a:rPr>
              <a:t>Industry Overview Module</a:t>
            </a:r>
            <a:endParaRPr lang="zh-CN" altLang="en-US" sz="4800" dirty="0">
              <a:latin typeface="Auralyess Free Trial" panose="02000504000000020004" pitchFamily="50" charset="0"/>
              <a:ea typeface="微软雅黑" pitchFamily="34" charset="-122"/>
              <a:cs typeface="字魂59号-创粗黑" panose="00000500000000000000" charset="-122"/>
            </a:endParaRPr>
          </a:p>
        </p:txBody>
      </p:sp>
      <p:sp>
        <p:nvSpPr>
          <p:cNvPr id="5" name="矩形 7">
            <a:extLst>
              <a:ext uri="{FF2B5EF4-FFF2-40B4-BE49-F238E27FC236}">
                <a16:creationId xmlns:a16="http://schemas.microsoft.com/office/drawing/2014/main" id="{915A6D78-13B1-AED6-7904-50C1210F4C4B}"/>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itchFamily="34" charset="-122"/>
                <a:ea typeface="微软雅黑" pitchFamily="34" charset="-122"/>
                <a:cs typeface="字魂59号-创粗黑" panose="00000500000000000000" charset="-122"/>
              </a:rPr>
              <a:t>Agenda</a:t>
            </a:r>
            <a:endParaRPr lang="zh-CN" altLang="en-US" dirty="0">
              <a:latin typeface="微软雅黑" pitchFamily="34" charset="-122"/>
              <a:ea typeface="微软雅黑" pitchFamily="34" charset="-122"/>
              <a:cs typeface="字魂59号-创粗黑" panose="00000500000000000000" charset="-122"/>
            </a:endParaRPr>
          </a:p>
        </p:txBody>
      </p:sp>
      <p:sp>
        <p:nvSpPr>
          <p:cNvPr id="6" name="矩形 4">
            <a:extLst>
              <a:ext uri="{FF2B5EF4-FFF2-40B4-BE49-F238E27FC236}">
                <a16:creationId xmlns:a16="http://schemas.microsoft.com/office/drawing/2014/main" id="{DB30934E-C9C1-0787-C923-42CA3F7DF8E8}"/>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9" name="TextBox 8">
            <a:extLst>
              <a:ext uri="{FF2B5EF4-FFF2-40B4-BE49-F238E27FC236}">
                <a16:creationId xmlns:a16="http://schemas.microsoft.com/office/drawing/2014/main" id="{A9FA39F1-014D-9F1A-21BD-76E4F3FF699F}"/>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10" name="TextBox 9">
            <a:extLst>
              <a:ext uri="{FF2B5EF4-FFF2-40B4-BE49-F238E27FC236}">
                <a16:creationId xmlns:a16="http://schemas.microsoft.com/office/drawing/2014/main" id="{E917C98B-C2CC-4DB5-0019-568F6562A56E}"/>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3" name="Google Shape;399;p1">
            <a:extLst>
              <a:ext uri="{FF2B5EF4-FFF2-40B4-BE49-F238E27FC236}">
                <a16:creationId xmlns:a16="http://schemas.microsoft.com/office/drawing/2014/main" id="{45881D4B-3388-4AF4-2F00-67B5DCC6F7FE}"/>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Tree>
    <p:extLst>
      <p:ext uri="{BB962C8B-B14F-4D97-AF65-F5344CB8AC3E}">
        <p14:creationId xmlns:p14="http://schemas.microsoft.com/office/powerpoint/2010/main" val="333987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graphicFrame>
        <p:nvGraphicFramePr>
          <p:cNvPr id="11" name="Google Shape;46;p14">
            <a:extLst>
              <a:ext uri="{FF2B5EF4-FFF2-40B4-BE49-F238E27FC236}">
                <a16:creationId xmlns:a16="http://schemas.microsoft.com/office/drawing/2014/main" id="{41CCAADB-8642-2E27-8799-73FBE6F3ED3A}"/>
              </a:ext>
            </a:extLst>
          </p:cNvPr>
          <p:cNvGraphicFramePr/>
          <p:nvPr>
            <p:extLst>
              <p:ext uri="{D42A27DB-BD31-4B8C-83A1-F6EECF244321}">
                <p14:modId xmlns:p14="http://schemas.microsoft.com/office/powerpoint/2010/main" val="2482468592"/>
              </p:ext>
            </p:extLst>
          </p:nvPr>
        </p:nvGraphicFramePr>
        <p:xfrm>
          <a:off x="978462" y="849033"/>
          <a:ext cx="10235075" cy="5571050"/>
        </p:xfrm>
        <a:graphic>
          <a:graphicData uri="http://schemas.openxmlformats.org/drawingml/2006/table">
            <a:tbl>
              <a:tblPr>
                <a:noFill/>
              </a:tblPr>
              <a:tblGrid>
                <a:gridCol w="3387225">
                  <a:extLst>
                    <a:ext uri="{9D8B030D-6E8A-4147-A177-3AD203B41FA5}">
                      <a16:colId xmlns:a16="http://schemas.microsoft.com/office/drawing/2014/main" val="20000"/>
                    </a:ext>
                  </a:extLst>
                </a:gridCol>
                <a:gridCol w="6847850">
                  <a:extLst>
                    <a:ext uri="{9D8B030D-6E8A-4147-A177-3AD203B41FA5}">
                      <a16:colId xmlns:a16="http://schemas.microsoft.com/office/drawing/2014/main" val="20001"/>
                    </a:ext>
                  </a:extLst>
                </a:gridCol>
              </a:tblGrid>
              <a:tr h="294075">
                <a:tc>
                  <a:txBody>
                    <a:bodyPr/>
                    <a:lstStyle/>
                    <a:p>
                      <a:pPr marL="109728"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rgbClr val="FFFFFF"/>
                          </a:solidFill>
                          <a:latin typeface="Aptos" panose="020B0004020202020204" pitchFamily="34" charset="0"/>
                          <a:ea typeface="Arial"/>
                          <a:cs typeface="Arial"/>
                          <a:sym typeface="Arial"/>
                        </a:rPr>
                        <a:t>Application Components</a:t>
                      </a:r>
                      <a:endParaRPr sz="2500" b="0" i="0" u="none" strike="noStrike" cap="none" dirty="0">
                        <a:latin typeface="Aptos" panose="020B0004020202020204" pitchFamily="34" charset="0"/>
                        <a:ea typeface="Arial"/>
                        <a:cs typeface="Arial"/>
                        <a:sym typeface="Arial"/>
                      </a:endParaRPr>
                    </a:p>
                  </a:txBody>
                  <a:tcPr marL="13100" marR="13100" marT="131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tc>
                  <a:txBody>
                    <a:bodyPr/>
                    <a:lstStyle/>
                    <a:p>
                      <a:pPr marL="740664"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rgbClr val="FFFFFF"/>
                          </a:solidFill>
                          <a:latin typeface="Aptos" panose="020B0004020202020204" pitchFamily="34" charset="0"/>
                          <a:ea typeface="Arial"/>
                          <a:cs typeface="Arial"/>
                          <a:sym typeface="Arial"/>
                        </a:rPr>
                        <a:t>Component Description</a:t>
                      </a:r>
                      <a:endParaRPr sz="2500" b="0" i="0" u="none" strike="noStrike" cap="none" dirty="0">
                        <a:latin typeface="Aptos" panose="020B0004020202020204" pitchFamily="34" charset="0"/>
                        <a:ea typeface="Arial"/>
                        <a:cs typeface="Arial"/>
                        <a:sym typeface="Arial"/>
                      </a:endParaRPr>
                    </a:p>
                  </a:txBody>
                  <a:tcPr marL="13100" marR="13100" marT="1310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extLst>
                  <a:ext uri="{0D108BD9-81ED-4DB2-BD59-A6C34878D82A}">
                    <a16:rowId xmlns:a16="http://schemas.microsoft.com/office/drawing/2014/main" val="10000"/>
                  </a:ext>
                </a:extLst>
              </a:tr>
              <a:tr h="986025">
                <a:tc>
                  <a:txBody>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User Interface</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Used to get input from the user and displays the data, helps in navigation, etc. It includes multiple components like text box, check box,</a:t>
                      </a:r>
                      <a:endParaRPr sz="2500" b="0" i="0" u="none" strike="noStrike" cap="none" dirty="0">
                        <a:latin typeface="Aptos" panose="020B0004020202020204" pitchFamily="34" charset="0"/>
                        <a:ea typeface="Arial"/>
                        <a:cs typeface="Arial"/>
                        <a:sym typeface="Arial"/>
                      </a:endParaRPr>
                    </a:p>
                    <a:p>
                      <a:pPr marL="64008" marR="0" lvl="0" indent="0" algn="just" rtl="0">
                        <a:lnSpc>
                          <a:spcPct val="100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list box, etc.</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1"/>
                  </a:ext>
                </a:extLst>
              </a:tr>
              <a:tr h="1677975">
                <a:tc>
                  <a:txBody>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dirty="0">
                          <a:latin typeface="Aptos" panose="020B0004020202020204" pitchFamily="34" charset="0"/>
                          <a:ea typeface="Arial"/>
                          <a:cs typeface="Arial"/>
                          <a:sym typeface="Arial"/>
                        </a:rPr>
                        <a:t>Role Specific Functionality</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dirty="0">
                          <a:latin typeface="Aptos" panose="020B0004020202020204" pitchFamily="34" charset="0"/>
                          <a:ea typeface="Arial"/>
                          <a:cs typeface="Arial"/>
                          <a:sym typeface="Arial"/>
                        </a:rPr>
                        <a:t>Role denotes group of users performing similar tasks and having similar level of permissions. Based on the group, the functionality differs. For example, role of project managers and HR professionals differ and the modules they use will be different even though they use same</a:t>
                      </a:r>
                      <a:endParaRPr sz="2500" b="0" i="0" u="none" strike="noStrike" cap="none" dirty="0">
                        <a:latin typeface="Aptos" panose="020B0004020202020204" pitchFamily="34" charset="0"/>
                        <a:ea typeface="Arial"/>
                        <a:cs typeface="Arial"/>
                        <a:sym typeface="Arial"/>
                      </a:endParaRPr>
                    </a:p>
                    <a:p>
                      <a:pPr marL="64008" marR="0" lvl="0" indent="0" algn="just" rtl="0">
                        <a:lnSpc>
                          <a:spcPct val="100000"/>
                        </a:lnSpc>
                        <a:spcBef>
                          <a:spcPts val="0"/>
                        </a:spcBef>
                        <a:spcAft>
                          <a:spcPts val="0"/>
                        </a:spcAft>
                        <a:buClr>
                          <a:srgbClr val="000000"/>
                        </a:buClr>
                        <a:buSzPts val="1500"/>
                        <a:buFont typeface="Arial"/>
                        <a:buNone/>
                      </a:pPr>
                      <a:r>
                        <a:rPr lang="en-US" sz="1500" b="0" i="0" u="none" strike="noStrike" cap="none" dirty="0">
                          <a:latin typeface="Aptos" panose="020B0004020202020204" pitchFamily="34" charset="0"/>
                          <a:ea typeface="Arial"/>
                          <a:cs typeface="Arial"/>
                          <a:sym typeface="Arial"/>
                        </a:rPr>
                        <a:t>application for performing the task.</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983400">
                <a:tc>
                  <a:txBody>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Business Rules</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64008" lvl="0" indent="0" algn="just" rtl="0">
                        <a:lnSpc>
                          <a:spcPct val="150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Set of rules enforced on the application. For example, leave that is applied by the employee is marked as “Sanctioned” in the application</a:t>
                      </a:r>
                      <a:endParaRPr sz="2500" b="0" i="0" u="none" strike="noStrike" cap="none" dirty="0">
                        <a:latin typeface="Aptos" panose="020B0004020202020204" pitchFamily="34" charset="0"/>
                        <a:ea typeface="Arial"/>
                        <a:cs typeface="Arial"/>
                        <a:sym typeface="Arial"/>
                      </a:endParaRPr>
                    </a:p>
                    <a:p>
                      <a:pPr marL="64008" marR="0" lvl="0" indent="0" algn="just" rtl="0">
                        <a:lnSpc>
                          <a:spcPct val="89000"/>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only if the manager approves it.</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3"/>
                  </a:ext>
                </a:extLst>
              </a:tr>
              <a:tr h="986025">
                <a:tc>
                  <a:txBody>
                    <a:bodyPr/>
                    <a:lstStyle/>
                    <a:p>
                      <a:pPr marL="0" marR="0" lvl="0" indent="0" algn="ctr" rtl="0">
                        <a:lnSpc>
                          <a:spcPct val="100000"/>
                        </a:lnSpc>
                        <a:spcBef>
                          <a:spcPts val="0"/>
                        </a:spcBef>
                        <a:spcAft>
                          <a:spcPts val="0"/>
                        </a:spcAft>
                        <a:buClr>
                          <a:srgbClr val="000000"/>
                        </a:buClr>
                        <a:buSzPts val="2200"/>
                        <a:buFont typeface="Arial"/>
                        <a:buNone/>
                      </a:pPr>
                      <a:r>
                        <a:rPr lang="en-US" sz="1500" b="0" i="0" u="none" strike="noStrike" cap="none" dirty="0">
                          <a:latin typeface="Aptos" panose="020B0004020202020204" pitchFamily="34" charset="0"/>
                          <a:ea typeface="Arial"/>
                          <a:cs typeface="Arial"/>
                          <a:sym typeface="Arial"/>
                        </a:rPr>
                        <a:t>Validations</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l" rtl="0">
                        <a:lnSpc>
                          <a:spcPct val="150000"/>
                        </a:lnSpc>
                        <a:spcBef>
                          <a:spcPts val="0"/>
                        </a:spcBef>
                        <a:spcAft>
                          <a:spcPts val="0"/>
                        </a:spcAft>
                        <a:buClr>
                          <a:srgbClr val="000000"/>
                        </a:buClr>
                        <a:buSzPts val="1500"/>
                        <a:buFont typeface="Arial"/>
                        <a:buNone/>
                      </a:pPr>
                      <a:r>
                        <a:rPr lang="en-US" sz="1500" b="0" i="0" u="none" strike="noStrike" cap="none" dirty="0">
                          <a:latin typeface="Aptos" panose="020B0004020202020204" pitchFamily="34" charset="0"/>
                          <a:ea typeface="Arial"/>
                          <a:cs typeface="Arial"/>
                          <a:sym typeface="Arial"/>
                        </a:rPr>
                        <a:t>Ensures the correctness of the data and related functionalities. For example, the date can be</a:t>
                      </a:r>
                      <a:endParaRPr sz="2500" b="0" i="0" u="none" strike="noStrike" cap="none" dirty="0">
                        <a:latin typeface="Aptos" panose="020B0004020202020204" pitchFamily="34" charset="0"/>
                        <a:ea typeface="Arial"/>
                        <a:cs typeface="Arial"/>
                        <a:sym typeface="Arial"/>
                      </a:endParaRPr>
                    </a:p>
                    <a:p>
                      <a:pPr marL="64008" marR="0" lvl="0" indent="0" algn="l" rtl="0">
                        <a:lnSpc>
                          <a:spcPct val="100000"/>
                        </a:lnSpc>
                        <a:spcBef>
                          <a:spcPts val="0"/>
                        </a:spcBef>
                        <a:spcAft>
                          <a:spcPts val="0"/>
                        </a:spcAft>
                        <a:buClr>
                          <a:srgbClr val="000000"/>
                        </a:buClr>
                        <a:buSzPts val="1500"/>
                        <a:buFont typeface="Arial"/>
                        <a:buNone/>
                      </a:pPr>
                      <a:r>
                        <a:rPr lang="en-US" sz="1500" b="0" i="0" u="none" strike="noStrike" cap="none" dirty="0">
                          <a:latin typeface="Aptos" panose="020B0004020202020204" pitchFamily="34" charset="0"/>
                          <a:ea typeface="Arial"/>
                          <a:cs typeface="Arial"/>
                          <a:sym typeface="Arial"/>
                        </a:rPr>
                        <a:t>entered in ‘DD-MM-YYYY’ format only.</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643550">
                <a:tc>
                  <a:txBody>
                    <a:bodyPr/>
                    <a:lstStyle/>
                    <a:p>
                      <a:pPr marL="0" marR="0" lvl="0" indent="0" algn="ctr" rtl="0">
                        <a:lnSpc>
                          <a:spcPct val="100000"/>
                        </a:lnSpc>
                        <a:spcBef>
                          <a:spcPts val="0"/>
                        </a:spcBef>
                        <a:spcAft>
                          <a:spcPts val="0"/>
                        </a:spcAft>
                        <a:buClr>
                          <a:srgbClr val="000000"/>
                        </a:buClr>
                        <a:buSzPts val="1100"/>
                        <a:buFont typeface="Arial"/>
                        <a:buNone/>
                      </a:pPr>
                      <a:r>
                        <a:rPr lang="en-US" sz="1500" b="0" i="0" u="none" strike="noStrike" cap="none" dirty="0">
                          <a:solidFill>
                            <a:srgbClr val="000000"/>
                          </a:solidFill>
                          <a:latin typeface="Aptos" panose="020B0004020202020204" pitchFamily="34" charset="0"/>
                          <a:ea typeface="Arial"/>
                          <a:cs typeface="Arial"/>
                          <a:sym typeface="Arial"/>
                        </a:rPr>
                        <a:t>Database</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0" lvl="0" indent="0" algn="l" rtl="0">
                        <a:lnSpc>
                          <a:spcPct val="89333"/>
                        </a:lnSpc>
                        <a:spcBef>
                          <a:spcPts val="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Used to store the data that is collected by the</a:t>
                      </a:r>
                      <a:endParaRPr sz="2500" b="0" i="0" u="none" strike="noStrike" cap="none" dirty="0">
                        <a:latin typeface="Aptos" panose="020B0004020202020204" pitchFamily="34" charset="0"/>
                        <a:ea typeface="Arial"/>
                        <a:cs typeface="Arial"/>
                        <a:sym typeface="Arial"/>
                      </a:endParaRPr>
                    </a:p>
                    <a:p>
                      <a:pPr marL="64008" marR="0" lvl="0" indent="0" algn="l" rtl="0">
                        <a:lnSpc>
                          <a:spcPct val="100000"/>
                        </a:lnSpc>
                        <a:spcBef>
                          <a:spcPts val="670"/>
                        </a:spcBef>
                        <a:spcAft>
                          <a:spcPts val="0"/>
                        </a:spcAft>
                        <a:buClr>
                          <a:srgbClr val="000000"/>
                        </a:buClr>
                        <a:buSzPts val="1500"/>
                        <a:buFont typeface="Arial"/>
                        <a:buNone/>
                      </a:pPr>
                      <a:r>
                        <a:rPr lang="en-US" sz="1500" b="0" i="0" u="none" strike="noStrike" cap="none" dirty="0">
                          <a:solidFill>
                            <a:srgbClr val="000000"/>
                          </a:solidFill>
                          <a:latin typeface="Aptos" panose="020B0004020202020204" pitchFamily="34" charset="0"/>
                          <a:ea typeface="Arial"/>
                          <a:cs typeface="Arial"/>
                          <a:sym typeface="Arial"/>
                        </a:rPr>
                        <a:t>application through user input.</a:t>
                      </a:r>
                      <a:endParaRPr sz="2500" b="0" i="0" u="none" strike="noStrike" cap="none" dirty="0">
                        <a:latin typeface="Aptos" panose="020B0004020202020204" pitchFamily="34" charset="0"/>
                        <a:ea typeface="Arial"/>
                        <a:cs typeface="Arial"/>
                        <a:sym typeface="Arial"/>
                      </a:endParaRPr>
                    </a:p>
                  </a:txBody>
                  <a:tcPr marL="13100" marR="13100" marT="131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096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graphicFrame>
        <p:nvGraphicFramePr>
          <p:cNvPr id="3" name="Google Shape;51;p15">
            <a:extLst>
              <a:ext uri="{FF2B5EF4-FFF2-40B4-BE49-F238E27FC236}">
                <a16:creationId xmlns:a16="http://schemas.microsoft.com/office/drawing/2014/main" id="{46278148-6AAF-4ECB-3624-40A5EC2AD789}"/>
              </a:ext>
            </a:extLst>
          </p:cNvPr>
          <p:cNvGraphicFramePr/>
          <p:nvPr>
            <p:extLst>
              <p:ext uri="{D42A27DB-BD31-4B8C-83A1-F6EECF244321}">
                <p14:modId xmlns:p14="http://schemas.microsoft.com/office/powerpoint/2010/main" val="4166347032"/>
              </p:ext>
            </p:extLst>
          </p:nvPr>
        </p:nvGraphicFramePr>
        <p:xfrm>
          <a:off x="712646" y="882227"/>
          <a:ext cx="10766707" cy="4739586"/>
        </p:xfrm>
        <a:graphic>
          <a:graphicData uri="http://schemas.openxmlformats.org/drawingml/2006/table">
            <a:tbl>
              <a:tblPr>
                <a:noFill/>
              </a:tblPr>
              <a:tblGrid>
                <a:gridCol w="2546205">
                  <a:extLst>
                    <a:ext uri="{9D8B030D-6E8A-4147-A177-3AD203B41FA5}">
                      <a16:colId xmlns:a16="http://schemas.microsoft.com/office/drawing/2014/main" val="20000"/>
                    </a:ext>
                  </a:extLst>
                </a:gridCol>
                <a:gridCol w="8220502">
                  <a:extLst>
                    <a:ext uri="{9D8B030D-6E8A-4147-A177-3AD203B41FA5}">
                      <a16:colId xmlns:a16="http://schemas.microsoft.com/office/drawing/2014/main" val="20001"/>
                    </a:ext>
                  </a:extLst>
                </a:gridCol>
              </a:tblGrid>
              <a:tr h="313125">
                <a:tc>
                  <a:txBody>
                    <a:bodyPr/>
                    <a:lstStyle/>
                    <a:p>
                      <a:pPr marL="109728" marR="0" lvl="0" indent="0" algn="l" rtl="0">
                        <a:lnSpc>
                          <a:spcPct val="100000"/>
                        </a:lnSpc>
                        <a:spcBef>
                          <a:spcPts val="0"/>
                        </a:spcBef>
                        <a:spcAft>
                          <a:spcPts val="0"/>
                        </a:spcAft>
                        <a:buClr>
                          <a:srgbClr val="000000"/>
                        </a:buClr>
                        <a:buSzPts val="1700"/>
                        <a:buFont typeface="Arial"/>
                        <a:buNone/>
                      </a:pPr>
                      <a:r>
                        <a:rPr lang="en-US" sz="1600" b="0" i="0" u="none" strike="noStrike" cap="none" dirty="0">
                          <a:solidFill>
                            <a:srgbClr val="FFFFFF"/>
                          </a:solidFill>
                          <a:latin typeface="Arial"/>
                          <a:ea typeface="Arial"/>
                          <a:cs typeface="Arial"/>
                          <a:sym typeface="Arial"/>
                        </a:rPr>
                        <a:t>Application Components</a:t>
                      </a:r>
                      <a:endParaRPr sz="2800" b="0" i="0" u="none" strike="noStrike" cap="none" dirty="0">
                        <a:latin typeface="Arial"/>
                        <a:ea typeface="Arial"/>
                        <a:cs typeface="Arial"/>
                        <a:sym typeface="Arial"/>
                      </a:endParaRPr>
                    </a:p>
                  </a:txBody>
                  <a:tcPr marL="14850" marR="14850" marT="1485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tc>
                  <a:txBody>
                    <a:bodyPr/>
                    <a:lstStyle/>
                    <a:p>
                      <a:pPr marL="740664" marR="0" lvl="0" indent="0" algn="l" rtl="0">
                        <a:lnSpc>
                          <a:spcPct val="100000"/>
                        </a:lnSpc>
                        <a:spcBef>
                          <a:spcPts val="0"/>
                        </a:spcBef>
                        <a:spcAft>
                          <a:spcPts val="0"/>
                        </a:spcAft>
                        <a:buClr>
                          <a:srgbClr val="000000"/>
                        </a:buClr>
                        <a:buSzPts val="1700"/>
                        <a:buFont typeface="Arial"/>
                        <a:buNone/>
                      </a:pPr>
                      <a:r>
                        <a:rPr lang="en-US" sz="1600" b="0" i="0" u="none" strike="noStrike" cap="none" dirty="0">
                          <a:solidFill>
                            <a:srgbClr val="FFFFFF"/>
                          </a:solidFill>
                          <a:latin typeface="Arial"/>
                          <a:ea typeface="Arial"/>
                          <a:cs typeface="Arial"/>
                          <a:sym typeface="Arial"/>
                        </a:rPr>
                        <a:t>Component Description</a:t>
                      </a:r>
                      <a:endParaRPr sz="2800" b="0" i="0" u="none" strike="noStrike" cap="none" dirty="0">
                        <a:latin typeface="Arial"/>
                        <a:ea typeface="Arial"/>
                        <a:cs typeface="Arial"/>
                        <a:sym typeface="Arial"/>
                      </a:endParaRPr>
                    </a:p>
                  </a:txBody>
                  <a:tcPr marL="14850" marR="14850" marT="1485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extLst>
                  <a:ext uri="{0D108BD9-81ED-4DB2-BD59-A6C34878D82A}">
                    <a16:rowId xmlns:a16="http://schemas.microsoft.com/office/drawing/2014/main" val="10000"/>
                  </a:ext>
                </a:extLst>
              </a:tr>
              <a:tr h="1369130">
                <a:tc>
                  <a:txBody>
                    <a:bodyPr/>
                    <a:lstStyle/>
                    <a:p>
                      <a:pPr marL="64008" marR="0" lvl="0" indent="0" algn="ctr" rtl="0">
                        <a:lnSpc>
                          <a:spcPct val="100000"/>
                        </a:lnSpc>
                        <a:spcBef>
                          <a:spcPts val="670"/>
                        </a:spcBef>
                        <a:spcAft>
                          <a:spcPts val="0"/>
                        </a:spcAft>
                        <a:buClr>
                          <a:srgbClr val="000000"/>
                        </a:buClr>
                        <a:buSzPts val="1700"/>
                        <a:buFont typeface="Arial"/>
                        <a:buNone/>
                      </a:pPr>
                      <a:r>
                        <a:rPr lang="en-US" sz="1600" b="0" i="0" u="none" strike="noStrike" cap="none" dirty="0">
                          <a:solidFill>
                            <a:srgbClr val="000000"/>
                          </a:solidFill>
                          <a:latin typeface="Aptos" panose="020B0004020202020204" pitchFamily="34" charset="0"/>
                          <a:ea typeface="Arial"/>
                          <a:cs typeface="Arial"/>
                          <a:sym typeface="Arial"/>
                        </a:rPr>
                        <a:t>Data</a:t>
                      </a:r>
                      <a:endParaRPr sz="28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64008" lvl="0" indent="0" algn="just" rtl="0">
                        <a:lnSpc>
                          <a:spcPct val="150000"/>
                        </a:lnSpc>
                        <a:spcBef>
                          <a:spcPts val="0"/>
                        </a:spcBef>
                        <a:spcAft>
                          <a:spcPts val="0"/>
                        </a:spcAft>
                        <a:buClr>
                          <a:srgbClr val="000000"/>
                        </a:buClr>
                        <a:buSzPts val="1700"/>
                        <a:buFont typeface="Arial"/>
                        <a:buNone/>
                      </a:pPr>
                      <a:r>
                        <a:rPr lang="en-US" sz="1400" b="1" i="0" u="none" strike="noStrike" cap="none" dirty="0">
                          <a:solidFill>
                            <a:srgbClr val="000000"/>
                          </a:solidFill>
                          <a:latin typeface="Aptos" panose="020B0004020202020204" pitchFamily="34" charset="0"/>
                          <a:ea typeface="Arial"/>
                          <a:cs typeface="Arial"/>
                          <a:sym typeface="Arial"/>
                        </a:rPr>
                        <a:t>Master Data: </a:t>
                      </a:r>
                      <a:r>
                        <a:rPr lang="en-US" sz="1400" b="0" i="0" u="none" strike="noStrike" cap="none" dirty="0">
                          <a:solidFill>
                            <a:srgbClr val="000000"/>
                          </a:solidFill>
                          <a:latin typeface="Aptos" panose="020B0004020202020204" pitchFamily="34" charset="0"/>
                          <a:ea typeface="Arial"/>
                          <a:cs typeface="Arial"/>
                          <a:sym typeface="Arial"/>
                        </a:rPr>
                        <a:t>Fixed data like department names, designations, etc.</a:t>
                      </a:r>
                      <a:endParaRPr sz="1400" b="0" i="0" u="none" strike="noStrike" cap="none" dirty="0">
                        <a:latin typeface="Aptos" panose="020B0004020202020204" pitchFamily="34" charset="0"/>
                        <a:ea typeface="Arial"/>
                        <a:cs typeface="Arial"/>
                        <a:sym typeface="Arial"/>
                      </a:endParaRPr>
                    </a:p>
                    <a:p>
                      <a:pPr marL="64008" marR="64008" lvl="0" indent="0" algn="just" rtl="0">
                        <a:lnSpc>
                          <a:spcPct val="150000"/>
                        </a:lnSpc>
                        <a:spcBef>
                          <a:spcPts val="0"/>
                        </a:spcBef>
                        <a:spcAft>
                          <a:spcPts val="0"/>
                        </a:spcAft>
                        <a:buClr>
                          <a:srgbClr val="000000"/>
                        </a:buClr>
                        <a:buSzPts val="1700"/>
                        <a:buFont typeface="Arial"/>
                        <a:buNone/>
                      </a:pPr>
                      <a:r>
                        <a:rPr lang="en-US" sz="1400" b="1" i="0" u="none" strike="noStrike" cap="none" dirty="0">
                          <a:solidFill>
                            <a:srgbClr val="000000"/>
                          </a:solidFill>
                          <a:latin typeface="Aptos" panose="020B0004020202020204" pitchFamily="34" charset="0"/>
                          <a:ea typeface="Arial"/>
                          <a:cs typeface="Arial"/>
                          <a:sym typeface="Arial"/>
                        </a:rPr>
                        <a:t>Transactional Data: </a:t>
                      </a:r>
                      <a:r>
                        <a:rPr lang="en-US" sz="1400" b="0" i="0" u="none" strike="noStrike" cap="none" dirty="0">
                          <a:solidFill>
                            <a:srgbClr val="000000"/>
                          </a:solidFill>
                          <a:latin typeface="Aptos" panose="020B0004020202020204" pitchFamily="34" charset="0"/>
                          <a:ea typeface="Arial"/>
                          <a:cs typeface="Arial"/>
                          <a:sym typeface="Arial"/>
                        </a:rPr>
                        <a:t>It changes based on the user interactions like age, marital status, employee id, etc.</a:t>
                      </a:r>
                      <a:endParaRPr sz="1400" b="0" i="0" u="none" strike="noStrike" cap="none" dirty="0">
                        <a:latin typeface="Aptos" panose="020B0004020202020204" pitchFamily="34" charset="0"/>
                        <a:ea typeface="Arial"/>
                        <a:cs typeface="Arial"/>
                        <a:sym typeface="Arial"/>
                      </a:endParaRPr>
                    </a:p>
                    <a:p>
                      <a:pPr marL="64008" marR="0" lvl="0" indent="0" algn="just" rtl="0">
                        <a:lnSpc>
                          <a:spcPct val="78823"/>
                        </a:lnSpc>
                        <a:spcBef>
                          <a:spcPts val="0"/>
                        </a:spcBef>
                        <a:spcAft>
                          <a:spcPts val="0"/>
                        </a:spcAft>
                        <a:buClr>
                          <a:srgbClr val="000000"/>
                        </a:buClr>
                        <a:buSzPts val="1700"/>
                        <a:buFont typeface="Arial"/>
                        <a:buNone/>
                      </a:pPr>
                      <a:r>
                        <a:rPr lang="en-US" sz="1400" b="1" i="0" u="none" strike="noStrike" cap="none" dirty="0">
                          <a:solidFill>
                            <a:srgbClr val="000000"/>
                          </a:solidFill>
                          <a:latin typeface="Aptos" panose="020B0004020202020204" pitchFamily="34" charset="0"/>
                          <a:ea typeface="Arial"/>
                          <a:cs typeface="Arial"/>
                          <a:sym typeface="Arial"/>
                        </a:rPr>
                        <a:t>Configurational Data: </a:t>
                      </a:r>
                      <a:r>
                        <a:rPr lang="en-US" sz="1400" b="0" i="0" u="none" strike="noStrike" cap="none" dirty="0">
                          <a:solidFill>
                            <a:srgbClr val="000000"/>
                          </a:solidFill>
                          <a:latin typeface="Aptos" panose="020B0004020202020204" pitchFamily="34" charset="0"/>
                          <a:ea typeface="Arial"/>
                          <a:cs typeface="Arial"/>
                          <a:sym typeface="Arial"/>
                        </a:rPr>
                        <a:t>Those data that are needed by the application to start or to run</a:t>
                      </a:r>
                      <a:endParaRPr sz="14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1"/>
                  </a:ext>
                </a:extLst>
              </a:tr>
              <a:tr h="717231">
                <a:tc>
                  <a:txBody>
                    <a:bodyPr/>
                    <a:lstStyle/>
                    <a:p>
                      <a:pPr marL="0" marR="0" lvl="0" indent="0" algn="ctr" rtl="0">
                        <a:lnSpc>
                          <a:spcPct val="100000"/>
                        </a:lnSpc>
                        <a:spcBef>
                          <a:spcPts val="0"/>
                        </a:spcBef>
                        <a:spcAft>
                          <a:spcPts val="0"/>
                        </a:spcAft>
                        <a:buClr>
                          <a:srgbClr val="000000"/>
                        </a:buClr>
                        <a:buSzPts val="2400"/>
                        <a:buFont typeface="Arial"/>
                        <a:buNone/>
                      </a:pPr>
                      <a:r>
                        <a:rPr lang="en-US" sz="1600" b="0" i="0" u="none" strike="noStrike" cap="none" dirty="0">
                          <a:latin typeface="Aptos" panose="020B0004020202020204" pitchFamily="34" charset="0"/>
                          <a:ea typeface="Arial"/>
                          <a:cs typeface="Arial"/>
                          <a:sym typeface="Arial"/>
                        </a:rPr>
                        <a:t>Reports</a:t>
                      </a:r>
                      <a:endParaRPr sz="28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l" rtl="0">
                        <a:lnSpc>
                          <a:spcPct val="150000"/>
                        </a:lnSpc>
                        <a:spcBef>
                          <a:spcPts val="0"/>
                        </a:spcBef>
                        <a:spcAft>
                          <a:spcPts val="0"/>
                        </a:spcAft>
                        <a:buClr>
                          <a:srgbClr val="000000"/>
                        </a:buClr>
                        <a:buSzPts val="1700"/>
                        <a:buFont typeface="Arial"/>
                        <a:buNone/>
                      </a:pPr>
                      <a:r>
                        <a:rPr lang="en-US" sz="1400" b="0" i="0" u="none" strike="noStrike" cap="none" dirty="0">
                          <a:latin typeface="Aptos" panose="020B0004020202020204" pitchFamily="34" charset="0"/>
                          <a:ea typeface="Arial"/>
                          <a:cs typeface="Arial"/>
                          <a:sym typeface="Arial"/>
                        </a:rPr>
                        <a:t>Consolidated information as per the needs of the user which is displayed in user friendly format.</a:t>
                      </a:r>
                      <a:endParaRPr sz="14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609600">
                <a:tc>
                  <a:txBody>
                    <a:bodyPr/>
                    <a:lstStyle/>
                    <a:p>
                      <a:pPr marL="0" marR="0" lvl="0" indent="0" algn="ctr" rtl="0">
                        <a:lnSpc>
                          <a:spcPct val="100000"/>
                        </a:lnSpc>
                        <a:spcBef>
                          <a:spcPts val="0"/>
                        </a:spcBef>
                        <a:spcAft>
                          <a:spcPts val="0"/>
                        </a:spcAft>
                        <a:buClr>
                          <a:srgbClr val="000000"/>
                        </a:buClr>
                        <a:buSzPts val="2400"/>
                        <a:buFont typeface="Arial"/>
                        <a:buNone/>
                      </a:pPr>
                      <a:r>
                        <a:rPr lang="en-US" sz="1600" b="0" i="0" u="none" strike="noStrike" cap="none" dirty="0">
                          <a:solidFill>
                            <a:srgbClr val="000000"/>
                          </a:solidFill>
                          <a:latin typeface="Aptos" panose="020B0004020202020204" pitchFamily="34" charset="0"/>
                          <a:ea typeface="Arial"/>
                          <a:cs typeface="Arial"/>
                          <a:sym typeface="Arial"/>
                        </a:rPr>
                        <a:t>Interfaces</a:t>
                      </a:r>
                      <a:endParaRPr sz="28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400" b="0" i="0" u="none" strike="noStrike" cap="none" dirty="0">
                          <a:solidFill>
                            <a:srgbClr val="000000"/>
                          </a:solidFill>
                          <a:latin typeface="Aptos" panose="020B0004020202020204" pitchFamily="34" charset="0"/>
                          <a:ea typeface="Arial"/>
                          <a:cs typeface="Arial"/>
                          <a:sym typeface="Arial"/>
                        </a:rPr>
                        <a:t>Interactions with other applications or devices happens through interfaces. For example, biometric verification, etc.</a:t>
                      </a:r>
                      <a:endParaRPr sz="14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3"/>
                  </a:ext>
                </a:extLst>
              </a:tr>
              <a:tr h="1028350">
                <a:tc>
                  <a:txBody>
                    <a:bodyPr/>
                    <a:lstStyle/>
                    <a:p>
                      <a:pPr marL="0" marR="0" lvl="0" indent="0" algn="ctr" rtl="0">
                        <a:lnSpc>
                          <a:spcPct val="100000"/>
                        </a:lnSpc>
                        <a:spcBef>
                          <a:spcPts val="0"/>
                        </a:spcBef>
                        <a:spcAft>
                          <a:spcPts val="0"/>
                        </a:spcAft>
                        <a:buClr>
                          <a:srgbClr val="000000"/>
                        </a:buClr>
                        <a:buSzPts val="1700"/>
                        <a:buFont typeface="Arial"/>
                        <a:buNone/>
                      </a:pPr>
                      <a:r>
                        <a:rPr lang="en-US" sz="1600" b="0" i="0" u="none" strike="noStrike" cap="none" dirty="0">
                          <a:latin typeface="Aptos" panose="020B0004020202020204" pitchFamily="34" charset="0"/>
                          <a:ea typeface="Arial"/>
                          <a:cs typeface="Arial"/>
                          <a:sym typeface="Arial"/>
                        </a:rPr>
                        <a:t>Logs</a:t>
                      </a:r>
                      <a:endParaRPr sz="28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64008" lvl="0" indent="0" algn="just" rtl="0">
                        <a:lnSpc>
                          <a:spcPct val="150000"/>
                        </a:lnSpc>
                        <a:spcBef>
                          <a:spcPts val="0"/>
                        </a:spcBef>
                        <a:spcAft>
                          <a:spcPts val="0"/>
                        </a:spcAft>
                        <a:buClr>
                          <a:srgbClr val="000000"/>
                        </a:buClr>
                        <a:buSzPts val="1700"/>
                        <a:buFont typeface="Arial"/>
                        <a:buNone/>
                      </a:pPr>
                      <a:r>
                        <a:rPr lang="en-US" sz="1400" b="0" i="0" u="none" strike="noStrike" cap="none" dirty="0">
                          <a:latin typeface="Aptos" panose="020B0004020202020204" pitchFamily="34" charset="0"/>
                          <a:ea typeface="Arial"/>
                          <a:cs typeface="Arial"/>
                          <a:sym typeface="Arial"/>
                        </a:rPr>
                        <a:t>Used for recording the information that will be needed in tracking, auditing, troubleshooting and other processes. Examples includes error log, installation log, change log, etc.</a:t>
                      </a:r>
                      <a:endParaRPr sz="14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702150">
                <a:tc>
                  <a:txBody>
                    <a:bodyPr/>
                    <a:lstStyle/>
                    <a:p>
                      <a:pPr marL="0" marR="0" lvl="0" indent="0" algn="ctr" rtl="0">
                        <a:lnSpc>
                          <a:spcPct val="100000"/>
                        </a:lnSpc>
                        <a:spcBef>
                          <a:spcPts val="0"/>
                        </a:spcBef>
                        <a:spcAft>
                          <a:spcPts val="0"/>
                        </a:spcAft>
                        <a:buClr>
                          <a:srgbClr val="000000"/>
                        </a:buClr>
                        <a:buSzPts val="2400"/>
                        <a:buFont typeface="Arial"/>
                        <a:buNone/>
                      </a:pPr>
                      <a:r>
                        <a:rPr lang="en-US" sz="1600" b="0" i="0" u="none" strike="noStrike" cap="none" dirty="0">
                          <a:solidFill>
                            <a:srgbClr val="000000"/>
                          </a:solidFill>
                          <a:latin typeface="Aptos" panose="020B0004020202020204" pitchFamily="34" charset="0"/>
                          <a:ea typeface="Arial"/>
                          <a:cs typeface="Arial"/>
                          <a:sym typeface="Arial"/>
                        </a:rPr>
                        <a:t>Backend Process</a:t>
                      </a:r>
                      <a:endParaRPr sz="28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64008" lvl="0" indent="0" algn="l" rtl="0">
                        <a:lnSpc>
                          <a:spcPct val="150000"/>
                        </a:lnSpc>
                        <a:spcBef>
                          <a:spcPts val="0"/>
                        </a:spcBef>
                        <a:spcAft>
                          <a:spcPts val="0"/>
                        </a:spcAft>
                        <a:buClr>
                          <a:srgbClr val="000000"/>
                        </a:buClr>
                        <a:buSzPts val="1700"/>
                        <a:buFont typeface="Arial"/>
                        <a:buNone/>
                      </a:pPr>
                      <a:r>
                        <a:rPr lang="en-US" sz="1400" b="0" i="0" u="none" strike="noStrike" cap="none" dirty="0">
                          <a:solidFill>
                            <a:srgbClr val="000000"/>
                          </a:solidFill>
                          <a:latin typeface="Aptos" panose="020B0004020202020204" pitchFamily="34" charset="0"/>
                          <a:ea typeface="Arial"/>
                          <a:cs typeface="Arial"/>
                          <a:sym typeface="Arial"/>
                        </a:rPr>
                        <a:t>Automated and scheduled jobs that runs without the user interactions (unattended fashion).</a:t>
                      </a:r>
                      <a:endParaRPr sz="1400" b="0" i="0" u="none" strike="noStrike" cap="none" dirty="0">
                        <a:latin typeface="Aptos" panose="020B0004020202020204" pitchFamily="34" charset="0"/>
                        <a:ea typeface="Arial"/>
                        <a:cs typeface="Arial"/>
                        <a:sym typeface="Arial"/>
                      </a:endParaRPr>
                    </a:p>
                  </a:txBody>
                  <a:tcPr marL="14850" marR="14850" marT="1485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84E46BEA-9AB5-6CAB-A6B2-A4675C124663}"/>
              </a:ext>
            </a:extLst>
          </p:cNvPr>
          <p:cNvSpPr txBox="1"/>
          <p:nvPr/>
        </p:nvSpPr>
        <p:spPr>
          <a:xfrm>
            <a:off x="200025" y="5759185"/>
            <a:ext cx="11279328" cy="384464"/>
          </a:xfrm>
          <a:prstGeom prst="rect">
            <a:avLst/>
          </a:prstGeom>
          <a:noFill/>
        </p:spPr>
        <p:txBody>
          <a:bodyPr wrap="square">
            <a:spAutoFit/>
          </a:bodyPr>
          <a:lstStyle/>
          <a:p>
            <a:pPr marL="17780" marR="19050" lvl="0" indent="0" algn="ctr" rtl="0">
              <a:lnSpc>
                <a:spcPct val="150000"/>
              </a:lnSpc>
              <a:spcBef>
                <a:spcPts val="0"/>
              </a:spcBef>
              <a:spcAft>
                <a:spcPts val="0"/>
              </a:spcAft>
              <a:buClr>
                <a:srgbClr val="000000"/>
              </a:buClr>
              <a:buSzPts val="1800"/>
              <a:buFont typeface="Arial"/>
              <a:buNone/>
            </a:pPr>
            <a:r>
              <a:rPr lang="en-US" sz="1400" i="1" u="none" strike="noStrike" cap="none" dirty="0">
                <a:solidFill>
                  <a:schemeClr val="dk1"/>
                </a:solidFill>
                <a:ea typeface="Arial"/>
                <a:cs typeface="Arial"/>
                <a:sym typeface="Arial"/>
              </a:rPr>
              <a:t>Application’s functionality and the related component’s requirements are documented into the requirement specification documents</a:t>
            </a:r>
            <a:r>
              <a:rPr lang="en-US" sz="1400" i="1" dirty="0">
                <a:solidFill>
                  <a:schemeClr val="dk1"/>
                </a:solidFill>
              </a:rPr>
              <a:t>.</a:t>
            </a:r>
            <a:endParaRPr lang="en-US" sz="1400" dirty="0"/>
          </a:p>
        </p:txBody>
      </p:sp>
    </p:spTree>
    <p:extLst>
      <p:ext uri="{BB962C8B-B14F-4D97-AF65-F5344CB8AC3E}">
        <p14:creationId xmlns:p14="http://schemas.microsoft.com/office/powerpoint/2010/main" val="1781344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pic>
        <p:nvPicPr>
          <p:cNvPr id="8" name="Google Shape;61;p17">
            <a:extLst>
              <a:ext uri="{FF2B5EF4-FFF2-40B4-BE49-F238E27FC236}">
                <a16:creationId xmlns:a16="http://schemas.microsoft.com/office/drawing/2014/main" id="{EB061829-F240-F792-C705-5A9216CCF7F2}"/>
              </a:ext>
            </a:extLst>
          </p:cNvPr>
          <p:cNvPicPr preferRelativeResize="0"/>
          <p:nvPr/>
        </p:nvPicPr>
        <p:blipFill rotWithShape="1">
          <a:blip r:embed="rId3">
            <a:alphaModFix/>
          </a:blip>
          <a:srcRect/>
          <a:stretch/>
        </p:blipFill>
        <p:spPr>
          <a:xfrm>
            <a:off x="3010325" y="2429674"/>
            <a:ext cx="6171350" cy="2686909"/>
          </a:xfrm>
          <a:prstGeom prst="rect">
            <a:avLst/>
          </a:prstGeom>
          <a:noFill/>
          <a:ln>
            <a:noFill/>
          </a:ln>
        </p:spPr>
      </p:pic>
      <p:sp>
        <p:nvSpPr>
          <p:cNvPr id="9" name="TextBox 8">
            <a:extLst>
              <a:ext uri="{FF2B5EF4-FFF2-40B4-BE49-F238E27FC236}">
                <a16:creationId xmlns:a16="http://schemas.microsoft.com/office/drawing/2014/main" id="{2C250FFB-3D02-EC67-035B-688C1A58D31B}"/>
              </a:ext>
            </a:extLst>
          </p:cNvPr>
          <p:cNvSpPr txBox="1"/>
          <p:nvPr/>
        </p:nvSpPr>
        <p:spPr>
          <a:xfrm>
            <a:off x="4498409" y="905889"/>
            <a:ext cx="3195181" cy="369332"/>
          </a:xfrm>
          <a:prstGeom prst="rect">
            <a:avLst/>
          </a:prstGeom>
          <a:noFill/>
        </p:spPr>
        <p:txBody>
          <a:bodyPr wrap="square"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Characteristics</a:t>
            </a:r>
          </a:p>
        </p:txBody>
      </p:sp>
    </p:spTree>
    <p:extLst>
      <p:ext uri="{BB962C8B-B14F-4D97-AF65-F5344CB8AC3E}">
        <p14:creationId xmlns:p14="http://schemas.microsoft.com/office/powerpoint/2010/main" val="57333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graphicFrame>
        <p:nvGraphicFramePr>
          <p:cNvPr id="3" name="Google Shape;69;p18">
            <a:extLst>
              <a:ext uri="{FF2B5EF4-FFF2-40B4-BE49-F238E27FC236}">
                <a16:creationId xmlns:a16="http://schemas.microsoft.com/office/drawing/2014/main" id="{93B4A2F1-112F-920F-C92E-84022F59C185}"/>
              </a:ext>
            </a:extLst>
          </p:cNvPr>
          <p:cNvGraphicFramePr/>
          <p:nvPr>
            <p:extLst>
              <p:ext uri="{D42A27DB-BD31-4B8C-83A1-F6EECF244321}">
                <p14:modId xmlns:p14="http://schemas.microsoft.com/office/powerpoint/2010/main" val="119764665"/>
              </p:ext>
            </p:extLst>
          </p:nvPr>
        </p:nvGraphicFramePr>
        <p:xfrm>
          <a:off x="441326" y="1148056"/>
          <a:ext cx="11357384" cy="4238664"/>
        </p:xfrm>
        <a:graphic>
          <a:graphicData uri="http://schemas.openxmlformats.org/drawingml/2006/table">
            <a:tbl>
              <a:tblPr>
                <a:noFill/>
              </a:tblPr>
              <a:tblGrid>
                <a:gridCol w="4188594">
                  <a:extLst>
                    <a:ext uri="{9D8B030D-6E8A-4147-A177-3AD203B41FA5}">
                      <a16:colId xmlns:a16="http://schemas.microsoft.com/office/drawing/2014/main" val="20000"/>
                    </a:ext>
                  </a:extLst>
                </a:gridCol>
                <a:gridCol w="7168790">
                  <a:extLst>
                    <a:ext uri="{9D8B030D-6E8A-4147-A177-3AD203B41FA5}">
                      <a16:colId xmlns:a16="http://schemas.microsoft.com/office/drawing/2014/main" val="20001"/>
                    </a:ext>
                  </a:extLst>
                </a:gridCol>
              </a:tblGrid>
              <a:tr h="454602">
                <a:tc>
                  <a:txBody>
                    <a:bodyPr/>
                    <a:lstStyle/>
                    <a:p>
                      <a:pPr marL="374904" marR="374904"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rgbClr val="FFFFFF"/>
                          </a:solidFill>
                          <a:latin typeface="Arial"/>
                          <a:ea typeface="Arial"/>
                          <a:cs typeface="Arial"/>
                          <a:sym typeface="Arial"/>
                        </a:rPr>
                        <a:t>Application Characteristics</a:t>
                      </a:r>
                      <a:endParaRPr sz="2700" b="0" i="0" u="none" strike="noStrike" cap="none" dirty="0">
                        <a:latin typeface="Arial"/>
                        <a:ea typeface="Arial"/>
                        <a:cs typeface="Arial"/>
                        <a:sym typeface="Arial"/>
                      </a:endParaRPr>
                    </a:p>
                  </a:txBody>
                  <a:tcPr marL="14400" marR="14400" marT="144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700" b="0" i="0" u="none" strike="noStrike" cap="none" dirty="0">
                          <a:solidFill>
                            <a:srgbClr val="FFFFFF"/>
                          </a:solidFill>
                          <a:latin typeface="Arial"/>
                          <a:ea typeface="Arial"/>
                          <a:cs typeface="Arial"/>
                          <a:sym typeface="Arial"/>
                        </a:rPr>
                        <a:t>Example</a:t>
                      </a:r>
                      <a:endParaRPr sz="2700" b="0" i="0" u="none" strike="noStrike" cap="none" dirty="0">
                        <a:latin typeface="Arial"/>
                        <a:ea typeface="Arial"/>
                        <a:cs typeface="Arial"/>
                        <a:sym typeface="Arial"/>
                      </a:endParaRPr>
                    </a:p>
                  </a:txBody>
                  <a:tcPr marL="14400" marR="14400" marT="1440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5">
                        <a:lumMod val="50000"/>
                      </a:schemeClr>
                    </a:solidFill>
                  </a:tcPr>
                </a:tc>
                <a:extLst>
                  <a:ext uri="{0D108BD9-81ED-4DB2-BD59-A6C34878D82A}">
                    <a16:rowId xmlns:a16="http://schemas.microsoft.com/office/drawing/2014/main" val="10000"/>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latin typeface="Arial"/>
                          <a:ea typeface="Arial"/>
                          <a:cs typeface="Arial"/>
                          <a:sym typeface="Arial"/>
                        </a:rPr>
                        <a:t> </a:t>
                      </a:r>
                      <a:endParaRPr sz="2700" b="0" i="0" u="none" strike="noStrike" cap="none" dirty="0">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Performance Critical</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Share market application should process and show information quickly for trading.</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1"/>
                  </a:ext>
                </a:extLst>
              </a:tr>
              <a:tr h="630487">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Global Usage</a:t>
                      </a:r>
                      <a:endParaRPr sz="2700" b="0" i="0" u="none" strike="noStrike" cap="none">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dirty="0">
                          <a:latin typeface="Arial"/>
                          <a:ea typeface="Arial"/>
                          <a:cs typeface="Arial"/>
                          <a:sym typeface="Arial"/>
                        </a:rPr>
                        <a:t>Some websites are used across the globe in different languages.</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2"/>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latin typeface="Arial"/>
                          <a:ea typeface="Arial"/>
                          <a:cs typeface="Arial"/>
                          <a:sym typeface="Arial"/>
                        </a:rPr>
                        <a:t> </a:t>
                      </a:r>
                      <a:endParaRPr sz="2700" b="0" i="0" u="none" strike="noStrike" cap="none" dirty="0">
                        <a:latin typeface="Arial"/>
                        <a:ea typeface="Arial"/>
                        <a:cs typeface="Arial"/>
                        <a:sym typeface="Arial"/>
                      </a:endParaRPr>
                    </a:p>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Compliance</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Pharmaceutical applications in USA have to follow the FDA regulations.</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3"/>
                  </a:ext>
                </a:extLst>
              </a:tr>
              <a:tr h="322925">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a:latin typeface="Arial"/>
                          <a:ea typeface="Arial"/>
                          <a:cs typeface="Arial"/>
                          <a:sym typeface="Arial"/>
                        </a:rPr>
                        <a:t>Sensitive Data Handling</a:t>
                      </a:r>
                      <a:endParaRPr sz="2700" b="0" i="0" u="none" strike="noStrike" cap="none">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dirty="0">
                          <a:latin typeface="Arial"/>
                          <a:ea typeface="Arial"/>
                          <a:cs typeface="Arial"/>
                          <a:sym typeface="Arial"/>
                        </a:rPr>
                        <a:t>Personal Information, Credit card data, etc.</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4"/>
                  </a:ext>
                </a:extLst>
              </a:tr>
              <a:tr h="71055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5"/>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UI Criticality</a:t>
                      </a:r>
                      <a:endParaRPr sz="2700" b="0" i="0" u="none" strike="noStrike" cap="none">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tc>
                  <a:txBody>
                    <a:bodyPr/>
                    <a:lstStyle/>
                    <a:p>
                      <a:pPr marL="64008"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rgbClr val="000000"/>
                          </a:solidFill>
                          <a:latin typeface="Arial"/>
                          <a:ea typeface="Arial"/>
                          <a:cs typeface="Arial"/>
                          <a:sym typeface="Arial"/>
                        </a:rPr>
                        <a:t>Health care application that displays ECG on ICU monitors.</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5"/>
                  </a:ext>
                </a:extLst>
              </a:tr>
              <a:tr h="706700">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 </a:t>
                      </a:r>
                      <a:endParaRPr sz="2700" b="0" i="0" u="none" strike="noStrike" cap="none">
                        <a:latin typeface="Arial"/>
                        <a:ea typeface="Arial"/>
                        <a:cs typeface="Arial"/>
                        <a:sym typeface="Arial"/>
                      </a:endParaRPr>
                    </a:p>
                    <a:p>
                      <a:pPr marL="64008" marR="0" lvl="0" indent="0" algn="l" rtl="0">
                        <a:lnSpc>
                          <a:spcPct val="100000"/>
                        </a:lnSpc>
                        <a:spcBef>
                          <a:spcPts val="5"/>
                        </a:spcBef>
                        <a:spcAft>
                          <a:spcPts val="0"/>
                        </a:spcAft>
                        <a:buClr>
                          <a:srgbClr val="000000"/>
                        </a:buClr>
                        <a:buSzPts val="1700"/>
                        <a:buFont typeface="Arial"/>
                        <a:buNone/>
                      </a:pPr>
                      <a:r>
                        <a:rPr lang="en-US" sz="1700" b="0" i="0" u="none" strike="noStrike" cap="none">
                          <a:latin typeface="Arial"/>
                          <a:ea typeface="Arial"/>
                          <a:cs typeface="Arial"/>
                          <a:sym typeface="Arial"/>
                        </a:rPr>
                        <a:t>End user categories</a:t>
                      </a:r>
                      <a:endParaRPr sz="2700" b="0" i="0" u="none" strike="noStrike" cap="none">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tc>
                  <a:txBody>
                    <a:bodyPr/>
                    <a:lstStyle/>
                    <a:p>
                      <a:pPr marL="64008" marR="0" lvl="0" indent="0" algn="l" rtl="0">
                        <a:lnSpc>
                          <a:spcPct val="78823"/>
                        </a:lnSpc>
                        <a:spcBef>
                          <a:spcPts val="0"/>
                        </a:spcBef>
                        <a:spcAft>
                          <a:spcPts val="0"/>
                        </a:spcAft>
                        <a:buClr>
                          <a:srgbClr val="000000"/>
                        </a:buClr>
                        <a:buSzPts val="1700"/>
                        <a:buFont typeface="Arial"/>
                        <a:buNone/>
                      </a:pPr>
                      <a:r>
                        <a:rPr lang="en-US" sz="1700" b="0" i="0" u="none" strike="noStrike" cap="none" dirty="0">
                          <a:latin typeface="Arial"/>
                          <a:ea typeface="Arial"/>
                          <a:cs typeface="Arial"/>
                          <a:sym typeface="Arial"/>
                        </a:rPr>
                        <a:t>Technically expert users, regular business users, novice users, differently abled users, etc.</a:t>
                      </a:r>
                      <a:endParaRPr sz="2700" b="0" i="0" u="none" strike="noStrike" cap="none" dirty="0">
                        <a:latin typeface="Arial"/>
                        <a:ea typeface="Arial"/>
                        <a:cs typeface="Arial"/>
                        <a:sym typeface="Arial"/>
                      </a:endParaRPr>
                    </a:p>
                  </a:txBody>
                  <a:tcPr marL="14400" marR="14400" marT="14400" marB="0" anchor="ctr">
                    <a:lnL w="12700" cap="flat" cmpd="sng">
                      <a:solidFill>
                        <a:srgbClr val="9CC2E4"/>
                      </a:solidFill>
                      <a:prstDash val="solid"/>
                      <a:round/>
                      <a:headEnd type="none" w="sm" len="sm"/>
                      <a:tailEnd type="none" w="sm" len="sm"/>
                    </a:lnL>
                    <a:lnR w="12700" cap="flat" cmpd="sng">
                      <a:solidFill>
                        <a:srgbClr val="9CC2E4"/>
                      </a:solidFill>
                      <a:prstDash val="solid"/>
                      <a:round/>
                      <a:headEnd type="none" w="sm" len="sm"/>
                      <a:tailEnd type="none" w="sm" len="sm"/>
                    </a:lnR>
                    <a:lnT w="12700" cap="flat" cmpd="sng">
                      <a:solidFill>
                        <a:srgbClr val="9CC2E4"/>
                      </a:solidFill>
                      <a:prstDash val="solid"/>
                      <a:round/>
                      <a:headEnd type="none" w="sm" len="sm"/>
                      <a:tailEnd type="none" w="sm" len="sm"/>
                    </a:lnT>
                    <a:lnB w="12700" cap="flat" cmpd="sng">
                      <a:solidFill>
                        <a:srgbClr val="9CC2E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 name="TextBox 9">
            <a:extLst>
              <a:ext uri="{FF2B5EF4-FFF2-40B4-BE49-F238E27FC236}">
                <a16:creationId xmlns:a16="http://schemas.microsoft.com/office/drawing/2014/main" id="{ABDA590C-E65C-C7DC-6DEC-EB97DEC44C45}"/>
              </a:ext>
            </a:extLst>
          </p:cNvPr>
          <p:cNvSpPr txBox="1"/>
          <p:nvPr/>
        </p:nvSpPr>
        <p:spPr>
          <a:xfrm>
            <a:off x="200025" y="5759185"/>
            <a:ext cx="11279328" cy="384464"/>
          </a:xfrm>
          <a:prstGeom prst="rect">
            <a:avLst/>
          </a:prstGeom>
          <a:noFill/>
        </p:spPr>
        <p:txBody>
          <a:bodyPr wrap="square">
            <a:spAutoFit/>
          </a:bodyPr>
          <a:lstStyle/>
          <a:p>
            <a:pPr marL="17780" marR="19050" lvl="0" indent="0" algn="ctr" rtl="0">
              <a:lnSpc>
                <a:spcPct val="150000"/>
              </a:lnSpc>
              <a:spcBef>
                <a:spcPts val="0"/>
              </a:spcBef>
              <a:spcAft>
                <a:spcPts val="0"/>
              </a:spcAft>
              <a:buClr>
                <a:srgbClr val="000000"/>
              </a:buClr>
              <a:buSzPts val="1800"/>
              <a:buFont typeface="Arial"/>
              <a:buNone/>
            </a:pPr>
            <a:r>
              <a:rPr lang="en-US" sz="1400" i="1" u="none" strike="noStrike" cap="none" dirty="0">
                <a:solidFill>
                  <a:schemeClr val="dk1"/>
                </a:solidFill>
                <a:ea typeface="Arial"/>
                <a:cs typeface="Arial"/>
                <a:sym typeface="Arial"/>
              </a:rPr>
              <a:t>Application characteristics are typically documented as non-functional requirements in requirement specification documents. </a:t>
            </a:r>
          </a:p>
        </p:txBody>
      </p:sp>
    </p:spTree>
    <p:extLst>
      <p:ext uri="{BB962C8B-B14F-4D97-AF65-F5344CB8AC3E}">
        <p14:creationId xmlns:p14="http://schemas.microsoft.com/office/powerpoint/2010/main" val="208040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sp>
        <p:nvSpPr>
          <p:cNvPr id="11" name="Google Shape;80;p20">
            <a:extLst>
              <a:ext uri="{FF2B5EF4-FFF2-40B4-BE49-F238E27FC236}">
                <a16:creationId xmlns:a16="http://schemas.microsoft.com/office/drawing/2014/main" id="{C5C53862-6D6D-3AAE-5512-6FBC66CD7EF7}"/>
              </a:ext>
            </a:extLst>
          </p:cNvPr>
          <p:cNvSpPr txBox="1"/>
          <p:nvPr/>
        </p:nvSpPr>
        <p:spPr>
          <a:xfrm>
            <a:off x="801329" y="973117"/>
            <a:ext cx="10781071" cy="830956"/>
          </a:xfrm>
          <a:prstGeom prst="rect">
            <a:avLst/>
          </a:prstGeom>
          <a:noFill/>
          <a:ln>
            <a:noFill/>
          </a:ln>
        </p:spPr>
        <p:txBody>
          <a:bodyPr spcFirstLastPara="1" wrap="square" lIns="91425" tIns="45700" rIns="91425" bIns="45700" anchor="t" anchorCtr="0">
            <a:spAutoFit/>
          </a:bodyPr>
          <a:lstStyle/>
          <a:p>
            <a:pPr marL="114300" marR="92075" lvl="0" indent="0" algn="just" rtl="0">
              <a:lnSpc>
                <a:spcPct val="150000"/>
              </a:lnSpc>
              <a:spcBef>
                <a:spcPts val="0"/>
              </a:spcBef>
              <a:spcAft>
                <a:spcPts val="0"/>
              </a:spcAft>
              <a:buClr>
                <a:srgbClr val="000000"/>
              </a:buClr>
              <a:buSzPts val="1800"/>
              <a:buFont typeface="Arial"/>
              <a:buNone/>
            </a:pPr>
            <a:r>
              <a:rPr lang="en-US" sz="1600" b="0" i="0" u="none" strike="noStrike" cap="none" dirty="0">
                <a:solidFill>
                  <a:schemeClr val="dk1"/>
                </a:solidFill>
                <a:latin typeface="Aptos" panose="020B0004020202020204" pitchFamily="34" charset="0"/>
                <a:ea typeface="Arial"/>
                <a:cs typeface="Arial"/>
                <a:sym typeface="Arial"/>
              </a:rPr>
              <a:t>Domain denotes the field or area which the application belongs to. Some applications are specifically developed for an industry, and some may address Enterprise Business Process across industries.</a:t>
            </a:r>
            <a:endParaRPr sz="1600" b="0" i="0" u="none" strike="noStrike" cap="none" dirty="0">
              <a:solidFill>
                <a:schemeClr val="dk1"/>
              </a:solidFill>
              <a:latin typeface="Aptos" panose="020B0004020202020204" pitchFamily="34" charset="0"/>
              <a:ea typeface="Arial"/>
              <a:cs typeface="Arial"/>
              <a:sym typeface="Arial"/>
            </a:endParaRPr>
          </a:p>
        </p:txBody>
      </p:sp>
      <p:graphicFrame>
        <p:nvGraphicFramePr>
          <p:cNvPr id="12" name="Google Shape;81;p20">
            <a:extLst>
              <a:ext uri="{FF2B5EF4-FFF2-40B4-BE49-F238E27FC236}">
                <a16:creationId xmlns:a16="http://schemas.microsoft.com/office/drawing/2014/main" id="{F231F866-0887-BE1C-B0DB-0DE6027D1186}"/>
              </a:ext>
            </a:extLst>
          </p:cNvPr>
          <p:cNvGraphicFramePr/>
          <p:nvPr>
            <p:extLst>
              <p:ext uri="{D42A27DB-BD31-4B8C-83A1-F6EECF244321}">
                <p14:modId xmlns:p14="http://schemas.microsoft.com/office/powerpoint/2010/main" val="2752729031"/>
              </p:ext>
            </p:extLst>
          </p:nvPr>
        </p:nvGraphicFramePr>
        <p:xfrm>
          <a:off x="1032376" y="1898701"/>
          <a:ext cx="10318975" cy="4472287"/>
        </p:xfrm>
        <a:graphic>
          <a:graphicData uri="http://schemas.openxmlformats.org/drawingml/2006/table">
            <a:tbl>
              <a:tblPr firstRow="1" firstCol="1" lastRow="1" lastCol="1" bandRow="1" bandCol="1">
                <a:noFill/>
              </a:tblPr>
              <a:tblGrid>
                <a:gridCol w="4893275">
                  <a:extLst>
                    <a:ext uri="{9D8B030D-6E8A-4147-A177-3AD203B41FA5}">
                      <a16:colId xmlns:a16="http://schemas.microsoft.com/office/drawing/2014/main" val="20000"/>
                    </a:ext>
                  </a:extLst>
                </a:gridCol>
                <a:gridCol w="5425700">
                  <a:extLst>
                    <a:ext uri="{9D8B030D-6E8A-4147-A177-3AD203B41FA5}">
                      <a16:colId xmlns:a16="http://schemas.microsoft.com/office/drawing/2014/main" val="20001"/>
                    </a:ext>
                  </a:extLst>
                </a:gridCol>
              </a:tblGrid>
              <a:tr h="315125">
                <a:tc>
                  <a:txBody>
                    <a:bodyPr/>
                    <a:lstStyle/>
                    <a:p>
                      <a:pPr marL="323215"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Industry Specific Domains</a:t>
                      </a:r>
                      <a:endParaRPr sz="1400" u="none" strike="noStrike" cap="none" dirty="0">
                        <a:solidFill>
                          <a:schemeClr val="bg1"/>
                        </a:solidFill>
                        <a:latin typeface="Arial"/>
                        <a:ea typeface="Arial"/>
                        <a:cs typeface="Arial"/>
                        <a:sym typeface="Arial"/>
                      </a:endParaRPr>
                    </a:p>
                  </a:txBody>
                  <a:tcPr marL="0" marR="0" marT="0" marB="0" anchor="ctr">
                    <a:solidFill>
                      <a:schemeClr val="accent5">
                        <a:lumMod val="50000"/>
                      </a:schemeClr>
                    </a:solidFill>
                  </a:tcPr>
                </a:tc>
                <a:tc>
                  <a:txBody>
                    <a:bodyPr/>
                    <a:lstStyle/>
                    <a:p>
                      <a:pPr marL="118745"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Enterprise Business Process Domains</a:t>
                      </a:r>
                      <a:endParaRPr sz="1400" u="none" strike="noStrike" cap="none" dirty="0">
                        <a:solidFill>
                          <a:schemeClr val="bg1"/>
                        </a:solidFill>
                        <a:latin typeface="Arial"/>
                        <a:ea typeface="Arial"/>
                        <a:cs typeface="Arial"/>
                        <a:sym typeface="Arial"/>
                      </a:endParaRPr>
                    </a:p>
                  </a:txBody>
                  <a:tcPr marL="0" marR="0" marT="0" marB="0" anchor="ctr">
                    <a:solidFill>
                      <a:schemeClr val="accent5">
                        <a:lumMod val="50000"/>
                      </a:schemeClr>
                    </a:solidFill>
                  </a:tcPr>
                </a:tc>
                <a:extLst>
                  <a:ext uri="{0D108BD9-81ED-4DB2-BD59-A6C34878D82A}">
                    <a16:rowId xmlns:a16="http://schemas.microsoft.com/office/drawing/2014/main" val="10000"/>
                  </a:ext>
                </a:extLst>
              </a:tr>
              <a:tr h="600450">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dirty="0"/>
                        <a:t>Banking, Financial Services and Insurance. (BFSI)</a:t>
                      </a:r>
                      <a:endParaRPr sz="1400" u="none" strike="noStrike" cap="none" dirty="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t> </a:t>
                      </a:r>
                      <a:r>
                        <a:rPr lang="en-US" sz="1400" u="none" strike="noStrike" cap="none"/>
                        <a:t>Supply Chain Management. (SCM)</a:t>
                      </a:r>
                      <a:endParaRPr sz="1400" u="none" strike="noStrike" cap="none">
                        <a:latin typeface="Arial"/>
                        <a:ea typeface="Arial"/>
                        <a:cs typeface="Arial"/>
                        <a:sym typeface="Arial"/>
                      </a:endParaRPr>
                    </a:p>
                  </a:txBody>
                  <a:tcPr marL="0" marR="0" marT="0" marB="0" anchor="ctr"/>
                </a:tc>
                <a:extLst>
                  <a:ext uri="{0D108BD9-81ED-4DB2-BD59-A6C34878D82A}">
                    <a16:rowId xmlns:a16="http://schemas.microsoft.com/office/drawing/2014/main" val="10001"/>
                  </a:ext>
                </a:extLst>
              </a:tr>
              <a:tr h="600450">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dirty="0"/>
                        <a:t>Pharmaceutical, Medical Services. (Healthcare)</a:t>
                      </a:r>
                      <a:endParaRPr sz="1400" u="none" strike="noStrike" cap="none" dirty="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Human Resource Management. (HRM)</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2"/>
                  </a:ext>
                </a:extLst>
              </a:tr>
              <a:tr h="600450">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a:t>Communication, Media, Entertainment.</a:t>
                      </a:r>
                      <a:endParaRPr sz="1400" u="none" strike="noStrike" cap="none">
                        <a:latin typeface="Arial"/>
                        <a:ea typeface="Arial"/>
                        <a:cs typeface="Arial"/>
                        <a:sym typeface="Arial"/>
                      </a:endParaRPr>
                    </a:p>
                  </a:txBody>
                  <a:tcPr marL="0" marR="0" marT="0" marB="0" anchor="ctr"/>
                </a:tc>
                <a:tc>
                  <a:txBody>
                    <a:bodyPr/>
                    <a:lstStyle/>
                    <a:p>
                      <a:pPr marL="66675" marR="0" lvl="0" indent="0" algn="ctr" rtl="0">
                        <a:lnSpc>
                          <a:spcPct val="95714"/>
                        </a:lnSpc>
                        <a:spcBef>
                          <a:spcPts val="0"/>
                        </a:spcBef>
                        <a:spcAft>
                          <a:spcPts val="0"/>
                        </a:spcAft>
                        <a:buClr>
                          <a:srgbClr val="000000"/>
                        </a:buClr>
                        <a:buSzPts val="1400"/>
                        <a:buFont typeface="Arial"/>
                        <a:buNone/>
                      </a:pPr>
                      <a:r>
                        <a:rPr lang="en-US" sz="1400" u="none" strike="noStrike" cap="none" dirty="0"/>
                        <a:t>Customer Relationship Management. (CRM)</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3"/>
                  </a:ext>
                </a:extLst>
              </a:tr>
              <a:tr h="442457">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dirty="0"/>
                        <a:t>Manufacturing.</a:t>
                      </a:r>
                      <a:endParaRPr sz="1400" u="none" strike="noStrike" cap="none" dirty="0">
                        <a:latin typeface="Arial"/>
                        <a:ea typeface="Arial"/>
                        <a:cs typeface="Arial"/>
                        <a:sym typeface="Arial"/>
                      </a:endParaRPr>
                    </a:p>
                  </a:txBody>
                  <a:tcPr marL="0" marR="0" marT="0" marB="0" anchor="ctr"/>
                </a:tc>
                <a:tc>
                  <a:txBody>
                    <a:bodyPr/>
                    <a:lstStyle/>
                    <a:p>
                      <a:pPr marL="66675" marR="0" lvl="0" indent="0" algn="ctr" rtl="0">
                        <a:lnSpc>
                          <a:spcPct val="95714"/>
                        </a:lnSpc>
                        <a:spcBef>
                          <a:spcPts val="0"/>
                        </a:spcBef>
                        <a:spcAft>
                          <a:spcPts val="0"/>
                        </a:spcAft>
                        <a:buClr>
                          <a:srgbClr val="000000"/>
                        </a:buClr>
                        <a:buSzPts val="1400"/>
                        <a:buFont typeface="Arial"/>
                        <a:buNone/>
                      </a:pPr>
                      <a:r>
                        <a:rPr lang="en-US" sz="1400" u="none" strike="noStrike" cap="none" dirty="0"/>
                        <a:t>Planning and Purchase. (Procurement)</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4"/>
                  </a:ext>
                </a:extLst>
              </a:tr>
              <a:tr h="412955">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a:t>Telecom.</a:t>
                      </a:r>
                      <a:endParaRPr sz="1400" u="none" strike="noStrike" cap="none">
                        <a:latin typeface="Arial"/>
                        <a:ea typeface="Arial"/>
                        <a:cs typeface="Arial"/>
                        <a:sym typeface="Arial"/>
                      </a:endParaRPr>
                    </a:p>
                  </a:txBody>
                  <a:tcPr marL="0" marR="0" marT="0" marB="0" anchor="ctr"/>
                </a:tc>
                <a:tc>
                  <a:txBody>
                    <a:bodyPr/>
                    <a:lstStyle/>
                    <a:p>
                      <a:pPr marL="66675" marR="0" lvl="0" indent="0" algn="ctr" rtl="0">
                        <a:lnSpc>
                          <a:spcPct val="95714"/>
                        </a:lnSpc>
                        <a:spcBef>
                          <a:spcPts val="0"/>
                        </a:spcBef>
                        <a:spcAft>
                          <a:spcPts val="0"/>
                        </a:spcAft>
                        <a:buClr>
                          <a:srgbClr val="000000"/>
                        </a:buClr>
                        <a:buSzPts val="1400"/>
                        <a:buFont typeface="Arial"/>
                        <a:buNone/>
                      </a:pPr>
                      <a:r>
                        <a:rPr lang="en-US" sz="1400" u="none" strike="noStrike" cap="none" dirty="0"/>
                        <a:t>Material Management.</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5"/>
                  </a:ext>
                </a:extLst>
              </a:tr>
              <a:tr h="600450">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dirty="0"/>
                        <a:t>Infrastructure, Travel and Logistics.</a:t>
                      </a:r>
                      <a:endParaRPr sz="1400" u="none" strike="noStrike" cap="none" dirty="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Finance and Accounting.</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6"/>
                  </a:ext>
                </a:extLst>
              </a:tr>
              <a:tr h="598225">
                <a:tc>
                  <a:txBody>
                    <a:bodyPr/>
                    <a:lstStyle/>
                    <a:p>
                      <a:pPr marL="67945" marR="0" lvl="0" indent="0" algn="ctr" rtl="0">
                        <a:lnSpc>
                          <a:spcPct val="95714"/>
                        </a:lnSpc>
                        <a:spcBef>
                          <a:spcPts val="0"/>
                        </a:spcBef>
                        <a:spcAft>
                          <a:spcPts val="0"/>
                        </a:spcAft>
                        <a:buClr>
                          <a:srgbClr val="000000"/>
                        </a:buClr>
                        <a:buSzPts val="1400"/>
                        <a:buFont typeface="Arial"/>
                        <a:buNone/>
                      </a:pPr>
                      <a:r>
                        <a:rPr lang="en-US" sz="1400" u="none" strike="noStrike" cap="none" dirty="0"/>
                        <a:t>Retail, Utilities and Consumer services.</a:t>
                      </a:r>
                      <a:endParaRPr sz="1400" u="none" strike="noStrike" cap="none" dirty="0">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t> </a:t>
                      </a:r>
                      <a:r>
                        <a:rPr lang="en-US" sz="1400" u="none" strike="noStrike" cap="none" dirty="0"/>
                        <a:t>Quality Management</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7"/>
                  </a:ext>
                </a:extLst>
              </a:tr>
              <a:tr h="301725">
                <a:tc>
                  <a:txBody>
                    <a:bodyPr/>
                    <a:lstStyle/>
                    <a:p>
                      <a:pPr marL="67945" marR="0" lvl="0" indent="0" algn="ctr" rtl="0">
                        <a:lnSpc>
                          <a:spcPct val="100000"/>
                        </a:lnSpc>
                        <a:spcBef>
                          <a:spcPts val="0"/>
                        </a:spcBef>
                        <a:spcAft>
                          <a:spcPts val="0"/>
                        </a:spcAft>
                        <a:buClr>
                          <a:srgbClr val="000000"/>
                        </a:buClr>
                        <a:buSzPts val="1400"/>
                        <a:buFont typeface="Arial"/>
                        <a:buNone/>
                      </a:pPr>
                      <a:r>
                        <a:rPr lang="en-US" sz="1400" u="none" strike="noStrike" cap="none"/>
                        <a:t>E-Commerce</a:t>
                      </a:r>
                      <a:endParaRPr sz="1400" u="none" strike="noStrike" cap="none">
                        <a:latin typeface="Arial"/>
                        <a:ea typeface="Arial"/>
                        <a:cs typeface="Arial"/>
                        <a:sym typeface="Aria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 </a:t>
                      </a:r>
                      <a:endParaRPr sz="1400" u="none" strike="noStrike" cap="none" dirty="0">
                        <a:latin typeface="Arial"/>
                        <a:ea typeface="Arial"/>
                        <a:cs typeface="Arial"/>
                        <a:sym typeface="Arial"/>
                      </a:endParaRPr>
                    </a:p>
                  </a:txBody>
                  <a:tcPr marL="0" marR="0" marT="0" marB="0" anchor="ctr"/>
                </a:tc>
                <a:extLst>
                  <a:ext uri="{0D108BD9-81ED-4DB2-BD59-A6C34878D82A}">
                    <a16:rowId xmlns:a16="http://schemas.microsoft.com/office/drawing/2014/main" val="10008"/>
                  </a:ext>
                </a:extLst>
              </a:tr>
            </a:tbl>
          </a:graphicData>
        </a:graphic>
      </p:graphicFrame>
      <p:sp>
        <p:nvSpPr>
          <p:cNvPr id="13" name="TextBox 12">
            <a:extLst>
              <a:ext uri="{FF2B5EF4-FFF2-40B4-BE49-F238E27FC236}">
                <a16:creationId xmlns:a16="http://schemas.microsoft.com/office/drawing/2014/main" id="{306E1EB6-236B-2584-D589-786D3C9FC3D4}"/>
              </a:ext>
            </a:extLst>
          </p:cNvPr>
          <p:cNvSpPr txBox="1"/>
          <p:nvPr/>
        </p:nvSpPr>
        <p:spPr>
          <a:xfrm>
            <a:off x="4908930" y="401659"/>
            <a:ext cx="3195181" cy="369332"/>
          </a:xfrm>
          <a:prstGeom prst="rect">
            <a:avLst/>
          </a:prstGeom>
          <a:noFill/>
        </p:spPr>
        <p:txBody>
          <a:bodyPr wrap="square"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Domains</a:t>
            </a:r>
          </a:p>
        </p:txBody>
      </p:sp>
    </p:spTree>
    <p:extLst>
      <p:ext uri="{BB962C8B-B14F-4D97-AF65-F5344CB8AC3E}">
        <p14:creationId xmlns:p14="http://schemas.microsoft.com/office/powerpoint/2010/main" val="2991042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pic>
        <p:nvPicPr>
          <p:cNvPr id="3" name="Google Shape;86;p21">
            <a:extLst>
              <a:ext uri="{FF2B5EF4-FFF2-40B4-BE49-F238E27FC236}">
                <a16:creationId xmlns:a16="http://schemas.microsoft.com/office/drawing/2014/main" id="{1DC00DE8-4342-57D2-B014-FA39B24E6F8E}"/>
              </a:ext>
            </a:extLst>
          </p:cNvPr>
          <p:cNvPicPr preferRelativeResize="0"/>
          <p:nvPr/>
        </p:nvPicPr>
        <p:blipFill rotWithShape="1">
          <a:blip r:embed="rId3">
            <a:alphaModFix/>
          </a:blip>
          <a:srcRect/>
          <a:stretch/>
        </p:blipFill>
        <p:spPr>
          <a:xfrm>
            <a:off x="2060347" y="775097"/>
            <a:ext cx="8892347" cy="4788309"/>
          </a:xfrm>
          <a:prstGeom prst="rect">
            <a:avLst/>
          </a:prstGeom>
          <a:noFill/>
          <a:ln>
            <a:noFill/>
          </a:ln>
        </p:spPr>
      </p:pic>
      <p:sp>
        <p:nvSpPr>
          <p:cNvPr id="10" name="TextBox 9">
            <a:extLst>
              <a:ext uri="{FF2B5EF4-FFF2-40B4-BE49-F238E27FC236}">
                <a16:creationId xmlns:a16="http://schemas.microsoft.com/office/drawing/2014/main" id="{7FE92D9F-3CCB-8289-227A-14B8211CF9D6}"/>
              </a:ext>
            </a:extLst>
          </p:cNvPr>
          <p:cNvSpPr txBox="1"/>
          <p:nvPr/>
        </p:nvSpPr>
        <p:spPr>
          <a:xfrm>
            <a:off x="200025" y="5759185"/>
            <a:ext cx="11279328" cy="707630"/>
          </a:xfrm>
          <a:prstGeom prst="rect">
            <a:avLst/>
          </a:prstGeom>
          <a:noFill/>
        </p:spPr>
        <p:txBody>
          <a:bodyPr wrap="square">
            <a:spAutoFit/>
          </a:bodyPr>
          <a:lstStyle/>
          <a:p>
            <a:pPr marL="17780" marR="19050" lvl="0" indent="0" algn="just" rtl="0">
              <a:lnSpc>
                <a:spcPct val="150000"/>
              </a:lnSpc>
              <a:spcBef>
                <a:spcPts val="0"/>
              </a:spcBef>
              <a:spcAft>
                <a:spcPts val="0"/>
              </a:spcAft>
              <a:buClr>
                <a:srgbClr val="000000"/>
              </a:buClr>
              <a:buSzPts val="1800"/>
              <a:buFont typeface="Arial"/>
              <a:buNone/>
            </a:pPr>
            <a:r>
              <a:rPr lang="en-US" sz="1400" i="1" u="none" strike="noStrike" cap="none" dirty="0">
                <a:solidFill>
                  <a:schemeClr val="dk1"/>
                </a:solidFill>
                <a:ea typeface="Arial"/>
                <a:cs typeface="Arial"/>
                <a:sym typeface="Arial"/>
              </a:rPr>
              <a:t>Application architecture leads to imparting specific characteristics to an application which decides what kind of testing needs to be done on the application.</a:t>
            </a:r>
          </a:p>
        </p:txBody>
      </p:sp>
      <p:sp>
        <p:nvSpPr>
          <p:cNvPr id="13" name="TextBox 12">
            <a:extLst>
              <a:ext uri="{FF2B5EF4-FFF2-40B4-BE49-F238E27FC236}">
                <a16:creationId xmlns:a16="http://schemas.microsoft.com/office/drawing/2014/main" id="{1796FFD2-D5B6-7DB2-AC60-22D5F642010F}"/>
              </a:ext>
            </a:extLst>
          </p:cNvPr>
          <p:cNvSpPr txBox="1"/>
          <p:nvPr/>
        </p:nvSpPr>
        <p:spPr>
          <a:xfrm>
            <a:off x="5150230" y="405765"/>
            <a:ext cx="3195181" cy="369332"/>
          </a:xfrm>
          <a:prstGeom prst="rect">
            <a:avLst/>
          </a:prstGeom>
          <a:noFill/>
        </p:spPr>
        <p:txBody>
          <a:bodyPr wrap="square"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Architecture</a:t>
            </a:r>
          </a:p>
        </p:txBody>
      </p:sp>
    </p:spTree>
    <p:extLst>
      <p:ext uri="{BB962C8B-B14F-4D97-AF65-F5344CB8AC3E}">
        <p14:creationId xmlns:p14="http://schemas.microsoft.com/office/powerpoint/2010/main" val="396547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317721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Application Overview Module</a:t>
            </a:r>
          </a:p>
        </p:txBody>
      </p:sp>
      <p:pic>
        <p:nvPicPr>
          <p:cNvPr id="8" name="Google Shape;98;p23">
            <a:extLst>
              <a:ext uri="{FF2B5EF4-FFF2-40B4-BE49-F238E27FC236}">
                <a16:creationId xmlns:a16="http://schemas.microsoft.com/office/drawing/2014/main" id="{F794AC01-8392-C642-E690-BFC1A92BC9A6}"/>
              </a:ext>
            </a:extLst>
          </p:cNvPr>
          <p:cNvPicPr preferRelativeResize="0"/>
          <p:nvPr/>
        </p:nvPicPr>
        <p:blipFill rotWithShape="1">
          <a:blip r:embed="rId3">
            <a:alphaModFix/>
          </a:blip>
          <a:srcRect/>
          <a:stretch/>
        </p:blipFill>
        <p:spPr>
          <a:xfrm>
            <a:off x="1779640" y="1426773"/>
            <a:ext cx="8104886" cy="4365829"/>
          </a:xfrm>
          <a:prstGeom prst="rect">
            <a:avLst/>
          </a:prstGeom>
          <a:noFill/>
          <a:ln>
            <a:noFill/>
          </a:ln>
        </p:spPr>
      </p:pic>
      <p:sp>
        <p:nvSpPr>
          <p:cNvPr id="9" name="TextBox 8">
            <a:extLst>
              <a:ext uri="{FF2B5EF4-FFF2-40B4-BE49-F238E27FC236}">
                <a16:creationId xmlns:a16="http://schemas.microsoft.com/office/drawing/2014/main" id="{2C250FFB-3D02-EC67-035B-688C1A58D31B}"/>
              </a:ext>
            </a:extLst>
          </p:cNvPr>
          <p:cNvSpPr txBox="1"/>
          <p:nvPr/>
        </p:nvSpPr>
        <p:spPr>
          <a:xfrm>
            <a:off x="4908930" y="405765"/>
            <a:ext cx="3195181" cy="369332"/>
          </a:xfrm>
          <a:prstGeom prst="rect">
            <a:avLst/>
          </a:prstGeom>
          <a:noFill/>
        </p:spPr>
        <p:txBody>
          <a:bodyPr wrap="square" rtlCol="0" anchor="t">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4"/>
                </a:solidFill>
                <a:effectLst/>
                <a:uLnTx/>
                <a:uFillTx/>
              </a:rPr>
              <a:t>Application Service Model</a:t>
            </a:r>
          </a:p>
        </p:txBody>
      </p:sp>
    </p:spTree>
    <p:extLst>
      <p:ext uri="{BB962C8B-B14F-4D97-AF65-F5344CB8AC3E}">
        <p14:creationId xmlns:p14="http://schemas.microsoft.com/office/powerpoint/2010/main" val="258359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0" name="Trapèze 659">
            <a:extLst>
              <a:ext uri="{FF2B5EF4-FFF2-40B4-BE49-F238E27FC236}">
                <a16:creationId xmlns:a16="http://schemas.microsoft.com/office/drawing/2014/main" id="{5E28B172-FB48-8032-73C7-E6C31BC90ADD}"/>
              </a:ext>
            </a:extLst>
          </p:cNvPr>
          <p:cNvSpPr/>
          <p:nvPr/>
        </p:nvSpPr>
        <p:spPr>
          <a:xfrm rot="16200000">
            <a:off x="2534337" y="3332613"/>
            <a:ext cx="953252" cy="674898"/>
          </a:xfrm>
          <a:custGeom>
            <a:avLst/>
            <a:gdLst>
              <a:gd name="connsiteX0" fmla="*/ 0 w 1573562"/>
              <a:gd name="connsiteY0" fmla="*/ 1205940 h 1205940"/>
              <a:gd name="connsiteX1" fmla="*/ 334841 w 1573562"/>
              <a:gd name="connsiteY1" fmla="*/ 0 h 1205940"/>
              <a:gd name="connsiteX2" fmla="*/ 1238721 w 1573562"/>
              <a:gd name="connsiteY2" fmla="*/ 0 h 1205940"/>
              <a:gd name="connsiteX3" fmla="*/ 1573562 w 1573562"/>
              <a:gd name="connsiteY3" fmla="*/ 1205940 h 1205940"/>
              <a:gd name="connsiteX4" fmla="*/ 0 w 1573562"/>
              <a:gd name="connsiteY4" fmla="*/ 1205940 h 1205940"/>
              <a:gd name="connsiteX0" fmla="*/ 0 w 1573562"/>
              <a:gd name="connsiteY0" fmla="*/ 1205940 h 1283833"/>
              <a:gd name="connsiteX1" fmla="*/ 334841 w 1573562"/>
              <a:gd name="connsiteY1" fmla="*/ 0 h 1283833"/>
              <a:gd name="connsiteX2" fmla="*/ 1238721 w 1573562"/>
              <a:gd name="connsiteY2" fmla="*/ 0 h 1283833"/>
              <a:gd name="connsiteX3" fmla="*/ 1573562 w 1573562"/>
              <a:gd name="connsiteY3" fmla="*/ 1205940 h 1283833"/>
              <a:gd name="connsiteX4" fmla="*/ 0 w 1573562"/>
              <a:gd name="connsiteY4" fmla="*/ 1205940 h 1283833"/>
              <a:gd name="connsiteX0" fmla="*/ 0 w 1573562"/>
              <a:gd name="connsiteY0" fmla="*/ 1205940 h 1338817"/>
              <a:gd name="connsiteX1" fmla="*/ 334841 w 1573562"/>
              <a:gd name="connsiteY1" fmla="*/ 0 h 1338817"/>
              <a:gd name="connsiteX2" fmla="*/ 1238721 w 1573562"/>
              <a:gd name="connsiteY2" fmla="*/ 0 h 1338817"/>
              <a:gd name="connsiteX3" fmla="*/ 1573562 w 1573562"/>
              <a:gd name="connsiteY3" fmla="*/ 1205940 h 1338817"/>
              <a:gd name="connsiteX4" fmla="*/ 0 w 1573562"/>
              <a:gd name="connsiteY4" fmla="*/ 1205940 h 133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62" h="1338817">
                <a:moveTo>
                  <a:pt x="0" y="1205940"/>
                </a:moveTo>
                <a:lnTo>
                  <a:pt x="334841" y="0"/>
                </a:lnTo>
                <a:lnTo>
                  <a:pt x="1238721" y="0"/>
                </a:lnTo>
                <a:lnTo>
                  <a:pt x="1573562" y="1205940"/>
                </a:lnTo>
                <a:cubicBezTo>
                  <a:pt x="1049041" y="1385010"/>
                  <a:pt x="547381" y="1381200"/>
                  <a:pt x="0" y="1205940"/>
                </a:cubicBezTo>
                <a:close/>
              </a:path>
            </a:pathLst>
          </a:custGeom>
          <a:solidFill>
            <a:schemeClr val="accent3"/>
          </a:solidFill>
          <a:ln w="203200" cap="rnd">
            <a:solidFill>
              <a:schemeClr val="accent3"/>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rapèze 659">
            <a:extLst>
              <a:ext uri="{FF2B5EF4-FFF2-40B4-BE49-F238E27FC236}">
                <a16:creationId xmlns:a16="http://schemas.microsoft.com/office/drawing/2014/main" id="{CEB291F0-9AB0-123C-45EA-56D979DC9AC1}"/>
              </a:ext>
            </a:extLst>
          </p:cNvPr>
          <p:cNvSpPr/>
          <p:nvPr/>
        </p:nvSpPr>
        <p:spPr>
          <a:xfrm rot="13930701">
            <a:off x="2140547" y="2166102"/>
            <a:ext cx="953252" cy="674896"/>
          </a:xfrm>
          <a:custGeom>
            <a:avLst/>
            <a:gdLst>
              <a:gd name="connsiteX0" fmla="*/ 0 w 1573562"/>
              <a:gd name="connsiteY0" fmla="*/ 1205940 h 1205940"/>
              <a:gd name="connsiteX1" fmla="*/ 334841 w 1573562"/>
              <a:gd name="connsiteY1" fmla="*/ 0 h 1205940"/>
              <a:gd name="connsiteX2" fmla="*/ 1238721 w 1573562"/>
              <a:gd name="connsiteY2" fmla="*/ 0 h 1205940"/>
              <a:gd name="connsiteX3" fmla="*/ 1573562 w 1573562"/>
              <a:gd name="connsiteY3" fmla="*/ 1205940 h 1205940"/>
              <a:gd name="connsiteX4" fmla="*/ 0 w 1573562"/>
              <a:gd name="connsiteY4" fmla="*/ 1205940 h 1205940"/>
              <a:gd name="connsiteX0" fmla="*/ 0 w 1573562"/>
              <a:gd name="connsiteY0" fmla="*/ 1205940 h 1283833"/>
              <a:gd name="connsiteX1" fmla="*/ 334841 w 1573562"/>
              <a:gd name="connsiteY1" fmla="*/ 0 h 1283833"/>
              <a:gd name="connsiteX2" fmla="*/ 1238721 w 1573562"/>
              <a:gd name="connsiteY2" fmla="*/ 0 h 1283833"/>
              <a:gd name="connsiteX3" fmla="*/ 1573562 w 1573562"/>
              <a:gd name="connsiteY3" fmla="*/ 1205940 h 1283833"/>
              <a:gd name="connsiteX4" fmla="*/ 0 w 1573562"/>
              <a:gd name="connsiteY4" fmla="*/ 1205940 h 1283833"/>
              <a:gd name="connsiteX0" fmla="*/ 0 w 1573562"/>
              <a:gd name="connsiteY0" fmla="*/ 1205940 h 1338817"/>
              <a:gd name="connsiteX1" fmla="*/ 334841 w 1573562"/>
              <a:gd name="connsiteY1" fmla="*/ 0 h 1338817"/>
              <a:gd name="connsiteX2" fmla="*/ 1238721 w 1573562"/>
              <a:gd name="connsiteY2" fmla="*/ 0 h 1338817"/>
              <a:gd name="connsiteX3" fmla="*/ 1573562 w 1573562"/>
              <a:gd name="connsiteY3" fmla="*/ 1205940 h 1338817"/>
              <a:gd name="connsiteX4" fmla="*/ 0 w 1573562"/>
              <a:gd name="connsiteY4" fmla="*/ 1205940 h 133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62" h="1338817">
                <a:moveTo>
                  <a:pt x="0" y="1205940"/>
                </a:moveTo>
                <a:lnTo>
                  <a:pt x="334841" y="0"/>
                </a:lnTo>
                <a:lnTo>
                  <a:pt x="1238721" y="0"/>
                </a:lnTo>
                <a:lnTo>
                  <a:pt x="1573562" y="1205940"/>
                </a:lnTo>
                <a:cubicBezTo>
                  <a:pt x="1049041" y="1385010"/>
                  <a:pt x="547381" y="1381200"/>
                  <a:pt x="0" y="1205940"/>
                </a:cubicBezTo>
                <a:close/>
              </a:path>
            </a:pathLst>
          </a:custGeom>
          <a:solidFill>
            <a:schemeClr val="accent2"/>
          </a:solidFill>
          <a:ln w="203200" cap="rnd">
            <a:solidFill>
              <a:schemeClr val="accent2"/>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Trapèze 659">
            <a:extLst>
              <a:ext uri="{FF2B5EF4-FFF2-40B4-BE49-F238E27FC236}">
                <a16:creationId xmlns:a16="http://schemas.microsoft.com/office/drawing/2014/main" id="{19940E5A-84F8-1F7B-C02A-B50E1D8AECC0}"/>
              </a:ext>
            </a:extLst>
          </p:cNvPr>
          <p:cNvSpPr/>
          <p:nvPr/>
        </p:nvSpPr>
        <p:spPr>
          <a:xfrm rot="18469299" flipH="1">
            <a:off x="2140547" y="4499124"/>
            <a:ext cx="953252" cy="674898"/>
          </a:xfrm>
          <a:custGeom>
            <a:avLst/>
            <a:gdLst>
              <a:gd name="connsiteX0" fmla="*/ 0 w 1573562"/>
              <a:gd name="connsiteY0" fmla="*/ 1205940 h 1205940"/>
              <a:gd name="connsiteX1" fmla="*/ 334841 w 1573562"/>
              <a:gd name="connsiteY1" fmla="*/ 0 h 1205940"/>
              <a:gd name="connsiteX2" fmla="*/ 1238721 w 1573562"/>
              <a:gd name="connsiteY2" fmla="*/ 0 h 1205940"/>
              <a:gd name="connsiteX3" fmla="*/ 1573562 w 1573562"/>
              <a:gd name="connsiteY3" fmla="*/ 1205940 h 1205940"/>
              <a:gd name="connsiteX4" fmla="*/ 0 w 1573562"/>
              <a:gd name="connsiteY4" fmla="*/ 1205940 h 1205940"/>
              <a:gd name="connsiteX0" fmla="*/ 0 w 1573562"/>
              <a:gd name="connsiteY0" fmla="*/ 1205940 h 1283833"/>
              <a:gd name="connsiteX1" fmla="*/ 334841 w 1573562"/>
              <a:gd name="connsiteY1" fmla="*/ 0 h 1283833"/>
              <a:gd name="connsiteX2" fmla="*/ 1238721 w 1573562"/>
              <a:gd name="connsiteY2" fmla="*/ 0 h 1283833"/>
              <a:gd name="connsiteX3" fmla="*/ 1573562 w 1573562"/>
              <a:gd name="connsiteY3" fmla="*/ 1205940 h 1283833"/>
              <a:gd name="connsiteX4" fmla="*/ 0 w 1573562"/>
              <a:gd name="connsiteY4" fmla="*/ 1205940 h 1283833"/>
              <a:gd name="connsiteX0" fmla="*/ 0 w 1573562"/>
              <a:gd name="connsiteY0" fmla="*/ 1205940 h 1338817"/>
              <a:gd name="connsiteX1" fmla="*/ 334841 w 1573562"/>
              <a:gd name="connsiteY1" fmla="*/ 0 h 1338817"/>
              <a:gd name="connsiteX2" fmla="*/ 1238721 w 1573562"/>
              <a:gd name="connsiteY2" fmla="*/ 0 h 1338817"/>
              <a:gd name="connsiteX3" fmla="*/ 1573562 w 1573562"/>
              <a:gd name="connsiteY3" fmla="*/ 1205940 h 1338817"/>
              <a:gd name="connsiteX4" fmla="*/ 0 w 1573562"/>
              <a:gd name="connsiteY4" fmla="*/ 1205940 h 133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62" h="1338817">
                <a:moveTo>
                  <a:pt x="0" y="1205940"/>
                </a:moveTo>
                <a:lnTo>
                  <a:pt x="334841" y="0"/>
                </a:lnTo>
                <a:lnTo>
                  <a:pt x="1238721" y="0"/>
                </a:lnTo>
                <a:lnTo>
                  <a:pt x="1573562" y="1205940"/>
                </a:lnTo>
                <a:cubicBezTo>
                  <a:pt x="1049041" y="1385010"/>
                  <a:pt x="547381" y="1381200"/>
                  <a:pt x="0" y="1205940"/>
                </a:cubicBezTo>
                <a:close/>
              </a:path>
            </a:pathLst>
          </a:custGeom>
          <a:solidFill>
            <a:schemeClr val="accent4"/>
          </a:solidFill>
          <a:ln w="203200" cap="rnd">
            <a:solidFill>
              <a:schemeClr val="accent4"/>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rapèze 659">
            <a:extLst>
              <a:ext uri="{FF2B5EF4-FFF2-40B4-BE49-F238E27FC236}">
                <a16:creationId xmlns:a16="http://schemas.microsoft.com/office/drawing/2014/main" id="{E75E73EE-1767-0B7E-2140-62D9193BC51B}"/>
              </a:ext>
            </a:extLst>
          </p:cNvPr>
          <p:cNvSpPr/>
          <p:nvPr/>
        </p:nvSpPr>
        <p:spPr>
          <a:xfrm rot="20749818" flipH="1">
            <a:off x="1127488" y="5175185"/>
            <a:ext cx="953252" cy="674898"/>
          </a:xfrm>
          <a:custGeom>
            <a:avLst/>
            <a:gdLst>
              <a:gd name="connsiteX0" fmla="*/ 0 w 1573562"/>
              <a:gd name="connsiteY0" fmla="*/ 1205940 h 1205940"/>
              <a:gd name="connsiteX1" fmla="*/ 334841 w 1573562"/>
              <a:gd name="connsiteY1" fmla="*/ 0 h 1205940"/>
              <a:gd name="connsiteX2" fmla="*/ 1238721 w 1573562"/>
              <a:gd name="connsiteY2" fmla="*/ 0 h 1205940"/>
              <a:gd name="connsiteX3" fmla="*/ 1573562 w 1573562"/>
              <a:gd name="connsiteY3" fmla="*/ 1205940 h 1205940"/>
              <a:gd name="connsiteX4" fmla="*/ 0 w 1573562"/>
              <a:gd name="connsiteY4" fmla="*/ 1205940 h 1205940"/>
              <a:gd name="connsiteX0" fmla="*/ 0 w 1573562"/>
              <a:gd name="connsiteY0" fmla="*/ 1205940 h 1283833"/>
              <a:gd name="connsiteX1" fmla="*/ 334841 w 1573562"/>
              <a:gd name="connsiteY1" fmla="*/ 0 h 1283833"/>
              <a:gd name="connsiteX2" fmla="*/ 1238721 w 1573562"/>
              <a:gd name="connsiteY2" fmla="*/ 0 h 1283833"/>
              <a:gd name="connsiteX3" fmla="*/ 1573562 w 1573562"/>
              <a:gd name="connsiteY3" fmla="*/ 1205940 h 1283833"/>
              <a:gd name="connsiteX4" fmla="*/ 0 w 1573562"/>
              <a:gd name="connsiteY4" fmla="*/ 1205940 h 1283833"/>
              <a:gd name="connsiteX0" fmla="*/ 0 w 1573562"/>
              <a:gd name="connsiteY0" fmla="*/ 1205940 h 1338817"/>
              <a:gd name="connsiteX1" fmla="*/ 334841 w 1573562"/>
              <a:gd name="connsiteY1" fmla="*/ 0 h 1338817"/>
              <a:gd name="connsiteX2" fmla="*/ 1238721 w 1573562"/>
              <a:gd name="connsiteY2" fmla="*/ 0 h 1338817"/>
              <a:gd name="connsiteX3" fmla="*/ 1573562 w 1573562"/>
              <a:gd name="connsiteY3" fmla="*/ 1205940 h 1338817"/>
              <a:gd name="connsiteX4" fmla="*/ 0 w 1573562"/>
              <a:gd name="connsiteY4" fmla="*/ 1205940 h 133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62" h="1338817">
                <a:moveTo>
                  <a:pt x="0" y="1205940"/>
                </a:moveTo>
                <a:lnTo>
                  <a:pt x="334841" y="0"/>
                </a:lnTo>
                <a:lnTo>
                  <a:pt x="1238721" y="0"/>
                </a:lnTo>
                <a:lnTo>
                  <a:pt x="1573562" y="1205940"/>
                </a:lnTo>
                <a:cubicBezTo>
                  <a:pt x="1049041" y="1385010"/>
                  <a:pt x="547381" y="1381200"/>
                  <a:pt x="0" y="1205940"/>
                </a:cubicBezTo>
                <a:close/>
              </a:path>
            </a:pathLst>
          </a:custGeom>
          <a:solidFill>
            <a:schemeClr val="accent5"/>
          </a:solidFill>
          <a:ln w="203200" cap="rnd">
            <a:solidFill>
              <a:schemeClr val="accent5"/>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rapèze 659">
            <a:extLst>
              <a:ext uri="{FF2B5EF4-FFF2-40B4-BE49-F238E27FC236}">
                <a16:creationId xmlns:a16="http://schemas.microsoft.com/office/drawing/2014/main" id="{9BDEACB7-7720-B668-4EAF-519D9F77D773}"/>
              </a:ext>
            </a:extLst>
          </p:cNvPr>
          <p:cNvSpPr/>
          <p:nvPr/>
        </p:nvSpPr>
        <p:spPr>
          <a:xfrm rot="11650182">
            <a:off x="1143568" y="1465119"/>
            <a:ext cx="953252" cy="674898"/>
          </a:xfrm>
          <a:custGeom>
            <a:avLst/>
            <a:gdLst>
              <a:gd name="connsiteX0" fmla="*/ 0 w 1573562"/>
              <a:gd name="connsiteY0" fmla="*/ 1205940 h 1205940"/>
              <a:gd name="connsiteX1" fmla="*/ 334841 w 1573562"/>
              <a:gd name="connsiteY1" fmla="*/ 0 h 1205940"/>
              <a:gd name="connsiteX2" fmla="*/ 1238721 w 1573562"/>
              <a:gd name="connsiteY2" fmla="*/ 0 h 1205940"/>
              <a:gd name="connsiteX3" fmla="*/ 1573562 w 1573562"/>
              <a:gd name="connsiteY3" fmla="*/ 1205940 h 1205940"/>
              <a:gd name="connsiteX4" fmla="*/ 0 w 1573562"/>
              <a:gd name="connsiteY4" fmla="*/ 1205940 h 1205940"/>
              <a:gd name="connsiteX0" fmla="*/ 0 w 1573562"/>
              <a:gd name="connsiteY0" fmla="*/ 1205940 h 1283833"/>
              <a:gd name="connsiteX1" fmla="*/ 334841 w 1573562"/>
              <a:gd name="connsiteY1" fmla="*/ 0 h 1283833"/>
              <a:gd name="connsiteX2" fmla="*/ 1238721 w 1573562"/>
              <a:gd name="connsiteY2" fmla="*/ 0 h 1283833"/>
              <a:gd name="connsiteX3" fmla="*/ 1573562 w 1573562"/>
              <a:gd name="connsiteY3" fmla="*/ 1205940 h 1283833"/>
              <a:gd name="connsiteX4" fmla="*/ 0 w 1573562"/>
              <a:gd name="connsiteY4" fmla="*/ 1205940 h 1283833"/>
              <a:gd name="connsiteX0" fmla="*/ 0 w 1573562"/>
              <a:gd name="connsiteY0" fmla="*/ 1205940 h 1338817"/>
              <a:gd name="connsiteX1" fmla="*/ 334841 w 1573562"/>
              <a:gd name="connsiteY1" fmla="*/ 0 h 1338817"/>
              <a:gd name="connsiteX2" fmla="*/ 1238721 w 1573562"/>
              <a:gd name="connsiteY2" fmla="*/ 0 h 1338817"/>
              <a:gd name="connsiteX3" fmla="*/ 1573562 w 1573562"/>
              <a:gd name="connsiteY3" fmla="*/ 1205940 h 1338817"/>
              <a:gd name="connsiteX4" fmla="*/ 0 w 1573562"/>
              <a:gd name="connsiteY4" fmla="*/ 1205940 h 133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562" h="1338817">
                <a:moveTo>
                  <a:pt x="0" y="1205940"/>
                </a:moveTo>
                <a:lnTo>
                  <a:pt x="334841" y="0"/>
                </a:lnTo>
                <a:lnTo>
                  <a:pt x="1238721" y="0"/>
                </a:lnTo>
                <a:lnTo>
                  <a:pt x="1573562" y="1205940"/>
                </a:lnTo>
                <a:cubicBezTo>
                  <a:pt x="1049041" y="1385010"/>
                  <a:pt x="547381" y="1381200"/>
                  <a:pt x="0" y="1205940"/>
                </a:cubicBezTo>
                <a:close/>
              </a:path>
            </a:pathLst>
          </a:custGeom>
          <a:solidFill>
            <a:schemeClr val="accent1"/>
          </a:solidFill>
          <a:ln w="203200" cap="rnd">
            <a:solidFill>
              <a:schemeClr val="accent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Groupe 22">
            <a:extLst>
              <a:ext uri="{FF2B5EF4-FFF2-40B4-BE49-F238E27FC236}">
                <a16:creationId xmlns:a16="http://schemas.microsoft.com/office/drawing/2014/main" id="{9A59B703-27D0-CF89-C804-FBDD7B9381CE}"/>
              </a:ext>
            </a:extLst>
          </p:cNvPr>
          <p:cNvGrpSpPr/>
          <p:nvPr/>
        </p:nvGrpSpPr>
        <p:grpSpPr>
          <a:xfrm rot="5400000">
            <a:off x="344941" y="2771480"/>
            <a:ext cx="1772240" cy="1772240"/>
            <a:chOff x="4283939" y="2222383"/>
            <a:chExt cx="1772240" cy="1772240"/>
          </a:xfrm>
        </p:grpSpPr>
        <p:sp>
          <p:nvSpPr>
            <p:cNvPr id="16" name="Ellipse 7">
              <a:extLst>
                <a:ext uri="{FF2B5EF4-FFF2-40B4-BE49-F238E27FC236}">
                  <a16:creationId xmlns:a16="http://schemas.microsoft.com/office/drawing/2014/main" id="{7D3108DE-959A-0668-056D-54043A1A02F2}"/>
                </a:ext>
              </a:extLst>
            </p:cNvPr>
            <p:cNvSpPr/>
            <p:nvPr/>
          </p:nvSpPr>
          <p:spPr>
            <a:xfrm rot="16200000">
              <a:off x="4283939" y="2222383"/>
              <a:ext cx="1772240" cy="1772240"/>
            </a:xfrm>
            <a:prstGeom prst="ellipse">
              <a:avLst/>
            </a:prstGeom>
            <a:solidFill>
              <a:schemeClr val="bg1"/>
            </a:solidFill>
            <a:ln>
              <a:noFill/>
            </a:ln>
            <a:effectLst>
              <a:outerShdw blurRad="254000" dist="38100" dir="5400000" algn="t" rotWithShape="0">
                <a:prstClr val="black">
                  <a:alpha val="1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82">
              <a:extLst>
                <a:ext uri="{FF2B5EF4-FFF2-40B4-BE49-F238E27FC236}">
                  <a16:creationId xmlns:a16="http://schemas.microsoft.com/office/drawing/2014/main" id="{278A64DC-EDAE-5204-A8A7-A82C526CA981}"/>
                </a:ext>
              </a:extLst>
            </p:cNvPr>
            <p:cNvSpPr txBox="1"/>
            <p:nvPr/>
          </p:nvSpPr>
          <p:spPr>
            <a:xfrm rot="16200000">
              <a:off x="4520802" y="2751974"/>
              <a:ext cx="1311798" cy="707886"/>
            </a:xfrm>
            <a:prstGeom prst="rect">
              <a:avLst/>
            </a:prstGeom>
            <a:no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ea typeface="+mn-ea"/>
                  <a:cs typeface="+mn-cs"/>
                </a:rPr>
                <a:t>IT INDUSTRY</a:t>
              </a:r>
              <a:endParaRPr kumimoji="0" lang="zh-CN" altLang="en-US" sz="2000" b="1" i="0" u="none" strike="noStrike" kern="1200" cap="none" spc="0" normalizeH="0" baseline="0" noProof="0" dirty="0">
                <a:ln>
                  <a:noFill/>
                </a:ln>
                <a:effectLst/>
                <a:uLnTx/>
                <a:uFillTx/>
                <a:ea typeface="+mn-ea"/>
                <a:cs typeface="+mn-cs"/>
              </a:endParaRPr>
            </a:p>
          </p:txBody>
        </p:sp>
      </p:grpSp>
      <p:sp>
        <p:nvSpPr>
          <p:cNvPr id="18" name="Arc 17">
            <a:extLst>
              <a:ext uri="{FF2B5EF4-FFF2-40B4-BE49-F238E27FC236}">
                <a16:creationId xmlns:a16="http://schemas.microsoft.com/office/drawing/2014/main" id="{744D8103-86E2-C0F6-3AD1-9BB45EBAA80E}"/>
              </a:ext>
            </a:extLst>
          </p:cNvPr>
          <p:cNvSpPr/>
          <p:nvPr/>
        </p:nvSpPr>
        <p:spPr>
          <a:xfrm rot="10800000" flipV="1">
            <a:off x="0" y="2504641"/>
            <a:ext cx="2286328" cy="2286328"/>
          </a:xfrm>
          <a:prstGeom prst="arc">
            <a:avLst>
              <a:gd name="adj1" fmla="val 4866900"/>
              <a:gd name="adj2" fmla="val 16760612"/>
            </a:avLst>
          </a:prstGeom>
          <a:ln>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0" name="TextBox 82">
            <a:extLst>
              <a:ext uri="{FF2B5EF4-FFF2-40B4-BE49-F238E27FC236}">
                <a16:creationId xmlns:a16="http://schemas.microsoft.com/office/drawing/2014/main" id="{542EB87C-60A6-C24D-D8CE-0C20B41CFFF5}"/>
              </a:ext>
            </a:extLst>
          </p:cNvPr>
          <p:cNvSpPr txBox="1"/>
          <p:nvPr/>
        </p:nvSpPr>
        <p:spPr>
          <a:xfrm>
            <a:off x="6095999" y="1477307"/>
            <a:ext cx="3495583" cy="307777"/>
          </a:xfrm>
          <a:prstGeom prst="rect">
            <a:avLst/>
          </a:prstGeom>
          <a:noFill/>
        </p:spPr>
        <p:txBody>
          <a:bodyPr wrap="square" lIns="0" rIns="0"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chemeClr val="accent1"/>
                </a:solidFill>
                <a:effectLst/>
                <a:uLnTx/>
                <a:uFillTx/>
                <a:ea typeface="+mn-ea"/>
                <a:cs typeface="+mn-cs"/>
              </a:rPr>
              <a:t>What is IT Industry?</a:t>
            </a:r>
          </a:p>
        </p:txBody>
      </p:sp>
      <p:cxnSp>
        <p:nvCxnSpPr>
          <p:cNvPr id="22" name="Connecteur droit 42">
            <a:extLst>
              <a:ext uri="{FF2B5EF4-FFF2-40B4-BE49-F238E27FC236}">
                <a16:creationId xmlns:a16="http://schemas.microsoft.com/office/drawing/2014/main" id="{39E13789-CF3F-97BD-64C1-E74A6CF8C22D}"/>
              </a:ext>
            </a:extLst>
          </p:cNvPr>
          <p:cNvCxnSpPr>
            <a:cxnSpLocks/>
          </p:cNvCxnSpPr>
          <p:nvPr/>
        </p:nvCxnSpPr>
        <p:spPr>
          <a:xfrm>
            <a:off x="2148845" y="1625565"/>
            <a:ext cx="374280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45">
            <a:extLst>
              <a:ext uri="{FF2B5EF4-FFF2-40B4-BE49-F238E27FC236}">
                <a16:creationId xmlns:a16="http://schemas.microsoft.com/office/drawing/2014/main" id="{14A03D46-0C33-D414-679B-0226F6C129FF}"/>
              </a:ext>
            </a:extLst>
          </p:cNvPr>
          <p:cNvCxnSpPr>
            <a:cxnSpLocks/>
          </p:cNvCxnSpPr>
          <p:nvPr/>
        </p:nvCxnSpPr>
        <p:spPr>
          <a:xfrm>
            <a:off x="2617173" y="2655504"/>
            <a:ext cx="1403072"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5" name="TextBox 82">
            <a:extLst>
              <a:ext uri="{FF2B5EF4-FFF2-40B4-BE49-F238E27FC236}">
                <a16:creationId xmlns:a16="http://schemas.microsoft.com/office/drawing/2014/main" id="{C528EEE3-9B8D-4B30-AE67-32341446F2EA}"/>
              </a:ext>
            </a:extLst>
          </p:cNvPr>
          <p:cNvSpPr txBox="1"/>
          <p:nvPr/>
        </p:nvSpPr>
        <p:spPr>
          <a:xfrm>
            <a:off x="4223270" y="2498389"/>
            <a:ext cx="3495583" cy="307777"/>
          </a:xfrm>
          <a:prstGeom prst="rect">
            <a:avLst/>
          </a:prstGeom>
          <a:noFill/>
        </p:spPr>
        <p:txBody>
          <a:bodyPr wrap="square" lIns="0" rIns="0" rtlCol="0" anchor="ctr">
            <a:spAutoFit/>
          </a:bodyPr>
          <a:lstStyle/>
          <a:p>
            <a:pPr lvl="0">
              <a:defRPr/>
            </a:pPr>
            <a:r>
              <a:rPr lang="en-US" altLang="zh-CN" sz="1400" b="1" dirty="0">
                <a:solidFill>
                  <a:schemeClr val="accent2"/>
                </a:solidFill>
              </a:rPr>
              <a:t>Evolution of IT</a:t>
            </a:r>
            <a:endParaRPr kumimoji="0" lang="en-US" altLang="zh-CN" sz="1400" b="1" i="0" u="none" strike="noStrike" kern="1200" cap="none" spc="0" normalizeH="0" baseline="0" noProof="0" dirty="0">
              <a:ln>
                <a:noFill/>
              </a:ln>
              <a:solidFill>
                <a:schemeClr val="accent2"/>
              </a:solidFill>
              <a:effectLst/>
              <a:uLnTx/>
              <a:uFillTx/>
              <a:ea typeface="+mn-ea"/>
              <a:cs typeface="+mn-cs"/>
            </a:endParaRPr>
          </a:p>
        </p:txBody>
      </p:sp>
      <p:sp>
        <p:nvSpPr>
          <p:cNvPr id="28" name="TextBox 82">
            <a:extLst>
              <a:ext uri="{FF2B5EF4-FFF2-40B4-BE49-F238E27FC236}">
                <a16:creationId xmlns:a16="http://schemas.microsoft.com/office/drawing/2014/main" id="{941D4662-EDEE-7A3D-C0F4-C06F0CD49EED}"/>
              </a:ext>
            </a:extLst>
          </p:cNvPr>
          <p:cNvSpPr txBox="1"/>
          <p:nvPr/>
        </p:nvSpPr>
        <p:spPr>
          <a:xfrm>
            <a:off x="6095999" y="3533841"/>
            <a:ext cx="3495583" cy="307777"/>
          </a:xfrm>
          <a:prstGeom prst="rect">
            <a:avLst/>
          </a:prstGeom>
          <a:noFill/>
        </p:spPr>
        <p:txBody>
          <a:bodyPr wrap="square" lIns="0" rIns="0" rtlCol="0" anchor="ctr">
            <a:spAutoFit/>
          </a:bodyPr>
          <a:lstStyle/>
          <a:p>
            <a:pPr lvl="0">
              <a:defRPr/>
            </a:pPr>
            <a:r>
              <a:rPr lang="en-US" altLang="zh-CN" sz="1400" b="1" dirty="0">
                <a:solidFill>
                  <a:schemeClr val="accent3"/>
                </a:solidFill>
              </a:rPr>
              <a:t>Key Players in the IT Industry</a:t>
            </a:r>
            <a:endParaRPr kumimoji="0" lang="en-US" altLang="zh-CN" sz="1400" b="1" i="0" u="none" strike="noStrike" kern="1200" cap="none" spc="0" normalizeH="0" baseline="0" noProof="0" dirty="0">
              <a:ln>
                <a:noFill/>
              </a:ln>
              <a:solidFill>
                <a:schemeClr val="accent3"/>
              </a:solidFill>
              <a:effectLst/>
              <a:uLnTx/>
              <a:uFillTx/>
              <a:ea typeface="+mn-ea"/>
              <a:cs typeface="+mn-cs"/>
            </a:endParaRPr>
          </a:p>
        </p:txBody>
      </p:sp>
      <p:cxnSp>
        <p:nvCxnSpPr>
          <p:cNvPr id="30" name="Connecteur droit 55">
            <a:extLst>
              <a:ext uri="{FF2B5EF4-FFF2-40B4-BE49-F238E27FC236}">
                <a16:creationId xmlns:a16="http://schemas.microsoft.com/office/drawing/2014/main" id="{3B3542C8-C454-DFC9-5000-11B675BA7C50}"/>
              </a:ext>
            </a:extLst>
          </p:cNvPr>
          <p:cNvCxnSpPr>
            <a:cxnSpLocks/>
          </p:cNvCxnSpPr>
          <p:nvPr/>
        </p:nvCxnSpPr>
        <p:spPr>
          <a:xfrm>
            <a:off x="3065318" y="3685443"/>
            <a:ext cx="2826327"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1" name="Connecteur droit 57">
            <a:extLst>
              <a:ext uri="{FF2B5EF4-FFF2-40B4-BE49-F238E27FC236}">
                <a16:creationId xmlns:a16="http://schemas.microsoft.com/office/drawing/2014/main" id="{41CA5E51-559B-AD7A-7190-F4FE3FC58C0C}"/>
              </a:ext>
            </a:extLst>
          </p:cNvPr>
          <p:cNvCxnSpPr>
            <a:cxnSpLocks/>
          </p:cNvCxnSpPr>
          <p:nvPr/>
        </p:nvCxnSpPr>
        <p:spPr>
          <a:xfrm>
            <a:off x="2617173" y="4715382"/>
            <a:ext cx="1403072"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4" name="TextBox 82">
            <a:extLst>
              <a:ext uri="{FF2B5EF4-FFF2-40B4-BE49-F238E27FC236}">
                <a16:creationId xmlns:a16="http://schemas.microsoft.com/office/drawing/2014/main" id="{AE1317BA-82D1-1E90-1D66-BEF6B10AFDA6}"/>
              </a:ext>
            </a:extLst>
          </p:cNvPr>
          <p:cNvSpPr txBox="1"/>
          <p:nvPr/>
        </p:nvSpPr>
        <p:spPr>
          <a:xfrm>
            <a:off x="4192299" y="4554923"/>
            <a:ext cx="3495583" cy="307777"/>
          </a:xfrm>
          <a:prstGeom prst="rect">
            <a:avLst/>
          </a:prstGeom>
          <a:noFill/>
        </p:spPr>
        <p:txBody>
          <a:bodyPr wrap="square" lIns="0" rIns="0" rtlCol="0" anchor="ctr">
            <a:spAutoFit/>
          </a:bodyPr>
          <a:lstStyle/>
          <a:p>
            <a:pPr lvl="0">
              <a:defRPr/>
            </a:pPr>
            <a:r>
              <a:rPr lang="en-US" altLang="zh-CN" sz="1400" b="1" dirty="0">
                <a:solidFill>
                  <a:schemeClr val="accent4"/>
                </a:solidFill>
              </a:rPr>
              <a:t>Trends Shaping the IT Landscape</a:t>
            </a:r>
            <a:endParaRPr kumimoji="0" lang="en-US" altLang="zh-CN" sz="1400" b="1" i="0" u="none" strike="noStrike" kern="1200" cap="none" spc="0" normalizeH="0" baseline="0" noProof="0" dirty="0">
              <a:ln>
                <a:noFill/>
              </a:ln>
              <a:solidFill>
                <a:schemeClr val="accent4"/>
              </a:solidFill>
              <a:effectLst/>
              <a:uLnTx/>
              <a:uFillTx/>
              <a:ea typeface="+mn-ea"/>
              <a:cs typeface="+mn-cs"/>
            </a:endParaRPr>
          </a:p>
        </p:txBody>
      </p:sp>
      <p:sp>
        <p:nvSpPr>
          <p:cNvPr id="37" name="TextBox 82">
            <a:extLst>
              <a:ext uri="{FF2B5EF4-FFF2-40B4-BE49-F238E27FC236}">
                <a16:creationId xmlns:a16="http://schemas.microsoft.com/office/drawing/2014/main" id="{F1653899-CB67-EC6E-8610-74DFEA5F1001}"/>
              </a:ext>
            </a:extLst>
          </p:cNvPr>
          <p:cNvSpPr txBox="1"/>
          <p:nvPr/>
        </p:nvSpPr>
        <p:spPr>
          <a:xfrm>
            <a:off x="6095998" y="5591431"/>
            <a:ext cx="3495583" cy="307777"/>
          </a:xfrm>
          <a:prstGeom prst="rect">
            <a:avLst/>
          </a:prstGeom>
          <a:noFill/>
        </p:spPr>
        <p:txBody>
          <a:bodyPr wrap="square" lIns="0" rIns="0" rtlCol="0" anchor="ctr">
            <a:spAutoFit/>
          </a:bodyPr>
          <a:lstStyle/>
          <a:p>
            <a:pPr lvl="0">
              <a:defRPr/>
            </a:pPr>
            <a:r>
              <a:rPr lang="en-US" altLang="zh-CN" sz="1400" b="1" dirty="0">
                <a:solidFill>
                  <a:schemeClr val="accent5"/>
                </a:solidFill>
              </a:rPr>
              <a:t>Career Opportunities in IT</a:t>
            </a:r>
            <a:endParaRPr kumimoji="0" lang="en-US" altLang="zh-CN" sz="1400" b="1" i="0" u="none" strike="noStrike" kern="1200" cap="none" spc="0" normalizeH="0" baseline="0" noProof="0" dirty="0">
              <a:ln>
                <a:noFill/>
              </a:ln>
              <a:solidFill>
                <a:schemeClr val="accent5"/>
              </a:solidFill>
              <a:effectLst/>
              <a:uLnTx/>
              <a:uFillTx/>
              <a:ea typeface="+mn-ea"/>
              <a:cs typeface="+mn-cs"/>
            </a:endParaRPr>
          </a:p>
        </p:txBody>
      </p:sp>
      <p:cxnSp>
        <p:nvCxnSpPr>
          <p:cNvPr id="39" name="Connecteur droit 64">
            <a:extLst>
              <a:ext uri="{FF2B5EF4-FFF2-40B4-BE49-F238E27FC236}">
                <a16:creationId xmlns:a16="http://schemas.microsoft.com/office/drawing/2014/main" id="{BD8A32E9-3525-09DA-49BC-F41F702AC04B}"/>
              </a:ext>
            </a:extLst>
          </p:cNvPr>
          <p:cNvCxnSpPr>
            <a:cxnSpLocks/>
          </p:cNvCxnSpPr>
          <p:nvPr/>
        </p:nvCxnSpPr>
        <p:spPr>
          <a:xfrm>
            <a:off x="2148845" y="5745320"/>
            <a:ext cx="374280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95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2236574" cy="369332"/>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chemeClr val="accent1"/>
                </a:solidFill>
                <a:effectLst/>
                <a:uLnTx/>
                <a:uFillTx/>
                <a:ea typeface="+mn-ea"/>
                <a:cs typeface="+mn-cs"/>
              </a:rPr>
              <a:t>What is IT Industry?</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9" name="TextBox 8">
            <a:extLst>
              <a:ext uri="{FF2B5EF4-FFF2-40B4-BE49-F238E27FC236}">
                <a16:creationId xmlns:a16="http://schemas.microsoft.com/office/drawing/2014/main" id="{6CB9C2C1-F806-71A2-763F-55A73632A08A}"/>
              </a:ext>
            </a:extLst>
          </p:cNvPr>
          <p:cNvSpPr txBox="1"/>
          <p:nvPr/>
        </p:nvSpPr>
        <p:spPr>
          <a:xfrm>
            <a:off x="441324" y="1397675"/>
            <a:ext cx="11367217" cy="1200329"/>
          </a:xfrm>
          <a:prstGeom prst="rect">
            <a:avLst/>
          </a:prstGeom>
          <a:noFill/>
        </p:spPr>
        <p:txBody>
          <a:bodyPr wrap="square">
            <a:spAutoFit/>
          </a:bodyPr>
          <a:lstStyle/>
          <a:p>
            <a:pPr algn="just"/>
            <a:r>
              <a:rPr lang="en-US" b="0" i="0" dirty="0">
                <a:solidFill>
                  <a:srgbClr val="0D0D0D"/>
                </a:solidFill>
                <a:effectLst/>
                <a:highlight>
                  <a:srgbClr val="FFFFFF"/>
                </a:highlight>
                <a:latin typeface="Söhne"/>
              </a:rPr>
              <a:t>The IT (Information Technology) Industry encompasses the design, development, implementation, support, and management of computer hardware, software, and networks.</a:t>
            </a:r>
          </a:p>
          <a:p>
            <a:pPr algn="just"/>
            <a:endParaRPr lang="en-US" b="0" i="0" dirty="0">
              <a:solidFill>
                <a:srgbClr val="0D0D0D"/>
              </a:solidFill>
              <a:effectLst/>
              <a:highlight>
                <a:srgbClr val="FFFFFF"/>
              </a:highlight>
              <a:latin typeface="Söhne"/>
            </a:endParaRPr>
          </a:p>
          <a:p>
            <a:pPr algn="just"/>
            <a:r>
              <a:rPr lang="en-US" b="0" i="0" dirty="0">
                <a:solidFill>
                  <a:srgbClr val="0D0D0D"/>
                </a:solidFill>
                <a:effectLst/>
                <a:highlight>
                  <a:srgbClr val="FFFFFF"/>
                </a:highlight>
                <a:latin typeface="Söhne"/>
              </a:rPr>
              <a:t>Leveraging technology to solve complex problems, improve efficiency, and drive innovation across various sectors.</a:t>
            </a:r>
          </a:p>
        </p:txBody>
      </p:sp>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
        <p:nvSpPr>
          <p:cNvPr id="21" name="TextBox 82">
            <a:extLst>
              <a:ext uri="{FF2B5EF4-FFF2-40B4-BE49-F238E27FC236}">
                <a16:creationId xmlns:a16="http://schemas.microsoft.com/office/drawing/2014/main" id="{91F4892F-B7A8-9A9D-859E-87D8D977DF6F}"/>
              </a:ext>
            </a:extLst>
          </p:cNvPr>
          <p:cNvSpPr txBox="1"/>
          <p:nvPr/>
        </p:nvSpPr>
        <p:spPr>
          <a:xfrm>
            <a:off x="559861" y="3220582"/>
            <a:ext cx="3495583" cy="369332"/>
          </a:xfrm>
          <a:prstGeom prst="rect">
            <a:avLst/>
          </a:prstGeom>
          <a:noFill/>
        </p:spPr>
        <p:txBody>
          <a:bodyPr wrap="square" lIns="0" rIns="0" rtlCol="0" anchor="ctr">
            <a:spAutoFit/>
          </a:bodyPr>
          <a:lstStyle/>
          <a:p>
            <a:pPr lvl="0">
              <a:defRPr/>
            </a:pPr>
            <a:r>
              <a:rPr lang="en-US" altLang="zh-CN" b="1" dirty="0">
                <a:solidFill>
                  <a:schemeClr val="accent2"/>
                </a:solidFill>
              </a:rPr>
              <a:t>Evolution of IT</a:t>
            </a:r>
            <a:endParaRPr kumimoji="0" lang="en-US" altLang="zh-CN" b="1" i="0" u="none" strike="noStrike" kern="1200" cap="none" spc="0" normalizeH="0" baseline="0" noProof="0" dirty="0">
              <a:ln>
                <a:noFill/>
              </a:ln>
              <a:solidFill>
                <a:schemeClr val="accent2"/>
              </a:solidFill>
              <a:effectLst/>
              <a:uLnTx/>
              <a:uFillTx/>
              <a:ea typeface="+mn-ea"/>
              <a:cs typeface="+mn-cs"/>
            </a:endParaRPr>
          </a:p>
        </p:txBody>
      </p:sp>
      <p:sp>
        <p:nvSpPr>
          <p:cNvPr id="26" name="TextBox 25">
            <a:extLst>
              <a:ext uri="{FF2B5EF4-FFF2-40B4-BE49-F238E27FC236}">
                <a16:creationId xmlns:a16="http://schemas.microsoft.com/office/drawing/2014/main" id="{3D2014FC-6F33-F5B4-4C78-B250E69C6382}"/>
              </a:ext>
            </a:extLst>
          </p:cNvPr>
          <p:cNvSpPr txBox="1"/>
          <p:nvPr/>
        </p:nvSpPr>
        <p:spPr>
          <a:xfrm>
            <a:off x="559861" y="3738014"/>
            <a:ext cx="11248680"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Milestones: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1950s-1960s: Mainframe Computers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1970s: Personal Computers (PCs)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1980s: Internet and Networking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1990s: World Wide Web (WWW)</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2000s: Mobile and Cloud Computing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2010s: Big Data and Artificial Intelligence (AI)</a:t>
            </a:r>
          </a:p>
          <a:p>
            <a:pPr algn="l">
              <a:buFont typeface="Arial" panose="020B0604020202020204" pitchFamily="34" charset="0"/>
              <a:buChar char="•"/>
            </a:pPr>
            <a:r>
              <a:rPr lang="en-US" b="0" i="0" dirty="0">
                <a:solidFill>
                  <a:srgbClr val="0D0D0D"/>
                </a:solidFill>
                <a:effectLst/>
                <a:highlight>
                  <a:srgbClr val="FFFFFF"/>
                </a:highlight>
                <a:latin typeface="Söhne"/>
              </a:rPr>
              <a:t>Constant innovation and disruption characterize the IT industry's evolution.</a:t>
            </a:r>
          </a:p>
        </p:txBody>
      </p:sp>
    </p:spTree>
    <p:extLst>
      <p:ext uri="{BB962C8B-B14F-4D97-AF65-F5344CB8AC3E}">
        <p14:creationId xmlns:p14="http://schemas.microsoft.com/office/powerpoint/2010/main" val="684607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3165418" cy="369332"/>
          </a:xfrm>
          <a:prstGeom prst="rect">
            <a:avLst/>
          </a:prstGeom>
          <a:noFill/>
        </p:spPr>
        <p:txBody>
          <a:bodyPr wrap="none" rtlCol="0">
            <a:spAutoFit/>
          </a:bodyPr>
          <a:lstStyle/>
          <a:p>
            <a:pPr lvl="0">
              <a:defRPr/>
            </a:pPr>
            <a:r>
              <a:rPr lang="en-US" altLang="zh-CN" sz="1800" b="1" dirty="0">
                <a:solidFill>
                  <a:schemeClr val="accent3"/>
                </a:solidFill>
              </a:rPr>
              <a:t>Key Players in the IT Industry</a:t>
            </a:r>
            <a:endParaRPr kumimoji="0" lang="en-US" altLang="zh-CN" sz="1800" b="1" i="0" u="none" strike="noStrike" kern="1200" cap="none" spc="0" normalizeH="0" baseline="0" noProof="0" dirty="0">
              <a:ln>
                <a:noFill/>
              </a:ln>
              <a:solidFill>
                <a:schemeClr val="accent3"/>
              </a:solidFill>
              <a:effectLst/>
              <a:uLnTx/>
              <a:uFillTx/>
              <a:ea typeface="+mn-ea"/>
              <a:cs typeface="+mn-cs"/>
            </a:endParaRP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9" name="TextBox 8">
            <a:extLst>
              <a:ext uri="{FF2B5EF4-FFF2-40B4-BE49-F238E27FC236}">
                <a16:creationId xmlns:a16="http://schemas.microsoft.com/office/drawing/2014/main" id="{6CB9C2C1-F806-71A2-763F-55A73632A08A}"/>
              </a:ext>
            </a:extLst>
          </p:cNvPr>
          <p:cNvSpPr txBox="1"/>
          <p:nvPr/>
        </p:nvSpPr>
        <p:spPr>
          <a:xfrm>
            <a:off x="441324" y="1397675"/>
            <a:ext cx="11367217" cy="1477328"/>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Microsoft</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Apple</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Google (Alphabet Inc.)</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Amazon</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IBM</a:t>
            </a:r>
          </a:p>
        </p:txBody>
      </p:sp>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
        <p:nvSpPr>
          <p:cNvPr id="21" name="TextBox 82">
            <a:extLst>
              <a:ext uri="{FF2B5EF4-FFF2-40B4-BE49-F238E27FC236}">
                <a16:creationId xmlns:a16="http://schemas.microsoft.com/office/drawing/2014/main" id="{91F4892F-B7A8-9A9D-859E-87D8D977DF6F}"/>
              </a:ext>
            </a:extLst>
          </p:cNvPr>
          <p:cNvSpPr txBox="1"/>
          <p:nvPr/>
        </p:nvSpPr>
        <p:spPr>
          <a:xfrm>
            <a:off x="559861" y="3220582"/>
            <a:ext cx="3495583" cy="369332"/>
          </a:xfrm>
          <a:prstGeom prst="rect">
            <a:avLst/>
          </a:prstGeom>
          <a:noFill/>
        </p:spPr>
        <p:txBody>
          <a:bodyPr wrap="square" lIns="0" rIns="0" rtlCol="0" anchor="ctr">
            <a:spAutoFit/>
          </a:bodyPr>
          <a:lstStyle/>
          <a:p>
            <a:pPr lvl="0">
              <a:defRPr/>
            </a:pPr>
            <a:r>
              <a:rPr lang="en-US" altLang="zh-CN" sz="1800" b="1" dirty="0">
                <a:solidFill>
                  <a:schemeClr val="accent4"/>
                </a:solidFill>
              </a:rPr>
              <a:t>Trends Shaping the IT Landscape</a:t>
            </a:r>
            <a:endParaRPr kumimoji="0" lang="en-US" altLang="zh-CN" sz="1800" b="1" i="0" u="none" strike="noStrike" kern="1200" cap="none" spc="0" normalizeH="0" baseline="0" noProof="0" dirty="0">
              <a:ln>
                <a:noFill/>
              </a:ln>
              <a:solidFill>
                <a:schemeClr val="accent4"/>
              </a:solidFill>
              <a:effectLst/>
              <a:uLnTx/>
              <a:uFillTx/>
              <a:ea typeface="+mn-ea"/>
              <a:cs typeface="+mn-cs"/>
            </a:endParaRPr>
          </a:p>
        </p:txBody>
      </p:sp>
      <p:sp>
        <p:nvSpPr>
          <p:cNvPr id="26" name="TextBox 25">
            <a:extLst>
              <a:ext uri="{FF2B5EF4-FFF2-40B4-BE49-F238E27FC236}">
                <a16:creationId xmlns:a16="http://schemas.microsoft.com/office/drawing/2014/main" id="{3D2014FC-6F33-F5B4-4C78-B250E69C6382}"/>
              </a:ext>
            </a:extLst>
          </p:cNvPr>
          <p:cNvSpPr txBox="1"/>
          <p:nvPr/>
        </p:nvSpPr>
        <p:spPr>
          <a:xfrm>
            <a:off x="559861" y="3738014"/>
            <a:ext cx="11248680" cy="1477328"/>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Söhne"/>
              </a:rPr>
              <a:t>Full Stack Development: Facilitated by technology during global shifts like the COVID-19 pandemic.</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Cloud Computing: Scalable, cost-effective solutions.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Artificial Intelligence (AI) and Machine Learning (ML): Automation and predictive analytics.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Internet of Things (IoT): Interconnectivity of devices.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Söhne"/>
              </a:rPr>
              <a:t>Cybersecurity: Protection against digital threats.</a:t>
            </a:r>
          </a:p>
        </p:txBody>
      </p:sp>
    </p:spTree>
    <p:extLst>
      <p:ext uri="{BB962C8B-B14F-4D97-AF65-F5344CB8AC3E}">
        <p14:creationId xmlns:p14="http://schemas.microsoft.com/office/powerpoint/2010/main" val="3924865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2878352" cy="369332"/>
          </a:xfrm>
          <a:prstGeom prst="rect">
            <a:avLst/>
          </a:prstGeom>
          <a:noFill/>
        </p:spPr>
        <p:txBody>
          <a:bodyPr wrap="none" rtlCol="0">
            <a:spAutoFit/>
          </a:bodyPr>
          <a:lstStyle/>
          <a:p>
            <a:pPr lvl="0">
              <a:defRPr/>
            </a:pPr>
            <a:r>
              <a:rPr lang="en-US" altLang="zh-CN" sz="1800" b="1" dirty="0">
                <a:solidFill>
                  <a:schemeClr val="accent5"/>
                </a:solidFill>
              </a:rPr>
              <a:t>Career Opportunities in IT</a:t>
            </a:r>
            <a:endParaRPr kumimoji="0" lang="en-US" altLang="zh-CN" sz="1800" b="1" i="0" u="none" strike="noStrike" kern="1200" cap="none" spc="0" normalizeH="0" baseline="0" noProof="0" dirty="0">
              <a:ln>
                <a:noFill/>
              </a:ln>
              <a:solidFill>
                <a:schemeClr val="accent5"/>
              </a:solidFill>
              <a:effectLst/>
              <a:uLnTx/>
              <a:uFillTx/>
              <a:ea typeface="+mn-ea"/>
              <a:cs typeface="+mn-cs"/>
            </a:endParaRP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9" name="TextBox 8">
            <a:extLst>
              <a:ext uri="{FF2B5EF4-FFF2-40B4-BE49-F238E27FC236}">
                <a16:creationId xmlns:a16="http://schemas.microsoft.com/office/drawing/2014/main" id="{6CB9C2C1-F806-71A2-763F-55A73632A08A}"/>
              </a:ext>
            </a:extLst>
          </p:cNvPr>
          <p:cNvSpPr txBox="1"/>
          <p:nvPr/>
        </p:nvSpPr>
        <p:spPr>
          <a:xfrm>
            <a:off x="441324" y="1397675"/>
            <a:ext cx="11367217" cy="3416320"/>
          </a:xfrm>
          <a:prstGeom prst="rect">
            <a:avLst/>
          </a:prstGeom>
          <a:noFill/>
        </p:spPr>
        <p:txBody>
          <a:bodyPr wrap="square">
            <a:spAutoFit/>
          </a:bodyPr>
          <a:lstStyle/>
          <a:p>
            <a:pPr algn="l"/>
            <a:r>
              <a:rPr lang="en-US" b="1" i="0" dirty="0">
                <a:solidFill>
                  <a:srgbClr val="0D0D0D"/>
                </a:solidFill>
                <a:effectLst/>
                <a:highlight>
                  <a:srgbClr val="FFFFFF"/>
                </a:highlight>
                <a:latin typeface="Söhne"/>
              </a:rPr>
              <a:t>Diverse Roles:</a:t>
            </a:r>
          </a:p>
          <a:p>
            <a:pPr algn="l"/>
            <a:endParaRPr lang="en-US" b="0" i="0" dirty="0">
              <a:solidFill>
                <a:srgbClr val="0D0D0D"/>
              </a:solidFill>
              <a:effectLst/>
              <a:highlight>
                <a:srgbClr val="FFFFFF"/>
              </a:highlight>
              <a:latin typeface="Söhne"/>
            </a:endParaRPr>
          </a:p>
          <a:p>
            <a:pPr marL="742950" lvl="1" indent="-285750">
              <a:buFont typeface="Wingdings" panose="05000000000000000000" pitchFamily="2" charset="2"/>
              <a:buChar char="§"/>
            </a:pPr>
            <a:r>
              <a:rPr lang="en-US" b="0" i="0" dirty="0">
                <a:solidFill>
                  <a:srgbClr val="0D0D0D"/>
                </a:solidFill>
                <a:effectLst/>
                <a:highlight>
                  <a:srgbClr val="FFFFFF"/>
                </a:highlight>
                <a:latin typeface="Söhne"/>
              </a:rPr>
              <a:t>Software Developer</a:t>
            </a:r>
          </a:p>
          <a:p>
            <a:pPr marL="742950" lvl="1" indent="-285750">
              <a:buFont typeface="Wingdings" panose="05000000000000000000" pitchFamily="2" charset="2"/>
              <a:buChar char="§"/>
            </a:pPr>
            <a:r>
              <a:rPr lang="en-US" b="0" i="0" dirty="0">
                <a:solidFill>
                  <a:srgbClr val="0D0D0D"/>
                </a:solidFill>
                <a:effectLst/>
                <a:highlight>
                  <a:srgbClr val="FFFFFF"/>
                </a:highlight>
                <a:latin typeface="Söhne"/>
              </a:rPr>
              <a:t>Data Scientist</a:t>
            </a:r>
          </a:p>
          <a:p>
            <a:pPr marL="742950" lvl="1" indent="-285750">
              <a:buFont typeface="Wingdings" panose="05000000000000000000" pitchFamily="2" charset="2"/>
              <a:buChar char="§"/>
            </a:pPr>
            <a:r>
              <a:rPr lang="en-US" b="0" i="0" dirty="0">
                <a:solidFill>
                  <a:srgbClr val="0D0D0D"/>
                </a:solidFill>
                <a:effectLst/>
                <a:highlight>
                  <a:srgbClr val="FFFFFF"/>
                </a:highlight>
                <a:latin typeface="Söhne"/>
              </a:rPr>
              <a:t>Network Engineer</a:t>
            </a:r>
          </a:p>
          <a:p>
            <a:pPr marL="742950" lvl="1" indent="-285750">
              <a:buFont typeface="Wingdings" panose="05000000000000000000" pitchFamily="2" charset="2"/>
              <a:buChar char="§"/>
            </a:pPr>
            <a:r>
              <a:rPr lang="en-US" b="0" i="0" dirty="0">
                <a:solidFill>
                  <a:srgbClr val="0D0D0D"/>
                </a:solidFill>
                <a:effectLst/>
                <a:highlight>
                  <a:srgbClr val="FFFFFF"/>
                </a:highlight>
                <a:latin typeface="Söhne"/>
              </a:rPr>
              <a:t>Cybersecurity Analyst</a:t>
            </a:r>
          </a:p>
          <a:p>
            <a:pPr marL="742950" lvl="1" indent="-285750">
              <a:buFont typeface="Wingdings" panose="05000000000000000000" pitchFamily="2" charset="2"/>
              <a:buChar char="§"/>
            </a:pPr>
            <a:r>
              <a:rPr lang="en-US" b="0" i="0" dirty="0">
                <a:solidFill>
                  <a:srgbClr val="0D0D0D"/>
                </a:solidFill>
                <a:effectLst/>
                <a:highlight>
                  <a:srgbClr val="FFFFFF"/>
                </a:highlight>
                <a:latin typeface="Söhne"/>
              </a:rPr>
              <a:t>IT Project Manager</a:t>
            </a:r>
          </a:p>
          <a:p>
            <a:pPr marL="742950" lvl="1" indent="-285750">
              <a:buFont typeface="Wingdings" panose="05000000000000000000" pitchFamily="2" charset="2"/>
              <a:buChar char="§"/>
            </a:pPr>
            <a:r>
              <a:rPr lang="en-US" dirty="0">
                <a:solidFill>
                  <a:srgbClr val="0D0D0D"/>
                </a:solidFill>
                <a:highlight>
                  <a:srgbClr val="FFFFFF"/>
                </a:highlight>
                <a:latin typeface="Söhne"/>
              </a:rPr>
              <a:t>Test Automation Engineer</a:t>
            </a:r>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Skills in demand: </a:t>
            </a:r>
            <a:r>
              <a:rPr lang="en-US" b="0" i="0" dirty="0">
                <a:solidFill>
                  <a:srgbClr val="0D0D0D"/>
                </a:solidFill>
                <a:effectLst/>
                <a:highlight>
                  <a:srgbClr val="FFFFFF"/>
                </a:highlight>
                <a:latin typeface="Söhne"/>
              </a:rPr>
              <a:t>Coding languages (Python, Java), data analysis, cybersecurity, cloud computing, Automation, etc.</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Continuous learning and adaptation are key in this dynamic field.</a:t>
            </a:r>
          </a:p>
        </p:txBody>
      </p:sp>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Tree>
    <p:extLst>
      <p:ext uri="{BB962C8B-B14F-4D97-AF65-F5344CB8AC3E}">
        <p14:creationId xmlns:p14="http://schemas.microsoft.com/office/powerpoint/2010/main" val="379768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2"/>
          <p:cNvSpPr/>
          <p:nvPr/>
        </p:nvSpPr>
        <p:spPr>
          <a:xfrm rot="2353060">
            <a:off x="4612076" y="3481369"/>
            <a:ext cx="902694" cy="649287"/>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 name="connsiteX0-11" fmla="*/ 0 w 1525434"/>
              <a:gd name="connsiteY0-12" fmla="*/ 613014 h 613095"/>
              <a:gd name="connsiteX1-13" fmla="*/ 143655 w 1525434"/>
              <a:gd name="connsiteY1-14" fmla="*/ 1014 h 613095"/>
              <a:gd name="connsiteX2-15" fmla="*/ 965458 w 1525434"/>
              <a:gd name="connsiteY2-16" fmla="*/ 0 h 613095"/>
              <a:gd name="connsiteX3-17" fmla="*/ 1525434 w 1525434"/>
              <a:gd name="connsiteY3-18" fmla="*/ 613095 h 613095"/>
              <a:gd name="connsiteX4-19" fmla="*/ 0 w 1525434"/>
              <a:gd name="connsiteY4-20" fmla="*/ 613014 h 613095"/>
              <a:gd name="connsiteX0-21" fmla="*/ 0 w 990402"/>
              <a:gd name="connsiteY0-22" fmla="*/ 613014 h 613285"/>
              <a:gd name="connsiteX1-23" fmla="*/ 143655 w 990402"/>
              <a:gd name="connsiteY1-24" fmla="*/ 1014 h 613285"/>
              <a:gd name="connsiteX2-25" fmla="*/ 965458 w 990402"/>
              <a:gd name="connsiteY2-26" fmla="*/ 0 h 613285"/>
              <a:gd name="connsiteX3-27" fmla="*/ 990402 w 990402"/>
              <a:gd name="connsiteY3-28" fmla="*/ 613285 h 613285"/>
              <a:gd name="connsiteX4-29" fmla="*/ 0 w 990402"/>
              <a:gd name="connsiteY4-30" fmla="*/ 613014 h 613285"/>
              <a:gd name="connsiteX0-31" fmla="*/ 0 w 965458"/>
              <a:gd name="connsiteY0-32" fmla="*/ 613014 h 613014"/>
              <a:gd name="connsiteX1-33" fmla="*/ 143655 w 965458"/>
              <a:gd name="connsiteY1-34" fmla="*/ 1014 h 613014"/>
              <a:gd name="connsiteX2-35" fmla="*/ 965458 w 965458"/>
              <a:gd name="connsiteY2-36" fmla="*/ 0 h 613014"/>
              <a:gd name="connsiteX3-37" fmla="*/ 892039 w 965458"/>
              <a:gd name="connsiteY3-38" fmla="*/ 584330 h 613014"/>
              <a:gd name="connsiteX4-39" fmla="*/ 0 w 965458"/>
              <a:gd name="connsiteY4-40" fmla="*/ 613014 h 613014"/>
              <a:gd name="connsiteX0-41" fmla="*/ 0 w 965458"/>
              <a:gd name="connsiteY0-42" fmla="*/ 613014 h 613014"/>
              <a:gd name="connsiteX1-43" fmla="*/ 143655 w 965458"/>
              <a:gd name="connsiteY1-44" fmla="*/ 1014 h 613014"/>
              <a:gd name="connsiteX2-45" fmla="*/ 965458 w 965458"/>
              <a:gd name="connsiteY2-46" fmla="*/ 0 h 613014"/>
              <a:gd name="connsiteX3-47" fmla="*/ 815065 w 965458"/>
              <a:gd name="connsiteY3-48" fmla="*/ 566027 h 613014"/>
              <a:gd name="connsiteX4-49" fmla="*/ 0 w 965458"/>
              <a:gd name="connsiteY4-50" fmla="*/ 613014 h 613014"/>
              <a:gd name="connsiteX0-51" fmla="*/ 0 w 965458"/>
              <a:gd name="connsiteY0-52" fmla="*/ 613014 h 613014"/>
              <a:gd name="connsiteX1-53" fmla="*/ 143655 w 965458"/>
              <a:gd name="connsiteY1-54" fmla="*/ 1014 h 613014"/>
              <a:gd name="connsiteX2-55" fmla="*/ 965458 w 965458"/>
              <a:gd name="connsiteY2-56" fmla="*/ 0 h 613014"/>
              <a:gd name="connsiteX3-57" fmla="*/ 889102 w 965458"/>
              <a:gd name="connsiteY3-58" fmla="*/ 590436 h 613014"/>
              <a:gd name="connsiteX4-59" fmla="*/ 0 w 965458"/>
              <a:gd name="connsiteY4-60" fmla="*/ 613014 h 613014"/>
              <a:gd name="connsiteX0-61" fmla="*/ 0 w 895659"/>
              <a:gd name="connsiteY0-62" fmla="*/ 612000 h 612000"/>
              <a:gd name="connsiteX1-63" fmla="*/ 143655 w 895659"/>
              <a:gd name="connsiteY1-64" fmla="*/ 0 h 612000"/>
              <a:gd name="connsiteX2-65" fmla="*/ 895659 w 895659"/>
              <a:gd name="connsiteY2-66" fmla="*/ 17644 h 612000"/>
              <a:gd name="connsiteX3-67" fmla="*/ 889102 w 895659"/>
              <a:gd name="connsiteY3-68" fmla="*/ 589422 h 612000"/>
              <a:gd name="connsiteX4-69" fmla="*/ 0 w 895659"/>
              <a:gd name="connsiteY4-70" fmla="*/ 612000 h 612000"/>
              <a:gd name="connsiteX0-71" fmla="*/ 0 w 921393"/>
              <a:gd name="connsiteY0-72" fmla="*/ 612000 h 612000"/>
              <a:gd name="connsiteX1-73" fmla="*/ 143655 w 921393"/>
              <a:gd name="connsiteY1-74" fmla="*/ 0 h 612000"/>
              <a:gd name="connsiteX2-75" fmla="*/ 921393 w 921393"/>
              <a:gd name="connsiteY2-76" fmla="*/ 9538 h 612000"/>
              <a:gd name="connsiteX3-77" fmla="*/ 889102 w 921393"/>
              <a:gd name="connsiteY3-78" fmla="*/ 589422 h 612000"/>
              <a:gd name="connsiteX4-79" fmla="*/ 0 w 921393"/>
              <a:gd name="connsiteY4-80" fmla="*/ 612000 h 612000"/>
              <a:gd name="connsiteX0-81" fmla="*/ 0 w 921393"/>
              <a:gd name="connsiteY0-82" fmla="*/ 612000 h 612000"/>
              <a:gd name="connsiteX1-83" fmla="*/ 143655 w 921393"/>
              <a:gd name="connsiteY1-84" fmla="*/ 0 h 612000"/>
              <a:gd name="connsiteX2-85" fmla="*/ 921393 w 921393"/>
              <a:gd name="connsiteY2-86" fmla="*/ 9538 h 612000"/>
              <a:gd name="connsiteX3-87" fmla="*/ 883698 w 921393"/>
              <a:gd name="connsiteY3-88" fmla="*/ 597414 h 612000"/>
              <a:gd name="connsiteX4-89" fmla="*/ 0 w 921393"/>
              <a:gd name="connsiteY4-90" fmla="*/ 612000 h 612000"/>
              <a:gd name="connsiteX0-91" fmla="*/ 0 w 921393"/>
              <a:gd name="connsiteY0-92" fmla="*/ 612000 h 612000"/>
              <a:gd name="connsiteX1-93" fmla="*/ 143655 w 921393"/>
              <a:gd name="connsiteY1-94" fmla="*/ 0 h 612000"/>
              <a:gd name="connsiteX2-95" fmla="*/ 921393 w 921393"/>
              <a:gd name="connsiteY2-96" fmla="*/ 9538 h 612000"/>
              <a:gd name="connsiteX3-97" fmla="*/ 889602 w 921393"/>
              <a:gd name="connsiteY3-98" fmla="*/ 590004 h 612000"/>
              <a:gd name="connsiteX4-99" fmla="*/ 0 w 921393"/>
              <a:gd name="connsiteY4-100" fmla="*/ 612000 h 612000"/>
              <a:gd name="connsiteX0-101" fmla="*/ 0 w 894278"/>
              <a:gd name="connsiteY0-102" fmla="*/ 612000 h 612000"/>
              <a:gd name="connsiteX1-103" fmla="*/ 143655 w 894278"/>
              <a:gd name="connsiteY1-104" fmla="*/ 0 h 612000"/>
              <a:gd name="connsiteX2-105" fmla="*/ 894278 w 894278"/>
              <a:gd name="connsiteY2-106" fmla="*/ 10138 h 612000"/>
              <a:gd name="connsiteX3-107" fmla="*/ 889602 w 894278"/>
              <a:gd name="connsiteY3-108" fmla="*/ 590004 h 612000"/>
              <a:gd name="connsiteX4-109" fmla="*/ 0 w 894278"/>
              <a:gd name="connsiteY4-110" fmla="*/ 612000 h 612000"/>
              <a:gd name="connsiteX0-111" fmla="*/ 0 w 901763"/>
              <a:gd name="connsiteY0-112" fmla="*/ 612000 h 612000"/>
              <a:gd name="connsiteX1-113" fmla="*/ 143655 w 901763"/>
              <a:gd name="connsiteY1-114" fmla="*/ 0 h 612000"/>
              <a:gd name="connsiteX2-115" fmla="*/ 894278 w 901763"/>
              <a:gd name="connsiteY2-116" fmla="*/ 10138 h 612000"/>
              <a:gd name="connsiteX3-117" fmla="*/ 901487 w 901763"/>
              <a:gd name="connsiteY3-118" fmla="*/ 589544 h 612000"/>
              <a:gd name="connsiteX4-119" fmla="*/ 0 w 901763"/>
              <a:gd name="connsiteY4-120" fmla="*/ 612000 h 612000"/>
              <a:gd name="connsiteX0-121" fmla="*/ 0 w 901770"/>
              <a:gd name="connsiteY0-122" fmla="*/ 612000 h 612000"/>
              <a:gd name="connsiteX1-123" fmla="*/ 143655 w 901770"/>
              <a:gd name="connsiteY1-124" fmla="*/ 0 h 612000"/>
              <a:gd name="connsiteX2-125" fmla="*/ 894617 w 901770"/>
              <a:gd name="connsiteY2-126" fmla="*/ 6980 h 612000"/>
              <a:gd name="connsiteX3-127" fmla="*/ 901487 w 901770"/>
              <a:gd name="connsiteY3-128" fmla="*/ 589544 h 612000"/>
              <a:gd name="connsiteX4-129" fmla="*/ 0 w 901770"/>
              <a:gd name="connsiteY4-13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1770" h="612000">
                <a:moveTo>
                  <a:pt x="0" y="612000"/>
                </a:moveTo>
                <a:lnTo>
                  <a:pt x="143655" y="0"/>
                </a:lnTo>
                <a:lnTo>
                  <a:pt x="894617" y="6980"/>
                </a:lnTo>
                <a:cubicBezTo>
                  <a:pt x="892431" y="197573"/>
                  <a:pt x="903673" y="398951"/>
                  <a:pt x="901487" y="589544"/>
                </a:cubicBezTo>
                <a:lnTo>
                  <a:pt x="0" y="612000"/>
                </a:lnTo>
                <a:close/>
              </a:path>
            </a:pathLst>
          </a:cu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16" name="平行四边形 2"/>
          <p:cNvSpPr/>
          <p:nvPr/>
        </p:nvSpPr>
        <p:spPr>
          <a:xfrm rot="8460000" flipV="1">
            <a:off x="6651387" y="3334385"/>
            <a:ext cx="1619250" cy="612775"/>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0000" h="612081">
                <a:moveTo>
                  <a:pt x="0" y="612000"/>
                </a:moveTo>
                <a:lnTo>
                  <a:pt x="143655" y="0"/>
                </a:lnTo>
                <a:lnTo>
                  <a:pt x="1620000" y="0"/>
                </a:lnTo>
                <a:lnTo>
                  <a:pt x="1525434" y="612081"/>
                </a:lnTo>
                <a:lnTo>
                  <a:pt x="0" y="612000"/>
                </a:lnTo>
                <a:close/>
              </a:path>
            </a:pathLst>
          </a:custGeom>
          <a:solidFill>
            <a:srgbClr val="612B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17" name="平行四边形 2"/>
          <p:cNvSpPr/>
          <p:nvPr/>
        </p:nvSpPr>
        <p:spPr>
          <a:xfrm rot="7740000">
            <a:off x="5262325" y="1978660"/>
            <a:ext cx="920750" cy="647700"/>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 name="connsiteX0-11" fmla="*/ 0 w 1525434"/>
              <a:gd name="connsiteY0-12" fmla="*/ 613014 h 613095"/>
              <a:gd name="connsiteX1-13" fmla="*/ 143655 w 1525434"/>
              <a:gd name="connsiteY1-14" fmla="*/ 1014 h 613095"/>
              <a:gd name="connsiteX2-15" fmla="*/ 965458 w 1525434"/>
              <a:gd name="connsiteY2-16" fmla="*/ 0 h 613095"/>
              <a:gd name="connsiteX3-17" fmla="*/ 1525434 w 1525434"/>
              <a:gd name="connsiteY3-18" fmla="*/ 613095 h 613095"/>
              <a:gd name="connsiteX4-19" fmla="*/ 0 w 1525434"/>
              <a:gd name="connsiteY4-20" fmla="*/ 613014 h 613095"/>
              <a:gd name="connsiteX0-21" fmla="*/ 0 w 990402"/>
              <a:gd name="connsiteY0-22" fmla="*/ 613014 h 613285"/>
              <a:gd name="connsiteX1-23" fmla="*/ 143655 w 990402"/>
              <a:gd name="connsiteY1-24" fmla="*/ 1014 h 613285"/>
              <a:gd name="connsiteX2-25" fmla="*/ 965458 w 990402"/>
              <a:gd name="connsiteY2-26" fmla="*/ 0 h 613285"/>
              <a:gd name="connsiteX3-27" fmla="*/ 990402 w 990402"/>
              <a:gd name="connsiteY3-28" fmla="*/ 613285 h 613285"/>
              <a:gd name="connsiteX4-29" fmla="*/ 0 w 990402"/>
              <a:gd name="connsiteY4-30" fmla="*/ 613014 h 613285"/>
              <a:gd name="connsiteX0-31" fmla="*/ 0 w 965458"/>
              <a:gd name="connsiteY0-32" fmla="*/ 613014 h 613014"/>
              <a:gd name="connsiteX1-33" fmla="*/ 143655 w 965458"/>
              <a:gd name="connsiteY1-34" fmla="*/ 1014 h 613014"/>
              <a:gd name="connsiteX2-35" fmla="*/ 965458 w 965458"/>
              <a:gd name="connsiteY2-36" fmla="*/ 0 h 613014"/>
              <a:gd name="connsiteX3-37" fmla="*/ 892039 w 965458"/>
              <a:gd name="connsiteY3-38" fmla="*/ 584330 h 613014"/>
              <a:gd name="connsiteX4-39" fmla="*/ 0 w 965458"/>
              <a:gd name="connsiteY4-40" fmla="*/ 613014 h 613014"/>
              <a:gd name="connsiteX0-41" fmla="*/ 0 w 965458"/>
              <a:gd name="connsiteY0-42" fmla="*/ 613014 h 613014"/>
              <a:gd name="connsiteX1-43" fmla="*/ 143655 w 965458"/>
              <a:gd name="connsiteY1-44" fmla="*/ 1014 h 613014"/>
              <a:gd name="connsiteX2-45" fmla="*/ 965458 w 965458"/>
              <a:gd name="connsiteY2-46" fmla="*/ 0 h 613014"/>
              <a:gd name="connsiteX3-47" fmla="*/ 815065 w 965458"/>
              <a:gd name="connsiteY3-48" fmla="*/ 566027 h 613014"/>
              <a:gd name="connsiteX4-49" fmla="*/ 0 w 965458"/>
              <a:gd name="connsiteY4-50" fmla="*/ 613014 h 613014"/>
              <a:gd name="connsiteX0-51" fmla="*/ 0 w 965458"/>
              <a:gd name="connsiteY0-52" fmla="*/ 613014 h 613014"/>
              <a:gd name="connsiteX1-53" fmla="*/ 143655 w 965458"/>
              <a:gd name="connsiteY1-54" fmla="*/ 1014 h 613014"/>
              <a:gd name="connsiteX2-55" fmla="*/ 965458 w 965458"/>
              <a:gd name="connsiteY2-56" fmla="*/ 0 h 613014"/>
              <a:gd name="connsiteX3-57" fmla="*/ 889102 w 965458"/>
              <a:gd name="connsiteY3-58" fmla="*/ 590436 h 613014"/>
              <a:gd name="connsiteX4-59" fmla="*/ 0 w 965458"/>
              <a:gd name="connsiteY4-60" fmla="*/ 613014 h 613014"/>
              <a:gd name="connsiteX0-61" fmla="*/ 0 w 895659"/>
              <a:gd name="connsiteY0-62" fmla="*/ 612000 h 612000"/>
              <a:gd name="connsiteX1-63" fmla="*/ 143655 w 895659"/>
              <a:gd name="connsiteY1-64" fmla="*/ 0 h 612000"/>
              <a:gd name="connsiteX2-65" fmla="*/ 895659 w 895659"/>
              <a:gd name="connsiteY2-66" fmla="*/ 17644 h 612000"/>
              <a:gd name="connsiteX3-67" fmla="*/ 889102 w 895659"/>
              <a:gd name="connsiteY3-68" fmla="*/ 589422 h 612000"/>
              <a:gd name="connsiteX4-69" fmla="*/ 0 w 895659"/>
              <a:gd name="connsiteY4-70" fmla="*/ 612000 h 612000"/>
              <a:gd name="connsiteX0-71" fmla="*/ 0 w 921393"/>
              <a:gd name="connsiteY0-72" fmla="*/ 612000 h 612000"/>
              <a:gd name="connsiteX1-73" fmla="*/ 143655 w 921393"/>
              <a:gd name="connsiteY1-74" fmla="*/ 0 h 612000"/>
              <a:gd name="connsiteX2-75" fmla="*/ 921393 w 921393"/>
              <a:gd name="connsiteY2-76" fmla="*/ 9538 h 612000"/>
              <a:gd name="connsiteX3-77" fmla="*/ 889102 w 921393"/>
              <a:gd name="connsiteY3-78" fmla="*/ 589422 h 612000"/>
              <a:gd name="connsiteX4-79" fmla="*/ 0 w 921393"/>
              <a:gd name="connsiteY4-80" fmla="*/ 612000 h 612000"/>
              <a:gd name="connsiteX0-81" fmla="*/ 0 w 921393"/>
              <a:gd name="connsiteY0-82" fmla="*/ 612000 h 612000"/>
              <a:gd name="connsiteX1-83" fmla="*/ 143655 w 921393"/>
              <a:gd name="connsiteY1-84" fmla="*/ 0 h 612000"/>
              <a:gd name="connsiteX2-85" fmla="*/ 921393 w 921393"/>
              <a:gd name="connsiteY2-86" fmla="*/ 9538 h 612000"/>
              <a:gd name="connsiteX3-87" fmla="*/ 883698 w 921393"/>
              <a:gd name="connsiteY3-88" fmla="*/ 597414 h 612000"/>
              <a:gd name="connsiteX4-89" fmla="*/ 0 w 921393"/>
              <a:gd name="connsiteY4-90" fmla="*/ 612000 h 612000"/>
              <a:gd name="connsiteX0-91" fmla="*/ 0 w 921393"/>
              <a:gd name="connsiteY0-92" fmla="*/ 612000 h 612000"/>
              <a:gd name="connsiteX1-93" fmla="*/ 143655 w 921393"/>
              <a:gd name="connsiteY1-94" fmla="*/ 0 h 612000"/>
              <a:gd name="connsiteX2-95" fmla="*/ 921393 w 921393"/>
              <a:gd name="connsiteY2-96" fmla="*/ 9538 h 612000"/>
              <a:gd name="connsiteX3-97" fmla="*/ 889602 w 921393"/>
              <a:gd name="connsiteY3-98" fmla="*/ 590004 h 612000"/>
              <a:gd name="connsiteX4-99" fmla="*/ 0 w 921393"/>
              <a:gd name="connsiteY4-10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18" name="平行四边形 2"/>
          <p:cNvSpPr/>
          <p:nvPr/>
        </p:nvSpPr>
        <p:spPr>
          <a:xfrm rot="13140000">
            <a:off x="6778387" y="2618423"/>
            <a:ext cx="920750" cy="647700"/>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 name="connsiteX0-11" fmla="*/ 0 w 1525434"/>
              <a:gd name="connsiteY0-12" fmla="*/ 613014 h 613095"/>
              <a:gd name="connsiteX1-13" fmla="*/ 143655 w 1525434"/>
              <a:gd name="connsiteY1-14" fmla="*/ 1014 h 613095"/>
              <a:gd name="connsiteX2-15" fmla="*/ 965458 w 1525434"/>
              <a:gd name="connsiteY2-16" fmla="*/ 0 h 613095"/>
              <a:gd name="connsiteX3-17" fmla="*/ 1525434 w 1525434"/>
              <a:gd name="connsiteY3-18" fmla="*/ 613095 h 613095"/>
              <a:gd name="connsiteX4-19" fmla="*/ 0 w 1525434"/>
              <a:gd name="connsiteY4-20" fmla="*/ 613014 h 613095"/>
              <a:gd name="connsiteX0-21" fmla="*/ 0 w 990402"/>
              <a:gd name="connsiteY0-22" fmla="*/ 613014 h 613285"/>
              <a:gd name="connsiteX1-23" fmla="*/ 143655 w 990402"/>
              <a:gd name="connsiteY1-24" fmla="*/ 1014 h 613285"/>
              <a:gd name="connsiteX2-25" fmla="*/ 965458 w 990402"/>
              <a:gd name="connsiteY2-26" fmla="*/ 0 h 613285"/>
              <a:gd name="connsiteX3-27" fmla="*/ 990402 w 990402"/>
              <a:gd name="connsiteY3-28" fmla="*/ 613285 h 613285"/>
              <a:gd name="connsiteX4-29" fmla="*/ 0 w 990402"/>
              <a:gd name="connsiteY4-30" fmla="*/ 613014 h 613285"/>
              <a:gd name="connsiteX0-31" fmla="*/ 0 w 965458"/>
              <a:gd name="connsiteY0-32" fmla="*/ 613014 h 613014"/>
              <a:gd name="connsiteX1-33" fmla="*/ 143655 w 965458"/>
              <a:gd name="connsiteY1-34" fmla="*/ 1014 h 613014"/>
              <a:gd name="connsiteX2-35" fmla="*/ 965458 w 965458"/>
              <a:gd name="connsiteY2-36" fmla="*/ 0 h 613014"/>
              <a:gd name="connsiteX3-37" fmla="*/ 892039 w 965458"/>
              <a:gd name="connsiteY3-38" fmla="*/ 584330 h 613014"/>
              <a:gd name="connsiteX4-39" fmla="*/ 0 w 965458"/>
              <a:gd name="connsiteY4-40" fmla="*/ 613014 h 613014"/>
              <a:gd name="connsiteX0-41" fmla="*/ 0 w 965458"/>
              <a:gd name="connsiteY0-42" fmla="*/ 613014 h 613014"/>
              <a:gd name="connsiteX1-43" fmla="*/ 143655 w 965458"/>
              <a:gd name="connsiteY1-44" fmla="*/ 1014 h 613014"/>
              <a:gd name="connsiteX2-45" fmla="*/ 965458 w 965458"/>
              <a:gd name="connsiteY2-46" fmla="*/ 0 h 613014"/>
              <a:gd name="connsiteX3-47" fmla="*/ 815065 w 965458"/>
              <a:gd name="connsiteY3-48" fmla="*/ 566027 h 613014"/>
              <a:gd name="connsiteX4-49" fmla="*/ 0 w 965458"/>
              <a:gd name="connsiteY4-50" fmla="*/ 613014 h 613014"/>
              <a:gd name="connsiteX0-51" fmla="*/ 0 w 965458"/>
              <a:gd name="connsiteY0-52" fmla="*/ 613014 h 613014"/>
              <a:gd name="connsiteX1-53" fmla="*/ 143655 w 965458"/>
              <a:gd name="connsiteY1-54" fmla="*/ 1014 h 613014"/>
              <a:gd name="connsiteX2-55" fmla="*/ 965458 w 965458"/>
              <a:gd name="connsiteY2-56" fmla="*/ 0 h 613014"/>
              <a:gd name="connsiteX3-57" fmla="*/ 889102 w 965458"/>
              <a:gd name="connsiteY3-58" fmla="*/ 590436 h 613014"/>
              <a:gd name="connsiteX4-59" fmla="*/ 0 w 965458"/>
              <a:gd name="connsiteY4-60" fmla="*/ 613014 h 613014"/>
              <a:gd name="connsiteX0-61" fmla="*/ 0 w 895659"/>
              <a:gd name="connsiteY0-62" fmla="*/ 612000 h 612000"/>
              <a:gd name="connsiteX1-63" fmla="*/ 143655 w 895659"/>
              <a:gd name="connsiteY1-64" fmla="*/ 0 h 612000"/>
              <a:gd name="connsiteX2-65" fmla="*/ 895659 w 895659"/>
              <a:gd name="connsiteY2-66" fmla="*/ 17644 h 612000"/>
              <a:gd name="connsiteX3-67" fmla="*/ 889102 w 895659"/>
              <a:gd name="connsiteY3-68" fmla="*/ 589422 h 612000"/>
              <a:gd name="connsiteX4-69" fmla="*/ 0 w 895659"/>
              <a:gd name="connsiteY4-70" fmla="*/ 612000 h 612000"/>
              <a:gd name="connsiteX0-71" fmla="*/ 0 w 921393"/>
              <a:gd name="connsiteY0-72" fmla="*/ 612000 h 612000"/>
              <a:gd name="connsiteX1-73" fmla="*/ 143655 w 921393"/>
              <a:gd name="connsiteY1-74" fmla="*/ 0 h 612000"/>
              <a:gd name="connsiteX2-75" fmla="*/ 921393 w 921393"/>
              <a:gd name="connsiteY2-76" fmla="*/ 9538 h 612000"/>
              <a:gd name="connsiteX3-77" fmla="*/ 889102 w 921393"/>
              <a:gd name="connsiteY3-78" fmla="*/ 589422 h 612000"/>
              <a:gd name="connsiteX4-79" fmla="*/ 0 w 921393"/>
              <a:gd name="connsiteY4-80" fmla="*/ 612000 h 612000"/>
              <a:gd name="connsiteX0-81" fmla="*/ 0 w 921393"/>
              <a:gd name="connsiteY0-82" fmla="*/ 612000 h 612000"/>
              <a:gd name="connsiteX1-83" fmla="*/ 143655 w 921393"/>
              <a:gd name="connsiteY1-84" fmla="*/ 0 h 612000"/>
              <a:gd name="connsiteX2-85" fmla="*/ 921393 w 921393"/>
              <a:gd name="connsiteY2-86" fmla="*/ 9538 h 612000"/>
              <a:gd name="connsiteX3-87" fmla="*/ 883698 w 921393"/>
              <a:gd name="connsiteY3-88" fmla="*/ 597414 h 612000"/>
              <a:gd name="connsiteX4-89" fmla="*/ 0 w 921393"/>
              <a:gd name="connsiteY4-90" fmla="*/ 612000 h 612000"/>
              <a:gd name="connsiteX0-91" fmla="*/ 0 w 921393"/>
              <a:gd name="connsiteY0-92" fmla="*/ 612000 h 612000"/>
              <a:gd name="connsiteX1-93" fmla="*/ 143655 w 921393"/>
              <a:gd name="connsiteY1-94" fmla="*/ 0 h 612000"/>
              <a:gd name="connsiteX2-95" fmla="*/ 921393 w 921393"/>
              <a:gd name="connsiteY2-96" fmla="*/ 9538 h 612000"/>
              <a:gd name="connsiteX3-97" fmla="*/ 889602 w 921393"/>
              <a:gd name="connsiteY3-98" fmla="*/ 590004 h 612000"/>
              <a:gd name="connsiteX4-99" fmla="*/ 0 w 921393"/>
              <a:gd name="connsiteY4-10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19" name="平行四边形 2"/>
          <p:cNvSpPr/>
          <p:nvPr/>
        </p:nvSpPr>
        <p:spPr>
          <a:xfrm rot="18540000">
            <a:off x="6141006" y="4135279"/>
            <a:ext cx="920750" cy="649288"/>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 name="connsiteX0-11" fmla="*/ 0 w 1525434"/>
              <a:gd name="connsiteY0-12" fmla="*/ 613014 h 613095"/>
              <a:gd name="connsiteX1-13" fmla="*/ 143655 w 1525434"/>
              <a:gd name="connsiteY1-14" fmla="*/ 1014 h 613095"/>
              <a:gd name="connsiteX2-15" fmla="*/ 965458 w 1525434"/>
              <a:gd name="connsiteY2-16" fmla="*/ 0 h 613095"/>
              <a:gd name="connsiteX3-17" fmla="*/ 1525434 w 1525434"/>
              <a:gd name="connsiteY3-18" fmla="*/ 613095 h 613095"/>
              <a:gd name="connsiteX4-19" fmla="*/ 0 w 1525434"/>
              <a:gd name="connsiteY4-20" fmla="*/ 613014 h 613095"/>
              <a:gd name="connsiteX0-21" fmla="*/ 0 w 990402"/>
              <a:gd name="connsiteY0-22" fmla="*/ 613014 h 613285"/>
              <a:gd name="connsiteX1-23" fmla="*/ 143655 w 990402"/>
              <a:gd name="connsiteY1-24" fmla="*/ 1014 h 613285"/>
              <a:gd name="connsiteX2-25" fmla="*/ 965458 w 990402"/>
              <a:gd name="connsiteY2-26" fmla="*/ 0 h 613285"/>
              <a:gd name="connsiteX3-27" fmla="*/ 990402 w 990402"/>
              <a:gd name="connsiteY3-28" fmla="*/ 613285 h 613285"/>
              <a:gd name="connsiteX4-29" fmla="*/ 0 w 990402"/>
              <a:gd name="connsiteY4-30" fmla="*/ 613014 h 613285"/>
              <a:gd name="connsiteX0-31" fmla="*/ 0 w 965458"/>
              <a:gd name="connsiteY0-32" fmla="*/ 613014 h 613014"/>
              <a:gd name="connsiteX1-33" fmla="*/ 143655 w 965458"/>
              <a:gd name="connsiteY1-34" fmla="*/ 1014 h 613014"/>
              <a:gd name="connsiteX2-35" fmla="*/ 965458 w 965458"/>
              <a:gd name="connsiteY2-36" fmla="*/ 0 h 613014"/>
              <a:gd name="connsiteX3-37" fmla="*/ 892039 w 965458"/>
              <a:gd name="connsiteY3-38" fmla="*/ 584330 h 613014"/>
              <a:gd name="connsiteX4-39" fmla="*/ 0 w 965458"/>
              <a:gd name="connsiteY4-40" fmla="*/ 613014 h 613014"/>
              <a:gd name="connsiteX0-41" fmla="*/ 0 w 965458"/>
              <a:gd name="connsiteY0-42" fmla="*/ 613014 h 613014"/>
              <a:gd name="connsiteX1-43" fmla="*/ 143655 w 965458"/>
              <a:gd name="connsiteY1-44" fmla="*/ 1014 h 613014"/>
              <a:gd name="connsiteX2-45" fmla="*/ 965458 w 965458"/>
              <a:gd name="connsiteY2-46" fmla="*/ 0 h 613014"/>
              <a:gd name="connsiteX3-47" fmla="*/ 815065 w 965458"/>
              <a:gd name="connsiteY3-48" fmla="*/ 566027 h 613014"/>
              <a:gd name="connsiteX4-49" fmla="*/ 0 w 965458"/>
              <a:gd name="connsiteY4-50" fmla="*/ 613014 h 613014"/>
              <a:gd name="connsiteX0-51" fmla="*/ 0 w 965458"/>
              <a:gd name="connsiteY0-52" fmla="*/ 613014 h 613014"/>
              <a:gd name="connsiteX1-53" fmla="*/ 143655 w 965458"/>
              <a:gd name="connsiteY1-54" fmla="*/ 1014 h 613014"/>
              <a:gd name="connsiteX2-55" fmla="*/ 965458 w 965458"/>
              <a:gd name="connsiteY2-56" fmla="*/ 0 h 613014"/>
              <a:gd name="connsiteX3-57" fmla="*/ 889102 w 965458"/>
              <a:gd name="connsiteY3-58" fmla="*/ 590436 h 613014"/>
              <a:gd name="connsiteX4-59" fmla="*/ 0 w 965458"/>
              <a:gd name="connsiteY4-60" fmla="*/ 613014 h 613014"/>
              <a:gd name="connsiteX0-61" fmla="*/ 0 w 895659"/>
              <a:gd name="connsiteY0-62" fmla="*/ 612000 h 612000"/>
              <a:gd name="connsiteX1-63" fmla="*/ 143655 w 895659"/>
              <a:gd name="connsiteY1-64" fmla="*/ 0 h 612000"/>
              <a:gd name="connsiteX2-65" fmla="*/ 895659 w 895659"/>
              <a:gd name="connsiteY2-66" fmla="*/ 17644 h 612000"/>
              <a:gd name="connsiteX3-67" fmla="*/ 889102 w 895659"/>
              <a:gd name="connsiteY3-68" fmla="*/ 589422 h 612000"/>
              <a:gd name="connsiteX4-69" fmla="*/ 0 w 895659"/>
              <a:gd name="connsiteY4-70" fmla="*/ 612000 h 612000"/>
              <a:gd name="connsiteX0-71" fmla="*/ 0 w 921393"/>
              <a:gd name="connsiteY0-72" fmla="*/ 612000 h 612000"/>
              <a:gd name="connsiteX1-73" fmla="*/ 143655 w 921393"/>
              <a:gd name="connsiteY1-74" fmla="*/ 0 h 612000"/>
              <a:gd name="connsiteX2-75" fmla="*/ 921393 w 921393"/>
              <a:gd name="connsiteY2-76" fmla="*/ 9538 h 612000"/>
              <a:gd name="connsiteX3-77" fmla="*/ 889102 w 921393"/>
              <a:gd name="connsiteY3-78" fmla="*/ 589422 h 612000"/>
              <a:gd name="connsiteX4-79" fmla="*/ 0 w 921393"/>
              <a:gd name="connsiteY4-80" fmla="*/ 612000 h 612000"/>
              <a:gd name="connsiteX0-81" fmla="*/ 0 w 921393"/>
              <a:gd name="connsiteY0-82" fmla="*/ 612000 h 612000"/>
              <a:gd name="connsiteX1-83" fmla="*/ 143655 w 921393"/>
              <a:gd name="connsiteY1-84" fmla="*/ 0 h 612000"/>
              <a:gd name="connsiteX2-85" fmla="*/ 921393 w 921393"/>
              <a:gd name="connsiteY2-86" fmla="*/ 9538 h 612000"/>
              <a:gd name="connsiteX3-87" fmla="*/ 883698 w 921393"/>
              <a:gd name="connsiteY3-88" fmla="*/ 597414 h 612000"/>
              <a:gd name="connsiteX4-89" fmla="*/ 0 w 921393"/>
              <a:gd name="connsiteY4-90" fmla="*/ 612000 h 612000"/>
              <a:gd name="connsiteX0-91" fmla="*/ 0 w 921393"/>
              <a:gd name="connsiteY0-92" fmla="*/ 612000 h 612000"/>
              <a:gd name="connsiteX1-93" fmla="*/ 143655 w 921393"/>
              <a:gd name="connsiteY1-94" fmla="*/ 0 h 612000"/>
              <a:gd name="connsiteX2-95" fmla="*/ 921393 w 921393"/>
              <a:gd name="connsiteY2-96" fmla="*/ 9538 h 612000"/>
              <a:gd name="connsiteX3-97" fmla="*/ 889602 w 921393"/>
              <a:gd name="connsiteY3-98" fmla="*/ 590004 h 612000"/>
              <a:gd name="connsiteX4-99" fmla="*/ 0 w 921393"/>
              <a:gd name="connsiteY4-10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1393" h="612000">
                <a:moveTo>
                  <a:pt x="0" y="612000"/>
                </a:moveTo>
                <a:lnTo>
                  <a:pt x="143655" y="0"/>
                </a:lnTo>
                <a:lnTo>
                  <a:pt x="921393" y="9538"/>
                </a:lnTo>
                <a:cubicBezTo>
                  <a:pt x="919207" y="200131"/>
                  <a:pt x="891788" y="399411"/>
                  <a:pt x="889602" y="590004"/>
                </a:cubicBezTo>
                <a:lnTo>
                  <a:pt x="0" y="612000"/>
                </a:lnTo>
                <a:close/>
              </a:path>
            </a:pathLst>
          </a:custGeom>
          <a:gradFill>
            <a:gsLst>
              <a:gs pos="0">
                <a:srgbClr val="9B5C92"/>
              </a:gs>
              <a:gs pos="100000">
                <a:srgbClr val="612B8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20" name="平行四边形 2"/>
          <p:cNvSpPr/>
          <p:nvPr/>
        </p:nvSpPr>
        <p:spPr>
          <a:xfrm rot="3060000" flipV="1">
            <a:off x="5595065" y="1784350"/>
            <a:ext cx="1619250" cy="612775"/>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0000" h="612081">
                <a:moveTo>
                  <a:pt x="0" y="612000"/>
                </a:moveTo>
                <a:lnTo>
                  <a:pt x="143655" y="0"/>
                </a:lnTo>
                <a:lnTo>
                  <a:pt x="1620000" y="0"/>
                </a:lnTo>
                <a:lnTo>
                  <a:pt x="1525434" y="612081"/>
                </a:lnTo>
                <a:lnTo>
                  <a:pt x="0" y="612000"/>
                </a:lnTo>
                <a:close/>
              </a:path>
            </a:pathLst>
          </a:custGeom>
          <a:solidFill>
            <a:srgbClr val="612B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4" name="平行四边形 2"/>
          <p:cNvSpPr/>
          <p:nvPr/>
        </p:nvSpPr>
        <p:spPr bwMode="auto">
          <a:xfrm rot="3060000" flipV="1">
            <a:off x="5065475" y="4340860"/>
            <a:ext cx="1620838" cy="611187"/>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0000" h="612081">
                <a:moveTo>
                  <a:pt x="0" y="612000"/>
                </a:moveTo>
                <a:lnTo>
                  <a:pt x="143655" y="0"/>
                </a:lnTo>
                <a:lnTo>
                  <a:pt x="1620000" y="0"/>
                </a:lnTo>
                <a:lnTo>
                  <a:pt x="1525434" y="612081"/>
                </a:lnTo>
                <a:lnTo>
                  <a:pt x="0" y="612000"/>
                </a:lnTo>
                <a:close/>
              </a:path>
            </a:pathLst>
          </a:custGeom>
          <a:solidFill>
            <a:srgbClr val="612B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22" name="平行四边形 2"/>
          <p:cNvSpPr/>
          <p:nvPr/>
        </p:nvSpPr>
        <p:spPr bwMode="auto">
          <a:xfrm rot="8460000" flipH="1">
            <a:off x="4050268" y="2815275"/>
            <a:ext cx="1620838" cy="611189"/>
          </a:xfrm>
          <a:custGeom>
            <a:avLst/>
            <a:gdLst>
              <a:gd name="connsiteX0" fmla="*/ 0 w 1620000"/>
              <a:gd name="connsiteY0" fmla="*/ 612000 h 612000"/>
              <a:gd name="connsiteX1" fmla="*/ 143655 w 1620000"/>
              <a:gd name="connsiteY1" fmla="*/ 0 h 612000"/>
              <a:gd name="connsiteX2" fmla="*/ 1620000 w 1620000"/>
              <a:gd name="connsiteY2" fmla="*/ 0 h 612000"/>
              <a:gd name="connsiteX3" fmla="*/ 1476345 w 1620000"/>
              <a:gd name="connsiteY3" fmla="*/ 612000 h 612000"/>
              <a:gd name="connsiteX4" fmla="*/ 0 w 1620000"/>
              <a:gd name="connsiteY4" fmla="*/ 612000 h 612000"/>
              <a:gd name="connsiteX0-1" fmla="*/ 0 w 1620000"/>
              <a:gd name="connsiteY0-2" fmla="*/ 612000 h 612081"/>
              <a:gd name="connsiteX1-3" fmla="*/ 143655 w 1620000"/>
              <a:gd name="connsiteY1-4" fmla="*/ 0 h 612081"/>
              <a:gd name="connsiteX2-5" fmla="*/ 1620000 w 1620000"/>
              <a:gd name="connsiteY2-6" fmla="*/ 0 h 612081"/>
              <a:gd name="connsiteX3-7" fmla="*/ 1525434 w 1620000"/>
              <a:gd name="connsiteY3-8" fmla="*/ 612081 h 612081"/>
              <a:gd name="connsiteX4-9" fmla="*/ 0 w 1620000"/>
              <a:gd name="connsiteY4-10" fmla="*/ 612000 h 6120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0000" h="612081">
                <a:moveTo>
                  <a:pt x="0" y="612000"/>
                </a:moveTo>
                <a:lnTo>
                  <a:pt x="143655" y="0"/>
                </a:lnTo>
                <a:lnTo>
                  <a:pt x="1620000" y="0"/>
                </a:lnTo>
                <a:lnTo>
                  <a:pt x="1525434" y="612081"/>
                </a:lnTo>
                <a:lnTo>
                  <a:pt x="0" y="612000"/>
                </a:lnTo>
                <a:close/>
              </a:path>
            </a:pathLst>
          </a:custGeom>
          <a:solidFill>
            <a:srgbClr val="612B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solidFill>
              <a:latin typeface="微软雅黑" pitchFamily="34" charset="-122"/>
              <a:ea typeface="微软雅黑" pitchFamily="34" charset="-122"/>
              <a:cs typeface="字魂59号-创粗黑" panose="00000500000000000000" charset="-122"/>
            </a:endParaRPr>
          </a:p>
        </p:txBody>
      </p:sp>
      <p:sp>
        <p:nvSpPr>
          <p:cNvPr id="65" name="TextBox 45"/>
          <p:cNvSpPr txBox="1"/>
          <p:nvPr/>
        </p:nvSpPr>
        <p:spPr>
          <a:xfrm>
            <a:off x="1228090" y="2190750"/>
            <a:ext cx="1981200" cy="421005"/>
          </a:xfrm>
          <a:prstGeom prst="rect">
            <a:avLst/>
          </a:prstGeom>
        </p:spPr>
        <p:txBody>
          <a:bodyPr vert="horz" wrap="none" lIns="0" tIns="0" rIns="0" bIns="0" anchor="b" anchorCtr="1">
            <a:normAutofit/>
          </a:bodyPr>
          <a:lstStyle/>
          <a:p>
            <a:pPr algn="ctr"/>
            <a:r>
              <a:rPr lang="en-US" altLang="zh-CN"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rPr>
              <a:t>Introduction to IT Products and Services</a:t>
            </a:r>
            <a:endParaRPr lang="zh-CN" altLang="en-US"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endParaRPr>
          </a:p>
        </p:txBody>
      </p:sp>
      <p:sp>
        <p:nvSpPr>
          <p:cNvPr id="68" name="TextBox 45"/>
          <p:cNvSpPr txBox="1"/>
          <p:nvPr/>
        </p:nvSpPr>
        <p:spPr>
          <a:xfrm>
            <a:off x="1228090" y="3919855"/>
            <a:ext cx="1981200" cy="421005"/>
          </a:xfrm>
          <a:prstGeom prst="rect">
            <a:avLst/>
          </a:prstGeom>
        </p:spPr>
        <p:txBody>
          <a:bodyPr vert="horz" wrap="none" lIns="0" tIns="0" rIns="0" bIns="0" anchor="b" anchorCtr="1">
            <a:normAutofit/>
          </a:bodyPr>
          <a:lstStyle/>
          <a:p>
            <a:pPr algn="ctr"/>
            <a:r>
              <a:rPr lang="en-US" altLang="zh-CN"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rPr>
              <a:t>Multinational Corporation India Centers</a:t>
            </a:r>
            <a:endParaRPr lang="zh-CN" altLang="en-US"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endParaRPr>
          </a:p>
        </p:txBody>
      </p:sp>
      <p:sp>
        <p:nvSpPr>
          <p:cNvPr id="71" name="TextBox 45"/>
          <p:cNvSpPr txBox="1"/>
          <p:nvPr/>
        </p:nvSpPr>
        <p:spPr>
          <a:xfrm>
            <a:off x="8832215" y="2190750"/>
            <a:ext cx="1981200" cy="421005"/>
          </a:xfrm>
          <a:prstGeom prst="rect">
            <a:avLst/>
          </a:prstGeom>
        </p:spPr>
        <p:txBody>
          <a:bodyPr vert="horz" wrap="none" lIns="0" tIns="0" rIns="0" bIns="0" anchor="b" anchorCtr="1">
            <a:normAutofit/>
          </a:bodyPr>
          <a:lstStyle/>
          <a:p>
            <a:pPr algn="ctr"/>
            <a:r>
              <a:rPr lang="en-US" altLang="zh-CN"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rPr>
              <a:t>Off-shoring in the IT Industry</a:t>
            </a:r>
            <a:endParaRPr lang="zh-CN" altLang="en-US"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endParaRPr>
          </a:p>
        </p:txBody>
      </p:sp>
      <p:sp>
        <p:nvSpPr>
          <p:cNvPr id="74" name="TextBox 45"/>
          <p:cNvSpPr txBox="1"/>
          <p:nvPr/>
        </p:nvSpPr>
        <p:spPr>
          <a:xfrm>
            <a:off x="8832215" y="3919855"/>
            <a:ext cx="1981200" cy="421005"/>
          </a:xfrm>
          <a:prstGeom prst="rect">
            <a:avLst/>
          </a:prstGeom>
        </p:spPr>
        <p:txBody>
          <a:bodyPr vert="horz" wrap="none" lIns="0" tIns="0" rIns="0" bIns="0" anchor="b" anchorCtr="1">
            <a:normAutofit/>
          </a:bodyPr>
          <a:lstStyle/>
          <a:p>
            <a:pPr algn="ctr"/>
            <a:r>
              <a:rPr lang="en-US" altLang="zh-CN"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rPr>
              <a:t>Advantages and Challenges</a:t>
            </a:r>
            <a:endParaRPr lang="zh-CN" altLang="en-US" sz="1600" b="1" kern="900" dirty="0">
              <a:solidFill>
                <a:schemeClr val="tx1">
                  <a:lumMod val="75000"/>
                  <a:lumOff val="25000"/>
                </a:schemeClr>
              </a:solidFill>
              <a:latin typeface="微软雅黑" pitchFamily="34" charset="-122"/>
              <a:ea typeface="微软雅黑" pitchFamily="34" charset="-122"/>
              <a:cs typeface="+mn-ea"/>
              <a:sym typeface="字魂59号-创粗黑" panose="00000500000000000000" charset="-122"/>
            </a:endParaRPr>
          </a:p>
        </p:txBody>
      </p:sp>
      <p:sp>
        <p:nvSpPr>
          <p:cNvPr id="5" name="矩形 7">
            <a:extLst>
              <a:ext uri="{FF2B5EF4-FFF2-40B4-BE49-F238E27FC236}">
                <a16:creationId xmlns:a16="http://schemas.microsoft.com/office/drawing/2014/main" id="{16989BB9-4440-F428-9DD0-EDC3F4B808FE}"/>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矩形 4">
            <a:extLst>
              <a:ext uri="{FF2B5EF4-FFF2-40B4-BE49-F238E27FC236}">
                <a16:creationId xmlns:a16="http://schemas.microsoft.com/office/drawing/2014/main" id="{2C88A5F3-1AB6-2547-A548-6540937854FC}"/>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7" name="TextBox 6">
            <a:extLst>
              <a:ext uri="{FF2B5EF4-FFF2-40B4-BE49-F238E27FC236}">
                <a16:creationId xmlns:a16="http://schemas.microsoft.com/office/drawing/2014/main" id="{C6F37378-061D-613C-D986-7966C771F7D4}"/>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8" name="TextBox 7">
            <a:extLst>
              <a:ext uri="{FF2B5EF4-FFF2-40B4-BE49-F238E27FC236}">
                <a16:creationId xmlns:a16="http://schemas.microsoft.com/office/drawing/2014/main" id="{63C163D1-E282-F533-C7D5-3693E7621429}"/>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pic>
        <p:nvPicPr>
          <p:cNvPr id="9" name="Google Shape;399;p1">
            <a:extLst>
              <a:ext uri="{FF2B5EF4-FFF2-40B4-BE49-F238E27FC236}">
                <a16:creationId xmlns:a16="http://schemas.microsoft.com/office/drawing/2014/main" id="{4E0A3E1A-6695-70E6-BBDA-8A7CB39AB719}"/>
              </a:ext>
            </a:extLst>
          </p:cNvPr>
          <p:cNvPicPr preferRelativeResize="0"/>
          <p:nvPr/>
        </p:nvPicPr>
        <p:blipFill rotWithShape="1">
          <a:blip r:embed="rId3">
            <a:alphaModFix/>
          </a:blip>
          <a:srcRect l="17852" t="21704" r="18999" b="18880"/>
          <a:stretch/>
        </p:blipFill>
        <p:spPr>
          <a:xfrm>
            <a:off x="10199900" y="2643"/>
            <a:ext cx="1894909" cy="1002890"/>
          </a:xfrm>
          <a:prstGeom prst="rect">
            <a:avLst/>
          </a:prstGeom>
          <a:noFill/>
          <a:ln>
            <a:noFill/>
          </a:ln>
        </p:spPr>
      </p:pic>
      <p:sp>
        <p:nvSpPr>
          <p:cNvPr id="10" name="TextBox 9">
            <a:extLst>
              <a:ext uri="{FF2B5EF4-FFF2-40B4-BE49-F238E27FC236}">
                <a16:creationId xmlns:a16="http://schemas.microsoft.com/office/drawing/2014/main" id="{C350CE8D-1C4A-8898-50AF-3764302948A1}"/>
              </a:ext>
            </a:extLst>
          </p:cNvPr>
          <p:cNvSpPr txBox="1"/>
          <p:nvPr/>
        </p:nvSpPr>
        <p:spPr>
          <a:xfrm>
            <a:off x="1885315" y="405765"/>
            <a:ext cx="6376104"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IT Products and Services, Off</a:t>
            </a:r>
            <a:r>
              <a:rPr lang="en-US" b="1" i="1" dirty="0">
                <a:solidFill>
                  <a:schemeClr val="accent5">
                    <a:lumMod val="50000"/>
                  </a:schemeClr>
                </a:solidFill>
              </a:rPr>
              <a:t>-</a:t>
            </a:r>
            <a:r>
              <a:rPr lang="en-US" b="1" i="1" dirty="0">
                <a:solidFill>
                  <a:schemeClr val="accent5">
                    <a:lumMod val="50000"/>
                  </a:schemeClr>
                </a:solidFill>
                <a:latin typeface="Auralyess Free Trial" panose="02000504000000020004" pitchFamily="50" charset="0"/>
              </a:rPr>
              <a:t>shoring, and MNC India Centers</a:t>
            </a:r>
          </a:p>
        </p:txBody>
      </p:sp>
    </p:spTree>
    <p:extLst>
      <p:ext uri="{BB962C8B-B14F-4D97-AF65-F5344CB8AC3E}">
        <p14:creationId xmlns:p14="http://schemas.microsoft.com/office/powerpoint/2010/main" val="27060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2000"/>
                                        <p:tgtEl>
                                          <p:spTgt spid="1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heel(1)">
                                      <p:cBhvr>
                                        <p:cTn id="13" dur="2000"/>
                                        <p:tgtEl>
                                          <p:spTgt spid="1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2000"/>
                                        <p:tgtEl>
                                          <p:spTgt spid="1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heel(1)">
                                      <p:cBhvr>
                                        <p:cTn id="22" dur="2000"/>
                                        <p:tgtEl>
                                          <p:spTgt spid="2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2000"/>
                                        <p:tgtEl>
                                          <p:spTgt spid="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4" grpId="0" bldLvl="0" animBg="1"/>
      <p:bldP spid="2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6581930" cy="369332"/>
          </a:xfrm>
          <a:prstGeom prst="rect">
            <a:avLst/>
          </a:prstGeom>
          <a:noFill/>
        </p:spPr>
        <p:txBody>
          <a:bodyPr wrap="none" rtlCol="0">
            <a:spAutoFit/>
          </a:bodyPr>
          <a:lstStyle/>
          <a:p>
            <a:pPr lvl="0">
              <a:defRPr/>
            </a:pPr>
            <a:r>
              <a:rPr lang="en-US" altLang="zh-CN" sz="1800" b="1" dirty="0">
                <a:solidFill>
                  <a:schemeClr val="accent5"/>
                </a:solidFill>
              </a:rPr>
              <a:t>IT Products and Services, Off-shoring, and MNC India Centers</a:t>
            </a:r>
            <a:endParaRPr kumimoji="0" lang="en-US" altLang="zh-CN" sz="1800" b="1" i="0" u="none" strike="noStrike" kern="1200" cap="none" spc="0" normalizeH="0" baseline="0" noProof="0" dirty="0">
              <a:ln>
                <a:noFill/>
              </a:ln>
              <a:solidFill>
                <a:schemeClr val="accent5"/>
              </a:solidFill>
              <a:effectLst/>
              <a:uLnTx/>
              <a:uFillTx/>
              <a:ea typeface="+mn-ea"/>
              <a:cs typeface="+mn-cs"/>
            </a:endParaRP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9" name="TextBox 8">
            <a:extLst>
              <a:ext uri="{FF2B5EF4-FFF2-40B4-BE49-F238E27FC236}">
                <a16:creationId xmlns:a16="http://schemas.microsoft.com/office/drawing/2014/main" id="{6CB9C2C1-F806-71A2-763F-55A73632A08A}"/>
              </a:ext>
            </a:extLst>
          </p:cNvPr>
          <p:cNvSpPr txBox="1"/>
          <p:nvPr/>
        </p:nvSpPr>
        <p:spPr>
          <a:xfrm>
            <a:off x="441324" y="1397675"/>
            <a:ext cx="11367217" cy="1754326"/>
          </a:xfrm>
          <a:prstGeom prst="rect">
            <a:avLst/>
          </a:prstGeom>
          <a:noFill/>
        </p:spPr>
        <p:txBody>
          <a:bodyPr wrap="square">
            <a:spAutoFit/>
          </a:bodyPr>
          <a:lstStyle/>
          <a:p>
            <a:pPr algn="l"/>
            <a:r>
              <a:rPr lang="en-US" b="1" i="0" dirty="0">
                <a:solidFill>
                  <a:srgbClr val="0D0D0D"/>
                </a:solidFill>
                <a:effectLst/>
                <a:highlight>
                  <a:srgbClr val="FFFFFF"/>
                </a:highlight>
                <a:latin typeface="Söhne"/>
              </a:rPr>
              <a:t>IT Products: </a:t>
            </a:r>
          </a:p>
          <a:p>
            <a:pPr algn="l"/>
            <a:r>
              <a:rPr lang="en-US" i="0" dirty="0">
                <a:solidFill>
                  <a:srgbClr val="0D0D0D"/>
                </a:solidFill>
                <a:effectLst/>
                <a:highlight>
                  <a:srgbClr val="FFFFFF"/>
                </a:highlight>
                <a:latin typeface="Söhne"/>
              </a:rPr>
              <a:t>Physical devices or software solutions developed for specific purposes (e.g., laptops, smartphones, enterprise software).</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IT Services: </a:t>
            </a:r>
          </a:p>
          <a:p>
            <a:pPr algn="l"/>
            <a:r>
              <a:rPr lang="en-US" i="0" dirty="0">
                <a:solidFill>
                  <a:srgbClr val="0D0D0D"/>
                </a:solidFill>
                <a:effectLst/>
                <a:highlight>
                  <a:srgbClr val="FFFFFF"/>
                </a:highlight>
                <a:latin typeface="Söhne"/>
              </a:rPr>
              <a:t>Support, maintenance, consulting, and outsourcing services provided by IT companies (e.g., software development, cybersecurity, cloud computing).</a:t>
            </a:r>
          </a:p>
        </p:txBody>
      </p:sp>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
        <p:nvSpPr>
          <p:cNvPr id="3" name="TextBox 2">
            <a:extLst>
              <a:ext uri="{FF2B5EF4-FFF2-40B4-BE49-F238E27FC236}">
                <a16:creationId xmlns:a16="http://schemas.microsoft.com/office/drawing/2014/main" id="{79B77EE6-B89E-A989-63D3-10FC096CCEFF}"/>
              </a:ext>
            </a:extLst>
          </p:cNvPr>
          <p:cNvSpPr txBox="1"/>
          <p:nvPr/>
        </p:nvSpPr>
        <p:spPr>
          <a:xfrm>
            <a:off x="441324" y="3469823"/>
            <a:ext cx="3149452" cy="369332"/>
          </a:xfrm>
          <a:prstGeom prst="rect">
            <a:avLst/>
          </a:prstGeom>
          <a:noFill/>
        </p:spPr>
        <p:txBody>
          <a:bodyPr wrap="none" rtlCol="0">
            <a:spAutoFit/>
          </a:bodyPr>
          <a:lstStyle/>
          <a:p>
            <a:pPr lvl="0">
              <a:defRPr/>
            </a:pPr>
            <a:r>
              <a:rPr lang="en-US" altLang="zh-CN" sz="1800" b="1" dirty="0">
                <a:solidFill>
                  <a:schemeClr val="accent5"/>
                </a:solidFill>
              </a:rPr>
              <a:t>Off-shoring in the IT Industry</a:t>
            </a:r>
            <a:endParaRPr kumimoji="0" lang="en-US" altLang="zh-CN" sz="1800" b="1" i="0" u="none" strike="noStrike" kern="1200" cap="none" spc="0" normalizeH="0" baseline="0" noProof="0" dirty="0">
              <a:ln>
                <a:noFill/>
              </a:ln>
              <a:solidFill>
                <a:schemeClr val="accent5"/>
              </a:solidFill>
              <a:effectLst/>
              <a:uLnTx/>
              <a:uFillTx/>
              <a:ea typeface="+mn-ea"/>
              <a:cs typeface="+mn-cs"/>
            </a:endParaRPr>
          </a:p>
        </p:txBody>
      </p:sp>
      <p:sp>
        <p:nvSpPr>
          <p:cNvPr id="10" name="TextBox 9">
            <a:extLst>
              <a:ext uri="{FF2B5EF4-FFF2-40B4-BE49-F238E27FC236}">
                <a16:creationId xmlns:a16="http://schemas.microsoft.com/office/drawing/2014/main" id="{36AEEF4E-6212-06FD-506E-05DC73CAA8D8}"/>
              </a:ext>
            </a:extLst>
          </p:cNvPr>
          <p:cNvSpPr txBox="1"/>
          <p:nvPr/>
        </p:nvSpPr>
        <p:spPr>
          <a:xfrm>
            <a:off x="441324" y="3941417"/>
            <a:ext cx="11367217" cy="1754326"/>
          </a:xfrm>
          <a:prstGeom prst="rect">
            <a:avLst/>
          </a:prstGeom>
          <a:noFill/>
        </p:spPr>
        <p:txBody>
          <a:bodyPr wrap="square">
            <a:spAutoFit/>
          </a:bodyPr>
          <a:lstStyle/>
          <a:p>
            <a:pPr algn="just"/>
            <a:r>
              <a:rPr lang="en-US" i="0" dirty="0">
                <a:solidFill>
                  <a:srgbClr val="0D0D0D"/>
                </a:solidFill>
                <a:effectLst/>
                <a:highlight>
                  <a:srgbClr val="FFFFFF"/>
                </a:highlight>
                <a:latin typeface="Söhne"/>
              </a:rPr>
              <a:t>The practice of relocating business processes or services to another country, typically to reduce costs or access specialized talent.</a:t>
            </a:r>
          </a:p>
          <a:p>
            <a:pPr algn="just"/>
            <a:endParaRPr lang="en-US" i="0" dirty="0">
              <a:solidFill>
                <a:srgbClr val="0D0D0D"/>
              </a:solidFill>
              <a:effectLst/>
              <a:highlight>
                <a:srgbClr val="FFFFFF"/>
              </a:highlight>
              <a:latin typeface="Söhne"/>
            </a:endParaRPr>
          </a:p>
          <a:p>
            <a:pPr algn="just"/>
            <a:r>
              <a:rPr lang="en-US" b="1" i="0" dirty="0">
                <a:solidFill>
                  <a:srgbClr val="0D0D0D"/>
                </a:solidFill>
                <a:effectLst/>
                <a:highlight>
                  <a:srgbClr val="FFFFFF"/>
                </a:highlight>
                <a:latin typeface="Söhne"/>
              </a:rPr>
              <a:t>Common Off-shoring Destinations: </a:t>
            </a:r>
            <a:r>
              <a:rPr lang="en-US" i="0" dirty="0">
                <a:solidFill>
                  <a:srgbClr val="0D0D0D"/>
                </a:solidFill>
                <a:effectLst/>
                <a:highlight>
                  <a:srgbClr val="FFFFFF"/>
                </a:highlight>
                <a:latin typeface="Söhne"/>
              </a:rPr>
              <a:t>India, Philippines, Eastern Europe, etc.</a:t>
            </a:r>
          </a:p>
          <a:p>
            <a:pPr algn="just"/>
            <a:endParaRPr lang="en-US" b="1" i="0" dirty="0">
              <a:solidFill>
                <a:srgbClr val="0D0D0D"/>
              </a:solidFill>
              <a:effectLst/>
              <a:highlight>
                <a:srgbClr val="FFFFFF"/>
              </a:highlight>
              <a:latin typeface="Söhne"/>
            </a:endParaRPr>
          </a:p>
          <a:p>
            <a:pPr algn="just"/>
            <a:r>
              <a:rPr lang="en-US" b="1" i="0" dirty="0">
                <a:solidFill>
                  <a:srgbClr val="0D0D0D"/>
                </a:solidFill>
                <a:effectLst/>
                <a:highlight>
                  <a:srgbClr val="FFFFFF"/>
                </a:highlight>
                <a:latin typeface="Söhne"/>
              </a:rPr>
              <a:t>Reasons for Off-shoring: </a:t>
            </a:r>
            <a:r>
              <a:rPr lang="en-US" i="0" dirty="0">
                <a:solidFill>
                  <a:srgbClr val="0D0D0D"/>
                </a:solidFill>
                <a:effectLst/>
                <a:highlight>
                  <a:srgbClr val="FFFFFF"/>
                </a:highlight>
                <a:latin typeface="Söhne"/>
              </a:rPr>
              <a:t>Cost savings, access to skilled labor, 24/7 service availability, and global market presence.</a:t>
            </a:r>
          </a:p>
        </p:txBody>
      </p:sp>
    </p:spTree>
    <p:extLst>
      <p:ext uri="{BB962C8B-B14F-4D97-AF65-F5344CB8AC3E}">
        <p14:creationId xmlns:p14="http://schemas.microsoft.com/office/powerpoint/2010/main" val="274437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9628139-9D53-D41B-6942-F6327A89B225}"/>
              </a:ext>
            </a:extLst>
          </p:cNvPr>
          <p:cNvSpPr/>
          <p:nvPr/>
        </p:nvSpPr>
        <p:spPr>
          <a:xfrm>
            <a:off x="441325" y="405765"/>
            <a:ext cx="1443990"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5" name="矩形 4">
            <a:extLst>
              <a:ext uri="{FF2B5EF4-FFF2-40B4-BE49-F238E27FC236}">
                <a16:creationId xmlns:a16="http://schemas.microsoft.com/office/drawing/2014/main" id="{5567CB48-35B9-7E8A-7FF4-76E87F40CC74}"/>
              </a:ext>
            </a:extLst>
          </p:cNvPr>
          <p:cNvSpPr/>
          <p:nvPr/>
        </p:nvSpPr>
        <p:spPr>
          <a:xfrm>
            <a:off x="0" y="405765"/>
            <a:ext cx="200025" cy="339090"/>
          </a:xfrm>
          <a:prstGeom prst="rect">
            <a:avLst/>
          </a:prstGeom>
          <a:solidFill>
            <a:srgbClr val="32004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cs typeface="字魂59号-创粗黑" panose="00000500000000000000" charset="-122"/>
            </a:endParaRPr>
          </a:p>
        </p:txBody>
      </p:sp>
      <p:sp>
        <p:nvSpPr>
          <p:cNvPr id="6" name="TextBox 5">
            <a:extLst>
              <a:ext uri="{FF2B5EF4-FFF2-40B4-BE49-F238E27FC236}">
                <a16:creationId xmlns:a16="http://schemas.microsoft.com/office/drawing/2014/main" id="{0DF5CBC9-8E5B-2B90-ADD3-30FB656353A7}"/>
              </a:ext>
            </a:extLst>
          </p:cNvPr>
          <p:cNvSpPr txBox="1"/>
          <p:nvPr/>
        </p:nvSpPr>
        <p:spPr>
          <a:xfrm>
            <a:off x="200025" y="6465617"/>
            <a:ext cx="2107628" cy="307777"/>
          </a:xfrm>
          <a:prstGeom prst="rect">
            <a:avLst/>
          </a:prstGeom>
          <a:noFill/>
        </p:spPr>
        <p:txBody>
          <a:bodyPr wrap="none" rtlCol="0">
            <a:spAutoFit/>
          </a:bodyPr>
          <a:lstStyle/>
          <a:p>
            <a:r>
              <a:rPr lang="en-US" sz="1400" b="1" i="1" dirty="0">
                <a:solidFill>
                  <a:schemeClr val="accent5">
                    <a:lumMod val="50000"/>
                  </a:schemeClr>
                </a:solidFill>
              </a:rPr>
              <a:t>www.pentagonspace.in</a:t>
            </a:r>
          </a:p>
        </p:txBody>
      </p:sp>
      <p:sp>
        <p:nvSpPr>
          <p:cNvPr id="7" name="TextBox 6">
            <a:extLst>
              <a:ext uri="{FF2B5EF4-FFF2-40B4-BE49-F238E27FC236}">
                <a16:creationId xmlns:a16="http://schemas.microsoft.com/office/drawing/2014/main" id="{C564856B-D9C9-79CA-6A73-F8E5DF5DAED2}"/>
              </a:ext>
            </a:extLst>
          </p:cNvPr>
          <p:cNvSpPr txBox="1"/>
          <p:nvPr/>
        </p:nvSpPr>
        <p:spPr>
          <a:xfrm>
            <a:off x="10062945" y="6465617"/>
            <a:ext cx="1893082" cy="307777"/>
          </a:xfrm>
          <a:prstGeom prst="rect">
            <a:avLst/>
          </a:prstGeom>
          <a:noFill/>
        </p:spPr>
        <p:txBody>
          <a:bodyPr wrap="none" rtlCol="0">
            <a:spAutoFit/>
          </a:bodyPr>
          <a:lstStyle/>
          <a:p>
            <a:r>
              <a:rPr lang="en-US" sz="1400" b="1" i="1" dirty="0">
                <a:solidFill>
                  <a:schemeClr val="accent5">
                    <a:lumMod val="50000"/>
                  </a:schemeClr>
                </a:solidFill>
              </a:rPr>
              <a:t>Elite Mastery Module</a:t>
            </a:r>
          </a:p>
        </p:txBody>
      </p:sp>
      <p:sp>
        <p:nvSpPr>
          <p:cNvPr id="8" name="TextBox 7">
            <a:extLst>
              <a:ext uri="{FF2B5EF4-FFF2-40B4-BE49-F238E27FC236}">
                <a16:creationId xmlns:a16="http://schemas.microsoft.com/office/drawing/2014/main" id="{9155E0EE-94F5-7012-E2AC-6103EB9054E1}"/>
              </a:ext>
            </a:extLst>
          </p:cNvPr>
          <p:cNvSpPr txBox="1"/>
          <p:nvPr/>
        </p:nvSpPr>
        <p:spPr>
          <a:xfrm>
            <a:off x="441324" y="886599"/>
            <a:ext cx="4347280" cy="369332"/>
          </a:xfrm>
          <a:prstGeom prst="rect">
            <a:avLst/>
          </a:prstGeom>
          <a:noFill/>
        </p:spPr>
        <p:txBody>
          <a:bodyPr wrap="none" rtlCol="0">
            <a:spAutoFit/>
          </a:bodyPr>
          <a:lstStyle/>
          <a:p>
            <a:pPr lvl="0">
              <a:defRPr/>
            </a:pPr>
            <a:r>
              <a:rPr lang="en-US" altLang="zh-CN" sz="1800" b="1" dirty="0">
                <a:solidFill>
                  <a:schemeClr val="accent5"/>
                </a:solidFill>
              </a:rPr>
              <a:t>Multinational Corporation India Centers</a:t>
            </a:r>
          </a:p>
        </p:txBody>
      </p:sp>
      <p:pic>
        <p:nvPicPr>
          <p:cNvPr id="2" name="Google Shape;399;p1">
            <a:extLst>
              <a:ext uri="{FF2B5EF4-FFF2-40B4-BE49-F238E27FC236}">
                <a16:creationId xmlns:a16="http://schemas.microsoft.com/office/drawing/2014/main" id="{744CB5B3-13FA-72C8-D8F4-F65E00CEC852}"/>
              </a:ext>
            </a:extLst>
          </p:cNvPr>
          <p:cNvPicPr preferRelativeResize="0"/>
          <p:nvPr/>
        </p:nvPicPr>
        <p:blipFill rotWithShape="1">
          <a:blip r:embed="rId2">
            <a:alphaModFix/>
          </a:blip>
          <a:srcRect l="17852" t="21704" r="18999" b="18880"/>
          <a:stretch/>
        </p:blipFill>
        <p:spPr>
          <a:xfrm>
            <a:off x="10199900" y="2643"/>
            <a:ext cx="1894909" cy="1002890"/>
          </a:xfrm>
          <a:prstGeom prst="rect">
            <a:avLst/>
          </a:prstGeom>
          <a:noFill/>
          <a:ln>
            <a:noFill/>
          </a:ln>
        </p:spPr>
      </p:pic>
      <p:sp>
        <p:nvSpPr>
          <p:cNvPr id="19" name="TextBox 18">
            <a:extLst>
              <a:ext uri="{FF2B5EF4-FFF2-40B4-BE49-F238E27FC236}">
                <a16:creationId xmlns:a16="http://schemas.microsoft.com/office/drawing/2014/main" id="{08882E35-CCE5-98E1-7A76-438FE9F0DF67}"/>
              </a:ext>
            </a:extLst>
          </p:cNvPr>
          <p:cNvSpPr txBox="1"/>
          <p:nvPr/>
        </p:nvSpPr>
        <p:spPr>
          <a:xfrm>
            <a:off x="1885315" y="405765"/>
            <a:ext cx="2900666" cy="369332"/>
          </a:xfrm>
          <a:prstGeom prst="rect">
            <a:avLst/>
          </a:prstGeom>
          <a:noFill/>
        </p:spPr>
        <p:txBody>
          <a:bodyPr wrap="none" rtlCol="0">
            <a:spAutoFit/>
          </a:bodyPr>
          <a:lstStyle/>
          <a:p>
            <a:r>
              <a:rPr lang="en-US" b="1" i="1" dirty="0">
                <a:solidFill>
                  <a:schemeClr val="accent5">
                    <a:lumMod val="50000"/>
                  </a:schemeClr>
                </a:solidFill>
                <a:latin typeface="Auralyess Free Trial" panose="02000504000000020004" pitchFamily="50" charset="0"/>
              </a:rPr>
              <a:t>Industry Overview Module</a:t>
            </a:r>
          </a:p>
        </p:txBody>
      </p:sp>
      <p:sp>
        <p:nvSpPr>
          <p:cNvPr id="3" name="TextBox 2">
            <a:extLst>
              <a:ext uri="{FF2B5EF4-FFF2-40B4-BE49-F238E27FC236}">
                <a16:creationId xmlns:a16="http://schemas.microsoft.com/office/drawing/2014/main" id="{79B77EE6-B89E-A989-63D3-10FC096CCEFF}"/>
              </a:ext>
            </a:extLst>
          </p:cNvPr>
          <p:cNvSpPr txBox="1"/>
          <p:nvPr/>
        </p:nvSpPr>
        <p:spPr>
          <a:xfrm>
            <a:off x="441324" y="3469823"/>
            <a:ext cx="5351017" cy="369332"/>
          </a:xfrm>
          <a:prstGeom prst="rect">
            <a:avLst/>
          </a:prstGeom>
          <a:noFill/>
        </p:spPr>
        <p:txBody>
          <a:bodyPr wrap="none" rtlCol="0">
            <a:spAutoFit/>
          </a:bodyPr>
          <a:lstStyle/>
          <a:p>
            <a:pPr lvl="0">
              <a:defRPr/>
            </a:pPr>
            <a:r>
              <a:rPr lang="en-US" altLang="zh-CN" sz="1800" b="1" dirty="0">
                <a:solidFill>
                  <a:schemeClr val="accent5"/>
                </a:solidFill>
              </a:rPr>
              <a:t>Advantages of Off-shoring and MNC India Centers</a:t>
            </a:r>
            <a:endParaRPr kumimoji="0" lang="en-US" altLang="zh-CN" sz="1800" b="1" i="0" u="none" strike="noStrike" kern="1200" cap="none" spc="0" normalizeH="0" baseline="0" noProof="0" dirty="0">
              <a:ln>
                <a:noFill/>
              </a:ln>
              <a:solidFill>
                <a:schemeClr val="accent5"/>
              </a:solidFill>
              <a:effectLst/>
              <a:uLnTx/>
              <a:uFillTx/>
              <a:ea typeface="+mn-ea"/>
              <a:cs typeface="+mn-cs"/>
            </a:endParaRPr>
          </a:p>
        </p:txBody>
      </p:sp>
      <p:sp>
        <p:nvSpPr>
          <p:cNvPr id="10" name="TextBox 9">
            <a:extLst>
              <a:ext uri="{FF2B5EF4-FFF2-40B4-BE49-F238E27FC236}">
                <a16:creationId xmlns:a16="http://schemas.microsoft.com/office/drawing/2014/main" id="{36AEEF4E-6212-06FD-506E-05DC73CAA8D8}"/>
              </a:ext>
            </a:extLst>
          </p:cNvPr>
          <p:cNvSpPr txBox="1"/>
          <p:nvPr/>
        </p:nvSpPr>
        <p:spPr>
          <a:xfrm>
            <a:off x="441324" y="3941417"/>
            <a:ext cx="11367217" cy="2126864"/>
          </a:xfrm>
          <a:prstGeom prst="rect">
            <a:avLst/>
          </a:prstGeom>
          <a:noFill/>
        </p:spPr>
        <p:txBody>
          <a:bodyPr wrap="square">
            <a:spAutoFit/>
          </a:bodyPr>
          <a:lstStyle/>
          <a:p>
            <a:pPr algn="just">
              <a:lnSpc>
                <a:spcPct val="150000"/>
              </a:lnSpc>
            </a:pPr>
            <a:r>
              <a:rPr lang="en-US" b="1" i="0" dirty="0">
                <a:solidFill>
                  <a:srgbClr val="0D0D0D"/>
                </a:solidFill>
                <a:effectLst/>
                <a:highlight>
                  <a:srgbClr val="FFFFFF"/>
                </a:highlight>
                <a:latin typeface="Söhne"/>
              </a:rPr>
              <a:t>Cost Efficiency: </a:t>
            </a:r>
            <a:r>
              <a:rPr lang="en-US" i="0" dirty="0">
                <a:solidFill>
                  <a:srgbClr val="0D0D0D"/>
                </a:solidFill>
                <a:effectLst/>
                <a:highlight>
                  <a:srgbClr val="FFFFFF"/>
                </a:highlight>
                <a:latin typeface="Söhne"/>
              </a:rPr>
              <a:t>Lower operational and labor costs compared to developed countries.</a:t>
            </a:r>
          </a:p>
          <a:p>
            <a:pPr algn="just">
              <a:lnSpc>
                <a:spcPct val="150000"/>
              </a:lnSpc>
            </a:pPr>
            <a:r>
              <a:rPr lang="en-US" b="1" i="0" dirty="0">
                <a:solidFill>
                  <a:srgbClr val="0D0D0D"/>
                </a:solidFill>
                <a:effectLst/>
                <a:highlight>
                  <a:srgbClr val="FFFFFF"/>
                </a:highlight>
                <a:latin typeface="Söhne"/>
              </a:rPr>
              <a:t>Access to Skilled Talent: </a:t>
            </a:r>
            <a:r>
              <a:rPr lang="en-US" i="0" dirty="0">
                <a:solidFill>
                  <a:srgbClr val="0D0D0D"/>
                </a:solidFill>
                <a:effectLst/>
                <a:highlight>
                  <a:srgbClr val="FFFFFF"/>
                </a:highlight>
                <a:latin typeface="Söhne"/>
              </a:rPr>
              <a:t>India's large pool of engineers, developers, and IT professionals.</a:t>
            </a:r>
          </a:p>
          <a:p>
            <a:pPr algn="just">
              <a:lnSpc>
                <a:spcPct val="150000"/>
              </a:lnSpc>
            </a:pPr>
            <a:r>
              <a:rPr lang="en-US" b="1" i="0" dirty="0">
                <a:solidFill>
                  <a:srgbClr val="0D0D0D"/>
                </a:solidFill>
                <a:effectLst/>
                <a:highlight>
                  <a:srgbClr val="FFFFFF"/>
                </a:highlight>
                <a:latin typeface="Söhne"/>
              </a:rPr>
              <a:t>Time Zone Advantage: </a:t>
            </a:r>
            <a:r>
              <a:rPr lang="en-US" i="0" dirty="0">
                <a:solidFill>
                  <a:srgbClr val="0D0D0D"/>
                </a:solidFill>
                <a:effectLst/>
                <a:highlight>
                  <a:srgbClr val="FFFFFF"/>
                </a:highlight>
                <a:latin typeface="Söhne"/>
              </a:rPr>
              <a:t>Enables 24/7 support and service delivery.</a:t>
            </a:r>
          </a:p>
          <a:p>
            <a:pPr algn="just">
              <a:lnSpc>
                <a:spcPct val="150000"/>
              </a:lnSpc>
            </a:pPr>
            <a:r>
              <a:rPr lang="en-US" b="1" i="0" dirty="0">
                <a:solidFill>
                  <a:srgbClr val="0D0D0D"/>
                </a:solidFill>
                <a:effectLst/>
                <a:highlight>
                  <a:srgbClr val="FFFFFF"/>
                </a:highlight>
                <a:latin typeface="Söhne"/>
              </a:rPr>
              <a:t>Market Expansion: </a:t>
            </a:r>
            <a:r>
              <a:rPr lang="en-US" i="0" dirty="0">
                <a:solidFill>
                  <a:srgbClr val="0D0D0D"/>
                </a:solidFill>
                <a:effectLst/>
                <a:highlight>
                  <a:srgbClr val="FFFFFF"/>
                </a:highlight>
                <a:latin typeface="Söhne"/>
              </a:rPr>
              <a:t>Establishing a local presence in emerging markets.</a:t>
            </a:r>
          </a:p>
          <a:p>
            <a:pPr algn="just">
              <a:lnSpc>
                <a:spcPct val="150000"/>
              </a:lnSpc>
            </a:pPr>
            <a:r>
              <a:rPr lang="en-US" b="1" i="0" dirty="0">
                <a:solidFill>
                  <a:srgbClr val="0D0D0D"/>
                </a:solidFill>
                <a:effectLst/>
                <a:highlight>
                  <a:srgbClr val="FFFFFF"/>
                </a:highlight>
                <a:latin typeface="Söhne"/>
              </a:rPr>
              <a:t>Innovation and Collaboration: </a:t>
            </a:r>
            <a:r>
              <a:rPr lang="en-US" i="0" dirty="0">
                <a:solidFill>
                  <a:srgbClr val="0D0D0D"/>
                </a:solidFill>
                <a:effectLst/>
                <a:highlight>
                  <a:srgbClr val="FFFFFF"/>
                </a:highlight>
                <a:latin typeface="Söhne"/>
              </a:rPr>
              <a:t>Opportunities for R&amp;D and collaboration with local talent.</a:t>
            </a:r>
          </a:p>
        </p:txBody>
      </p:sp>
      <p:sp>
        <p:nvSpPr>
          <p:cNvPr id="11" name="TextBox 10">
            <a:extLst>
              <a:ext uri="{FF2B5EF4-FFF2-40B4-BE49-F238E27FC236}">
                <a16:creationId xmlns:a16="http://schemas.microsoft.com/office/drawing/2014/main" id="{D6B5DCA9-56BA-C9B4-9084-3DB7A8180780}"/>
              </a:ext>
            </a:extLst>
          </p:cNvPr>
          <p:cNvSpPr txBox="1"/>
          <p:nvPr/>
        </p:nvSpPr>
        <p:spPr>
          <a:xfrm>
            <a:off x="441324" y="1330560"/>
            <a:ext cx="11367217" cy="1754326"/>
          </a:xfrm>
          <a:prstGeom prst="rect">
            <a:avLst/>
          </a:prstGeom>
          <a:noFill/>
        </p:spPr>
        <p:txBody>
          <a:bodyPr wrap="square">
            <a:spAutoFit/>
          </a:bodyPr>
          <a:lstStyle/>
          <a:p>
            <a:pPr algn="just"/>
            <a:r>
              <a:rPr lang="en-US" i="0" dirty="0">
                <a:solidFill>
                  <a:srgbClr val="0D0D0D"/>
                </a:solidFill>
                <a:effectLst/>
                <a:highlight>
                  <a:srgbClr val="FFFFFF"/>
                </a:highlight>
                <a:latin typeface="Söhne"/>
              </a:rPr>
              <a:t>Established by multinational companies to leverage India's talent pool and market potential.</a:t>
            </a:r>
          </a:p>
          <a:p>
            <a:pPr algn="just"/>
            <a:endParaRPr lang="en-US" i="0" dirty="0">
              <a:solidFill>
                <a:srgbClr val="0D0D0D"/>
              </a:solidFill>
              <a:effectLst/>
              <a:highlight>
                <a:srgbClr val="FFFFFF"/>
              </a:highlight>
              <a:latin typeface="Söhne"/>
            </a:endParaRPr>
          </a:p>
          <a:p>
            <a:pPr algn="just"/>
            <a:r>
              <a:rPr lang="en-US" b="1" i="0" dirty="0">
                <a:solidFill>
                  <a:srgbClr val="0D0D0D"/>
                </a:solidFill>
                <a:effectLst/>
                <a:highlight>
                  <a:srgbClr val="FFFFFF"/>
                </a:highlight>
                <a:latin typeface="Söhne"/>
              </a:rPr>
              <a:t>Functions of MNC India Centers: </a:t>
            </a:r>
            <a:r>
              <a:rPr lang="en-US" i="0" dirty="0">
                <a:solidFill>
                  <a:srgbClr val="0D0D0D"/>
                </a:solidFill>
                <a:effectLst/>
                <a:highlight>
                  <a:srgbClr val="FFFFFF"/>
                </a:highlight>
                <a:latin typeface="Söhne"/>
              </a:rPr>
              <a:t>Software development and testing, Research and development (R&amp;D), Customer support and service, Back-office operations</a:t>
            </a:r>
          </a:p>
          <a:p>
            <a:pPr algn="just"/>
            <a:endParaRPr lang="en-US" b="1" i="0" dirty="0">
              <a:solidFill>
                <a:srgbClr val="0D0D0D"/>
              </a:solidFill>
              <a:effectLst/>
              <a:highlight>
                <a:srgbClr val="FFFFFF"/>
              </a:highlight>
              <a:latin typeface="Söhne"/>
            </a:endParaRPr>
          </a:p>
          <a:p>
            <a:pPr algn="just"/>
            <a:r>
              <a:rPr lang="en-US" b="1" i="0" dirty="0">
                <a:solidFill>
                  <a:srgbClr val="0D0D0D"/>
                </a:solidFill>
                <a:effectLst/>
                <a:highlight>
                  <a:srgbClr val="FFFFFF"/>
                </a:highlight>
                <a:latin typeface="Söhne"/>
              </a:rPr>
              <a:t>MNC India Centers List: </a:t>
            </a:r>
            <a:r>
              <a:rPr lang="en-US" i="0" dirty="0">
                <a:solidFill>
                  <a:srgbClr val="0D0D0D"/>
                </a:solidFill>
                <a:effectLst/>
                <a:highlight>
                  <a:srgbClr val="FFFFFF"/>
                </a:highlight>
                <a:latin typeface="Söhne"/>
              </a:rPr>
              <a:t>Microsoft India Development Center, Google India, IBM India, etc.</a:t>
            </a:r>
          </a:p>
        </p:txBody>
      </p:sp>
    </p:spTree>
    <p:extLst>
      <p:ext uri="{BB962C8B-B14F-4D97-AF65-F5344CB8AC3E}">
        <p14:creationId xmlns:p14="http://schemas.microsoft.com/office/powerpoint/2010/main" val="81487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156082"/>
  <p:tag name="POWER_USER_PPT_AGENDA_PRESENTATION_DIVIDERS_CHECKED_TAG" val="0"/>
  <p:tag name="POWER_USER_PPT_AGENDA_PRESENTATION_TABLE_OF_CONTENT_CHECKED_TAG" val="1"/>
  <p:tag name="POWER_USER_PPT_AGENDA_PRESENTATION_TITLE_TEXT_TAG" val="Agenda"/>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 name="POWER_USER_PPT_AGENDA_PRESENTATION_TABLE_OF_CONTENT_STYLE_TAG" val="1"/>
  <p:tag name="POWER_USER_PPT_AGENDA_PRESENTATION_DIVIDERS_STYLE_TAG" val="POWER_USER_LAYOUT_DIVIDER_PU_1"/>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clipboard_POWER_USER_SEPARATOR_ICONS_clip-boar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3332</TotalTime>
  <Words>2018</Words>
  <Application>Microsoft Office PowerPoint</Application>
  <PresentationFormat>Widescreen</PresentationFormat>
  <Paragraphs>283</Paragraphs>
  <Slides>26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微软雅黑</vt:lpstr>
      <vt:lpstr>Aptos</vt:lpstr>
      <vt:lpstr>Aptos Display</vt:lpstr>
      <vt:lpstr>Arial</vt:lpstr>
      <vt:lpstr>Auralyess Free Trial</vt:lpstr>
      <vt:lpstr>Calibri</vt:lpstr>
      <vt:lpstr>Noto Sans Symbols</vt:lpstr>
      <vt:lpstr>Söhne</vt:lpstr>
      <vt:lpstr>Wingdings</vt:lpstr>
      <vt:lpstr>Office Theme</vt:lpstr>
      <vt:lpstr>Photoshop.Image.18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 Viswanathan</dc:creator>
  <cp:lastModifiedBy>Muthu Viswanathan</cp:lastModifiedBy>
  <cp:revision>10</cp:revision>
  <dcterms:created xsi:type="dcterms:W3CDTF">2024-05-07T08:55:43Z</dcterms:created>
  <dcterms:modified xsi:type="dcterms:W3CDTF">2024-05-23T08:34:40Z</dcterms:modified>
</cp:coreProperties>
</file>