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C9F5-6486-2103-D867-45524B03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E94B9-BB96-A515-1CD4-CB654085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2282-6D72-5F6D-CC1F-66ADC2E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4C77-4CE9-D99E-D2C8-FF6A35E8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D8A4-EFD5-9F24-9D39-8EE0DF7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4C10-4495-021D-6F79-312C5C60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5E1F4-831B-47F4-228B-97C2BD54B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9D89-AB8A-3BFC-A0A3-5C5FD564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7A72-6242-71FE-7AB4-5F3CA86F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9AC36-54A5-C39C-6D47-6FA01FD9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B25BF-DD63-CA07-E85D-2B3F79E9C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7DF06-162C-4226-ED7E-D24CD8E5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596D-EC63-F56B-99F4-77D25025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506A3-0DBE-553C-B1E1-D0422E6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5468-46D4-C98A-2CBF-97E04AE1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8560-419A-3D9D-2CAC-D58F7E7D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AD18-61F9-F0DB-2694-77047030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365B-DCB2-CE25-27FF-D2AF61AF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7C87-0F53-2017-2053-28F62028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ABD1-2CFE-2A98-0F7E-8E0C4245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39FB-4CB4-E76C-9F47-7CE9ACD9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FA18A-1E6B-4B90-6C33-56975E3F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FA9A-BCA8-E5F3-CDBB-1BE3336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B858-5962-5A76-70F8-94B3753F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2488-65DD-ED7A-5280-23B77B9D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F866-12F5-44CB-CA6C-876E274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DE4B-2356-4308-722D-C9837C7D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6B03C-63ED-D38F-02FA-5AFE7DD18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19DF8-A889-B534-A9C4-3E2B1F50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835EE-6E76-7B92-F313-C51AEA6A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460F-A577-9471-F39D-EA64353F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3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8ED-A01E-52F0-E044-AE45C6A2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BE195-20BA-B880-8836-70096BE3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1334-DA6D-F482-C1A9-B61861DC4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CC9DA-A860-BC50-C239-2945AE22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67D05-5AE4-5C92-6E92-0956CAD3C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7D1F0-6284-7BC8-EF62-B3AD7A76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6E5F2-6B55-4166-6496-9737BDFD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5C62-271C-AAF6-2C2E-70F9B31B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FD84-B6B0-E080-6F04-103888CF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B2F85-C759-EBF7-D428-34D623C1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81012-5853-24A5-589A-A6228E05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5019B-99C8-EBE0-20B3-31EA6E39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F03A9-B6CE-5A74-8CD9-B82E8F30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8563A-5221-B807-8540-AC4044B3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BF740-DC5B-0D2D-00EE-531718B6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C7CB-7BB5-F815-C6B1-69C96550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2B5-7EF9-3DB6-7E5E-EC28C2C0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DF0F9-0D07-96F7-07A7-F435FCD1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0DD6F-1C5B-E785-80D8-25105453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A60D-6E5C-2DFE-133F-E63B84D0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BFE2A-A069-0C4E-E3F1-B5BEF059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35C4-A215-8406-BEDA-5738284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ACAF4-35D8-363D-99C0-11B5EC715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DB8B8-C048-8FD9-55BD-D83B61C3A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41C7-46BB-B6BE-269E-082A0559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8FB2-2E43-CCCA-81E4-C28FE033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C0EE0-FE3E-7CCD-378A-5FFFD629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351DF-4594-8450-CB0C-CD9FC49F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ED28F-0579-8CE7-CB61-E1BA53B6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FD94-9AAB-076C-747F-B55C166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777F5-A0CE-4CA6-8DDF-4223D3DE202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4042-E934-0AB1-EFDD-81E3870B1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134C-47F1-7C7B-8FB3-0D51F0ED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8363B-652D-4717-A15A-660A35DD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B15429-0673-3DF8-3143-74CF5856A1F4}"/>
              </a:ext>
            </a:extLst>
          </p:cNvPr>
          <p:cNvGrpSpPr/>
          <p:nvPr/>
        </p:nvGrpSpPr>
        <p:grpSpPr>
          <a:xfrm>
            <a:off x="319547" y="624348"/>
            <a:ext cx="5584727" cy="3972235"/>
            <a:chOff x="688256" y="471948"/>
            <a:chExt cx="3716596" cy="12615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B7BD8D-E935-7612-3D4C-8AE7E1EAC053}"/>
                </a:ext>
              </a:extLst>
            </p:cNvPr>
            <p:cNvSpPr/>
            <p:nvPr/>
          </p:nvSpPr>
          <p:spPr>
            <a:xfrm>
              <a:off x="688258" y="471948"/>
              <a:ext cx="3716594" cy="159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Account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AF532-1481-2BDC-E252-4D9A15DC9DA3}"/>
                </a:ext>
              </a:extLst>
            </p:cNvPr>
            <p:cNvSpPr/>
            <p:nvPr/>
          </p:nvSpPr>
          <p:spPr>
            <a:xfrm>
              <a:off x="688257" y="632239"/>
              <a:ext cx="3716594" cy="550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 </a:t>
              </a:r>
              <a:r>
                <a:rPr lang="en-US" sz="1400" dirty="0" err="1">
                  <a:solidFill>
                    <a:srgbClr val="002060"/>
                  </a:solidFill>
                </a:rPr>
                <a:t>accountNumber</a:t>
              </a:r>
              <a:r>
                <a:rPr lang="en-US" sz="1400" dirty="0">
                  <a:solidFill>
                    <a:srgbClr val="002060"/>
                  </a:solidFill>
                </a:rPr>
                <a:t>: String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</a:t>
              </a:r>
              <a:r>
                <a:rPr lang="en-US" sz="1400" dirty="0" err="1">
                  <a:solidFill>
                    <a:srgbClr val="002060"/>
                  </a:solidFill>
                </a:rPr>
                <a:t>accountHolderName</a:t>
              </a:r>
              <a:r>
                <a:rPr lang="en-US" sz="1400" dirty="0">
                  <a:solidFill>
                    <a:srgbClr val="002060"/>
                  </a:solidFill>
                </a:rPr>
                <a:t>: String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password: String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balance: double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transactions: List&lt;Transaction&gt;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D3F0AC-9950-BDE3-8D72-8DDCA825A67F}"/>
                </a:ext>
              </a:extLst>
            </p:cNvPr>
            <p:cNvSpPr/>
            <p:nvPr/>
          </p:nvSpPr>
          <p:spPr>
            <a:xfrm>
              <a:off x="688256" y="1182846"/>
              <a:ext cx="3716594" cy="550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getAccountHolderName</a:t>
              </a:r>
              <a:r>
                <a:rPr lang="en-US" sz="1400" dirty="0">
                  <a:solidFill>
                    <a:srgbClr val="002060"/>
                  </a:solidFill>
                </a:rPr>
                <a:t>(): String 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getPassword</a:t>
              </a:r>
              <a:r>
                <a:rPr lang="en-US" sz="1400" dirty="0">
                  <a:solidFill>
                    <a:srgbClr val="002060"/>
                  </a:solidFill>
                </a:rPr>
                <a:t>(): String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getBalance</a:t>
              </a:r>
              <a:r>
                <a:rPr lang="en-US" sz="1400" dirty="0">
                  <a:solidFill>
                    <a:srgbClr val="002060"/>
                  </a:solidFill>
                </a:rPr>
                <a:t>(): double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deposit(amount): void{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withdraw(double amount):void throws </a:t>
              </a:r>
              <a:r>
                <a:rPr lang="en-US" sz="1400" dirty="0" err="1">
                  <a:solidFill>
                    <a:srgbClr val="002060"/>
                  </a:solidFill>
                </a:rPr>
                <a:t>InsufficientBalanceException</a:t>
              </a:r>
              <a:endParaRPr lang="en-US" sz="1400" dirty="0">
                <a:solidFill>
                  <a:srgbClr val="002060"/>
                </a:solidFill>
              </a:endParaRP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getTransactions</a:t>
              </a:r>
              <a:r>
                <a:rPr lang="en-US" sz="1400" dirty="0">
                  <a:solidFill>
                    <a:srgbClr val="002060"/>
                  </a:solidFill>
                </a:rPr>
                <a:t>():List&lt;Transaction&gt;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@Override </a:t>
              </a:r>
              <a:r>
                <a:rPr lang="en-US" sz="1400" dirty="0" err="1">
                  <a:solidFill>
                    <a:srgbClr val="002060"/>
                  </a:solidFill>
                </a:rPr>
                <a:t>toString</a:t>
              </a:r>
              <a:r>
                <a:rPr lang="en-US" sz="1400" dirty="0">
                  <a:solidFill>
                    <a:srgbClr val="002060"/>
                  </a:solidFill>
                </a:rPr>
                <a:t>()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508C1-94D0-5FC0-A5ED-AE5B6E26FEA4}"/>
              </a:ext>
            </a:extLst>
          </p:cNvPr>
          <p:cNvGrpSpPr/>
          <p:nvPr/>
        </p:nvGrpSpPr>
        <p:grpSpPr>
          <a:xfrm>
            <a:off x="7477431" y="1125795"/>
            <a:ext cx="2993923" cy="3215620"/>
            <a:chOff x="688256" y="471948"/>
            <a:chExt cx="3716596" cy="12615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D445C5-B8F3-A725-9279-55505DF9B34D}"/>
                </a:ext>
              </a:extLst>
            </p:cNvPr>
            <p:cNvSpPr/>
            <p:nvPr/>
          </p:nvSpPr>
          <p:spPr>
            <a:xfrm>
              <a:off x="688258" y="471948"/>
              <a:ext cx="3716594" cy="159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Transaction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532843-E769-444A-2665-2FC1AA84CCF4}"/>
                </a:ext>
              </a:extLst>
            </p:cNvPr>
            <p:cNvSpPr/>
            <p:nvPr/>
          </p:nvSpPr>
          <p:spPr>
            <a:xfrm>
              <a:off x="688257" y="632239"/>
              <a:ext cx="3716594" cy="550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 count: </a:t>
              </a:r>
              <a:r>
                <a:rPr lang="en-US" sz="1400" dirty="0" err="1">
                  <a:solidFill>
                    <a:srgbClr val="002060"/>
                  </a:solidFill>
                </a:rPr>
                <a:t>AtomicInteger</a:t>
              </a:r>
              <a:r>
                <a:rPr lang="en-US" sz="1400" dirty="0">
                  <a:solidFill>
                    <a:srgbClr val="002060"/>
                  </a:solidFill>
                </a:rPr>
                <a:t> static final 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</a:t>
              </a:r>
              <a:r>
                <a:rPr lang="en-US" sz="1400" dirty="0" err="1">
                  <a:solidFill>
                    <a:srgbClr val="002060"/>
                  </a:solidFill>
                </a:rPr>
                <a:t>transactionId</a:t>
              </a:r>
              <a:r>
                <a:rPr lang="en-US" sz="1400" dirty="0">
                  <a:solidFill>
                    <a:srgbClr val="002060"/>
                  </a:solidFill>
                </a:rPr>
                <a:t>: String final 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type: String 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amount: double 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</a:t>
              </a:r>
              <a:r>
                <a:rPr lang="en-US" sz="1400" dirty="0" err="1">
                  <a:solidFill>
                    <a:srgbClr val="002060"/>
                  </a:solidFill>
                </a:rPr>
                <a:t>balanceAfter</a:t>
              </a:r>
              <a:r>
                <a:rPr lang="en-US" sz="1400" dirty="0">
                  <a:solidFill>
                    <a:srgbClr val="002060"/>
                  </a:solidFill>
                </a:rPr>
                <a:t>: double 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timestamp: String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A5363-32FE-8319-6BCA-685F62B1B9D0}"/>
                </a:ext>
              </a:extLst>
            </p:cNvPr>
            <p:cNvSpPr/>
            <p:nvPr/>
          </p:nvSpPr>
          <p:spPr>
            <a:xfrm>
              <a:off x="688256" y="1182846"/>
              <a:ext cx="3716594" cy="550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getTransactionId</a:t>
              </a:r>
              <a:r>
                <a:rPr lang="en-US" sz="1400" dirty="0">
                  <a:solidFill>
                    <a:srgbClr val="002060"/>
                  </a:solidFill>
                </a:rPr>
                <a:t>(): String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getType</a:t>
              </a:r>
              <a:r>
                <a:rPr lang="en-US" sz="1400" dirty="0">
                  <a:solidFill>
                    <a:srgbClr val="002060"/>
                  </a:solidFill>
                </a:rPr>
                <a:t>(): String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getAmount</a:t>
              </a:r>
              <a:r>
                <a:rPr lang="en-US" sz="1400" dirty="0">
                  <a:solidFill>
                    <a:srgbClr val="002060"/>
                  </a:solidFill>
                </a:rPr>
                <a:t>(): double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getTimestamp</a:t>
              </a:r>
              <a:r>
                <a:rPr lang="en-US" sz="1400" dirty="0">
                  <a:solidFill>
                    <a:srgbClr val="002060"/>
                  </a:solidFill>
                </a:rPr>
                <a:t>(): String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@Override </a:t>
              </a:r>
              <a:r>
                <a:rPr lang="en-US" sz="1400" dirty="0" err="1">
                  <a:solidFill>
                    <a:srgbClr val="002060"/>
                  </a:solidFill>
                </a:rPr>
                <a:t>toString</a:t>
              </a:r>
              <a:r>
                <a:rPr lang="en-US" sz="1400" dirty="0">
                  <a:solidFill>
                    <a:srgbClr val="002060"/>
                  </a:solidFill>
                </a:rPr>
                <a:t>()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6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7508C1-94D0-5FC0-A5ED-AE5B6E26FEA4}"/>
              </a:ext>
            </a:extLst>
          </p:cNvPr>
          <p:cNvGrpSpPr/>
          <p:nvPr/>
        </p:nvGrpSpPr>
        <p:grpSpPr>
          <a:xfrm>
            <a:off x="408038" y="373624"/>
            <a:ext cx="10604091" cy="6096001"/>
            <a:chOff x="688256" y="471948"/>
            <a:chExt cx="3716596" cy="17049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D445C5-B8F3-A725-9279-55505DF9B34D}"/>
                </a:ext>
              </a:extLst>
            </p:cNvPr>
            <p:cNvSpPr/>
            <p:nvPr/>
          </p:nvSpPr>
          <p:spPr>
            <a:xfrm>
              <a:off x="688258" y="471948"/>
              <a:ext cx="3716594" cy="159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Bank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532843-E769-444A-2665-2FC1AA84CCF4}"/>
                </a:ext>
              </a:extLst>
            </p:cNvPr>
            <p:cNvSpPr/>
            <p:nvPr/>
          </p:nvSpPr>
          <p:spPr>
            <a:xfrm>
              <a:off x="688257" y="632239"/>
              <a:ext cx="3716594" cy="550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 accounts: Map&lt;String, Account&gt; 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- </a:t>
              </a:r>
              <a:r>
                <a:rPr lang="en-US" sz="1400" dirty="0" err="1">
                  <a:solidFill>
                    <a:srgbClr val="002060"/>
                  </a:solidFill>
                </a:rPr>
                <a:t>loggedInAccount</a:t>
              </a:r>
              <a:r>
                <a:rPr lang="en-US" sz="1400" dirty="0">
                  <a:solidFill>
                    <a:srgbClr val="002060"/>
                  </a:solidFill>
                </a:rPr>
                <a:t>: Account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A5363-32FE-8319-6BCA-685F62B1B9D0}"/>
                </a:ext>
              </a:extLst>
            </p:cNvPr>
            <p:cNvSpPr/>
            <p:nvPr/>
          </p:nvSpPr>
          <p:spPr>
            <a:xfrm>
              <a:off x="688256" y="1182846"/>
              <a:ext cx="3716594" cy="994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createAccount</a:t>
              </a:r>
              <a:r>
                <a:rPr lang="en-US" sz="1400" dirty="0">
                  <a:solidFill>
                    <a:srgbClr val="002060"/>
                  </a:solidFill>
                </a:rPr>
                <a:t>(</a:t>
              </a:r>
              <a:r>
                <a:rPr lang="en-US" sz="1400" dirty="0" err="1">
                  <a:solidFill>
                    <a:srgbClr val="002060"/>
                  </a:solidFill>
                </a:rPr>
                <a:t>accountNumber,accountHolderName,password,initialBalance</a:t>
              </a:r>
              <a:r>
                <a:rPr lang="en-US" sz="1400" dirty="0">
                  <a:solidFill>
                    <a:srgbClr val="002060"/>
                  </a:solidFill>
                </a:rPr>
                <a:t>):void throws </a:t>
              </a:r>
              <a:r>
                <a:rPr lang="en-US" sz="1400" dirty="0" err="1">
                  <a:solidFill>
                    <a:srgbClr val="002060"/>
                  </a:solidFill>
                </a:rPr>
                <a:t>AccountAlreadyExistsException</a:t>
              </a:r>
              <a:endParaRPr lang="en-US" sz="1400" dirty="0">
                <a:solidFill>
                  <a:srgbClr val="002060"/>
                </a:solidFill>
              </a:endParaRPr>
            </a:p>
            <a:p>
              <a:r>
                <a:rPr lang="en-US" sz="1400" dirty="0">
                  <a:solidFill>
                    <a:srgbClr val="002060"/>
                  </a:solidFill>
                </a:rPr>
                <a:t>+ login(String </a:t>
              </a:r>
              <a:r>
                <a:rPr lang="en-US" sz="1400" dirty="0" err="1">
                  <a:solidFill>
                    <a:srgbClr val="002060"/>
                  </a:solidFill>
                </a:rPr>
                <a:t>accountNumber</a:t>
              </a:r>
              <a:r>
                <a:rPr lang="en-US" sz="1400" dirty="0">
                  <a:solidFill>
                    <a:srgbClr val="002060"/>
                  </a:solidFill>
                </a:rPr>
                <a:t>, String password):void throws </a:t>
              </a:r>
              <a:r>
                <a:rPr lang="en-US" sz="1400" dirty="0" err="1">
                  <a:solidFill>
                    <a:srgbClr val="002060"/>
                  </a:solidFill>
                </a:rPr>
                <a:t>AccountNotFoundException</a:t>
              </a:r>
              <a:r>
                <a:rPr lang="en-US" sz="1400" dirty="0">
                  <a:solidFill>
                    <a:srgbClr val="002060"/>
                  </a:solidFill>
                </a:rPr>
                <a:t>, </a:t>
              </a:r>
              <a:r>
                <a:rPr lang="en-US" sz="1400" dirty="0" err="1">
                  <a:solidFill>
                    <a:srgbClr val="002060"/>
                  </a:solidFill>
                </a:rPr>
                <a:t>InvalidLoginException</a:t>
              </a:r>
              <a:endParaRPr lang="en-US" sz="1400" dirty="0">
                <a:solidFill>
                  <a:srgbClr val="002060"/>
                </a:solidFill>
              </a:endParaRPr>
            </a:p>
            <a:p>
              <a:r>
                <a:rPr lang="en-US" sz="1400" dirty="0">
                  <a:solidFill>
                    <a:srgbClr val="002060"/>
                  </a:solidFill>
                </a:rPr>
                <a:t>+ logout():void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getLoggedInAccount</a:t>
              </a:r>
              <a:r>
                <a:rPr lang="en-US" sz="1400" dirty="0">
                  <a:solidFill>
                    <a:srgbClr val="002060"/>
                  </a:solidFill>
                </a:rPr>
                <a:t>(): Account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deposit(amount): void throws </a:t>
              </a:r>
              <a:r>
                <a:rPr lang="en-US" sz="1400" dirty="0" err="1">
                  <a:solidFill>
                    <a:srgbClr val="002060"/>
                  </a:solidFill>
                </a:rPr>
                <a:t>AccountNotFoundException</a:t>
              </a:r>
              <a:endParaRPr lang="en-US" sz="1400" dirty="0">
                <a:solidFill>
                  <a:srgbClr val="002060"/>
                </a:solidFill>
              </a:endParaRPr>
            </a:p>
            <a:p>
              <a:r>
                <a:rPr lang="en-US" sz="1400" dirty="0">
                  <a:solidFill>
                    <a:srgbClr val="002060"/>
                  </a:solidFill>
                </a:rPr>
                <a:t>+ withdraw(amount): void throws </a:t>
              </a:r>
              <a:r>
                <a:rPr lang="en-US" sz="1400" dirty="0" err="1">
                  <a:solidFill>
                    <a:srgbClr val="002060"/>
                  </a:solidFill>
                </a:rPr>
                <a:t>AccountNotFoundException</a:t>
              </a:r>
              <a:r>
                <a:rPr lang="en-US" sz="1400" dirty="0">
                  <a:solidFill>
                    <a:srgbClr val="002060"/>
                  </a:solidFill>
                </a:rPr>
                <a:t>, </a:t>
              </a:r>
              <a:r>
                <a:rPr lang="en-US" sz="1400" dirty="0" err="1">
                  <a:solidFill>
                    <a:srgbClr val="002060"/>
                  </a:solidFill>
                </a:rPr>
                <a:t>InsufficientBalanceException</a:t>
              </a:r>
              <a:endParaRPr lang="en-US" sz="1400" dirty="0">
                <a:solidFill>
                  <a:srgbClr val="002060"/>
                </a:solidFill>
              </a:endParaRPr>
            </a:p>
            <a:p>
              <a:r>
                <a:rPr lang="en-US" sz="1400" dirty="0">
                  <a:solidFill>
                    <a:srgbClr val="002060"/>
                  </a:solidFill>
                </a:rPr>
                <a:t>+ transfer(</a:t>
              </a:r>
              <a:r>
                <a:rPr lang="en-US" sz="1400" dirty="0" err="1">
                  <a:solidFill>
                    <a:srgbClr val="002060"/>
                  </a:solidFill>
                </a:rPr>
                <a:t>toAccountNumber</a:t>
              </a:r>
              <a:r>
                <a:rPr lang="en-US" sz="1400" dirty="0">
                  <a:solidFill>
                    <a:srgbClr val="002060"/>
                  </a:solidFill>
                </a:rPr>
                <a:t>, amount): void throws </a:t>
              </a:r>
              <a:r>
                <a:rPr lang="en-US" sz="1400" dirty="0" err="1">
                  <a:solidFill>
                    <a:srgbClr val="002060"/>
                  </a:solidFill>
                </a:rPr>
                <a:t>AccountNotFoundException</a:t>
              </a:r>
              <a:r>
                <a:rPr lang="en-US" sz="1400" dirty="0">
                  <a:solidFill>
                    <a:srgbClr val="002060"/>
                  </a:solidFill>
                </a:rPr>
                <a:t>, </a:t>
              </a:r>
              <a:r>
                <a:rPr lang="en-US" sz="1400" dirty="0" err="1">
                  <a:solidFill>
                    <a:srgbClr val="002060"/>
                  </a:solidFill>
                </a:rPr>
                <a:t>InsufficientBalanceException</a:t>
              </a:r>
              <a:endParaRPr lang="en-US" sz="1400" dirty="0">
                <a:solidFill>
                  <a:srgbClr val="002060"/>
                </a:solidFill>
              </a:endParaRP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printAccountInfo</a:t>
              </a:r>
              <a:r>
                <a:rPr lang="en-US" sz="1400" dirty="0">
                  <a:solidFill>
                    <a:srgbClr val="002060"/>
                  </a:solidFill>
                </a:rPr>
                <a:t>(): void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+ </a:t>
              </a:r>
              <a:r>
                <a:rPr lang="en-US" sz="1400" dirty="0" err="1">
                  <a:solidFill>
                    <a:srgbClr val="002060"/>
                  </a:solidFill>
                </a:rPr>
                <a:t>printTransactions</a:t>
              </a:r>
              <a:r>
                <a:rPr lang="en-US" sz="1400" dirty="0">
                  <a:solidFill>
                    <a:srgbClr val="002060"/>
                  </a:solidFill>
                </a:rPr>
                <a:t>(): void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78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 Viswanathan</dc:creator>
  <cp:lastModifiedBy>Muthu Viswanathan</cp:lastModifiedBy>
  <cp:revision>1</cp:revision>
  <dcterms:created xsi:type="dcterms:W3CDTF">2024-05-28T10:42:48Z</dcterms:created>
  <dcterms:modified xsi:type="dcterms:W3CDTF">2024-05-28T11:28:32Z</dcterms:modified>
</cp:coreProperties>
</file>