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2"/>
  </p:notesMasterIdLst>
  <p:sldIdLst>
    <p:sldId id="331" r:id="rId4"/>
    <p:sldId id="337" r:id="rId5"/>
    <p:sldId id="339" r:id="rId6"/>
    <p:sldId id="340" r:id="rId7"/>
    <p:sldId id="341" r:id="rId8"/>
    <p:sldId id="342" r:id="rId9"/>
    <p:sldId id="343" r:id="rId10"/>
    <p:sldId id="344" r:id="rId11"/>
    <p:sldId id="306" r:id="rId12"/>
    <p:sldId id="307" r:id="rId13"/>
    <p:sldId id="308" r:id="rId14"/>
    <p:sldId id="297" r:id="rId15"/>
    <p:sldId id="311" r:id="rId16"/>
    <p:sldId id="273" r:id="rId17"/>
    <p:sldId id="292" r:id="rId18"/>
    <p:sldId id="287" r:id="rId19"/>
    <p:sldId id="313" r:id="rId20"/>
    <p:sldId id="33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55E"/>
    <a:srgbClr val="00FF0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6" autoAdjust="0"/>
    <p:restoredTop sz="96196" autoAdjust="0"/>
  </p:normalViewPr>
  <p:slideViewPr>
    <p:cSldViewPr snapToGrid="0" showGuides="1">
      <p:cViewPr varScale="1">
        <p:scale>
          <a:sx n="78" d="100"/>
          <a:sy n="78" d="100"/>
        </p:scale>
        <p:origin x="883" y="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a:t>
            </a:fld>
            <a:endParaRPr lang="en-US"/>
          </a:p>
        </p:txBody>
      </p:sp>
    </p:spTree>
    <p:extLst>
      <p:ext uri="{BB962C8B-B14F-4D97-AF65-F5344CB8AC3E}">
        <p14:creationId xmlns:p14="http://schemas.microsoft.com/office/powerpoint/2010/main" val="1923449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175182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12</a:t>
            </a:fld>
            <a:endParaRPr lang="en-US"/>
          </a:p>
        </p:txBody>
      </p:sp>
    </p:spTree>
    <p:extLst>
      <p:ext uri="{BB962C8B-B14F-4D97-AF65-F5344CB8AC3E}">
        <p14:creationId xmlns:p14="http://schemas.microsoft.com/office/powerpoint/2010/main" val="2570801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13</a:t>
            </a:fld>
            <a:endParaRPr lang="en-US"/>
          </a:p>
        </p:txBody>
      </p:sp>
    </p:spTree>
    <p:extLst>
      <p:ext uri="{BB962C8B-B14F-4D97-AF65-F5344CB8AC3E}">
        <p14:creationId xmlns:p14="http://schemas.microsoft.com/office/powerpoint/2010/main" val="400839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5595175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64" r:id="rId9"/>
    <p:sldLayoutId id="214748367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CE41-919A-9731-9F49-C0CE85FE8F6E}"/>
              </a:ext>
            </a:extLst>
          </p:cNvPr>
          <p:cNvSpPr txBox="1">
            <a:spLocks/>
          </p:cNvSpPr>
          <p:nvPr/>
        </p:nvSpPr>
        <p:spPr>
          <a:xfrm>
            <a:off x="629264" y="136689"/>
            <a:ext cx="11956026" cy="4443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FFFF"/>
                </a:solidFill>
              </a:rPr>
              <a:t>         GOVERNMENT</a:t>
            </a:r>
            <a:r>
              <a:rPr lang="en-US" sz="2800" spc="-40" dirty="0">
                <a:solidFill>
                  <a:srgbClr val="FFFFFF"/>
                </a:solidFill>
              </a:rPr>
              <a:t> </a:t>
            </a:r>
            <a:r>
              <a:rPr lang="en-US" sz="2800" dirty="0">
                <a:solidFill>
                  <a:srgbClr val="FFFFFF"/>
                </a:solidFill>
              </a:rPr>
              <a:t>COLLEGE</a:t>
            </a:r>
            <a:r>
              <a:rPr lang="en-US" sz="2800" spc="15" dirty="0">
                <a:solidFill>
                  <a:srgbClr val="FFFFFF"/>
                </a:solidFill>
              </a:rPr>
              <a:t> </a:t>
            </a:r>
            <a:r>
              <a:rPr lang="en-US" sz="2800" dirty="0">
                <a:solidFill>
                  <a:srgbClr val="FFFFFF"/>
                </a:solidFill>
              </a:rPr>
              <a:t>OF</a:t>
            </a:r>
            <a:r>
              <a:rPr lang="en-US" sz="2800" spc="-5" dirty="0">
                <a:solidFill>
                  <a:srgbClr val="FFFFFF"/>
                </a:solidFill>
              </a:rPr>
              <a:t> </a:t>
            </a:r>
            <a:r>
              <a:rPr lang="en-US" sz="2800" dirty="0">
                <a:solidFill>
                  <a:srgbClr val="FFFFFF"/>
                </a:solidFill>
              </a:rPr>
              <a:t>ENGINEERING,ERODE</a:t>
            </a:r>
            <a:endParaRPr lang="en-US" sz="2800" dirty="0"/>
          </a:p>
        </p:txBody>
      </p:sp>
      <p:pic>
        <p:nvPicPr>
          <p:cNvPr id="8" name="object 4">
            <a:extLst>
              <a:ext uri="{FF2B5EF4-FFF2-40B4-BE49-F238E27FC236}">
                <a16:creationId xmlns:a16="http://schemas.microsoft.com/office/drawing/2014/main" id="{B61F7EC5-EA3B-85C0-8814-183B108C97C0}"/>
              </a:ext>
            </a:extLst>
          </p:cNvPr>
          <p:cNvPicPr/>
          <p:nvPr/>
        </p:nvPicPr>
        <p:blipFill>
          <a:blip r:embed="rId2" cstate="print"/>
          <a:stretch>
            <a:fillRect/>
          </a:stretch>
        </p:blipFill>
        <p:spPr>
          <a:xfrm>
            <a:off x="2066391" y="865238"/>
            <a:ext cx="7885471" cy="529451"/>
          </a:xfrm>
          <a:prstGeom prst="rect">
            <a:avLst/>
          </a:prstGeom>
        </p:spPr>
      </p:pic>
      <p:sp>
        <p:nvSpPr>
          <p:cNvPr id="11" name="TextBox 10">
            <a:extLst>
              <a:ext uri="{FF2B5EF4-FFF2-40B4-BE49-F238E27FC236}">
                <a16:creationId xmlns:a16="http://schemas.microsoft.com/office/drawing/2014/main" id="{2E759FD0-9F3E-0109-6D24-C62C06FDF75B}"/>
              </a:ext>
            </a:extLst>
          </p:cNvPr>
          <p:cNvSpPr txBox="1"/>
          <p:nvPr/>
        </p:nvSpPr>
        <p:spPr>
          <a:xfrm>
            <a:off x="2444544" y="3491134"/>
            <a:ext cx="6952182" cy="3060581"/>
          </a:xfrm>
          <a:prstGeom prst="rect">
            <a:avLst/>
          </a:prstGeom>
          <a:noFill/>
        </p:spPr>
        <p:txBody>
          <a:bodyPr wrap="square">
            <a:spAutoFit/>
          </a:bodyPr>
          <a:lstStyle/>
          <a:p>
            <a:pPr marR="377190" algn="ctr">
              <a:lnSpc>
                <a:spcPct val="100000"/>
              </a:lnSpc>
              <a:spcBef>
                <a:spcPts val="484"/>
              </a:spcBef>
            </a:pPr>
            <a:r>
              <a:rPr lang="en-US" sz="1800" spc="-5" dirty="0">
                <a:solidFill>
                  <a:srgbClr val="FFFFFF"/>
                </a:solidFill>
                <a:latin typeface="Times New Roman" panose="02020603050405020304" pitchFamily="18" charset="0"/>
                <a:cs typeface="Times New Roman" panose="02020603050405020304" pitchFamily="18" charset="0"/>
              </a:rPr>
              <a:t>Under</a:t>
            </a:r>
            <a:r>
              <a:rPr lang="en-US" sz="1800" spc="-10" dirty="0">
                <a:solidFill>
                  <a:srgbClr val="FFFFFF"/>
                </a:solidFill>
                <a:latin typeface="Times New Roman" panose="02020603050405020304" pitchFamily="18" charset="0"/>
                <a:cs typeface="Times New Roman" panose="02020603050405020304" pitchFamily="18" charset="0"/>
              </a:rPr>
              <a:t> </a:t>
            </a:r>
            <a:r>
              <a:rPr lang="en-US" sz="1800" spc="-5" dirty="0">
                <a:solidFill>
                  <a:srgbClr val="FFFFFF"/>
                </a:solidFill>
                <a:latin typeface="Times New Roman" panose="02020603050405020304" pitchFamily="18" charset="0"/>
                <a:cs typeface="Times New Roman" panose="02020603050405020304" pitchFamily="18" charset="0"/>
              </a:rPr>
              <a:t>the mentor of</a:t>
            </a:r>
            <a:endParaRPr lang="en-US" sz="1800" dirty="0">
              <a:latin typeface="Times New Roman" panose="02020603050405020304" pitchFamily="18" charset="0"/>
              <a:cs typeface="Times New Roman" panose="02020603050405020304" pitchFamily="18" charset="0"/>
            </a:endParaRPr>
          </a:p>
          <a:p>
            <a:pPr marR="377825" algn="ctr">
              <a:lnSpc>
                <a:spcPct val="100000"/>
              </a:lnSpc>
              <a:spcBef>
                <a:spcPts val="390"/>
              </a:spcBef>
            </a:pPr>
            <a:r>
              <a:rPr lang="en-US" sz="1800" b="1" spc="-60" dirty="0">
                <a:solidFill>
                  <a:srgbClr val="FFFFFF"/>
                </a:solidFill>
                <a:latin typeface="Times New Roman" panose="02020603050405020304" pitchFamily="18" charset="0"/>
                <a:cs typeface="Times New Roman" panose="02020603050405020304" pitchFamily="18" charset="0"/>
              </a:rPr>
              <a:t>Dr.</a:t>
            </a:r>
            <a:r>
              <a:rPr lang="en-US" sz="1800" b="1" spc="-20" dirty="0">
                <a:solidFill>
                  <a:srgbClr val="FFFFFF"/>
                </a:solidFill>
                <a:latin typeface="Times New Roman" panose="02020603050405020304" pitchFamily="18" charset="0"/>
                <a:cs typeface="Times New Roman" panose="02020603050405020304" pitchFamily="18" charset="0"/>
              </a:rPr>
              <a:t> </a:t>
            </a:r>
            <a:r>
              <a:rPr lang="en-US" sz="1800" b="1" dirty="0">
                <a:solidFill>
                  <a:srgbClr val="FFFFFF"/>
                </a:solidFill>
                <a:latin typeface="Times New Roman" panose="02020603050405020304" pitchFamily="18" charset="0"/>
                <a:cs typeface="Times New Roman" panose="02020603050405020304" pitchFamily="18" charset="0"/>
              </a:rPr>
              <a:t>M.</a:t>
            </a:r>
            <a:r>
              <a:rPr lang="en-US" sz="1800" b="1" spc="-5" dirty="0">
                <a:solidFill>
                  <a:srgbClr val="FFFFFF"/>
                </a:solidFill>
                <a:latin typeface="Times New Roman" panose="02020603050405020304" pitchFamily="18" charset="0"/>
                <a:cs typeface="Times New Roman" panose="02020603050405020304" pitchFamily="18" charset="0"/>
              </a:rPr>
              <a:t> </a:t>
            </a:r>
            <a:r>
              <a:rPr lang="en-US" sz="1800" b="1" spc="-5" dirty="0" err="1">
                <a:solidFill>
                  <a:srgbClr val="FFFFFF"/>
                </a:solidFill>
                <a:latin typeface="Times New Roman" panose="02020603050405020304" pitchFamily="18" charset="0"/>
                <a:cs typeface="Times New Roman" panose="02020603050405020304" pitchFamily="18" charset="0"/>
              </a:rPr>
              <a:t>Sathyakala</a:t>
            </a:r>
            <a:endParaRPr lang="en-US" sz="1800" dirty="0">
              <a:latin typeface="Times New Roman" panose="02020603050405020304" pitchFamily="18" charset="0"/>
              <a:cs typeface="Times New Roman" panose="02020603050405020304" pitchFamily="18" charset="0"/>
            </a:endParaRPr>
          </a:p>
          <a:p>
            <a:pPr marL="966469" marR="1346200" indent="7620" algn="ctr">
              <a:lnSpc>
                <a:spcPct val="132500"/>
              </a:lnSpc>
              <a:spcBef>
                <a:spcPts val="55"/>
              </a:spcBef>
            </a:pPr>
            <a:r>
              <a:rPr lang="en-US" sz="1800" b="1" spc="-5" dirty="0">
                <a:solidFill>
                  <a:srgbClr val="FFFFFF"/>
                </a:solidFill>
                <a:latin typeface="Times New Roman" panose="02020603050405020304" pitchFamily="18" charset="0"/>
                <a:cs typeface="Times New Roman" panose="02020603050405020304" pitchFamily="18" charset="0"/>
              </a:rPr>
              <a:t>Assistant</a:t>
            </a:r>
            <a:r>
              <a:rPr lang="en-US" sz="1800" b="1" spc="65" dirty="0">
                <a:solidFill>
                  <a:srgbClr val="FFFFFF"/>
                </a:solidFill>
                <a:latin typeface="Times New Roman" panose="02020603050405020304" pitchFamily="18" charset="0"/>
                <a:cs typeface="Times New Roman" panose="02020603050405020304" pitchFamily="18" charset="0"/>
              </a:rPr>
              <a:t> </a:t>
            </a:r>
            <a:r>
              <a:rPr lang="en-US" sz="1800" b="1" spc="-10" dirty="0">
                <a:solidFill>
                  <a:srgbClr val="FFFFFF"/>
                </a:solidFill>
                <a:latin typeface="Times New Roman" panose="02020603050405020304" pitchFamily="18" charset="0"/>
                <a:cs typeface="Times New Roman" panose="02020603050405020304" pitchFamily="18" charset="0"/>
              </a:rPr>
              <a:t>professor</a:t>
            </a:r>
            <a:r>
              <a:rPr lang="en-US" sz="1800" b="1" spc="20" dirty="0">
                <a:solidFill>
                  <a:srgbClr val="FFFFFF"/>
                </a:solidFill>
                <a:latin typeface="Times New Roman" panose="02020603050405020304" pitchFamily="18" charset="0"/>
                <a:cs typeface="Times New Roman" panose="02020603050405020304" pitchFamily="18" charset="0"/>
              </a:rPr>
              <a:t> </a:t>
            </a:r>
            <a:r>
              <a:rPr lang="en-US" sz="1800" b="1" dirty="0">
                <a:solidFill>
                  <a:srgbClr val="FFFFFF"/>
                </a:solidFill>
                <a:latin typeface="Times New Roman" panose="02020603050405020304" pitchFamily="18" charset="0"/>
                <a:cs typeface="Times New Roman" panose="02020603050405020304" pitchFamily="18" charset="0"/>
              </a:rPr>
              <a:t>,</a:t>
            </a:r>
            <a:r>
              <a:rPr lang="en-US" sz="1800" b="1" spc="60" dirty="0">
                <a:solidFill>
                  <a:srgbClr val="FFFFFF"/>
                </a:solidFill>
                <a:latin typeface="Times New Roman" panose="02020603050405020304" pitchFamily="18" charset="0"/>
                <a:cs typeface="Times New Roman" panose="02020603050405020304" pitchFamily="18" charset="0"/>
              </a:rPr>
              <a:t> </a:t>
            </a:r>
            <a:r>
              <a:rPr lang="en-US" sz="1800" b="1" spc="-5" dirty="0">
                <a:solidFill>
                  <a:srgbClr val="FFFFFF"/>
                </a:solidFill>
                <a:latin typeface="Times New Roman" panose="02020603050405020304" pitchFamily="18" charset="0"/>
                <a:cs typeface="Times New Roman" panose="02020603050405020304" pitchFamily="18" charset="0"/>
              </a:rPr>
              <a:t>Dept of</a:t>
            </a:r>
            <a:r>
              <a:rPr lang="en-US" sz="1800" b="1" spc="45" dirty="0">
                <a:solidFill>
                  <a:srgbClr val="FFFFFF"/>
                </a:solidFill>
                <a:latin typeface="Times New Roman" panose="02020603050405020304" pitchFamily="18" charset="0"/>
                <a:cs typeface="Times New Roman" panose="02020603050405020304" pitchFamily="18" charset="0"/>
              </a:rPr>
              <a:t> </a:t>
            </a:r>
            <a:r>
              <a:rPr lang="en-US" sz="1800" b="1" spc="-5" dirty="0">
                <a:solidFill>
                  <a:srgbClr val="FFFFFF"/>
                </a:solidFill>
                <a:latin typeface="Times New Roman" panose="02020603050405020304" pitchFamily="18" charset="0"/>
                <a:cs typeface="Times New Roman" panose="02020603050405020304" pitchFamily="18" charset="0"/>
              </a:rPr>
              <a:t>IT </a:t>
            </a:r>
            <a:r>
              <a:rPr lang="en-US" sz="1800" b="1" dirty="0">
                <a:solidFill>
                  <a:srgbClr val="FFFFFF"/>
                </a:solidFill>
                <a:latin typeface="Times New Roman" panose="02020603050405020304" pitchFamily="18" charset="0"/>
                <a:cs typeface="Times New Roman" panose="02020603050405020304" pitchFamily="18" charset="0"/>
              </a:rPr>
              <a:t> Department</a:t>
            </a:r>
            <a:r>
              <a:rPr lang="en-US" sz="1800" b="1" spc="-20" dirty="0">
                <a:solidFill>
                  <a:srgbClr val="FFFFFF"/>
                </a:solidFill>
                <a:latin typeface="Times New Roman" panose="02020603050405020304" pitchFamily="18" charset="0"/>
                <a:cs typeface="Times New Roman" panose="02020603050405020304" pitchFamily="18" charset="0"/>
              </a:rPr>
              <a:t> </a:t>
            </a:r>
            <a:r>
              <a:rPr lang="en-US" sz="1800" b="1" dirty="0">
                <a:solidFill>
                  <a:srgbClr val="FFFFFF"/>
                </a:solidFill>
                <a:latin typeface="Times New Roman" panose="02020603050405020304" pitchFamily="18" charset="0"/>
                <a:cs typeface="Times New Roman" panose="02020603050405020304" pitchFamily="18" charset="0"/>
              </a:rPr>
              <a:t>of </a:t>
            </a:r>
            <a:r>
              <a:rPr lang="en-US" sz="1800" b="1" spc="-5" dirty="0">
                <a:solidFill>
                  <a:srgbClr val="FFFFFF"/>
                </a:solidFill>
                <a:latin typeface="Times New Roman" panose="02020603050405020304" pitchFamily="18" charset="0"/>
                <a:cs typeface="Times New Roman" panose="02020603050405020304" pitchFamily="18" charset="0"/>
              </a:rPr>
              <a:t>Information</a:t>
            </a:r>
            <a:r>
              <a:rPr lang="en-US" b="1" spc="-35" dirty="0">
                <a:solidFill>
                  <a:srgbClr val="FFFFFF"/>
                </a:solidFill>
                <a:latin typeface="Times New Roman" panose="02020603050405020304" pitchFamily="18" charset="0"/>
                <a:cs typeface="Times New Roman" panose="02020603050405020304" pitchFamily="18" charset="0"/>
              </a:rPr>
              <a:t> </a:t>
            </a:r>
            <a:r>
              <a:rPr lang="en-US" sz="1800" b="1" spc="-15" dirty="0">
                <a:solidFill>
                  <a:srgbClr val="FFFFFF"/>
                </a:solidFill>
                <a:latin typeface="Times New Roman" panose="02020603050405020304" pitchFamily="18" charset="0"/>
                <a:cs typeface="Times New Roman" panose="02020603050405020304" pitchFamily="18" charset="0"/>
              </a:rPr>
              <a:t>Technology(IT)</a:t>
            </a:r>
            <a:endParaRPr lang="en-US" sz="1800" dirty="0">
              <a:latin typeface="Times New Roman" panose="02020603050405020304" pitchFamily="18" charset="0"/>
              <a:cs typeface="Times New Roman" panose="02020603050405020304" pitchFamily="18" charset="0"/>
            </a:endParaRPr>
          </a:p>
          <a:p>
            <a:pPr algn="ctr">
              <a:lnSpc>
                <a:spcPct val="100000"/>
              </a:lnSpc>
              <a:spcBef>
                <a:spcPts val="685"/>
              </a:spcBef>
            </a:pPr>
            <a:r>
              <a:rPr lang="en-US" sz="2000" b="1" dirty="0">
                <a:solidFill>
                  <a:srgbClr val="FFFFFF"/>
                </a:solidFill>
                <a:latin typeface="Times New Roman" panose="02020603050405020304" pitchFamily="18" charset="0"/>
                <a:cs typeface="Times New Roman" panose="02020603050405020304" pitchFamily="18" charset="0"/>
              </a:rPr>
              <a:t>Department</a:t>
            </a:r>
            <a:r>
              <a:rPr lang="en-US" sz="2000" b="1" spc="-45"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of</a:t>
            </a:r>
            <a:r>
              <a:rPr lang="en-US" sz="2000" b="1" spc="-20" dirty="0">
                <a:solidFill>
                  <a:srgbClr val="FFFFFF"/>
                </a:solidFill>
                <a:latin typeface="Times New Roman" panose="02020603050405020304" pitchFamily="18" charset="0"/>
                <a:cs typeface="Times New Roman" panose="02020603050405020304" pitchFamily="18" charset="0"/>
              </a:rPr>
              <a:t> </a:t>
            </a:r>
            <a:r>
              <a:rPr lang="en-US" sz="2000" b="1" spc="-5" dirty="0">
                <a:solidFill>
                  <a:srgbClr val="FFFFFF"/>
                </a:solidFill>
                <a:latin typeface="Times New Roman" panose="02020603050405020304" pitchFamily="18" charset="0"/>
                <a:cs typeface="Times New Roman" panose="02020603050405020304" pitchFamily="18" charset="0"/>
              </a:rPr>
              <a:t>Electronics</a:t>
            </a:r>
            <a:r>
              <a:rPr lang="en-US" sz="2000" b="1" spc="-20"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and</a:t>
            </a:r>
            <a:r>
              <a:rPr lang="en-US" sz="2000" b="1" spc="-25"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Communication</a:t>
            </a:r>
            <a:r>
              <a:rPr lang="en-US" sz="2000" b="1" spc="-40" dirty="0">
                <a:solidFill>
                  <a:srgbClr val="FFFFFF"/>
                </a:solidFill>
                <a:latin typeface="Times New Roman" panose="02020603050405020304" pitchFamily="18" charset="0"/>
                <a:cs typeface="Times New Roman" panose="02020603050405020304" pitchFamily="18" charset="0"/>
              </a:rPr>
              <a:t> </a:t>
            </a:r>
            <a:r>
              <a:rPr lang="en-US" sz="2000" b="1" dirty="0">
                <a:solidFill>
                  <a:srgbClr val="FFFFFF"/>
                </a:solidFill>
                <a:latin typeface="Times New Roman" panose="02020603050405020304" pitchFamily="18" charset="0"/>
                <a:cs typeface="Times New Roman" panose="02020603050405020304" pitchFamily="18" charset="0"/>
              </a:rPr>
              <a:t>Engineering</a:t>
            </a:r>
            <a:endParaRPr lang="en-US" sz="2000" dirty="0">
              <a:latin typeface="Times New Roman" panose="02020603050405020304" pitchFamily="18" charset="0"/>
              <a:cs typeface="Times New Roman" panose="02020603050405020304" pitchFamily="18" charset="0"/>
            </a:endParaRPr>
          </a:p>
          <a:p>
            <a:pPr marL="1270" algn="ctr">
              <a:lnSpc>
                <a:spcPct val="100000"/>
              </a:lnSpc>
              <a:spcBef>
                <a:spcPts val="965"/>
              </a:spcBef>
            </a:pPr>
            <a:r>
              <a:rPr lang="en-US" sz="1800" spc="-5" dirty="0">
                <a:solidFill>
                  <a:srgbClr val="FFFFFF"/>
                </a:solidFill>
                <a:latin typeface="Times New Roman" panose="02020603050405020304" pitchFamily="18" charset="0"/>
                <a:cs typeface="Times New Roman" panose="02020603050405020304" pitchFamily="18" charset="0"/>
              </a:rPr>
              <a:t>Government</a:t>
            </a:r>
            <a:r>
              <a:rPr lang="en-US" sz="1800" spc="-15"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College</a:t>
            </a:r>
            <a:r>
              <a:rPr lang="en-US" sz="1800" spc="-10"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of</a:t>
            </a:r>
            <a:r>
              <a:rPr lang="en-US" sz="1800" spc="-10"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Engineering</a:t>
            </a:r>
            <a:endParaRPr lang="en-US" sz="1800" dirty="0">
              <a:latin typeface="Times New Roman" panose="02020603050405020304" pitchFamily="18" charset="0"/>
              <a:cs typeface="Times New Roman" panose="02020603050405020304" pitchFamily="18" charset="0"/>
            </a:endParaRPr>
          </a:p>
          <a:p>
            <a:pPr marL="4445" algn="ctr">
              <a:lnSpc>
                <a:spcPct val="100000"/>
              </a:lnSpc>
              <a:spcBef>
                <a:spcPts val="950"/>
              </a:spcBef>
            </a:pPr>
            <a:r>
              <a:rPr lang="en-US" sz="1800" dirty="0">
                <a:solidFill>
                  <a:srgbClr val="FFFFFF"/>
                </a:solidFill>
                <a:latin typeface="Times New Roman" panose="02020603050405020304" pitchFamily="18" charset="0"/>
                <a:cs typeface="Times New Roman" panose="02020603050405020304" pitchFamily="18" charset="0"/>
              </a:rPr>
              <a:t>Erode</a:t>
            </a:r>
            <a:r>
              <a:rPr lang="en-US" sz="1800" spc="-5" dirty="0">
                <a:solidFill>
                  <a:srgbClr val="FFFFFF"/>
                </a:solidFill>
                <a:latin typeface="Times New Roman" panose="02020603050405020304" pitchFamily="18" charset="0"/>
                <a:cs typeface="Times New Roman" panose="02020603050405020304" pitchFamily="18" charset="0"/>
              </a:rPr>
              <a:t> ,</a:t>
            </a:r>
            <a:r>
              <a:rPr lang="en-US" sz="1800" spc="-40" dirty="0">
                <a:solidFill>
                  <a:srgbClr val="FFFFFF"/>
                </a:solidFill>
                <a:latin typeface="Times New Roman" panose="02020603050405020304" pitchFamily="18" charset="0"/>
                <a:cs typeface="Times New Roman" panose="02020603050405020304" pitchFamily="18" charset="0"/>
              </a:rPr>
              <a:t>Vasavi</a:t>
            </a:r>
            <a:r>
              <a:rPr lang="en-US" sz="1800" spc="5" dirty="0">
                <a:solidFill>
                  <a:srgbClr val="FFFFFF"/>
                </a:solidFill>
                <a:latin typeface="Times New Roman" panose="02020603050405020304" pitchFamily="18" charset="0"/>
                <a:cs typeface="Times New Roman" panose="02020603050405020304" pitchFamily="18" charset="0"/>
              </a:rPr>
              <a:t> </a:t>
            </a:r>
            <a:r>
              <a:rPr lang="en-US" sz="1800" spc="-5" dirty="0">
                <a:solidFill>
                  <a:srgbClr val="FFFFFF"/>
                </a:solidFill>
                <a:latin typeface="Times New Roman" panose="02020603050405020304" pitchFamily="18" charset="0"/>
                <a:cs typeface="Times New Roman" panose="02020603050405020304" pitchFamily="18" charset="0"/>
              </a:rPr>
              <a:t>College post,TamilNadu-638316,</a:t>
            </a:r>
            <a:endParaRPr lang="en-US" sz="1800" dirty="0">
              <a:latin typeface="Times New Roman" panose="02020603050405020304" pitchFamily="18" charset="0"/>
              <a:cs typeface="Times New Roman" panose="02020603050405020304" pitchFamily="18" charset="0"/>
            </a:endParaRPr>
          </a:p>
          <a:p>
            <a:pPr algn="ctr">
              <a:lnSpc>
                <a:spcPct val="100000"/>
              </a:lnSpc>
              <a:spcBef>
                <a:spcPts val="960"/>
              </a:spcBef>
            </a:pPr>
            <a:r>
              <a:rPr lang="en-US" sz="1800" spc="-5" dirty="0">
                <a:solidFill>
                  <a:srgbClr val="FFFFFF"/>
                </a:solidFill>
                <a:latin typeface="Times New Roman" panose="02020603050405020304" pitchFamily="18" charset="0"/>
                <a:cs typeface="Times New Roman" panose="02020603050405020304" pitchFamily="18" charset="0"/>
              </a:rPr>
              <a:t>Affiliated</a:t>
            </a:r>
            <a:r>
              <a:rPr lang="en-US" sz="1800" spc="-30"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to</a:t>
            </a:r>
            <a:r>
              <a:rPr lang="en-US" sz="1800" spc="-110" dirty="0">
                <a:solidFill>
                  <a:srgbClr val="FFFFFF"/>
                </a:solidFill>
                <a:latin typeface="Times New Roman" panose="02020603050405020304" pitchFamily="18" charset="0"/>
                <a:cs typeface="Times New Roman" panose="02020603050405020304" pitchFamily="18" charset="0"/>
              </a:rPr>
              <a:t> </a:t>
            </a:r>
            <a:r>
              <a:rPr lang="en-US" sz="1800" spc="-5" dirty="0">
                <a:solidFill>
                  <a:srgbClr val="FFFFFF"/>
                </a:solidFill>
                <a:latin typeface="Times New Roman" panose="02020603050405020304" pitchFamily="18" charset="0"/>
                <a:cs typeface="Times New Roman" panose="02020603050405020304" pitchFamily="18" charset="0"/>
              </a:rPr>
              <a:t>Anna </a:t>
            </a:r>
            <a:r>
              <a:rPr lang="en-US" sz="1800" dirty="0">
                <a:solidFill>
                  <a:srgbClr val="FFFFFF"/>
                </a:solidFill>
                <a:latin typeface="Times New Roman" panose="02020603050405020304" pitchFamily="18" charset="0"/>
                <a:cs typeface="Times New Roman" panose="02020603050405020304" pitchFamily="18" charset="0"/>
              </a:rPr>
              <a:t>University</a:t>
            </a:r>
            <a:r>
              <a:rPr lang="en-US" sz="1800" spc="-35"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,Chennai</a:t>
            </a:r>
            <a:r>
              <a:rPr lang="en-US" sz="1800" dirty="0">
                <a:solidFill>
                  <a:srgbClr val="FFFFFF"/>
                </a:solidFill>
                <a:latin typeface="Times New Roman"/>
                <a:cs typeface="Times New Roman"/>
              </a:rPr>
              <a:t>.</a:t>
            </a:r>
            <a:endParaRPr lang="en-US" sz="1800" dirty="0">
              <a:latin typeface="Times New Roman"/>
              <a:cs typeface="Times New Roman"/>
            </a:endParaRPr>
          </a:p>
        </p:txBody>
      </p:sp>
      <p:sp>
        <p:nvSpPr>
          <p:cNvPr id="12" name="TextBox 11">
            <a:extLst>
              <a:ext uri="{FF2B5EF4-FFF2-40B4-BE49-F238E27FC236}">
                <a16:creationId xmlns:a16="http://schemas.microsoft.com/office/drawing/2014/main" id="{049EC11B-3496-F878-78C8-8135A6D7EA78}"/>
              </a:ext>
            </a:extLst>
          </p:cNvPr>
          <p:cNvSpPr txBox="1"/>
          <p:nvPr/>
        </p:nvSpPr>
        <p:spPr>
          <a:xfrm>
            <a:off x="2066391" y="2185570"/>
            <a:ext cx="10402528" cy="1631216"/>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NAME OF THE STUDENT        :</a:t>
            </a:r>
            <a:r>
              <a:rPr lang="en-US" sz="2800" spc="-5" dirty="0">
                <a:solidFill>
                  <a:srgbClr val="FFFFFF"/>
                </a:solidFill>
                <a:latin typeface="Times New Roman"/>
                <a:cs typeface="Times New Roman"/>
              </a:rPr>
              <a:t> Muthuramalingam B</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NAAN MUDHALVAN REG NO:</a:t>
            </a:r>
            <a:r>
              <a:rPr lang="en-US" sz="2800" spc="-7" baseline="1736" dirty="0">
                <a:solidFill>
                  <a:srgbClr val="FFFFFF"/>
                </a:solidFill>
                <a:latin typeface="Times New Roman"/>
                <a:cs typeface="Times New Roman"/>
              </a:rPr>
              <a:t> </a:t>
            </a:r>
            <a:r>
              <a:rPr lang="en-US" sz="4400" spc="-7" baseline="1736" dirty="0">
                <a:solidFill>
                  <a:srgbClr val="FFFFFF"/>
                </a:solidFill>
                <a:latin typeface="Times New Roman"/>
                <a:cs typeface="Times New Roman"/>
              </a:rPr>
              <a:t>au73</a:t>
            </a:r>
            <a:r>
              <a:rPr lang="en-US" sz="4400" spc="-89" baseline="1736" dirty="0">
                <a:solidFill>
                  <a:srgbClr val="FFFFFF"/>
                </a:solidFill>
                <a:latin typeface="Times New Roman"/>
                <a:cs typeface="Times New Roman"/>
              </a:rPr>
              <a:t>1</a:t>
            </a:r>
            <a:r>
              <a:rPr lang="en-US" sz="4400" spc="-7" baseline="1736" dirty="0">
                <a:solidFill>
                  <a:srgbClr val="FFFFFF"/>
                </a:solidFill>
                <a:latin typeface="Times New Roman"/>
                <a:cs typeface="Times New Roman"/>
              </a:rPr>
              <a:t>12</a:t>
            </a:r>
            <a:r>
              <a:rPr lang="en-US" sz="4400" spc="-89" baseline="1736" dirty="0">
                <a:solidFill>
                  <a:srgbClr val="FFFFFF"/>
                </a:solidFill>
                <a:latin typeface="Times New Roman"/>
                <a:cs typeface="Times New Roman"/>
              </a:rPr>
              <a:t>1</a:t>
            </a:r>
            <a:r>
              <a:rPr lang="en-US" sz="4400" spc="-7" baseline="1736" dirty="0">
                <a:solidFill>
                  <a:srgbClr val="FFFFFF"/>
                </a:solidFill>
                <a:latin typeface="Times New Roman"/>
                <a:cs typeface="Times New Roman"/>
              </a:rPr>
              <a:t>106034</a:t>
            </a:r>
            <a:endParaRPr lang="en-US" sz="4400" dirty="0">
              <a:solidFill>
                <a:schemeClr val="bg1"/>
              </a:solidFill>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i="0" dirty="0">
                <a:effectLst/>
                <a:latin typeface="Times New Roman" panose="02020603050405020304" pitchFamily="18" charset="0"/>
                <a:cs typeface="Times New Roman" panose="02020603050405020304" pitchFamily="18" charset="0"/>
              </a:rPr>
              <a:t>Choose IoT Devices:</a:t>
            </a:r>
            <a:endParaRPr lang="en-US"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F13A143-FABB-4419-8242-942D0B28963F}"/>
              </a:ext>
            </a:extLst>
          </p:cNvPr>
          <p:cNvGrpSpPr/>
          <p:nvPr/>
        </p:nvGrpSpPr>
        <p:grpSpPr>
          <a:xfrm>
            <a:off x="1186585" y="1328761"/>
            <a:ext cx="683999" cy="724246"/>
            <a:chOff x="2037500" y="3040187"/>
            <a:chExt cx="419949" cy="419949"/>
          </a:xfrm>
          <a:solidFill>
            <a:schemeClr val="accent5"/>
          </a:solidFill>
        </p:grpSpPr>
        <p:sp>
          <p:nvSpPr>
            <p:cNvPr id="3" name="Circle: Hollow 2">
              <a:extLst>
                <a:ext uri="{FF2B5EF4-FFF2-40B4-BE49-F238E27FC236}">
                  <a16:creationId xmlns:a16="http://schemas.microsoft.com/office/drawing/2014/main" id="{EEB31F12-24DE-47BD-96A4-4772956DE499}"/>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68E69175-0207-4400-9307-16A395CEF473}"/>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F75BF166-7072-4AA4-8069-95FD145B99C4}"/>
              </a:ext>
            </a:extLst>
          </p:cNvPr>
          <p:cNvSpPr/>
          <p:nvPr/>
        </p:nvSpPr>
        <p:spPr>
          <a:xfrm>
            <a:off x="1518285" y="1317203"/>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6FBDA3-ED66-49D2-BEF6-9F5587F30E48}"/>
              </a:ext>
            </a:extLst>
          </p:cNvPr>
          <p:cNvSpPr/>
          <p:nvPr/>
        </p:nvSpPr>
        <p:spPr>
          <a:xfrm>
            <a:off x="1425545" y="1990318"/>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B5B7656-A25F-4708-B7CC-F3B88884B984}"/>
              </a:ext>
            </a:extLst>
          </p:cNvPr>
          <p:cNvGrpSpPr/>
          <p:nvPr/>
        </p:nvGrpSpPr>
        <p:grpSpPr>
          <a:xfrm>
            <a:off x="10242764" y="1315846"/>
            <a:ext cx="745001" cy="695155"/>
            <a:chOff x="2037500" y="3040187"/>
            <a:chExt cx="419949" cy="419949"/>
          </a:xfrm>
          <a:solidFill>
            <a:schemeClr val="accent5"/>
          </a:solidFill>
        </p:grpSpPr>
        <p:sp>
          <p:nvSpPr>
            <p:cNvPr id="10" name="Circle: Hollow 9">
              <a:extLst>
                <a:ext uri="{FF2B5EF4-FFF2-40B4-BE49-F238E27FC236}">
                  <a16:creationId xmlns:a16="http://schemas.microsoft.com/office/drawing/2014/main" id="{6F3EA9AC-33DD-4240-9690-1E53E7BBA878}"/>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DA451C7B-2039-4F27-B6CE-30082BCC35D5}"/>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8">
            <a:extLst>
              <a:ext uri="{FF2B5EF4-FFF2-40B4-BE49-F238E27FC236}">
                <a16:creationId xmlns:a16="http://schemas.microsoft.com/office/drawing/2014/main" id="{0369B48D-185D-43CE-A13D-9909D1C397DF}"/>
              </a:ext>
            </a:extLst>
          </p:cNvPr>
          <p:cNvSpPr/>
          <p:nvPr/>
        </p:nvSpPr>
        <p:spPr>
          <a:xfrm>
            <a:off x="10393717" y="1424068"/>
            <a:ext cx="459256" cy="4824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3">
            <a:extLst>
              <a:ext uri="{FF2B5EF4-FFF2-40B4-BE49-F238E27FC236}">
                <a16:creationId xmlns:a16="http://schemas.microsoft.com/office/drawing/2014/main" id="{A0240128-0CEF-4E48-A50F-6587512F0713}"/>
              </a:ext>
            </a:extLst>
          </p:cNvPr>
          <p:cNvSpPr/>
          <p:nvPr/>
        </p:nvSpPr>
        <p:spPr>
          <a:xfrm>
            <a:off x="5743474" y="1482306"/>
            <a:ext cx="405295" cy="407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Oval 113">
            <a:extLst>
              <a:ext uri="{FF2B5EF4-FFF2-40B4-BE49-F238E27FC236}">
                <a16:creationId xmlns:a16="http://schemas.microsoft.com/office/drawing/2014/main" id="{3E890389-F6B7-4E7F-873B-DC5920EE3ACF}"/>
              </a:ext>
            </a:extLst>
          </p:cNvPr>
          <p:cNvSpPr/>
          <p:nvPr/>
        </p:nvSpPr>
        <p:spPr>
          <a:xfrm>
            <a:off x="5578269" y="2408590"/>
            <a:ext cx="684000" cy="68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9" name="Group 5">
            <a:extLst>
              <a:ext uri="{FF2B5EF4-FFF2-40B4-BE49-F238E27FC236}">
                <a16:creationId xmlns:a16="http://schemas.microsoft.com/office/drawing/2014/main" id="{68DB03E9-E73C-4931-B713-AE590DD1FEE9}"/>
              </a:ext>
            </a:extLst>
          </p:cNvPr>
          <p:cNvGrpSpPr/>
          <p:nvPr/>
        </p:nvGrpSpPr>
        <p:grpSpPr>
          <a:xfrm>
            <a:off x="4157577" y="3098414"/>
            <a:ext cx="3025213" cy="499937"/>
            <a:chOff x="2676933" y="3433869"/>
            <a:chExt cx="1853801" cy="380597"/>
          </a:xfrm>
        </p:grpSpPr>
        <p:sp>
          <p:nvSpPr>
            <p:cNvPr id="20" name="TextBox 19">
              <a:extLst>
                <a:ext uri="{FF2B5EF4-FFF2-40B4-BE49-F238E27FC236}">
                  <a16:creationId xmlns:a16="http://schemas.microsoft.com/office/drawing/2014/main" id="{977C9AC5-BDD4-4F68-B24D-5489F038CA81}"/>
                </a:ext>
              </a:extLst>
            </p:cNvPr>
            <p:cNvSpPr txBox="1"/>
            <p:nvPr/>
          </p:nvSpPr>
          <p:spPr>
            <a:xfrm>
              <a:off x="2980467" y="3433869"/>
              <a:ext cx="1550267" cy="257738"/>
            </a:xfrm>
            <a:prstGeom prst="rect">
              <a:avLst/>
            </a:prstGeom>
            <a:noFill/>
          </p:spPr>
          <p:txBody>
            <a:bodyPr wrap="square" rtlCol="0" anchor="ctr">
              <a:spAutoFit/>
            </a:bodyPr>
            <a:lstStyle/>
            <a:p>
              <a:pPr algn="ctr"/>
              <a:r>
                <a:rPr lang="en-US" sz="1600" b="1" i="0" u="sng" dirty="0">
                  <a:solidFill>
                    <a:srgbClr val="37415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vehicle detection sensors</a:t>
              </a:r>
              <a:endParaRPr lang="ko-KR" altLang="en-US" sz="1600" b="1" u="sng"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11778EE-ECBA-44D6-9C55-EDAECFEABB39}"/>
                </a:ext>
              </a:extLst>
            </p:cNvPr>
            <p:cNvSpPr txBox="1"/>
            <p:nvPr/>
          </p:nvSpPr>
          <p:spPr>
            <a:xfrm>
              <a:off x="2676933" y="3603589"/>
              <a:ext cx="1550267" cy="210877"/>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22" name="Straight Arrow Connector 115">
            <a:extLst>
              <a:ext uri="{FF2B5EF4-FFF2-40B4-BE49-F238E27FC236}">
                <a16:creationId xmlns:a16="http://schemas.microsoft.com/office/drawing/2014/main" id="{952D92D8-6A16-489C-81DB-48A1BD9AD74A}"/>
              </a:ext>
            </a:extLst>
          </p:cNvPr>
          <p:cNvCxnSpPr>
            <a:cxnSpLocks/>
          </p:cNvCxnSpPr>
          <p:nvPr/>
        </p:nvCxnSpPr>
        <p:spPr>
          <a:xfrm flipV="1">
            <a:off x="5929479" y="2092493"/>
            <a:ext cx="0" cy="29389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Oval 119">
            <a:extLst>
              <a:ext uri="{FF2B5EF4-FFF2-40B4-BE49-F238E27FC236}">
                <a16:creationId xmlns:a16="http://schemas.microsoft.com/office/drawing/2014/main" id="{EC428F3E-86E5-4C7E-8BB6-C19481FC476A}"/>
              </a:ext>
            </a:extLst>
          </p:cNvPr>
          <p:cNvSpPr/>
          <p:nvPr/>
        </p:nvSpPr>
        <p:spPr>
          <a:xfrm>
            <a:off x="10273263" y="2297743"/>
            <a:ext cx="684000" cy="68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27" name="Straight Arrow Connector 121">
            <a:extLst>
              <a:ext uri="{FF2B5EF4-FFF2-40B4-BE49-F238E27FC236}">
                <a16:creationId xmlns:a16="http://schemas.microsoft.com/office/drawing/2014/main" id="{B524CF61-D42C-433C-89AF-6FBD0B552EAF}"/>
              </a:ext>
            </a:extLst>
          </p:cNvPr>
          <p:cNvCxnSpPr>
            <a:cxnSpLocks/>
          </p:cNvCxnSpPr>
          <p:nvPr/>
        </p:nvCxnSpPr>
        <p:spPr>
          <a:xfrm flipV="1">
            <a:off x="10615265" y="1990318"/>
            <a:ext cx="0" cy="352505"/>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56" name="Rounded Rectangle 27">
            <a:extLst>
              <a:ext uri="{FF2B5EF4-FFF2-40B4-BE49-F238E27FC236}">
                <a16:creationId xmlns:a16="http://schemas.microsoft.com/office/drawing/2014/main" id="{70F4ED28-041B-4162-8304-24DC4110682B}"/>
              </a:ext>
            </a:extLst>
          </p:cNvPr>
          <p:cNvSpPr/>
          <p:nvPr/>
        </p:nvSpPr>
        <p:spPr>
          <a:xfrm>
            <a:off x="5906868" y="4441822"/>
            <a:ext cx="367329" cy="28215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Block Arc 25">
            <a:extLst>
              <a:ext uri="{FF2B5EF4-FFF2-40B4-BE49-F238E27FC236}">
                <a16:creationId xmlns:a16="http://schemas.microsoft.com/office/drawing/2014/main" id="{20E0B708-6837-4DD8-A292-CD1B202226C0}"/>
              </a:ext>
            </a:extLst>
          </p:cNvPr>
          <p:cNvSpPr/>
          <p:nvPr/>
        </p:nvSpPr>
        <p:spPr>
          <a:xfrm>
            <a:off x="4433516" y="3389859"/>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2" name="Oval 113">
            <a:extLst>
              <a:ext uri="{FF2B5EF4-FFF2-40B4-BE49-F238E27FC236}">
                <a16:creationId xmlns:a16="http://schemas.microsoft.com/office/drawing/2014/main" id="{69C733C2-2FA8-4516-A1B5-C4E1702701EE}"/>
              </a:ext>
            </a:extLst>
          </p:cNvPr>
          <p:cNvSpPr/>
          <p:nvPr/>
        </p:nvSpPr>
        <p:spPr>
          <a:xfrm>
            <a:off x="1204030" y="2376566"/>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3" name="Group 5">
            <a:extLst>
              <a:ext uri="{FF2B5EF4-FFF2-40B4-BE49-F238E27FC236}">
                <a16:creationId xmlns:a16="http://schemas.microsoft.com/office/drawing/2014/main" id="{F2B4ABED-A1BD-4C16-8B53-0818FC1DD935}"/>
              </a:ext>
            </a:extLst>
          </p:cNvPr>
          <p:cNvGrpSpPr/>
          <p:nvPr/>
        </p:nvGrpSpPr>
        <p:grpSpPr>
          <a:xfrm>
            <a:off x="448543" y="3059506"/>
            <a:ext cx="2262709" cy="2212596"/>
            <a:chOff x="2676933" y="3473704"/>
            <a:chExt cx="1550267" cy="406884"/>
          </a:xfrm>
        </p:grpSpPr>
        <p:sp>
          <p:nvSpPr>
            <p:cNvPr id="64" name="TextBox 63">
              <a:extLst>
                <a:ext uri="{FF2B5EF4-FFF2-40B4-BE49-F238E27FC236}">
                  <a16:creationId xmlns:a16="http://schemas.microsoft.com/office/drawing/2014/main" id="{D6358BDD-DD7B-40E5-A7E6-B120D037861D}"/>
                </a:ext>
              </a:extLst>
            </p:cNvPr>
            <p:cNvSpPr txBox="1"/>
            <p:nvPr/>
          </p:nvSpPr>
          <p:spPr>
            <a:xfrm>
              <a:off x="2676933" y="3473704"/>
              <a:ext cx="1550267" cy="56598"/>
            </a:xfrm>
            <a:prstGeom prst="rect">
              <a:avLst/>
            </a:prstGeom>
            <a:noFill/>
          </p:spPr>
          <p:txBody>
            <a:bodyPr wrap="square" rtlCol="0" anchor="ctr">
              <a:spAutoFit/>
            </a:bodyPr>
            <a:lstStyle/>
            <a:p>
              <a:pPr algn="ctr"/>
              <a:r>
                <a:rPr lang="en-US" altLang="ko-KR" sz="1400" b="1" u="sng" dirty="0">
                  <a:solidFill>
                    <a:schemeClr val="tx1">
                      <a:lumMod val="75000"/>
                      <a:lumOff val="25000"/>
                    </a:schemeClr>
                  </a:solidFill>
                  <a:effectLst>
                    <a:outerShdw blurRad="38100" dist="38100" dir="2700000" algn="tl">
                      <a:srgbClr val="000000">
                        <a:alpha val="43137"/>
                      </a:srgbClr>
                    </a:outerShdw>
                  </a:effectLst>
                  <a:cs typeface="Arial" pitchFamily="34" charset="0"/>
                </a:rPr>
                <a:t>CCTV CAMERS</a:t>
              </a:r>
              <a:endParaRPr lang="ko-KR" altLang="en-US" sz="1400" b="1" u="sng"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65" name="TextBox 64">
              <a:extLst>
                <a:ext uri="{FF2B5EF4-FFF2-40B4-BE49-F238E27FC236}">
                  <a16:creationId xmlns:a16="http://schemas.microsoft.com/office/drawing/2014/main" id="{3111809C-4391-44F7-98BD-E061958DD2E1}"/>
                </a:ext>
              </a:extLst>
            </p:cNvPr>
            <p:cNvSpPr txBox="1"/>
            <p:nvPr/>
          </p:nvSpPr>
          <p:spPr>
            <a:xfrm>
              <a:off x="2676933" y="3603589"/>
              <a:ext cx="1550267"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66" name="Straight Arrow Connector 115">
            <a:extLst>
              <a:ext uri="{FF2B5EF4-FFF2-40B4-BE49-F238E27FC236}">
                <a16:creationId xmlns:a16="http://schemas.microsoft.com/office/drawing/2014/main" id="{81CFEAB3-B3DC-4E5B-8FB1-E08A7E453F47}"/>
              </a:ext>
            </a:extLst>
          </p:cNvPr>
          <p:cNvCxnSpPr>
            <a:cxnSpLocks/>
          </p:cNvCxnSpPr>
          <p:nvPr/>
        </p:nvCxnSpPr>
        <p:spPr>
          <a:xfrm flipV="1">
            <a:off x="1546030" y="2053007"/>
            <a:ext cx="0" cy="293898"/>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B166D910-51ED-5DAF-9D21-AD7CAC581EF8}"/>
              </a:ext>
            </a:extLst>
          </p:cNvPr>
          <p:cNvPicPr>
            <a:picLocks noChangeAspect="1"/>
          </p:cNvPicPr>
          <p:nvPr/>
        </p:nvPicPr>
        <p:blipFill>
          <a:blip r:embed="rId3"/>
          <a:stretch>
            <a:fillRect/>
          </a:stretch>
        </p:blipFill>
        <p:spPr>
          <a:xfrm>
            <a:off x="1300704" y="2453013"/>
            <a:ext cx="503800" cy="503800"/>
          </a:xfrm>
          <a:prstGeom prst="rect">
            <a:avLst/>
          </a:prstGeom>
        </p:spPr>
      </p:pic>
      <p:sp>
        <p:nvSpPr>
          <p:cNvPr id="61" name="TextBox 60">
            <a:extLst>
              <a:ext uri="{FF2B5EF4-FFF2-40B4-BE49-F238E27FC236}">
                <a16:creationId xmlns:a16="http://schemas.microsoft.com/office/drawing/2014/main" id="{D41DAEFC-FB3C-11DD-70D5-0C47F44774AA}"/>
              </a:ext>
            </a:extLst>
          </p:cNvPr>
          <p:cNvSpPr txBox="1"/>
          <p:nvPr/>
        </p:nvSpPr>
        <p:spPr>
          <a:xfrm>
            <a:off x="448543" y="3505476"/>
            <a:ext cx="3176635" cy="2308324"/>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CCTV cameras are strategically placed at key intersections, highways, and busy roads to monitor traffic conditions in real-time. Operators can observe the flow of traffic, identify congestion or accidents, and take appropriate actions.</a:t>
            </a:r>
            <a:endParaRPr lang="en-US"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684CDD17-DE2E-D803-45F1-372A7D1704EA}"/>
              </a:ext>
            </a:extLst>
          </p:cNvPr>
          <p:cNvSpPr txBox="1"/>
          <p:nvPr/>
        </p:nvSpPr>
        <p:spPr>
          <a:xfrm>
            <a:off x="4559068" y="3505476"/>
            <a:ext cx="3132658" cy="2862322"/>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Speed Measurement:</a:t>
            </a:r>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You put two sensors on the road, with some space between them. When a car drives over the first sensor, it starts a timer.</a:t>
            </a:r>
          </a:p>
          <a:p>
            <a:r>
              <a:rPr lang="en-US" b="1" i="0" dirty="0">
                <a:effectLst/>
                <a:latin typeface="Times New Roman" panose="02020603050405020304" pitchFamily="18" charset="0"/>
                <a:cs typeface="Times New Roman" panose="02020603050405020304" pitchFamily="18" charset="0"/>
              </a:rPr>
              <a:t>Vehicle Classification:</a:t>
            </a:r>
            <a:r>
              <a:rPr lang="en-US" dirty="0">
                <a:solidFill>
                  <a:srgbClr val="374151"/>
                </a:solidFill>
                <a:latin typeface="Times New Roman" panose="02020603050405020304" pitchFamily="18" charset="0"/>
                <a:cs typeface="Times New Roman" panose="02020603050405020304" pitchFamily="18" charset="0"/>
              </a:rPr>
              <a:t> </a:t>
            </a:r>
          </a:p>
          <a:p>
            <a:r>
              <a:rPr lang="en-US" b="0" i="0" dirty="0">
                <a:solidFill>
                  <a:srgbClr val="374151"/>
                </a:solidFill>
                <a:effectLst/>
                <a:latin typeface="Times New Roman" panose="02020603050405020304" pitchFamily="18" charset="0"/>
                <a:cs typeface="Times New Roman" panose="02020603050405020304" pitchFamily="18" charset="0"/>
              </a:rPr>
              <a:t>These sensors can also tell you what kind of vehicles are using the road, like cars, trucks, or motorcycles.</a:t>
            </a:r>
            <a:endParaRPr lang="en-US" dirty="0">
              <a:latin typeface="Times New Roman" panose="02020603050405020304" pitchFamily="18" charset="0"/>
              <a:cs typeface="Times New Roman" panose="02020603050405020304" pitchFamily="18" charset="0"/>
            </a:endParaRPr>
          </a:p>
        </p:txBody>
      </p:sp>
      <p:pic>
        <p:nvPicPr>
          <p:cNvPr id="72" name="Picture 71">
            <a:extLst>
              <a:ext uri="{FF2B5EF4-FFF2-40B4-BE49-F238E27FC236}">
                <a16:creationId xmlns:a16="http://schemas.microsoft.com/office/drawing/2014/main" id="{F624C90A-B492-6B34-07F1-667CB664A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601479" y="2459641"/>
            <a:ext cx="660790" cy="660790"/>
          </a:xfrm>
          <a:prstGeom prst="rect">
            <a:avLst/>
          </a:prstGeom>
        </p:spPr>
      </p:pic>
      <p:sp>
        <p:nvSpPr>
          <p:cNvPr id="74" name="TextBox 73">
            <a:extLst>
              <a:ext uri="{FF2B5EF4-FFF2-40B4-BE49-F238E27FC236}">
                <a16:creationId xmlns:a16="http://schemas.microsoft.com/office/drawing/2014/main" id="{F0F06F10-C903-2564-4EEC-052E5E7B64D0}"/>
              </a:ext>
            </a:extLst>
          </p:cNvPr>
          <p:cNvSpPr txBox="1"/>
          <p:nvPr/>
        </p:nvSpPr>
        <p:spPr>
          <a:xfrm>
            <a:off x="8530590" y="2871627"/>
            <a:ext cx="3458208" cy="4308872"/>
          </a:xfrm>
          <a:prstGeom prst="rect">
            <a:avLst/>
          </a:prstGeom>
          <a:noFill/>
        </p:spPr>
        <p:txBody>
          <a:bodyPr wrap="square">
            <a:spAutoFit/>
          </a:bodyPr>
          <a:lstStyle/>
          <a:p>
            <a:r>
              <a:rPr lang="en-US" b="1" dirty="0">
                <a:solidFill>
                  <a:srgbClr val="374151"/>
                </a:solidFill>
                <a:latin typeface="Times New Roman" panose="02020603050405020304" pitchFamily="18" charset="0"/>
                <a:cs typeface="Times New Roman" panose="02020603050405020304" pitchFamily="18" charset="0"/>
              </a:rPr>
              <a:t>                </a:t>
            </a:r>
            <a:r>
              <a:rPr lang="en-US" b="1" dirty="0">
                <a:solidFill>
                  <a:srgbClr val="37415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b="1" i="0" dirty="0">
                <a:solidFill>
                  <a:srgbClr val="37415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nvironmental sensors</a:t>
            </a:r>
          </a:p>
          <a:p>
            <a:r>
              <a:rPr lang="en-US" sz="1700" b="1" i="0" dirty="0">
                <a:effectLst/>
                <a:latin typeface="Times New Roman" panose="02020603050405020304" pitchFamily="18" charset="0"/>
                <a:cs typeface="Times New Roman" panose="02020603050405020304" pitchFamily="18" charset="0"/>
              </a:rPr>
              <a:t>Air Quality Sensors: </a:t>
            </a:r>
            <a:r>
              <a:rPr lang="en-US" sz="1700" b="0" i="0" dirty="0">
                <a:solidFill>
                  <a:srgbClr val="374151"/>
                </a:solidFill>
                <a:effectLst/>
                <a:latin typeface="Times New Roman" panose="02020603050405020304" pitchFamily="18" charset="0"/>
                <a:cs typeface="Times New Roman" panose="02020603050405020304" pitchFamily="18" charset="0"/>
              </a:rPr>
              <a:t>These sensors help us know how clean or polluted the air is.</a:t>
            </a:r>
          </a:p>
          <a:p>
            <a:r>
              <a:rPr lang="en-US" sz="1700" b="1" i="0" dirty="0">
                <a:effectLst/>
                <a:latin typeface="Times New Roman" panose="02020603050405020304" pitchFamily="18" charset="0"/>
                <a:cs typeface="Times New Roman" panose="02020603050405020304" pitchFamily="18" charset="0"/>
              </a:rPr>
              <a:t>Weather Sensors:</a:t>
            </a:r>
            <a:r>
              <a:rPr lang="en-US" sz="1700" b="0" i="0" dirty="0">
                <a:solidFill>
                  <a:srgbClr val="374151"/>
                </a:solidFill>
                <a:effectLst/>
                <a:latin typeface="Times New Roman" panose="02020603050405020304" pitchFamily="18" charset="0"/>
                <a:cs typeface="Times New Roman" panose="02020603050405020304" pitchFamily="18" charset="0"/>
              </a:rPr>
              <a:t> Weather sensors keep track of the weather conditions, like rain, snow, or strong winds. </a:t>
            </a:r>
          </a:p>
          <a:p>
            <a:r>
              <a:rPr lang="en-US" sz="1700" b="1" i="0" dirty="0">
                <a:effectLst/>
                <a:latin typeface="Times New Roman" panose="02020603050405020304" pitchFamily="18" charset="0"/>
                <a:cs typeface="Times New Roman" panose="02020603050405020304" pitchFamily="18" charset="0"/>
              </a:rPr>
              <a:t>Temperature Sensors:</a:t>
            </a:r>
            <a:r>
              <a:rPr lang="en-US" sz="1700" b="0" i="0" dirty="0">
                <a:solidFill>
                  <a:srgbClr val="374151"/>
                </a:solidFill>
                <a:effectLst/>
                <a:latin typeface="Times New Roman" panose="02020603050405020304" pitchFamily="18" charset="0"/>
                <a:cs typeface="Times New Roman" panose="02020603050405020304" pitchFamily="18" charset="0"/>
              </a:rPr>
              <a:t> </a:t>
            </a:r>
            <a:r>
              <a:rPr lang="en-US" sz="1700" dirty="0">
                <a:solidFill>
                  <a:srgbClr val="374151"/>
                </a:solidFill>
                <a:latin typeface="Times New Roman" panose="02020603050405020304" pitchFamily="18" charset="0"/>
                <a:cs typeface="Times New Roman" panose="02020603050405020304" pitchFamily="18" charset="0"/>
              </a:rPr>
              <a:t>T</a:t>
            </a:r>
            <a:r>
              <a:rPr lang="en-US" sz="1700" b="0" i="0" dirty="0">
                <a:solidFill>
                  <a:srgbClr val="374151"/>
                </a:solidFill>
                <a:effectLst/>
                <a:latin typeface="Times New Roman" panose="02020603050405020304" pitchFamily="18" charset="0"/>
                <a:cs typeface="Times New Roman" panose="02020603050405020304" pitchFamily="18" charset="0"/>
              </a:rPr>
              <a:t>hey measure how hot or cold it is. This helps with things like road maintenance, so we know when to de-ice the roads in the winter. </a:t>
            </a:r>
          </a:p>
          <a:p>
            <a:r>
              <a:rPr lang="en-US" sz="1700" b="1" i="0" dirty="0">
                <a:effectLst/>
                <a:latin typeface="Times New Roman" panose="02020603050405020304" pitchFamily="18" charset="0"/>
                <a:cs typeface="Times New Roman" panose="02020603050405020304" pitchFamily="18" charset="0"/>
              </a:rPr>
              <a:t>Noise Sensors :</a:t>
            </a:r>
            <a:r>
              <a:rPr lang="en-US" sz="1700" i="0" dirty="0">
                <a:effectLst/>
                <a:latin typeface="Times New Roman" panose="02020603050405020304" pitchFamily="18" charset="0"/>
                <a:cs typeface="Times New Roman" panose="02020603050405020304" pitchFamily="18" charset="0"/>
              </a:rPr>
              <a:t>T</a:t>
            </a:r>
            <a:r>
              <a:rPr lang="en-US" sz="1700" b="0" i="0" dirty="0">
                <a:solidFill>
                  <a:srgbClr val="374151"/>
                </a:solidFill>
                <a:effectLst/>
                <a:latin typeface="Times New Roman" panose="02020603050405020304" pitchFamily="18" charset="0"/>
                <a:cs typeface="Times New Roman" panose="02020603050405020304" pitchFamily="18" charset="0"/>
              </a:rPr>
              <a:t>hese sensors listen for loud sounds</a:t>
            </a:r>
            <a:r>
              <a:rPr lang="en-US" sz="1700" dirty="0">
                <a:solidFill>
                  <a:srgbClr val="374151"/>
                </a:solidFill>
                <a:latin typeface="Times New Roman" panose="02020603050405020304" pitchFamily="18" charset="0"/>
                <a:cs typeface="Times New Roman" panose="02020603050405020304" pitchFamily="18" charset="0"/>
              </a:rPr>
              <a:t> </a:t>
            </a:r>
            <a:r>
              <a:rPr lang="en-US" sz="1700" b="0" i="0" dirty="0">
                <a:solidFill>
                  <a:srgbClr val="374151"/>
                </a:solidFill>
                <a:effectLst/>
                <a:latin typeface="Times New Roman" panose="02020603050405020304" pitchFamily="18" charset="0"/>
                <a:cs typeface="Times New Roman" panose="02020603050405020304" pitchFamily="18" charset="0"/>
              </a:rPr>
              <a:t> like honking or sirens. </a:t>
            </a:r>
            <a:endParaRPr lang="en-US" sz="1700" b="1" i="0" dirty="0">
              <a:effectLst/>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79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51348" y="560913"/>
            <a:ext cx="11573197" cy="724247"/>
          </a:xfrm>
          <a:prstGeom prst="rect">
            <a:avLst/>
          </a:prstGeom>
        </p:spPr>
        <p:txBody>
          <a:bodyPr/>
          <a:lstStyle/>
          <a:p>
            <a:r>
              <a:rPr lang="en-US" b="1" i="0" dirty="0">
                <a:effectLst/>
                <a:latin typeface="Times New Roman" panose="02020603050405020304" pitchFamily="18" charset="0"/>
                <a:cs typeface="Times New Roman" panose="02020603050405020304" pitchFamily="18" charset="0"/>
              </a:rPr>
              <a:t>Set Up Hardware and Network Infrastructure:</a:t>
            </a:r>
            <a:endParaRPr lang="en-US" dirty="0">
              <a:latin typeface="Times New Roman" panose="02020603050405020304" pitchFamily="18" charset="0"/>
              <a:cs typeface="Times New Roman" panose="02020603050405020304" pitchFamily="18" charset="0"/>
            </a:endParaRPr>
          </a:p>
        </p:txBody>
      </p:sp>
      <p:sp>
        <p:nvSpPr>
          <p:cNvPr id="14" name="Text Placeholder 27">
            <a:extLst>
              <a:ext uri="{FF2B5EF4-FFF2-40B4-BE49-F238E27FC236}">
                <a16:creationId xmlns:a16="http://schemas.microsoft.com/office/drawing/2014/main" id="{34274854-A74B-4738-ABA0-47BC4F7604DE}"/>
              </a:ext>
            </a:extLst>
          </p:cNvPr>
          <p:cNvSpPr txBox="1">
            <a:spLocks/>
          </p:cNvSpPr>
          <p:nvPr/>
        </p:nvSpPr>
        <p:spPr>
          <a:xfrm>
            <a:off x="902289" y="5826221"/>
            <a:ext cx="2955610"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ko-KR" sz="2400" dirty="0">
              <a:solidFill>
                <a:schemeClr val="accent1"/>
              </a:solidFill>
            </a:endParaRPr>
          </a:p>
        </p:txBody>
      </p:sp>
      <p:sp>
        <p:nvSpPr>
          <p:cNvPr id="15" name="Text Placeholder 27">
            <a:extLst>
              <a:ext uri="{FF2B5EF4-FFF2-40B4-BE49-F238E27FC236}">
                <a16:creationId xmlns:a16="http://schemas.microsoft.com/office/drawing/2014/main" id="{C08A53CC-A87B-436E-9C6E-B6E0332F55C5}"/>
              </a:ext>
            </a:extLst>
          </p:cNvPr>
          <p:cNvSpPr txBox="1">
            <a:spLocks/>
          </p:cNvSpPr>
          <p:nvPr/>
        </p:nvSpPr>
        <p:spPr>
          <a:xfrm>
            <a:off x="4068003" y="3013702"/>
            <a:ext cx="8123997" cy="4163846"/>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3200" b="0" i="0" dirty="0">
                <a:solidFill>
                  <a:srgbClr val="374151"/>
                </a:solidFill>
                <a:effectLst/>
                <a:latin typeface="Söhne"/>
              </a:rPr>
              <a:t>Install the chosen IoT devices at strategic locations.</a:t>
            </a:r>
          </a:p>
          <a:p>
            <a:pPr algn="l">
              <a:buFont typeface="Arial" panose="020B0604020202020204" pitchFamily="34" charset="0"/>
              <a:buChar char="•"/>
            </a:pPr>
            <a:r>
              <a:rPr lang="en-US" sz="3200" b="0" i="0" dirty="0">
                <a:solidFill>
                  <a:srgbClr val="374151"/>
                </a:solidFill>
                <a:effectLst/>
                <a:latin typeface="Söhne"/>
              </a:rPr>
              <a:t>Connect these devices to the internet or a local network.</a:t>
            </a:r>
          </a:p>
          <a:p>
            <a:pPr algn="l">
              <a:buFont typeface="Arial" panose="020B0604020202020204" pitchFamily="34" charset="0"/>
              <a:buChar char="•"/>
            </a:pPr>
            <a:r>
              <a:rPr lang="en-US" sz="3200" b="0" i="0" dirty="0">
                <a:solidFill>
                  <a:srgbClr val="374151"/>
                </a:solidFill>
                <a:effectLst/>
                <a:latin typeface="Söhne"/>
              </a:rPr>
              <a:t>Ensure proper power supply for the devices.</a:t>
            </a:r>
          </a:p>
        </p:txBody>
      </p:sp>
      <p:sp>
        <p:nvSpPr>
          <p:cNvPr id="21" name="Picture Placeholder 20">
            <a:extLst>
              <a:ext uri="{FF2B5EF4-FFF2-40B4-BE49-F238E27FC236}">
                <a16:creationId xmlns:a16="http://schemas.microsoft.com/office/drawing/2014/main" id="{8840318A-50E8-4B93-9098-AA133C13BBA2}"/>
              </a:ext>
            </a:extLst>
          </p:cNvPr>
          <p:cNvSpPr>
            <a:spLocks noGrp="1"/>
          </p:cNvSpPr>
          <p:nvPr>
            <p:ph type="pic" sz="quarter" idx="14"/>
          </p:nvPr>
        </p:nvSpPr>
        <p:spPr/>
        <p:txBody>
          <a:bodyPr/>
          <a:lstStyle/>
          <a:p>
            <a:endParaRPr lang="en-US" dirty="0"/>
          </a:p>
        </p:txBody>
      </p:sp>
      <p:pic>
        <p:nvPicPr>
          <p:cNvPr id="2050" name="Picture 2" descr="Smart traffic management system | Download Scientific Diagram">
            <a:extLst>
              <a:ext uri="{FF2B5EF4-FFF2-40B4-BE49-F238E27FC236}">
                <a16:creationId xmlns:a16="http://schemas.microsoft.com/office/drawing/2014/main" id="{59562131-4886-AC2A-4A11-C648017CD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6" y="1740310"/>
            <a:ext cx="3991897" cy="4085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54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i="0" dirty="0">
                <a:effectLst/>
                <a:latin typeface="Times New Roman" panose="02020603050405020304" pitchFamily="18" charset="0"/>
                <a:cs typeface="Times New Roman" panose="02020603050405020304" pitchFamily="18" charset="0"/>
              </a:rPr>
              <a:t>Data Collection and Transmission:</a:t>
            </a:r>
            <a:endParaRPr lang="en-US" dirty="0">
              <a:latin typeface="Times New Roman" panose="02020603050405020304" pitchFamily="18" charset="0"/>
              <a:cs typeface="Times New Roman" panose="02020603050405020304" pitchFamily="18" charset="0"/>
            </a:endParaRPr>
          </a:p>
        </p:txBody>
      </p:sp>
      <p:grpSp>
        <p:nvGrpSpPr>
          <p:cNvPr id="40" name="Group 39">
            <a:extLst>
              <a:ext uri="{FF2B5EF4-FFF2-40B4-BE49-F238E27FC236}">
                <a16:creationId xmlns:a16="http://schemas.microsoft.com/office/drawing/2014/main" id="{1622319E-62B8-40DD-A2E7-4A1D33A84825}"/>
              </a:ext>
            </a:extLst>
          </p:cNvPr>
          <p:cNvGrpSpPr/>
          <p:nvPr/>
        </p:nvGrpSpPr>
        <p:grpSpPr>
          <a:xfrm>
            <a:off x="5650652" y="3251916"/>
            <a:ext cx="6462690" cy="1698313"/>
            <a:chOff x="215880" y="1917782"/>
            <a:chExt cx="2750187" cy="1067895"/>
          </a:xfrm>
        </p:grpSpPr>
        <p:sp>
          <p:nvSpPr>
            <p:cNvPr id="41" name="Rounded Rectangle 64">
              <a:extLst>
                <a:ext uri="{FF2B5EF4-FFF2-40B4-BE49-F238E27FC236}">
                  <a16:creationId xmlns:a16="http://schemas.microsoft.com/office/drawing/2014/main" id="{BCC66D0D-7351-4839-B06F-388BA76A862F}"/>
                </a:ext>
              </a:extLst>
            </p:cNvPr>
            <p:cNvSpPr/>
            <p:nvPr/>
          </p:nvSpPr>
          <p:spPr>
            <a:xfrm>
              <a:off x="215880" y="1917782"/>
              <a:ext cx="920627" cy="265896"/>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t>MQTT</a:t>
              </a:r>
              <a:endParaRPr lang="ko-KR" altLang="en-US" sz="2700" b="1" dirty="0"/>
            </a:p>
          </p:txBody>
        </p:sp>
        <p:sp>
          <p:nvSpPr>
            <p:cNvPr id="42" name="TextBox 41">
              <a:extLst>
                <a:ext uri="{FF2B5EF4-FFF2-40B4-BE49-F238E27FC236}">
                  <a16:creationId xmlns:a16="http://schemas.microsoft.com/office/drawing/2014/main" id="{BEAAC7A1-F2AE-4CC2-AB7A-F80BB0AE6D51}"/>
                </a:ext>
              </a:extLst>
            </p:cNvPr>
            <p:cNvSpPr txBox="1"/>
            <p:nvPr/>
          </p:nvSpPr>
          <p:spPr>
            <a:xfrm>
              <a:off x="223713" y="2269619"/>
              <a:ext cx="2742354" cy="716058"/>
            </a:xfrm>
            <a:prstGeom prst="rect">
              <a:avLst/>
            </a:prstGeom>
            <a:noFill/>
          </p:spPr>
          <p:txBody>
            <a:bodyPr wrap="square" rtlCol="0">
              <a:spAutoFit/>
            </a:bodyPr>
            <a:lstStyle/>
            <a:p>
              <a:pPr algn="l"/>
              <a:r>
                <a:rPr lang="en-US" sz="1400" b="1" i="0" dirty="0">
                  <a:solidFill>
                    <a:srgbClr val="374151"/>
                  </a:solidFill>
                  <a:effectLst/>
                  <a:latin typeface="Times New Roman" panose="02020603050405020304" pitchFamily="18" charset="0"/>
                  <a:cs typeface="Times New Roman" panose="02020603050405020304" pitchFamily="18" charset="0"/>
                </a:rPr>
                <a:t>Data Collection:</a:t>
              </a:r>
              <a:r>
                <a:rPr lang="en-US" sz="1400" b="0" i="0" dirty="0">
                  <a:solidFill>
                    <a:srgbClr val="374151"/>
                  </a:solidFill>
                  <a:effectLst/>
                  <a:latin typeface="Times New Roman" panose="02020603050405020304" pitchFamily="18" charset="0"/>
                  <a:cs typeface="Times New Roman" panose="02020603050405020304" pitchFamily="18" charset="0"/>
                </a:rPr>
                <a:t> This is like gathering information. In MQTT, it means getting data from different sources, like sensors, and collecting it all in one place.</a:t>
              </a:r>
            </a:p>
            <a:p>
              <a:pPr algn="l"/>
              <a:r>
                <a:rPr lang="en-US" sz="1400" b="1" i="0" dirty="0">
                  <a:solidFill>
                    <a:srgbClr val="374151"/>
                  </a:solidFill>
                  <a:effectLst/>
                  <a:latin typeface="Times New Roman" panose="02020603050405020304" pitchFamily="18" charset="0"/>
                  <a:cs typeface="Times New Roman" panose="02020603050405020304" pitchFamily="18" charset="0"/>
                </a:rPr>
                <a:t>Transmission:</a:t>
              </a:r>
              <a:r>
                <a:rPr lang="en-US" sz="1400" b="0" i="0" dirty="0">
                  <a:solidFill>
                    <a:srgbClr val="374151"/>
                  </a:solidFill>
                  <a:effectLst/>
                  <a:latin typeface="Times New Roman" panose="02020603050405020304" pitchFamily="18" charset="0"/>
                  <a:cs typeface="Times New Roman" panose="02020603050405020304" pitchFamily="18" charset="0"/>
                </a:rPr>
                <a:t> This is like sending the information you collected to where it needs to go. In MQTT, it's about making sure the data gets from one place to another reliably</a:t>
              </a:r>
              <a:r>
                <a:rPr lang="en-US" sz="1200" b="0" i="0" dirty="0">
                  <a:solidFill>
                    <a:srgbClr val="374151"/>
                  </a:solidFill>
                  <a:effectLst/>
                  <a:latin typeface="Söhne"/>
                </a:rPr>
                <a:t>.</a:t>
              </a:r>
            </a:p>
            <a:p>
              <a:endParaRPr lang="ko-KR" altLang="en-US" sz="1200" dirty="0">
                <a:solidFill>
                  <a:schemeClr val="tx1">
                    <a:lumMod val="75000"/>
                    <a:lumOff val="25000"/>
                  </a:schemeClr>
                </a:solidFill>
                <a:cs typeface="Arial" pitchFamily="34" charset="0"/>
              </a:endParaRPr>
            </a:p>
          </p:txBody>
        </p:sp>
      </p:grpSp>
      <p:grpSp>
        <p:nvGrpSpPr>
          <p:cNvPr id="44" name="Group 43">
            <a:extLst>
              <a:ext uri="{FF2B5EF4-FFF2-40B4-BE49-F238E27FC236}">
                <a16:creationId xmlns:a16="http://schemas.microsoft.com/office/drawing/2014/main" id="{7EC4FA91-1440-4EE4-9D9E-461AA8288FB3}"/>
              </a:ext>
            </a:extLst>
          </p:cNvPr>
          <p:cNvGrpSpPr/>
          <p:nvPr/>
        </p:nvGrpSpPr>
        <p:grpSpPr>
          <a:xfrm>
            <a:off x="5823724" y="4851655"/>
            <a:ext cx="6186287" cy="2051615"/>
            <a:chOff x="611559" y="2690681"/>
            <a:chExt cx="2631162" cy="1048897"/>
          </a:xfrm>
        </p:grpSpPr>
        <p:sp>
          <p:nvSpPr>
            <p:cNvPr id="45" name="Rounded Rectangle 68">
              <a:extLst>
                <a:ext uri="{FF2B5EF4-FFF2-40B4-BE49-F238E27FC236}">
                  <a16:creationId xmlns:a16="http://schemas.microsoft.com/office/drawing/2014/main" id="{0A390A04-6EFA-4D4B-AC76-BF81BF31BB02}"/>
                </a:ext>
              </a:extLst>
            </p:cNvPr>
            <p:cNvSpPr/>
            <p:nvPr/>
          </p:nvSpPr>
          <p:spPr>
            <a:xfrm>
              <a:off x="611559" y="2708921"/>
              <a:ext cx="943816" cy="223151"/>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TextBox 45">
              <a:extLst>
                <a:ext uri="{FF2B5EF4-FFF2-40B4-BE49-F238E27FC236}">
                  <a16:creationId xmlns:a16="http://schemas.microsoft.com/office/drawing/2014/main" id="{B2EF9F39-35B6-425D-BD0E-C58034064D9D}"/>
                </a:ext>
              </a:extLst>
            </p:cNvPr>
            <p:cNvSpPr txBox="1"/>
            <p:nvPr/>
          </p:nvSpPr>
          <p:spPr>
            <a:xfrm>
              <a:off x="621884" y="2984288"/>
              <a:ext cx="2620837" cy="755290"/>
            </a:xfrm>
            <a:prstGeom prst="rect">
              <a:avLst/>
            </a:prstGeom>
            <a:noFill/>
          </p:spPr>
          <p:txBody>
            <a:bodyPr wrap="square" rtlCol="0">
              <a:spAutoFit/>
            </a:bodyPr>
            <a:lstStyle/>
            <a:p>
              <a:pPr algn="l"/>
              <a:r>
                <a:rPr lang="en-US" sz="1300" b="1" i="0" dirty="0">
                  <a:solidFill>
                    <a:srgbClr val="374151"/>
                  </a:solidFill>
                  <a:effectLst/>
                  <a:latin typeface="Times New Roman" panose="02020603050405020304" pitchFamily="18" charset="0"/>
                  <a:cs typeface="Times New Roman" panose="02020603050405020304" pitchFamily="18" charset="0"/>
                </a:rPr>
                <a:t>Data Collection:</a:t>
              </a:r>
              <a:r>
                <a:rPr lang="en-US" sz="1300" b="0" i="0" dirty="0">
                  <a:solidFill>
                    <a:srgbClr val="374151"/>
                  </a:solidFill>
                  <a:effectLst/>
                  <a:latin typeface="Times New Roman" panose="02020603050405020304" pitchFamily="18" charset="0"/>
                  <a:cs typeface="Times New Roman" panose="02020603050405020304" pitchFamily="18" charset="0"/>
                </a:rPr>
                <a:t> Think of data collection as gathering information, like taking pictures with your camera. In HTTP, it means getting information from a website or a server on the internet.</a:t>
              </a:r>
            </a:p>
            <a:p>
              <a:pPr algn="l"/>
              <a:r>
                <a:rPr lang="en-US" sz="1300" b="1" i="0" dirty="0">
                  <a:solidFill>
                    <a:srgbClr val="374151"/>
                  </a:solidFill>
                  <a:effectLst/>
                  <a:latin typeface="Times New Roman" panose="02020603050405020304" pitchFamily="18" charset="0"/>
                  <a:cs typeface="Times New Roman" panose="02020603050405020304" pitchFamily="18" charset="0"/>
                </a:rPr>
                <a:t>Transmission:</a:t>
              </a:r>
              <a:r>
                <a:rPr lang="en-US" sz="1300" b="0" i="0" dirty="0">
                  <a:solidFill>
                    <a:srgbClr val="374151"/>
                  </a:solidFill>
                  <a:effectLst/>
                  <a:latin typeface="Times New Roman" panose="02020603050405020304" pitchFamily="18" charset="0"/>
                  <a:cs typeface="Times New Roman" panose="02020603050405020304" pitchFamily="18" charset="0"/>
                </a:rPr>
                <a:t> Transmission is like sending that information to your computer or phone so you can see it. In HTTP, it's about making sure the information from a website or server gets to your device so you can view a webpage or download a file.</a:t>
              </a:r>
            </a:p>
            <a:p>
              <a:endParaRPr lang="ko-KR" altLang="en-US" sz="1200"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263906D9-7489-4B64-9BE6-8E18FD685DED}"/>
                </a:ext>
              </a:extLst>
            </p:cNvPr>
            <p:cNvSpPr txBox="1"/>
            <p:nvPr/>
          </p:nvSpPr>
          <p:spPr>
            <a:xfrm>
              <a:off x="805964" y="2690681"/>
              <a:ext cx="1203182" cy="259631"/>
            </a:xfrm>
            <a:prstGeom prst="rect">
              <a:avLst/>
            </a:prstGeom>
            <a:noFill/>
          </p:spPr>
          <p:txBody>
            <a:bodyPr wrap="square" rtlCol="0">
              <a:spAutoFit/>
            </a:bodyPr>
            <a:lstStyle/>
            <a:p>
              <a:r>
                <a:rPr lang="en-US" altLang="ko-KR" sz="2700" b="1" dirty="0">
                  <a:solidFill>
                    <a:schemeClr val="bg1"/>
                  </a:solidFill>
                  <a:cs typeface="Arial" pitchFamily="34" charset="0"/>
                </a:rPr>
                <a:t>HTTP</a:t>
              </a:r>
              <a:endParaRPr lang="ko-KR" altLang="en-US" sz="2700" b="1" dirty="0">
                <a:solidFill>
                  <a:schemeClr val="bg1"/>
                </a:solidFill>
                <a:cs typeface="Arial" pitchFamily="34" charset="0"/>
              </a:endParaRPr>
            </a:p>
          </p:txBody>
        </p:sp>
      </p:grpSp>
      <p:sp>
        <p:nvSpPr>
          <p:cNvPr id="6" name="TextBox 5">
            <a:extLst>
              <a:ext uri="{FF2B5EF4-FFF2-40B4-BE49-F238E27FC236}">
                <a16:creationId xmlns:a16="http://schemas.microsoft.com/office/drawing/2014/main" id="{6D20334A-2CEE-6851-39A7-7927227A6345}"/>
              </a:ext>
            </a:extLst>
          </p:cNvPr>
          <p:cNvSpPr txBox="1"/>
          <p:nvPr/>
        </p:nvSpPr>
        <p:spPr>
          <a:xfrm>
            <a:off x="5055712" y="1176249"/>
            <a:ext cx="7136288" cy="1938992"/>
          </a:xfrm>
          <a:prstGeom prst="rect">
            <a:avLst/>
          </a:prstGeom>
          <a:noFill/>
        </p:spPr>
        <p:txBody>
          <a:bodyPr wrap="square">
            <a:spAutoFit/>
          </a:bodyPr>
          <a:lstStyle/>
          <a:p>
            <a:pPr algn="l">
              <a:buFont typeface="Arial" panose="020B0604020202020204" pitchFamily="34" charset="0"/>
              <a:buChar char="•"/>
            </a:pPr>
            <a:r>
              <a:rPr lang="en-US" sz="2400" b="0" i="0" dirty="0">
                <a:solidFill>
                  <a:srgbClr val="374151"/>
                </a:solidFill>
                <a:effectLst/>
                <a:latin typeface="Söhne"/>
              </a:rPr>
              <a:t>Develop or configure software on the IoT devices to collect data.</a:t>
            </a:r>
          </a:p>
          <a:p>
            <a:pPr algn="l">
              <a:buFont typeface="Arial" panose="020B0604020202020204" pitchFamily="34" charset="0"/>
              <a:buChar char="•"/>
            </a:pPr>
            <a:r>
              <a:rPr lang="en-US" sz="2400" b="0" i="0" dirty="0">
                <a:solidFill>
                  <a:srgbClr val="374151"/>
                </a:solidFill>
                <a:effectLst/>
                <a:latin typeface="Söhne"/>
              </a:rPr>
              <a:t>Implement a data transmission protocol (e.g., MQTT, HTTP) to send data to a central server or cloud platform.</a:t>
            </a:r>
          </a:p>
        </p:txBody>
      </p:sp>
      <p:pic>
        <p:nvPicPr>
          <p:cNvPr id="3074" name="Picture 2">
            <a:extLst>
              <a:ext uri="{FF2B5EF4-FFF2-40B4-BE49-F238E27FC236}">
                <a16:creationId xmlns:a16="http://schemas.microsoft.com/office/drawing/2014/main" id="{3EE47472-03BF-2ECC-FB4D-E043FEDAA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92" y="1176249"/>
            <a:ext cx="4599520" cy="3022124"/>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a:extLst>
              <a:ext uri="{FF2B5EF4-FFF2-40B4-BE49-F238E27FC236}">
                <a16:creationId xmlns:a16="http://schemas.microsoft.com/office/drawing/2014/main" id="{209349C4-1219-C874-73A7-7522D39E13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a:extLst>
              <a:ext uri="{FF2B5EF4-FFF2-40B4-BE49-F238E27FC236}">
                <a16:creationId xmlns:a16="http://schemas.microsoft.com/office/drawing/2014/main" id="{7BE73CFB-11A6-6E07-8D88-CFCDC6B3F10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a:extLst>
              <a:ext uri="{FF2B5EF4-FFF2-40B4-BE49-F238E27FC236}">
                <a16:creationId xmlns:a16="http://schemas.microsoft.com/office/drawing/2014/main" id="{33B03F09-5F14-62FA-CDFE-5AF11B8009F9}"/>
              </a:ext>
            </a:extLst>
          </p:cNvPr>
          <p:cNvSpPr>
            <a:spLocks noChangeAspect="1" noChangeArrowheads="1"/>
          </p:cNvSpPr>
          <p:nvPr/>
        </p:nvSpPr>
        <p:spPr bwMode="auto">
          <a:xfrm>
            <a:off x="1342103" y="43876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a:extLst>
              <a:ext uri="{FF2B5EF4-FFF2-40B4-BE49-F238E27FC236}">
                <a16:creationId xmlns:a16="http://schemas.microsoft.com/office/drawing/2014/main" id="{03A34DA9-D3C7-7B7D-4FEE-4122E043DD6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a:extLst>
              <a:ext uri="{FF2B5EF4-FFF2-40B4-BE49-F238E27FC236}">
                <a16:creationId xmlns:a16="http://schemas.microsoft.com/office/drawing/2014/main" id="{66E980A4-90E1-F1AE-82B1-5A2B9B07DEB2}"/>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6" name="Picture 14">
            <a:extLst>
              <a:ext uri="{FF2B5EF4-FFF2-40B4-BE49-F238E27FC236}">
                <a16:creationId xmlns:a16="http://schemas.microsoft.com/office/drawing/2014/main" id="{059372F6-E355-ADD1-B615-5C4F18AEB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69" y="4215579"/>
            <a:ext cx="4782166" cy="2551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75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8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Storage and Management</a:t>
            </a:r>
            <a:r>
              <a:rPr lang="en-US" b="1"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8143FCD5-37B3-DB9C-E2F2-1B562BE04D6C}"/>
              </a:ext>
            </a:extLst>
          </p:cNvPr>
          <p:cNvSpPr txBox="1"/>
          <p:nvPr/>
        </p:nvSpPr>
        <p:spPr>
          <a:xfrm>
            <a:off x="884598" y="1403783"/>
            <a:ext cx="11012128" cy="1569660"/>
          </a:xfrm>
          <a:prstGeom prst="rect">
            <a:avLst/>
          </a:prstGeom>
          <a:noFill/>
        </p:spPr>
        <p:txBody>
          <a:bodyPr wrap="square">
            <a:spAutoFit/>
          </a:bodyPr>
          <a:lstStyle/>
          <a:p>
            <a:r>
              <a:rPr lang="en-US" sz="3200" b="0" i="0" dirty="0">
                <a:solidFill>
                  <a:srgbClr val="374151"/>
                </a:solidFill>
                <a:effectLst/>
                <a:latin typeface="Söhne"/>
              </a:rPr>
              <a:t>Set up a database to store the incoming traffic data. You can use databases like MySQL, PostgreSQL, or NoSQL databases depending on your requirements.</a:t>
            </a:r>
            <a:endParaRPr lang="en-US" sz="3200" dirty="0"/>
          </a:p>
        </p:txBody>
      </p:sp>
      <p:pic>
        <p:nvPicPr>
          <p:cNvPr id="4098" name="Picture 2" descr="STORAGE ENGINES IN MySQL (Article -12) – KTEXPERTS">
            <a:extLst>
              <a:ext uri="{FF2B5EF4-FFF2-40B4-BE49-F238E27FC236}">
                <a16:creationId xmlns:a16="http://schemas.microsoft.com/office/drawing/2014/main" id="{14AA31D2-4C0B-396D-4D89-F66B5591E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73" y="3117954"/>
            <a:ext cx="5437085" cy="34990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SQL Databases: Defined and Explained">
            <a:extLst>
              <a:ext uri="{FF2B5EF4-FFF2-40B4-BE49-F238E27FC236}">
                <a16:creationId xmlns:a16="http://schemas.microsoft.com/office/drawing/2014/main" id="{76793653-F8F7-134A-5A9C-0954B3C23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0543" y="3429000"/>
            <a:ext cx="6243484" cy="333252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Connector 37">
            <a:extLst>
              <a:ext uri="{FF2B5EF4-FFF2-40B4-BE49-F238E27FC236}">
                <a16:creationId xmlns:a16="http://schemas.microsoft.com/office/drawing/2014/main" id="{A807EF61-4A31-8AA1-C1E6-3F10EB5F783A}"/>
              </a:ext>
            </a:extLst>
          </p:cNvPr>
          <p:cNvCxnSpPr>
            <a:cxnSpLocks/>
          </p:cNvCxnSpPr>
          <p:nvPr/>
        </p:nvCxnSpPr>
        <p:spPr>
          <a:xfrm>
            <a:off x="5820543" y="3398734"/>
            <a:ext cx="0" cy="3362786"/>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01DB0975-BBF1-50F2-5FE5-B93F0A6C3F68}"/>
              </a:ext>
            </a:extLst>
          </p:cNvPr>
          <p:cNvCxnSpPr>
            <a:cxnSpLocks/>
          </p:cNvCxnSpPr>
          <p:nvPr/>
        </p:nvCxnSpPr>
        <p:spPr>
          <a:xfrm flipH="1">
            <a:off x="5818009" y="3429000"/>
            <a:ext cx="6246018"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7634746D-7BD1-BD4A-4423-7F8C489941F6}"/>
              </a:ext>
            </a:extLst>
          </p:cNvPr>
          <p:cNvCxnSpPr>
            <a:cxnSpLocks/>
          </p:cNvCxnSpPr>
          <p:nvPr/>
        </p:nvCxnSpPr>
        <p:spPr>
          <a:xfrm>
            <a:off x="12058957" y="3429000"/>
            <a:ext cx="5070" cy="333252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AB8118AF-60CF-44B6-A509-032D74AAF57D}"/>
              </a:ext>
            </a:extLst>
          </p:cNvPr>
          <p:cNvCxnSpPr>
            <a:cxnSpLocks/>
          </p:cNvCxnSpPr>
          <p:nvPr/>
        </p:nvCxnSpPr>
        <p:spPr>
          <a:xfrm flipH="1">
            <a:off x="5820542" y="6761520"/>
            <a:ext cx="6238415" cy="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A546CB0B-A272-A9F6-99DC-DFCB7908BAD2}"/>
              </a:ext>
            </a:extLst>
          </p:cNvPr>
          <p:cNvCxnSpPr>
            <a:cxnSpLocks/>
          </p:cNvCxnSpPr>
          <p:nvPr/>
        </p:nvCxnSpPr>
        <p:spPr>
          <a:xfrm>
            <a:off x="5574735" y="3133942"/>
            <a:ext cx="0" cy="3627578"/>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5C6B03D4-A4CE-38A9-5304-ADCD2B67F3AB}"/>
              </a:ext>
            </a:extLst>
          </p:cNvPr>
          <p:cNvCxnSpPr>
            <a:cxnSpLocks/>
          </p:cNvCxnSpPr>
          <p:nvPr/>
        </p:nvCxnSpPr>
        <p:spPr>
          <a:xfrm flipH="1">
            <a:off x="0" y="3133942"/>
            <a:ext cx="5574735" cy="0"/>
          </a:xfrm>
          <a:prstGeom prst="line">
            <a:avLst/>
          </a:prstGeom>
        </p:spPr>
        <p:style>
          <a:lnRef idx="3">
            <a:schemeClr val="dk1"/>
          </a:lnRef>
          <a:fillRef idx="0">
            <a:schemeClr val="dk1"/>
          </a:fillRef>
          <a:effectRef idx="2">
            <a:schemeClr val="dk1"/>
          </a:effectRef>
          <a:fontRef idx="minor">
            <a:schemeClr val="tx1"/>
          </a:fontRef>
        </p:style>
      </p:cxnSp>
      <p:cxnSp>
        <p:nvCxnSpPr>
          <p:cNvPr id="4097" name="Straight Connector 4096">
            <a:extLst>
              <a:ext uri="{FF2B5EF4-FFF2-40B4-BE49-F238E27FC236}">
                <a16:creationId xmlns:a16="http://schemas.microsoft.com/office/drawing/2014/main" id="{2CD932E3-F26B-8A21-5C90-F65A20D37E2C}"/>
              </a:ext>
            </a:extLst>
          </p:cNvPr>
          <p:cNvCxnSpPr>
            <a:cxnSpLocks/>
          </p:cNvCxnSpPr>
          <p:nvPr/>
        </p:nvCxnSpPr>
        <p:spPr>
          <a:xfrm>
            <a:off x="5818009" y="3429000"/>
            <a:ext cx="2534" cy="3332520"/>
          </a:xfrm>
          <a:prstGeom prst="line">
            <a:avLst/>
          </a:prstGeom>
        </p:spPr>
        <p:style>
          <a:lnRef idx="3">
            <a:schemeClr val="dk1"/>
          </a:lnRef>
          <a:fillRef idx="0">
            <a:schemeClr val="dk1"/>
          </a:fillRef>
          <a:effectRef idx="2">
            <a:schemeClr val="dk1"/>
          </a:effectRef>
          <a:fontRef idx="minor">
            <a:schemeClr val="tx1"/>
          </a:fontRef>
        </p:style>
      </p:cxnSp>
      <p:cxnSp>
        <p:nvCxnSpPr>
          <p:cNvPr id="4099" name="Straight Connector 4098">
            <a:extLst>
              <a:ext uri="{FF2B5EF4-FFF2-40B4-BE49-F238E27FC236}">
                <a16:creationId xmlns:a16="http://schemas.microsoft.com/office/drawing/2014/main" id="{7E67A0D8-DCF7-35EF-53F7-2F32CBF9DFB0}"/>
              </a:ext>
            </a:extLst>
          </p:cNvPr>
          <p:cNvCxnSpPr>
            <a:cxnSpLocks/>
          </p:cNvCxnSpPr>
          <p:nvPr/>
        </p:nvCxnSpPr>
        <p:spPr>
          <a:xfrm>
            <a:off x="24427" y="3073750"/>
            <a:ext cx="0" cy="3543259"/>
          </a:xfrm>
          <a:prstGeom prst="line">
            <a:avLst/>
          </a:prstGeom>
        </p:spPr>
        <p:style>
          <a:lnRef idx="3">
            <a:schemeClr val="dk1"/>
          </a:lnRef>
          <a:fillRef idx="0">
            <a:schemeClr val="dk1"/>
          </a:fillRef>
          <a:effectRef idx="2">
            <a:schemeClr val="dk1"/>
          </a:effectRef>
          <a:fontRef idx="minor">
            <a:schemeClr val="tx1"/>
          </a:fontRef>
        </p:style>
      </p:cxnSp>
      <p:cxnSp>
        <p:nvCxnSpPr>
          <p:cNvPr id="4103" name="Straight Connector 4102">
            <a:extLst>
              <a:ext uri="{FF2B5EF4-FFF2-40B4-BE49-F238E27FC236}">
                <a16:creationId xmlns:a16="http://schemas.microsoft.com/office/drawing/2014/main" id="{79BD19C7-40E9-52AB-3650-6FDDB78553AA}"/>
              </a:ext>
            </a:extLst>
          </p:cNvPr>
          <p:cNvCxnSpPr>
            <a:cxnSpLocks/>
          </p:cNvCxnSpPr>
          <p:nvPr/>
        </p:nvCxnSpPr>
        <p:spPr>
          <a:xfrm>
            <a:off x="0" y="6677201"/>
            <a:ext cx="5574735" cy="5533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9241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43D06B-48DF-4CBC-8D85-C99F3B9188E3}"/>
              </a:ext>
            </a:extLst>
          </p:cNvPr>
          <p:cNvSpPr/>
          <p:nvPr/>
        </p:nvSpPr>
        <p:spPr>
          <a:xfrm>
            <a:off x="857250" y="2241925"/>
            <a:ext cx="10077450" cy="136321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8273D5-6C3F-4F01-8877-F3C4ED44480B}"/>
              </a:ext>
            </a:extLst>
          </p:cNvPr>
          <p:cNvSpPr/>
          <p:nvPr/>
        </p:nvSpPr>
        <p:spPr>
          <a:xfrm>
            <a:off x="857250" y="4340889"/>
            <a:ext cx="10077450" cy="156966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0FBE74-0C66-4E41-BD1F-7A5092390A9B}"/>
              </a:ext>
            </a:extLst>
          </p:cNvPr>
          <p:cNvSpPr txBox="1"/>
          <p:nvPr/>
        </p:nvSpPr>
        <p:spPr>
          <a:xfrm>
            <a:off x="1436596" y="2138700"/>
            <a:ext cx="9318807" cy="1569660"/>
          </a:xfrm>
          <a:prstGeom prst="rect">
            <a:avLst/>
          </a:prstGeom>
          <a:noFill/>
        </p:spPr>
        <p:txBody>
          <a:bodyPr wrap="square" rtlCol="0" anchor="ctr">
            <a:spAutoFit/>
          </a:bodyPr>
          <a:lstStyle/>
          <a:p>
            <a:r>
              <a:rPr lang="en-US" sz="3200" b="0" i="0" dirty="0">
                <a:solidFill>
                  <a:srgbClr val="374151"/>
                </a:solidFill>
                <a:effectLst/>
                <a:latin typeface="Times New Roman" panose="02020603050405020304" pitchFamily="18" charset="0"/>
                <a:cs typeface="Times New Roman" panose="02020603050405020304" pitchFamily="18" charset="0"/>
              </a:rPr>
              <a:t>Develop algorithms for traffic signal optimization based on real-time data. Consider traffic flow, congestion levels, and vehicle counts.</a:t>
            </a:r>
            <a:endParaRPr lang="ko-KR" altLang="en-US" sz="3200"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6F6B3E4E-48E0-46C8-B23B-136A20F285C1}"/>
              </a:ext>
            </a:extLst>
          </p:cNvPr>
          <p:cNvSpPr txBox="1"/>
          <p:nvPr/>
        </p:nvSpPr>
        <p:spPr>
          <a:xfrm>
            <a:off x="1257300" y="4688897"/>
            <a:ext cx="9208275" cy="1077218"/>
          </a:xfrm>
          <a:prstGeom prst="rect">
            <a:avLst/>
          </a:prstGeom>
          <a:noFill/>
        </p:spPr>
        <p:txBody>
          <a:bodyPr wrap="square" rtlCol="0" anchor="ctr">
            <a:spAutoFit/>
          </a:bodyPr>
          <a:lstStyle/>
          <a:p>
            <a:r>
              <a:rPr lang="en-US" sz="3200" b="0" i="0" dirty="0">
                <a:solidFill>
                  <a:srgbClr val="374151"/>
                </a:solidFill>
                <a:effectLst/>
                <a:latin typeface="Times New Roman" panose="02020603050405020304" pitchFamily="18" charset="0"/>
                <a:cs typeface="Times New Roman" panose="02020603050405020304" pitchFamily="18" charset="0"/>
              </a:rPr>
              <a:t>Interface with traffic signal control systems to adjust timings.</a:t>
            </a:r>
            <a:endParaRPr lang="ko-KR" altLang="en-US" sz="3200"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B48D107-041E-4A3F-88D1-B65111F9042A}"/>
              </a:ext>
            </a:extLst>
          </p:cNvPr>
          <p:cNvSpPr txBox="1"/>
          <p:nvPr/>
        </p:nvSpPr>
        <p:spPr>
          <a:xfrm>
            <a:off x="803496" y="931223"/>
            <a:ext cx="10936220" cy="830997"/>
          </a:xfrm>
          <a:prstGeom prst="rect">
            <a:avLst/>
          </a:prstGeom>
          <a:noFill/>
        </p:spPr>
        <p:txBody>
          <a:bodyPr wrap="square" rtlCol="0" anchor="ctr">
            <a:spAutoFit/>
          </a:bodyPr>
          <a:lstStyle/>
          <a:p>
            <a:r>
              <a:rPr lang="en-US" sz="4800" b="1" i="0">
                <a:effectLst/>
                <a:latin typeface="Söhne"/>
              </a:rPr>
              <a:t>Traffic Control and Signal Optimization:</a:t>
            </a:r>
            <a:endParaRPr lang="ko-KR" altLang="en-US" sz="4800" b="1" dirty="0">
              <a:solidFill>
                <a:schemeClr val="bg1"/>
              </a:solidFill>
              <a:cs typeface="Arial" pitchFamily="34" charset="0"/>
            </a:endParaRPr>
          </a:p>
        </p:txBody>
      </p:sp>
    </p:spTree>
    <p:extLst>
      <p:ext uri="{BB962C8B-B14F-4D97-AF65-F5344CB8AC3E}">
        <p14:creationId xmlns:p14="http://schemas.microsoft.com/office/powerpoint/2010/main" val="1839054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308758"/>
            <a:ext cx="11573197" cy="724247"/>
          </a:xfrm>
          <a:prstGeom prst="rect">
            <a:avLst/>
          </a:prstGeom>
        </p:spPr>
        <p:txBody>
          <a:bodyPr/>
          <a:lstStyle/>
          <a:p>
            <a:r>
              <a:rPr lang="en-US" sz="4400" b="1" i="0" dirty="0">
                <a:effectLst/>
                <a:latin typeface="Söhne"/>
              </a:rPr>
              <a:t>Machine Learning and Predictive Models:</a:t>
            </a:r>
            <a:endParaRPr lang="en-US" sz="4400" dirty="0"/>
          </a:p>
        </p:txBody>
      </p:sp>
      <p:grpSp>
        <p:nvGrpSpPr>
          <p:cNvPr id="24" name="그룹 10">
            <a:extLst>
              <a:ext uri="{FF2B5EF4-FFF2-40B4-BE49-F238E27FC236}">
                <a16:creationId xmlns:a16="http://schemas.microsoft.com/office/drawing/2014/main" id="{DBA03A52-45BB-4078-AA2D-C9C8AEB5E59C}"/>
              </a:ext>
            </a:extLst>
          </p:cNvPr>
          <p:cNvGrpSpPr/>
          <p:nvPr/>
        </p:nvGrpSpPr>
        <p:grpSpPr>
          <a:xfrm>
            <a:off x="588142" y="1033005"/>
            <a:ext cx="5378584" cy="5546547"/>
            <a:chOff x="2208962" y="2141868"/>
            <a:chExt cx="1008000" cy="1008000"/>
          </a:xfrm>
        </p:grpSpPr>
        <p:sp>
          <p:nvSpPr>
            <p:cNvPr id="25" name="Oval 10">
              <a:extLst>
                <a:ext uri="{FF2B5EF4-FFF2-40B4-BE49-F238E27FC236}">
                  <a16:creationId xmlns:a16="http://schemas.microsoft.com/office/drawing/2014/main" id="{7C9B5E94-3EE3-412A-834D-6C58BF889637}"/>
                </a:ext>
              </a:extLst>
            </p:cNvPr>
            <p:cNvSpPr/>
            <p:nvPr/>
          </p:nvSpPr>
          <p:spPr>
            <a:xfrm rot="10800000">
              <a:off x="2280962" y="2213868"/>
              <a:ext cx="864000" cy="864000"/>
            </a:xfrm>
            <a:prstGeom prst="ellipse">
              <a:avLst/>
            </a:prstGeom>
            <a:solidFill>
              <a:schemeClr val="accent2">
                <a:alpha val="7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dirty="0">
                <a:solidFill>
                  <a:schemeClr val="tx1">
                    <a:lumMod val="75000"/>
                    <a:lumOff val="25000"/>
                  </a:schemeClr>
                </a:solidFill>
              </a:endParaRPr>
            </a:p>
          </p:txBody>
        </p:sp>
        <p:sp>
          <p:nvSpPr>
            <p:cNvPr id="26" name="타원 61">
              <a:extLst>
                <a:ext uri="{FF2B5EF4-FFF2-40B4-BE49-F238E27FC236}">
                  <a16:creationId xmlns:a16="http://schemas.microsoft.com/office/drawing/2014/main" id="{DD17F97F-80FB-4537-84EA-FC2A839D740A}"/>
                </a:ext>
              </a:extLst>
            </p:cNvPr>
            <p:cNvSpPr/>
            <p:nvPr/>
          </p:nvSpPr>
          <p:spPr>
            <a:xfrm rot="10800000">
              <a:off x="2208962" y="2141868"/>
              <a:ext cx="1008000" cy="1008000"/>
            </a:xfrm>
            <a:prstGeom prst="ellips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37" name="TextBox 36">
            <a:extLst>
              <a:ext uri="{FF2B5EF4-FFF2-40B4-BE49-F238E27FC236}">
                <a16:creationId xmlns:a16="http://schemas.microsoft.com/office/drawing/2014/main" id="{2027152B-50C3-49A2-BDE1-87F411D6C8EF}"/>
              </a:ext>
            </a:extLst>
          </p:cNvPr>
          <p:cNvSpPr txBox="1"/>
          <p:nvPr/>
        </p:nvSpPr>
        <p:spPr>
          <a:xfrm>
            <a:off x="1169140" y="2680908"/>
            <a:ext cx="4216585" cy="2062103"/>
          </a:xfrm>
          <a:prstGeom prst="rect">
            <a:avLst/>
          </a:prstGeom>
          <a:noFill/>
        </p:spPr>
        <p:txBody>
          <a:bodyPr wrap="square" rtlCol="0">
            <a:spAutoFit/>
          </a:bodyPr>
          <a:lstStyle/>
          <a:p>
            <a:pPr algn="ctr"/>
            <a:r>
              <a:rPr lang="en-US" sz="3200" b="0" i="0" dirty="0">
                <a:solidFill>
                  <a:srgbClr val="374151"/>
                </a:solidFill>
                <a:effectLst/>
                <a:latin typeface="Times New Roman" panose="02020603050405020304" pitchFamily="18" charset="0"/>
                <a:cs typeface="Times New Roman" panose="02020603050405020304" pitchFamily="18" charset="0"/>
              </a:rPr>
              <a:t>Train machine learning models to predict traffic patterns and anticipate congestion.</a:t>
            </a:r>
            <a:endParaRPr lang="en-US" altLang="ko-KR"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49" name="그룹 10">
            <a:extLst>
              <a:ext uri="{FF2B5EF4-FFF2-40B4-BE49-F238E27FC236}">
                <a16:creationId xmlns:a16="http://schemas.microsoft.com/office/drawing/2014/main" id="{DA6AC6D8-D9AF-932A-EBE8-2AC6FA442B27}"/>
              </a:ext>
            </a:extLst>
          </p:cNvPr>
          <p:cNvGrpSpPr/>
          <p:nvPr/>
        </p:nvGrpSpPr>
        <p:grpSpPr>
          <a:xfrm>
            <a:off x="6618912" y="1150986"/>
            <a:ext cx="5573088" cy="5507211"/>
            <a:chOff x="2208962" y="2141868"/>
            <a:chExt cx="1008000" cy="1008000"/>
          </a:xfrm>
        </p:grpSpPr>
        <p:sp>
          <p:nvSpPr>
            <p:cNvPr id="50" name="Oval 10">
              <a:extLst>
                <a:ext uri="{FF2B5EF4-FFF2-40B4-BE49-F238E27FC236}">
                  <a16:creationId xmlns:a16="http://schemas.microsoft.com/office/drawing/2014/main" id="{D7A06D29-03E6-33BF-B099-5953172A1638}"/>
                </a:ext>
              </a:extLst>
            </p:cNvPr>
            <p:cNvSpPr/>
            <p:nvPr/>
          </p:nvSpPr>
          <p:spPr>
            <a:xfrm rot="10800000">
              <a:off x="2280962" y="2213868"/>
              <a:ext cx="864000" cy="864000"/>
            </a:xfrm>
            <a:prstGeom prst="ellipse">
              <a:avLst/>
            </a:prstGeom>
            <a:solidFill>
              <a:schemeClr val="accent2">
                <a:alpha val="7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dirty="0">
                <a:solidFill>
                  <a:schemeClr val="tx1">
                    <a:lumMod val="75000"/>
                    <a:lumOff val="25000"/>
                  </a:schemeClr>
                </a:solidFill>
              </a:endParaRPr>
            </a:p>
          </p:txBody>
        </p:sp>
        <p:sp>
          <p:nvSpPr>
            <p:cNvPr id="51" name="타원 61">
              <a:extLst>
                <a:ext uri="{FF2B5EF4-FFF2-40B4-BE49-F238E27FC236}">
                  <a16:creationId xmlns:a16="http://schemas.microsoft.com/office/drawing/2014/main" id="{C01BB49A-9420-85F3-EC72-BBCE08828453}"/>
                </a:ext>
              </a:extLst>
            </p:cNvPr>
            <p:cNvSpPr/>
            <p:nvPr/>
          </p:nvSpPr>
          <p:spPr>
            <a:xfrm rot="10800000">
              <a:off x="2208962" y="2141868"/>
              <a:ext cx="1008000" cy="1008000"/>
            </a:xfrm>
            <a:prstGeom prst="ellips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52" name="TextBox 51">
            <a:extLst>
              <a:ext uri="{FF2B5EF4-FFF2-40B4-BE49-F238E27FC236}">
                <a16:creationId xmlns:a16="http://schemas.microsoft.com/office/drawing/2014/main" id="{C66FDE77-17F0-B6D8-7E7F-12EE841FD689}"/>
              </a:ext>
            </a:extLst>
          </p:cNvPr>
          <p:cNvSpPr txBox="1"/>
          <p:nvPr/>
        </p:nvSpPr>
        <p:spPr>
          <a:xfrm>
            <a:off x="7695100" y="2680908"/>
            <a:ext cx="4267200" cy="2062103"/>
          </a:xfrm>
          <a:prstGeom prst="rect">
            <a:avLst/>
          </a:prstGeom>
          <a:noFill/>
        </p:spPr>
        <p:txBody>
          <a:bodyPr wrap="square" rtlCol="0">
            <a:spAutoFit/>
          </a:bodyPr>
          <a:lstStyle/>
          <a:p>
            <a:r>
              <a:rPr lang="en-US" sz="3200" b="0" i="0" dirty="0">
                <a:solidFill>
                  <a:srgbClr val="374151"/>
                </a:solidFill>
                <a:effectLst/>
                <a:latin typeface="Times New Roman" panose="02020603050405020304" pitchFamily="18" charset="0"/>
                <a:cs typeface="Times New Roman" panose="02020603050405020304" pitchFamily="18" charset="0"/>
              </a:rPr>
              <a:t>Implement anomaly detection algorithms to identify unusual traffic situations.</a:t>
            </a:r>
            <a:endParaRPr lang="en-US" sz="3200" dirty="0">
              <a:latin typeface="Times New Roman" panose="02020603050405020304" pitchFamily="18" charset="0"/>
              <a:cs typeface="Times New Roman" panose="02020603050405020304" pitchFamily="18" charset="0"/>
            </a:endParaRPr>
          </a:p>
        </p:txBody>
      </p:sp>
      <p:pic>
        <p:nvPicPr>
          <p:cNvPr id="54" name="Picture 53">
            <a:extLst>
              <a:ext uri="{FF2B5EF4-FFF2-40B4-BE49-F238E27FC236}">
                <a16:creationId xmlns:a16="http://schemas.microsoft.com/office/drawing/2014/main" id="{B5F824CD-FFD2-94C8-CD7D-88DB7B21C5EF}"/>
              </a:ext>
            </a:extLst>
          </p:cNvPr>
          <p:cNvPicPr>
            <a:picLocks noChangeAspect="1"/>
          </p:cNvPicPr>
          <p:nvPr/>
        </p:nvPicPr>
        <p:blipFill>
          <a:blip r:embed="rId2"/>
          <a:stretch>
            <a:fillRect/>
          </a:stretch>
        </p:blipFill>
        <p:spPr>
          <a:xfrm>
            <a:off x="2205829" y="4613504"/>
            <a:ext cx="1624701" cy="1494005"/>
          </a:xfrm>
          <a:prstGeom prst="rect">
            <a:avLst/>
          </a:prstGeom>
        </p:spPr>
      </p:pic>
      <p:pic>
        <p:nvPicPr>
          <p:cNvPr id="56" name="Picture 55">
            <a:extLst>
              <a:ext uri="{FF2B5EF4-FFF2-40B4-BE49-F238E27FC236}">
                <a16:creationId xmlns:a16="http://schemas.microsoft.com/office/drawing/2014/main" id="{A1AA576B-B6D8-CEAD-D62B-D78790C61179}"/>
              </a:ext>
            </a:extLst>
          </p:cNvPr>
          <p:cNvPicPr>
            <a:picLocks noChangeAspect="1"/>
          </p:cNvPicPr>
          <p:nvPr/>
        </p:nvPicPr>
        <p:blipFill>
          <a:blip r:embed="rId3"/>
          <a:stretch>
            <a:fillRect/>
          </a:stretch>
        </p:blipFill>
        <p:spPr>
          <a:xfrm>
            <a:off x="9743768" y="4743011"/>
            <a:ext cx="1189703" cy="1189703"/>
          </a:xfrm>
          <a:prstGeom prst="rect">
            <a:avLst/>
          </a:prstGeom>
        </p:spPr>
      </p:pic>
      <p:pic>
        <p:nvPicPr>
          <p:cNvPr id="58" name="Picture 57">
            <a:extLst>
              <a:ext uri="{FF2B5EF4-FFF2-40B4-BE49-F238E27FC236}">
                <a16:creationId xmlns:a16="http://schemas.microsoft.com/office/drawing/2014/main" id="{2E6C3A41-2921-8E18-C71F-F2326044A84E}"/>
              </a:ext>
            </a:extLst>
          </p:cNvPr>
          <p:cNvPicPr>
            <a:picLocks noChangeAspect="1"/>
          </p:cNvPicPr>
          <p:nvPr/>
        </p:nvPicPr>
        <p:blipFill>
          <a:blip r:embed="rId4"/>
          <a:stretch>
            <a:fillRect/>
          </a:stretch>
        </p:blipFill>
        <p:spPr>
          <a:xfrm>
            <a:off x="8775576" y="4851195"/>
            <a:ext cx="1053124" cy="1053124"/>
          </a:xfrm>
          <a:prstGeom prst="rect">
            <a:avLst/>
          </a:prstGeom>
        </p:spPr>
      </p:pic>
    </p:spTree>
    <p:extLst>
      <p:ext uri="{BB962C8B-B14F-4D97-AF65-F5344CB8AC3E}">
        <p14:creationId xmlns:p14="http://schemas.microsoft.com/office/powerpoint/2010/main" val="626227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45D670-AB1A-4D6D-A2CE-648DC355AAA2}"/>
              </a:ext>
            </a:extLst>
          </p:cNvPr>
          <p:cNvSpPr>
            <a:spLocks noGrp="1"/>
          </p:cNvSpPr>
          <p:nvPr>
            <p:ph type="body" sz="quarter" idx="10"/>
          </p:nvPr>
        </p:nvSpPr>
        <p:spPr>
          <a:xfrm>
            <a:off x="323529" y="300180"/>
            <a:ext cx="11573197" cy="724247"/>
          </a:xfrm>
        </p:spPr>
        <p:txBody>
          <a:bodyPr/>
          <a:lstStyle/>
          <a:p>
            <a:r>
              <a:rPr lang="en-US" b="1" i="0" dirty="0">
                <a:effectLst/>
                <a:latin typeface="Söhne"/>
              </a:rPr>
              <a:t>User Interface and Visualization:</a:t>
            </a:r>
            <a:endParaRPr lang="en-US" dirty="0"/>
          </a:p>
        </p:txBody>
      </p:sp>
      <p:sp>
        <p:nvSpPr>
          <p:cNvPr id="154" name="Donut 8">
            <a:extLst>
              <a:ext uri="{FF2B5EF4-FFF2-40B4-BE49-F238E27FC236}">
                <a16:creationId xmlns:a16="http://schemas.microsoft.com/office/drawing/2014/main" id="{7FBEBC75-091E-4C4F-A549-845A786197C7}"/>
              </a:ext>
            </a:extLst>
          </p:cNvPr>
          <p:cNvSpPr/>
          <p:nvPr/>
        </p:nvSpPr>
        <p:spPr>
          <a:xfrm>
            <a:off x="10150299" y="4425130"/>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62" name="Rounded Rectangle 12">
            <a:extLst>
              <a:ext uri="{FF2B5EF4-FFF2-40B4-BE49-F238E27FC236}">
                <a16:creationId xmlns:a16="http://schemas.microsoft.com/office/drawing/2014/main" id="{AF49C053-677C-4EBF-88E5-F61FF1A5B4F7}"/>
              </a:ext>
            </a:extLst>
          </p:cNvPr>
          <p:cNvSpPr>
            <a:spLocks noChangeAspect="1"/>
          </p:cNvSpPr>
          <p:nvPr/>
        </p:nvSpPr>
        <p:spPr>
          <a:xfrm>
            <a:off x="5919413" y="1844594"/>
            <a:ext cx="353173" cy="420869"/>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id="{29AE851D-91F1-9B0E-940F-2E4B380D0C31}"/>
              </a:ext>
            </a:extLst>
          </p:cNvPr>
          <p:cNvSpPr/>
          <p:nvPr/>
        </p:nvSpPr>
        <p:spPr>
          <a:xfrm>
            <a:off x="26857" y="1573160"/>
            <a:ext cx="4140316" cy="415904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BB790-AF67-F53A-80E8-D1E49D7D2060}"/>
              </a:ext>
            </a:extLst>
          </p:cNvPr>
          <p:cNvSpPr/>
          <p:nvPr/>
        </p:nvSpPr>
        <p:spPr>
          <a:xfrm>
            <a:off x="4273083" y="1584927"/>
            <a:ext cx="3932904" cy="4074425"/>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14CED95-60BB-9218-A338-5EA2357B18A4}"/>
              </a:ext>
            </a:extLst>
          </p:cNvPr>
          <p:cNvSpPr/>
          <p:nvPr/>
        </p:nvSpPr>
        <p:spPr>
          <a:xfrm>
            <a:off x="8259096" y="1461138"/>
            <a:ext cx="3932904" cy="40744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284A856-3FAF-3707-7A63-65D4496DD030}"/>
              </a:ext>
            </a:extLst>
          </p:cNvPr>
          <p:cNvSpPr txBox="1"/>
          <p:nvPr/>
        </p:nvSpPr>
        <p:spPr>
          <a:xfrm>
            <a:off x="444696" y="2576052"/>
            <a:ext cx="3722477" cy="2554545"/>
          </a:xfrm>
          <a:prstGeom prst="rect">
            <a:avLst/>
          </a:prstGeom>
          <a:noFill/>
        </p:spPr>
        <p:txBody>
          <a:bodyPr wrap="square" rtlCol="0">
            <a:spAutoFit/>
          </a:bodyPr>
          <a:lstStyle/>
          <a:p>
            <a:r>
              <a:rPr lang="en-US" sz="3200" b="0" i="0" dirty="0">
                <a:solidFill>
                  <a:srgbClr val="374151"/>
                </a:solidFill>
                <a:effectLst/>
                <a:latin typeface="Times New Roman" panose="02020603050405020304" pitchFamily="18" charset="0"/>
                <a:cs typeface="Times New Roman" panose="02020603050405020304" pitchFamily="18" charset="0"/>
              </a:rPr>
              <a:t>Create a web-based dashboard or mobile app for users, city officials, and traffic engineers.</a:t>
            </a:r>
            <a:endParaRPr lang="en-US" sz="3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9DC4E0D-16E4-0090-8B81-BF809DD3C8D6}"/>
              </a:ext>
            </a:extLst>
          </p:cNvPr>
          <p:cNvSpPr txBox="1"/>
          <p:nvPr/>
        </p:nvSpPr>
        <p:spPr>
          <a:xfrm>
            <a:off x="4896463" y="2375410"/>
            <a:ext cx="3696929" cy="2554545"/>
          </a:xfrm>
          <a:prstGeom prst="rect">
            <a:avLst/>
          </a:prstGeom>
          <a:noFill/>
        </p:spPr>
        <p:txBody>
          <a:bodyPr wrap="square" rtlCol="0">
            <a:spAutoFit/>
          </a:bodyPr>
          <a:lstStyle/>
          <a:p>
            <a:r>
              <a:rPr lang="en-US" sz="3200" b="0" i="0" dirty="0">
                <a:solidFill>
                  <a:srgbClr val="374151"/>
                </a:solidFill>
                <a:effectLst/>
                <a:latin typeface="Times New Roman" panose="02020603050405020304" pitchFamily="18" charset="0"/>
                <a:cs typeface="Times New Roman" panose="02020603050405020304" pitchFamily="18" charset="0"/>
              </a:rPr>
              <a:t>Display real-time traffic data, congestion alerts, and suggested alternate routes</a:t>
            </a:r>
            <a:r>
              <a:rPr lang="en-US" sz="3200" b="0" i="0" dirty="0">
                <a:solidFill>
                  <a:srgbClr val="374151"/>
                </a:solidFill>
                <a:effectLst/>
                <a:latin typeface="Söhne"/>
              </a:rPr>
              <a:t>.</a:t>
            </a:r>
            <a:endParaRPr lang="en-US" sz="3200" dirty="0"/>
          </a:p>
        </p:txBody>
      </p:sp>
      <p:sp>
        <p:nvSpPr>
          <p:cNvPr id="15" name="TextBox 14">
            <a:extLst>
              <a:ext uri="{FF2B5EF4-FFF2-40B4-BE49-F238E27FC236}">
                <a16:creationId xmlns:a16="http://schemas.microsoft.com/office/drawing/2014/main" id="{457DD908-14E7-EBAC-5D19-41F786B2BB42}"/>
              </a:ext>
            </a:extLst>
          </p:cNvPr>
          <p:cNvSpPr txBox="1"/>
          <p:nvPr/>
        </p:nvSpPr>
        <p:spPr>
          <a:xfrm>
            <a:off x="8874190" y="1840723"/>
            <a:ext cx="3235043" cy="3431709"/>
          </a:xfrm>
          <a:prstGeom prst="rect">
            <a:avLst/>
          </a:prstGeom>
          <a:noFill/>
        </p:spPr>
        <p:txBody>
          <a:bodyPr wrap="square" rtlCol="0">
            <a:spAutoFit/>
          </a:bodyPr>
          <a:lstStyle/>
          <a:p>
            <a:r>
              <a:rPr lang="en-US" sz="3000" b="0" i="0" dirty="0">
                <a:solidFill>
                  <a:srgbClr val="374151"/>
                </a:solidFill>
                <a:effectLst/>
                <a:latin typeface="Times New Roman" panose="02020603050405020304" pitchFamily="18" charset="0"/>
                <a:cs typeface="Times New Roman" panose="02020603050405020304" pitchFamily="18" charset="0"/>
              </a:rPr>
              <a:t>Implement data visualization libraries (e.g., Matplotlib, </a:t>
            </a:r>
            <a:r>
              <a:rPr lang="en-US" sz="3000" b="0" i="0" dirty="0" err="1">
                <a:solidFill>
                  <a:srgbClr val="374151"/>
                </a:solidFill>
                <a:effectLst/>
                <a:latin typeface="Times New Roman" panose="02020603050405020304" pitchFamily="18" charset="0"/>
                <a:cs typeface="Times New Roman" panose="02020603050405020304" pitchFamily="18" charset="0"/>
              </a:rPr>
              <a:t>Plotly</a:t>
            </a:r>
            <a:r>
              <a:rPr lang="en-US" sz="3000" b="0" i="0" dirty="0">
                <a:solidFill>
                  <a:srgbClr val="374151"/>
                </a:solidFill>
                <a:effectLst/>
                <a:latin typeface="Times New Roman" panose="02020603050405020304" pitchFamily="18" charset="0"/>
                <a:cs typeface="Times New Roman" panose="02020603050405020304" pitchFamily="18" charset="0"/>
              </a:rPr>
              <a:t>) to create informative charts and maps.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836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4811177-DB80-4344-94A8-D1A39966839D}"/>
              </a:ext>
            </a:extLst>
          </p:cNvPr>
          <p:cNvGrpSpPr/>
          <p:nvPr/>
        </p:nvGrpSpPr>
        <p:grpSpPr>
          <a:xfrm>
            <a:off x="4026291" y="1370975"/>
            <a:ext cx="4162808" cy="4116050"/>
            <a:chOff x="2829719" y="1994076"/>
            <a:chExt cx="3701454" cy="3659879"/>
          </a:xfrm>
        </p:grpSpPr>
        <p:sp>
          <p:nvSpPr>
            <p:cNvPr id="4" name="Donut 17">
              <a:extLst>
                <a:ext uri="{FF2B5EF4-FFF2-40B4-BE49-F238E27FC236}">
                  <a16:creationId xmlns:a16="http://schemas.microsoft.com/office/drawing/2014/main" id="{17A101AC-5D1F-4256-981A-835CCD4A46BD}"/>
                </a:ext>
              </a:extLst>
            </p:cNvPr>
            <p:cNvSpPr/>
            <p:nvPr/>
          </p:nvSpPr>
          <p:spPr>
            <a:xfrm>
              <a:off x="3039183" y="2343701"/>
              <a:ext cx="3310254" cy="3310254"/>
            </a:xfrm>
            <a:prstGeom prst="donut">
              <a:avLst>
                <a:gd name="adj" fmla="val 106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nvGrpSpPr>
            <p:cNvPr id="5" name="Group 4">
              <a:extLst>
                <a:ext uri="{FF2B5EF4-FFF2-40B4-BE49-F238E27FC236}">
                  <a16:creationId xmlns:a16="http://schemas.microsoft.com/office/drawing/2014/main" id="{C3F93A0F-AA5B-4E6E-92D6-AD67F9B73C11}"/>
                </a:ext>
              </a:extLst>
            </p:cNvPr>
            <p:cNvGrpSpPr/>
            <p:nvPr/>
          </p:nvGrpSpPr>
          <p:grpSpPr>
            <a:xfrm>
              <a:off x="2829719" y="1994076"/>
              <a:ext cx="3701454" cy="3402026"/>
              <a:chOff x="2829719" y="1899183"/>
              <a:chExt cx="3701454" cy="3402026"/>
            </a:xfrm>
          </p:grpSpPr>
          <p:sp>
            <p:nvSpPr>
              <p:cNvPr id="9" name="Freeform 6">
                <a:extLst>
                  <a:ext uri="{FF2B5EF4-FFF2-40B4-BE49-F238E27FC236}">
                    <a16:creationId xmlns:a16="http://schemas.microsoft.com/office/drawing/2014/main" id="{6CFA3F67-7C9D-4591-A57E-A445995938CC}"/>
                  </a:ext>
                </a:extLst>
              </p:cNvPr>
              <p:cNvSpPr>
                <a:spLocks/>
              </p:cNvSpPr>
              <p:nvPr/>
            </p:nvSpPr>
            <p:spPr bwMode="auto">
              <a:xfrm>
                <a:off x="4696967" y="3728201"/>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0" name="Freeform 6">
                <a:extLst>
                  <a:ext uri="{FF2B5EF4-FFF2-40B4-BE49-F238E27FC236}">
                    <a16:creationId xmlns:a16="http://schemas.microsoft.com/office/drawing/2014/main" id="{51BDCFED-EBCD-4F05-92B3-CEF7761D92EF}"/>
                  </a:ext>
                </a:extLst>
              </p:cNvPr>
              <p:cNvSpPr>
                <a:spLocks/>
              </p:cNvSpPr>
              <p:nvPr/>
            </p:nvSpPr>
            <p:spPr bwMode="auto">
              <a:xfrm rot="14400000">
                <a:off x="3858478" y="2029782"/>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Freeform 6">
                <a:extLst>
                  <a:ext uri="{FF2B5EF4-FFF2-40B4-BE49-F238E27FC236}">
                    <a16:creationId xmlns:a16="http://schemas.microsoft.com/office/drawing/2014/main" id="{F32DE64C-B3E4-4A66-A0D5-B421AA216ACD}"/>
                  </a:ext>
                </a:extLst>
              </p:cNvPr>
              <p:cNvSpPr>
                <a:spLocks/>
              </p:cNvSpPr>
              <p:nvPr/>
            </p:nvSpPr>
            <p:spPr bwMode="auto">
              <a:xfrm flipH="1">
                <a:off x="2829719" y="3728201"/>
                <a:ext cx="1880593"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2" name="Oval 11">
                <a:extLst>
                  <a:ext uri="{FF2B5EF4-FFF2-40B4-BE49-F238E27FC236}">
                    <a16:creationId xmlns:a16="http://schemas.microsoft.com/office/drawing/2014/main" id="{945D1617-E7F5-469F-BCEA-4777ABA113B5}"/>
                  </a:ext>
                </a:extLst>
              </p:cNvPr>
              <p:cNvSpPr/>
              <p:nvPr/>
            </p:nvSpPr>
            <p:spPr>
              <a:xfrm>
                <a:off x="4169785" y="2093822"/>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3" name="Oval 12">
                <a:extLst>
                  <a:ext uri="{FF2B5EF4-FFF2-40B4-BE49-F238E27FC236}">
                    <a16:creationId xmlns:a16="http://schemas.microsoft.com/office/drawing/2014/main" id="{3FDDB830-F8CB-46F0-824B-1487F1F5A2C3}"/>
                  </a:ext>
                </a:extLst>
              </p:cNvPr>
              <p:cNvSpPr/>
              <p:nvPr/>
            </p:nvSpPr>
            <p:spPr>
              <a:xfrm>
                <a:off x="5231789" y="4003773"/>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4" name="Oval 13">
                <a:extLst>
                  <a:ext uri="{FF2B5EF4-FFF2-40B4-BE49-F238E27FC236}">
                    <a16:creationId xmlns:a16="http://schemas.microsoft.com/office/drawing/2014/main" id="{02A1BE8C-5882-4095-B7A4-B5CA4175DC63}"/>
                  </a:ext>
                </a:extLst>
              </p:cNvPr>
              <p:cNvSpPr/>
              <p:nvPr/>
            </p:nvSpPr>
            <p:spPr>
              <a:xfrm>
                <a:off x="3030323" y="4013298"/>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5" name="Oval 14">
                <a:extLst>
                  <a:ext uri="{FF2B5EF4-FFF2-40B4-BE49-F238E27FC236}">
                    <a16:creationId xmlns:a16="http://schemas.microsoft.com/office/drawing/2014/main" id="{4D254FAA-18D2-48D8-8E6A-2F6BC53FC79C}"/>
                  </a:ext>
                </a:extLst>
              </p:cNvPr>
              <p:cNvSpPr/>
              <p:nvPr/>
            </p:nvSpPr>
            <p:spPr>
              <a:xfrm>
                <a:off x="4379537" y="3558158"/>
                <a:ext cx="649663" cy="64966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C311ACA8-C198-4695-81B3-D9556DBAFFCF}"/>
                  </a:ext>
                </a:extLst>
              </p:cNvPr>
              <p:cNvSpPr/>
              <p:nvPr/>
            </p:nvSpPr>
            <p:spPr>
              <a:xfrm>
                <a:off x="4425717" y="3609056"/>
                <a:ext cx="548372" cy="548372"/>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6" name="Arc 5">
              <a:extLst>
                <a:ext uri="{FF2B5EF4-FFF2-40B4-BE49-F238E27FC236}">
                  <a16:creationId xmlns:a16="http://schemas.microsoft.com/office/drawing/2014/main" id="{2FB10BC8-3C67-4F5C-A5CC-D472298BFC09}"/>
                </a:ext>
              </a:extLst>
            </p:cNvPr>
            <p:cNvSpPr/>
            <p:nvPr/>
          </p:nvSpPr>
          <p:spPr>
            <a:xfrm>
              <a:off x="3273733" y="2536329"/>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Arc 6">
              <a:extLst>
                <a:ext uri="{FF2B5EF4-FFF2-40B4-BE49-F238E27FC236}">
                  <a16:creationId xmlns:a16="http://schemas.microsoft.com/office/drawing/2014/main" id="{F22DBB4F-84B2-471E-AE19-A14B95D62AB0}"/>
                </a:ext>
              </a:extLst>
            </p:cNvPr>
            <p:cNvSpPr/>
            <p:nvPr/>
          </p:nvSpPr>
          <p:spPr>
            <a:xfrm rot="14360900">
              <a:off x="3205931" y="2590242"/>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Arc 7">
              <a:extLst>
                <a:ext uri="{FF2B5EF4-FFF2-40B4-BE49-F238E27FC236}">
                  <a16:creationId xmlns:a16="http://schemas.microsoft.com/office/drawing/2014/main" id="{808B645F-34EE-4ED4-A0A4-53E4396D6F6E}"/>
                </a:ext>
              </a:extLst>
            </p:cNvPr>
            <p:cNvSpPr/>
            <p:nvPr/>
          </p:nvSpPr>
          <p:spPr>
            <a:xfrm rot="7097419">
              <a:off x="3263081" y="2590242"/>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grpSp>
        <p:nvGrpSpPr>
          <p:cNvPr id="24" name="그룹 6">
            <a:extLst>
              <a:ext uri="{FF2B5EF4-FFF2-40B4-BE49-F238E27FC236}">
                <a16:creationId xmlns:a16="http://schemas.microsoft.com/office/drawing/2014/main" id="{CA8B4A9B-7A59-4A75-B7A5-3A068E650F27}"/>
              </a:ext>
            </a:extLst>
          </p:cNvPr>
          <p:cNvGrpSpPr/>
          <p:nvPr/>
        </p:nvGrpSpPr>
        <p:grpSpPr>
          <a:xfrm>
            <a:off x="8216282" y="4904688"/>
            <a:ext cx="3482400" cy="1580003"/>
            <a:chOff x="7637355" y="2369340"/>
            <a:chExt cx="3834893" cy="278120"/>
          </a:xfrm>
        </p:grpSpPr>
        <p:sp>
          <p:nvSpPr>
            <p:cNvPr id="25" name="TextBox 24">
              <a:extLst>
                <a:ext uri="{FF2B5EF4-FFF2-40B4-BE49-F238E27FC236}">
                  <a16:creationId xmlns:a16="http://schemas.microsoft.com/office/drawing/2014/main" id="{DB91767F-183E-42EC-981F-D786131DD9B2}"/>
                </a:ext>
              </a:extLst>
            </p:cNvPr>
            <p:cNvSpPr txBox="1"/>
            <p:nvPr/>
          </p:nvSpPr>
          <p:spPr>
            <a:xfrm>
              <a:off x="7658850" y="2436172"/>
              <a:ext cx="3701011" cy="211288"/>
            </a:xfrm>
            <a:prstGeom prst="rect">
              <a:avLst/>
            </a:prstGeom>
            <a:noFill/>
          </p:spPr>
          <p:txBody>
            <a:bodyPr wrap="square" rtlCol="0">
              <a:spAutoFit/>
            </a:bodyPr>
            <a:lstStyle/>
            <a:p>
              <a:pPr algn="r"/>
              <a:r>
                <a:rPr lang="en-US" b="0" i="0" dirty="0">
                  <a:solidFill>
                    <a:srgbClr val="374151"/>
                  </a:solidFill>
                  <a:effectLst/>
                  <a:latin typeface="Times New Roman" panose="02020603050405020304" pitchFamily="18" charset="0"/>
                  <a:cs typeface="Times New Roman" panose="02020603050405020304" pitchFamily="18" charset="0"/>
                </a:rPr>
                <a:t>Implement sensors to monitor the condition of roads and bridges, helping with predictive maintenance</a:t>
              </a:r>
              <a:r>
                <a:rPr lang="en-US" sz="1200" b="0" i="0" dirty="0">
                  <a:solidFill>
                    <a:srgbClr val="374151"/>
                  </a:solidFill>
                  <a:effectLst/>
                  <a:latin typeface="Söhne"/>
                </a:rPr>
                <a:t>.</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endParaRPr>
            </a:p>
          </p:txBody>
        </p:sp>
        <p:sp>
          <p:nvSpPr>
            <p:cNvPr id="26" name="TextBox 25">
              <a:extLst>
                <a:ext uri="{FF2B5EF4-FFF2-40B4-BE49-F238E27FC236}">
                  <a16:creationId xmlns:a16="http://schemas.microsoft.com/office/drawing/2014/main" id="{0DAD0DA0-65D8-4200-BD03-9C0F86B7651A}"/>
                </a:ext>
              </a:extLst>
            </p:cNvPr>
            <p:cNvSpPr txBox="1"/>
            <p:nvPr/>
          </p:nvSpPr>
          <p:spPr>
            <a:xfrm>
              <a:off x="7760233" y="2369340"/>
              <a:ext cx="3712015" cy="59594"/>
            </a:xfrm>
            <a:prstGeom prst="rect">
              <a:avLst/>
            </a:prstGeom>
            <a:noFill/>
          </p:spPr>
          <p:txBody>
            <a:bodyPr wrap="square" rtlCol="0">
              <a:spAutoFit/>
            </a:bodyPr>
            <a:lstStyle/>
            <a:p>
              <a:pPr algn="r"/>
              <a:r>
                <a:rPr lang="en-US" sz="1600" b="1" i="0" dirty="0">
                  <a:solidFill>
                    <a:schemeClr val="accent4">
                      <a:lumMod val="60000"/>
                      <a:lumOff val="40000"/>
                    </a:schemeClr>
                  </a:solidFill>
                  <a:effectLst/>
                  <a:latin typeface="Times New Roman" panose="02020603050405020304" pitchFamily="18" charset="0"/>
                  <a:cs typeface="Times New Roman" panose="02020603050405020304" pitchFamily="18" charset="0"/>
                </a:rPr>
                <a:t>Infrastructure Monitoring:</a:t>
              </a:r>
            </a:p>
          </p:txBody>
        </p:sp>
        <p:cxnSp>
          <p:nvCxnSpPr>
            <p:cNvPr id="27" name="Straight Connector 26">
              <a:extLst>
                <a:ext uri="{FF2B5EF4-FFF2-40B4-BE49-F238E27FC236}">
                  <a16:creationId xmlns:a16="http://schemas.microsoft.com/office/drawing/2014/main" id="{744C54CC-CBFC-482A-9BA7-77A22719AA4D}"/>
                </a:ext>
              </a:extLst>
            </p:cNvPr>
            <p:cNvCxnSpPr/>
            <p:nvPr/>
          </p:nvCxnSpPr>
          <p:spPr>
            <a:xfrm>
              <a:off x="7637355" y="2436172"/>
              <a:ext cx="3744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8" name="그룹 7">
            <a:extLst>
              <a:ext uri="{FF2B5EF4-FFF2-40B4-BE49-F238E27FC236}">
                <a16:creationId xmlns:a16="http://schemas.microsoft.com/office/drawing/2014/main" id="{3FEECF8B-C94A-4409-A964-C899698A0D95}"/>
              </a:ext>
            </a:extLst>
          </p:cNvPr>
          <p:cNvGrpSpPr/>
          <p:nvPr/>
        </p:nvGrpSpPr>
        <p:grpSpPr>
          <a:xfrm>
            <a:off x="705644" y="5269729"/>
            <a:ext cx="3769839" cy="1413842"/>
            <a:chOff x="890962" y="2210944"/>
            <a:chExt cx="4151427" cy="885510"/>
          </a:xfrm>
        </p:grpSpPr>
        <p:sp>
          <p:nvSpPr>
            <p:cNvPr id="29" name="TextBox 28">
              <a:extLst>
                <a:ext uri="{FF2B5EF4-FFF2-40B4-BE49-F238E27FC236}">
                  <a16:creationId xmlns:a16="http://schemas.microsoft.com/office/drawing/2014/main" id="{053C2B99-CDBD-4807-AAE6-1C7E0F270436}"/>
                </a:ext>
              </a:extLst>
            </p:cNvPr>
            <p:cNvSpPr txBox="1"/>
            <p:nvPr/>
          </p:nvSpPr>
          <p:spPr>
            <a:xfrm>
              <a:off x="912456" y="2421776"/>
              <a:ext cx="3701012" cy="674678"/>
            </a:xfrm>
            <a:prstGeom prst="rect">
              <a:avLst/>
            </a:prstGeom>
            <a:noFill/>
          </p:spPr>
          <p:txBody>
            <a:bodyPr wrap="square" rtlCol="0">
              <a:sp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Use IoT technology for speed detection and red-light camera systems, which can automatically detect and report violations</a:t>
              </a:r>
              <a:r>
                <a:rPr lang="en-US" sz="1200" b="0" i="0" dirty="0">
                  <a:solidFill>
                    <a:srgbClr val="374151"/>
                  </a:solidFill>
                  <a:effectLst/>
                  <a:latin typeface="Söhne"/>
                </a:rPr>
                <a:t>.</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endParaRPr>
            </a:p>
          </p:txBody>
        </p:sp>
        <p:sp>
          <p:nvSpPr>
            <p:cNvPr id="30" name="TextBox 29">
              <a:extLst>
                <a:ext uri="{FF2B5EF4-FFF2-40B4-BE49-F238E27FC236}">
                  <a16:creationId xmlns:a16="http://schemas.microsoft.com/office/drawing/2014/main" id="{A9D87ECD-70AC-4992-A018-B6B84E36D405}"/>
                </a:ext>
              </a:extLst>
            </p:cNvPr>
            <p:cNvSpPr txBox="1"/>
            <p:nvPr/>
          </p:nvSpPr>
          <p:spPr>
            <a:xfrm>
              <a:off x="1330374" y="2210944"/>
              <a:ext cx="3712015" cy="212041"/>
            </a:xfrm>
            <a:prstGeom prst="rect">
              <a:avLst/>
            </a:prstGeom>
            <a:noFill/>
          </p:spPr>
          <p:txBody>
            <a:bodyPr wrap="square" rtlCol="0">
              <a:spAutoFit/>
            </a:bodyPr>
            <a:lstStyle/>
            <a:p>
              <a:r>
                <a:rPr lang="en-US" sz="1600" b="1" i="0" dirty="0">
                  <a:solidFill>
                    <a:srgbClr val="0070C0"/>
                  </a:solidFill>
                  <a:effectLst/>
                  <a:latin typeface="Söhne"/>
                </a:rPr>
                <a:t>Traffic Enforcement:</a:t>
              </a:r>
              <a:endParaRPr lang="ko-KR" altLang="en-US" sz="1600" b="1" dirty="0">
                <a:solidFill>
                  <a:srgbClr val="0070C0"/>
                </a:solidFill>
              </a:endParaRPr>
            </a:p>
          </p:txBody>
        </p:sp>
        <p:cxnSp>
          <p:nvCxnSpPr>
            <p:cNvPr id="31" name="Straight Connector 30">
              <a:extLst>
                <a:ext uri="{FF2B5EF4-FFF2-40B4-BE49-F238E27FC236}">
                  <a16:creationId xmlns:a16="http://schemas.microsoft.com/office/drawing/2014/main" id="{F39EB35C-8C0B-42AF-A1A6-C09B07C82A81}"/>
                </a:ext>
              </a:extLst>
            </p:cNvPr>
            <p:cNvCxnSpPr/>
            <p:nvPr/>
          </p:nvCxnSpPr>
          <p:spPr>
            <a:xfrm>
              <a:off x="890962" y="2421776"/>
              <a:ext cx="3744000" cy="0"/>
            </a:xfrm>
            <a:prstGeom prst="line">
              <a:avLst/>
            </a:prstGeom>
            <a:ln>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2" name="그룹 3">
            <a:extLst>
              <a:ext uri="{FF2B5EF4-FFF2-40B4-BE49-F238E27FC236}">
                <a16:creationId xmlns:a16="http://schemas.microsoft.com/office/drawing/2014/main" id="{6EED8D94-0D6F-4194-96DE-B6037EF08534}"/>
              </a:ext>
            </a:extLst>
          </p:cNvPr>
          <p:cNvGrpSpPr/>
          <p:nvPr/>
        </p:nvGrpSpPr>
        <p:grpSpPr>
          <a:xfrm>
            <a:off x="7492422" y="1283185"/>
            <a:ext cx="3472075" cy="1613132"/>
            <a:chOff x="4636424" y="5297234"/>
            <a:chExt cx="2980407" cy="484682"/>
          </a:xfrm>
        </p:grpSpPr>
        <p:sp>
          <p:nvSpPr>
            <p:cNvPr id="33" name="TextBox 32">
              <a:extLst>
                <a:ext uri="{FF2B5EF4-FFF2-40B4-BE49-F238E27FC236}">
                  <a16:creationId xmlns:a16="http://schemas.microsoft.com/office/drawing/2014/main" id="{E4B03B0F-99D3-4DB4-AD12-9DB3BC138303}"/>
                </a:ext>
              </a:extLst>
            </p:cNvPr>
            <p:cNvSpPr txBox="1"/>
            <p:nvPr/>
          </p:nvSpPr>
          <p:spPr>
            <a:xfrm>
              <a:off x="4646212" y="5421265"/>
              <a:ext cx="2899577" cy="360651"/>
            </a:xfrm>
            <a:prstGeom prst="rect">
              <a:avLst/>
            </a:prstGeom>
            <a:noFill/>
          </p:spPr>
          <p:txBody>
            <a:bodyPr wrap="square" rtlCol="0">
              <a:spAutoFit/>
            </a:bodyPr>
            <a:lstStyle/>
            <a:p>
              <a:pPr algn="ct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Develop a simulation tool to help city planners and engineers optimize traffic flow and plan future road improvements.</a:t>
              </a:r>
              <a:endParaRPr lang="ko-KR"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76C55629-C2F6-45B8-AE31-2E0DFEC88600}"/>
                </a:ext>
              </a:extLst>
            </p:cNvPr>
            <p:cNvSpPr txBox="1"/>
            <p:nvPr/>
          </p:nvSpPr>
          <p:spPr>
            <a:xfrm>
              <a:off x="4708633" y="5297234"/>
              <a:ext cx="2908198" cy="110970"/>
            </a:xfrm>
            <a:prstGeom prst="rect">
              <a:avLst/>
            </a:prstGeom>
            <a:noFill/>
          </p:spPr>
          <p:txBody>
            <a:bodyPr wrap="square" rtlCol="0">
              <a:spAutoFit/>
            </a:bodyPr>
            <a:lstStyle/>
            <a:p>
              <a:pPr algn="ctr"/>
              <a:r>
                <a:rPr lang="en-US" b="1" i="0" dirty="0">
                  <a:solidFill>
                    <a:srgbClr val="00B050"/>
                  </a:solidFill>
                  <a:effectLst/>
                  <a:latin typeface="Times New Roman" panose="02020603050405020304" pitchFamily="18" charset="0"/>
                  <a:cs typeface="Times New Roman" panose="02020603050405020304" pitchFamily="18" charset="0"/>
                </a:rPr>
                <a:t>Traffic Simulation and Planning</a:t>
              </a:r>
              <a:r>
                <a:rPr lang="en-US" sz="1200" b="1" i="0" dirty="0">
                  <a:solidFill>
                    <a:srgbClr val="00B050"/>
                  </a:solidFill>
                  <a:effectLst/>
                  <a:latin typeface="Söhne"/>
                </a:rPr>
                <a:t>:</a:t>
              </a:r>
              <a:endParaRPr lang="ko-KR" altLang="en-US" sz="1200" b="1" dirty="0">
                <a:solidFill>
                  <a:srgbClr val="00B050"/>
                </a:solidFill>
              </a:endParaRPr>
            </a:p>
          </p:txBody>
        </p:sp>
        <p:cxnSp>
          <p:nvCxnSpPr>
            <p:cNvPr id="35" name="Straight Connector 34">
              <a:extLst>
                <a:ext uri="{FF2B5EF4-FFF2-40B4-BE49-F238E27FC236}">
                  <a16:creationId xmlns:a16="http://schemas.microsoft.com/office/drawing/2014/main" id="{8ABE571B-339A-44EB-8AA5-3B111379D8B3}"/>
                </a:ext>
              </a:extLst>
            </p:cNvPr>
            <p:cNvCxnSpPr/>
            <p:nvPr/>
          </p:nvCxnSpPr>
          <p:spPr>
            <a:xfrm>
              <a:off x="4636424" y="5421265"/>
              <a:ext cx="2918420" cy="0"/>
            </a:xfrm>
            <a:prstGeom prst="line">
              <a:avLst/>
            </a:prstGeom>
            <a:ln>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6D6FEF3C-F92A-42A5-B682-9AF06316D798}"/>
              </a:ext>
            </a:extLst>
          </p:cNvPr>
          <p:cNvSpPr txBox="1"/>
          <p:nvPr/>
        </p:nvSpPr>
        <p:spPr>
          <a:xfrm>
            <a:off x="485391" y="562157"/>
            <a:ext cx="4500291" cy="1200329"/>
          </a:xfrm>
          <a:prstGeom prst="rect">
            <a:avLst/>
          </a:prstGeom>
          <a:noFill/>
        </p:spPr>
        <p:txBody>
          <a:bodyPr wrap="square" rtlCol="0">
            <a:spAutoFit/>
          </a:bodyPr>
          <a:lstStyle/>
          <a:p>
            <a:r>
              <a:rPr lang="en-US" sz="36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Integration with GPS and Navigation Apps:</a:t>
            </a:r>
            <a:endParaRPr lang="ko-KR" altLang="en-US" sz="3600" b="1"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B90474E8-5AF4-4B35-A7A9-50C0103F28B5}"/>
              </a:ext>
            </a:extLst>
          </p:cNvPr>
          <p:cNvSpPr txBox="1"/>
          <p:nvPr/>
        </p:nvSpPr>
        <p:spPr>
          <a:xfrm>
            <a:off x="525448" y="2096696"/>
            <a:ext cx="2997523" cy="1938992"/>
          </a:xfrm>
          <a:prstGeom prst="rect">
            <a:avLst/>
          </a:prstGeom>
          <a:noFill/>
        </p:spPr>
        <p:txBody>
          <a:bodyPr wrap="square" rtlCol="0">
            <a:spAutoFit/>
          </a:bodyPr>
          <a:lstStyle/>
          <a:p>
            <a:r>
              <a:rPr lang="en-US" sz="2000" b="0" i="0" dirty="0">
                <a:solidFill>
                  <a:srgbClr val="374151"/>
                </a:solidFill>
                <a:effectLst/>
                <a:latin typeface="Times New Roman" panose="02020603050405020304" pitchFamily="18" charset="0"/>
                <a:cs typeface="Times New Roman" panose="02020603050405020304" pitchFamily="18" charset="0"/>
              </a:rPr>
              <a:t>Partner with popular navigation apps (e.g., Google Maps, Waze) to provide real-time traffic data and suggest optimal routes.</a:t>
            </a:r>
            <a:endParaRPr lang="en-US" altLang="ko-KR"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0A054086-2CD1-E951-8DEB-340C76CAC446}"/>
              </a:ext>
            </a:extLst>
          </p:cNvPr>
          <p:cNvPicPr>
            <a:picLocks noChangeAspect="1"/>
          </p:cNvPicPr>
          <p:nvPr/>
        </p:nvPicPr>
        <p:blipFill>
          <a:blip r:embed="rId2"/>
          <a:stretch>
            <a:fillRect/>
          </a:stretch>
        </p:blipFill>
        <p:spPr>
          <a:xfrm>
            <a:off x="5623041" y="1618789"/>
            <a:ext cx="1195223" cy="1195223"/>
          </a:xfrm>
          <a:prstGeom prst="rect">
            <a:avLst/>
          </a:prstGeom>
        </p:spPr>
      </p:pic>
      <p:pic>
        <p:nvPicPr>
          <p:cNvPr id="41" name="Picture 40">
            <a:extLst>
              <a:ext uri="{FF2B5EF4-FFF2-40B4-BE49-F238E27FC236}">
                <a16:creationId xmlns:a16="http://schemas.microsoft.com/office/drawing/2014/main" id="{0F0D0E8C-7CFF-C74F-DF14-CE771CB9B863}"/>
              </a:ext>
            </a:extLst>
          </p:cNvPr>
          <p:cNvPicPr>
            <a:picLocks noChangeAspect="1"/>
          </p:cNvPicPr>
          <p:nvPr/>
        </p:nvPicPr>
        <p:blipFill>
          <a:blip r:embed="rId3"/>
          <a:stretch>
            <a:fillRect/>
          </a:stretch>
        </p:blipFill>
        <p:spPr>
          <a:xfrm>
            <a:off x="6831420" y="3791021"/>
            <a:ext cx="1058705" cy="1058705"/>
          </a:xfrm>
          <a:prstGeom prst="rect">
            <a:avLst/>
          </a:prstGeom>
        </p:spPr>
      </p:pic>
      <p:pic>
        <p:nvPicPr>
          <p:cNvPr id="43" name="Picture 42">
            <a:extLst>
              <a:ext uri="{FF2B5EF4-FFF2-40B4-BE49-F238E27FC236}">
                <a16:creationId xmlns:a16="http://schemas.microsoft.com/office/drawing/2014/main" id="{DF9E0070-A1EE-CD0F-275B-FDA78E676E58}"/>
              </a:ext>
            </a:extLst>
          </p:cNvPr>
          <p:cNvPicPr>
            <a:picLocks noChangeAspect="1"/>
          </p:cNvPicPr>
          <p:nvPr/>
        </p:nvPicPr>
        <p:blipFill>
          <a:blip r:embed="rId4"/>
          <a:stretch>
            <a:fillRect/>
          </a:stretch>
        </p:blipFill>
        <p:spPr>
          <a:xfrm>
            <a:off x="4437873" y="3950529"/>
            <a:ext cx="833353" cy="833353"/>
          </a:xfrm>
          <a:prstGeom prst="rect">
            <a:avLst/>
          </a:prstGeom>
        </p:spPr>
      </p:pic>
    </p:spTree>
    <p:extLst>
      <p:ext uri="{BB962C8B-B14F-4D97-AF65-F5344CB8AC3E}">
        <p14:creationId xmlns:p14="http://schemas.microsoft.com/office/powerpoint/2010/main" val="2963611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3F795-1AB5-65AF-16AB-193DDA51C69A}"/>
              </a:ext>
            </a:extLst>
          </p:cNvPr>
          <p:cNvSpPr txBox="1"/>
          <p:nvPr/>
        </p:nvSpPr>
        <p:spPr>
          <a:xfrm>
            <a:off x="1789471" y="2339681"/>
            <a:ext cx="9537290" cy="2554545"/>
          </a:xfrm>
          <a:prstGeom prst="rect">
            <a:avLst/>
          </a:prstGeom>
          <a:noFill/>
        </p:spPr>
        <p:txBody>
          <a:bodyPr wrap="square">
            <a:spAutoFit/>
          </a:bodyPr>
          <a:lstStyle/>
          <a:p>
            <a:r>
              <a:rPr lang="en-US" sz="3200" b="0" i="0" dirty="0">
                <a:solidFill>
                  <a:srgbClr val="374151"/>
                </a:solidFill>
                <a:effectLst/>
                <a:latin typeface="Times New Roman" panose="02020603050405020304" pitchFamily="18" charset="0"/>
                <a:cs typeface="Times New Roman" panose="02020603050405020304" pitchFamily="18" charset="0"/>
              </a:rPr>
              <a:t>Remember to consider the scalability and security of your IoT traffic management system. Additionally, ensure compliance with data privacy regulations and collaborate with local transportation authorities for successful implementation.</a:t>
            </a:r>
            <a:endParaRPr lang="en-US"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51F0560-1FB3-481D-B107-E7EC0AE2CE49}"/>
              </a:ext>
            </a:extLst>
          </p:cNvPr>
          <p:cNvSpPr txBox="1"/>
          <p:nvPr/>
        </p:nvSpPr>
        <p:spPr>
          <a:xfrm>
            <a:off x="1789471" y="1014021"/>
            <a:ext cx="6096000" cy="1446550"/>
          </a:xfrm>
          <a:prstGeom prst="rect">
            <a:avLst/>
          </a:prstGeom>
          <a:noFill/>
        </p:spPr>
        <p:txBody>
          <a:bodyPr wrap="square">
            <a:spAutoFit/>
          </a:bodyPr>
          <a:lstStyle/>
          <a:p>
            <a:r>
              <a:rPr lang="en-US" sz="4400" b="1" i="0" u="sng" dirty="0">
                <a:solidFill>
                  <a:srgbClr val="FF0000"/>
                </a:solidFill>
                <a:effectLst/>
                <a:latin typeface="LEMON MILK Bold" panose="00000800000000000000" pitchFamily="50" charset="0"/>
                <a:cs typeface="Times New Roman" panose="02020603050405020304" pitchFamily="18" charset="0"/>
              </a:rPr>
              <a:t>Con</a:t>
            </a:r>
            <a:r>
              <a:rPr lang="en-US" sz="4400" b="1" i="0" u="sng" dirty="0">
                <a:solidFill>
                  <a:srgbClr val="FFFF00"/>
                </a:solidFill>
                <a:effectLst/>
                <a:latin typeface="LEMON MILK Bold" panose="00000800000000000000" pitchFamily="50" charset="0"/>
                <a:cs typeface="Times New Roman" panose="02020603050405020304" pitchFamily="18" charset="0"/>
              </a:rPr>
              <a:t>clus</a:t>
            </a:r>
            <a:r>
              <a:rPr lang="en-US" sz="4400" b="1" i="0" u="sng" dirty="0">
                <a:solidFill>
                  <a:srgbClr val="00FF00"/>
                </a:solidFill>
                <a:effectLst/>
                <a:latin typeface="LEMON MILK Bold" panose="00000800000000000000" pitchFamily="50" charset="0"/>
                <a:cs typeface="Times New Roman" panose="02020603050405020304" pitchFamily="18" charset="0"/>
              </a:rPr>
              <a:t>ion</a:t>
            </a:r>
            <a:br>
              <a:rPr lang="en-US" sz="4400" b="1" i="0" u="sng" dirty="0">
                <a:solidFill>
                  <a:srgbClr val="FFFF00"/>
                </a:solidFill>
                <a:effectLst/>
                <a:latin typeface="LEMON MILK Bold" panose="00000800000000000000" pitchFamily="50" charset="0"/>
                <a:cs typeface="Times New Roman" panose="02020603050405020304" pitchFamily="18" charset="0"/>
              </a:rPr>
            </a:br>
            <a:endParaRPr lang="en-US" sz="4400" dirty="0"/>
          </a:p>
        </p:txBody>
      </p:sp>
    </p:spTree>
    <p:extLst>
      <p:ext uri="{BB962C8B-B14F-4D97-AF65-F5344CB8AC3E}">
        <p14:creationId xmlns:p14="http://schemas.microsoft.com/office/powerpoint/2010/main" val="339396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59392"/>
            <a:ext cx="12192000" cy="830997"/>
          </a:xfrm>
          <a:prstGeom prst="rect">
            <a:avLst/>
          </a:prstGeom>
          <a:noFill/>
        </p:spPr>
        <p:txBody>
          <a:bodyPr wrap="square" rtlCol="0" anchor="ctr">
            <a:spAutoFit/>
          </a:bodyPr>
          <a:lstStyle/>
          <a:p>
            <a:pPr algn="ctr"/>
            <a:r>
              <a:rPr lang="en-US" altLang="ko-KR" sz="4800" dirty="0">
                <a:solidFill>
                  <a:schemeClr val="bg1"/>
                </a:solidFill>
                <a:latin typeface="Times New Roman" panose="02020603050405020304" pitchFamily="18" charset="0"/>
                <a:cs typeface="Times New Roman" panose="02020603050405020304" pitchFamily="18" charset="0"/>
              </a:rPr>
              <a:t>PHASE 3</a:t>
            </a:r>
            <a:endParaRPr lang="ko-KR" altLang="en-US" sz="4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A9F188-90E6-40A2-9335-DDFC6839B870}"/>
              </a:ext>
            </a:extLst>
          </p:cNvPr>
          <p:cNvSpPr txBox="1"/>
          <p:nvPr/>
        </p:nvSpPr>
        <p:spPr>
          <a:xfrm>
            <a:off x="-174760" y="4553519"/>
            <a:ext cx="12191853" cy="400110"/>
          </a:xfrm>
          <a:prstGeom prst="rect">
            <a:avLst/>
          </a:prstGeom>
          <a:noFill/>
        </p:spPr>
        <p:txBody>
          <a:bodyPr wrap="square" rtlCol="0" anchor="ctr">
            <a:spAutoFit/>
          </a:bodyPr>
          <a:lstStyle/>
          <a:p>
            <a:pPr algn="l"/>
            <a:r>
              <a:rPr lang="en-US" sz="2000" b="1" dirty="0">
                <a:solidFill>
                  <a:srgbClr val="474747"/>
                </a:solidFill>
                <a:effectLst/>
                <a:latin typeface="Open Sans" panose="020B0606030504020204" pitchFamily="34" charset="0"/>
              </a:rPr>
              <a:t>                                                                        </a:t>
            </a:r>
            <a:r>
              <a:rPr lang="en-US" sz="2000" b="1" u="sng" dirty="0">
                <a:solidFill>
                  <a:srgbClr val="FF0000"/>
                </a:solidFill>
                <a:effectLst/>
                <a:latin typeface="Times New Roman" panose="02020603050405020304" pitchFamily="18" charset="0"/>
                <a:cs typeface="Times New Roman" panose="02020603050405020304" pitchFamily="18" charset="0"/>
              </a:rPr>
              <a:t>DEVELOP</a:t>
            </a:r>
            <a:r>
              <a:rPr lang="en-US" sz="2000" b="1" u="sng" dirty="0">
                <a:solidFill>
                  <a:srgbClr val="FFFF00"/>
                </a:solidFill>
                <a:effectLst/>
                <a:latin typeface="Times New Roman" panose="02020603050405020304" pitchFamily="18" charset="0"/>
                <a:cs typeface="Times New Roman" panose="02020603050405020304" pitchFamily="18" charset="0"/>
              </a:rPr>
              <a:t>MENT</a:t>
            </a:r>
            <a:r>
              <a:rPr lang="en-US" sz="2000" b="1" u="sng" dirty="0">
                <a:solidFill>
                  <a:srgbClr val="474747"/>
                </a:solidFill>
                <a:effectLst/>
                <a:latin typeface="Times New Roman" panose="02020603050405020304" pitchFamily="18" charset="0"/>
                <a:cs typeface="Times New Roman" panose="02020603050405020304" pitchFamily="18" charset="0"/>
              </a:rPr>
              <a:t> </a:t>
            </a:r>
            <a:r>
              <a:rPr lang="en-US" sz="2000" b="1" u="sng" dirty="0">
                <a:solidFill>
                  <a:srgbClr val="00FF00"/>
                </a:solidFill>
                <a:effectLst/>
                <a:latin typeface="Times New Roman" panose="02020603050405020304" pitchFamily="18" charset="0"/>
                <a:cs typeface="Times New Roman" panose="02020603050405020304" pitchFamily="18" charset="0"/>
              </a:rPr>
              <a:t>PART-1</a:t>
            </a: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58525" y="1802958"/>
            <a:ext cx="485240" cy="343527"/>
            <a:chOff x="5405968" y="1533290"/>
            <a:chExt cx="611046" cy="424963"/>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0" y="1500268"/>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pic>
        <p:nvPicPr>
          <p:cNvPr id="3" name="Picture 2">
            <a:extLst>
              <a:ext uri="{FF2B5EF4-FFF2-40B4-BE49-F238E27FC236}">
                <a16:creationId xmlns:a16="http://schemas.microsoft.com/office/drawing/2014/main" id="{08C6B3E1-0596-0818-BA3C-28BE56075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8093" y="3608638"/>
            <a:ext cx="3336154" cy="1700763"/>
          </a:xfrm>
          <a:prstGeom prst="rect">
            <a:avLst/>
          </a:prstGeom>
        </p:spPr>
      </p:pic>
      <p:pic>
        <p:nvPicPr>
          <p:cNvPr id="16" name="Picture 15">
            <a:extLst>
              <a:ext uri="{FF2B5EF4-FFF2-40B4-BE49-F238E27FC236}">
                <a16:creationId xmlns:a16="http://schemas.microsoft.com/office/drawing/2014/main" id="{726893D3-3288-2FA1-4B90-13E82AC5A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15" y="3608640"/>
            <a:ext cx="1878693" cy="1700763"/>
          </a:xfrm>
          <a:prstGeom prst="rect">
            <a:avLst/>
          </a:prstGeom>
        </p:spPr>
      </p:pic>
      <p:pic>
        <p:nvPicPr>
          <p:cNvPr id="1028" name="Picture 4" descr="auto_fit">
            <a:extLst>
              <a:ext uri="{FF2B5EF4-FFF2-40B4-BE49-F238E27FC236}">
                <a16:creationId xmlns:a16="http://schemas.microsoft.com/office/drawing/2014/main" id="{B29FD568-A383-174D-D60F-7C314F6AF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077280" y="3135611"/>
            <a:ext cx="2646821" cy="264682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a:extLst>
              <a:ext uri="{FF2B5EF4-FFF2-40B4-BE49-F238E27FC236}">
                <a16:creationId xmlns:a16="http://schemas.microsoft.com/office/drawing/2014/main" id="{FA8B13C9-C0D7-1D94-CF63-95412FC09BE9}"/>
              </a:ext>
            </a:extLst>
          </p:cNvPr>
          <p:cNvPicPr>
            <a:picLocks noChangeAspect="1"/>
          </p:cNvPicPr>
          <p:nvPr/>
        </p:nvPicPr>
        <p:blipFill>
          <a:blip r:embed="rId5"/>
          <a:stretch>
            <a:fillRect/>
          </a:stretch>
        </p:blipFill>
        <p:spPr>
          <a:xfrm>
            <a:off x="9805283" y="1003321"/>
            <a:ext cx="2386717" cy="2386717"/>
          </a:xfrm>
          <a:prstGeom prst="rect">
            <a:avLst/>
          </a:prstGeom>
        </p:spPr>
      </p:pic>
      <p:sp>
        <p:nvSpPr>
          <p:cNvPr id="63" name="Rectangle 62">
            <a:extLst>
              <a:ext uri="{FF2B5EF4-FFF2-40B4-BE49-F238E27FC236}">
                <a16:creationId xmlns:a16="http://schemas.microsoft.com/office/drawing/2014/main" id="{ACEBADEA-251F-0773-A816-B337B85121DC}"/>
              </a:ext>
            </a:extLst>
          </p:cNvPr>
          <p:cNvSpPr/>
          <p:nvPr/>
        </p:nvSpPr>
        <p:spPr>
          <a:xfrm>
            <a:off x="2861046" y="2027714"/>
            <a:ext cx="8034580" cy="1200329"/>
          </a:xfrm>
          <a:prstGeom prst="rect">
            <a:avLst/>
          </a:prstGeom>
          <a:noFill/>
          <a:effectLst>
            <a:glow rad="228600">
              <a:schemeClr val="accent5">
                <a:satMod val="175000"/>
                <a:alpha val="40000"/>
              </a:schemeClr>
            </a:glow>
          </a:effectLst>
        </p:spPr>
        <p:txBody>
          <a:bodyPr wrap="square" lIns="91440" tIns="45720" rIns="91440" bIns="45720">
            <a:spAutoFit/>
          </a:bodyPr>
          <a:lstStyle/>
          <a:p>
            <a:pPr algn="ctr"/>
            <a:r>
              <a:rPr lang="en-US" sz="3600" b="1" i="0" u="sng" cap="none" spc="0" dirty="0">
                <a:ln w="12700">
                  <a:solidFill>
                    <a:schemeClr val="tx2">
                      <a:lumMod val="75000"/>
                    </a:schemeClr>
                  </a:solidFill>
                  <a:prstDash val="solid"/>
                </a:ln>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TRAFFIC</a:t>
            </a:r>
            <a:r>
              <a:rPr lang="en-US" sz="3600" b="1" i="0"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i="0" u="sng" cap="none" spc="0" dirty="0">
                <a:ln w="12700">
                  <a:solidFill>
                    <a:schemeClr val="tx2">
                      <a:lumMod val="75000"/>
                    </a:schemeClr>
                  </a:solidFill>
                  <a:prstDash val="solid"/>
                </a:ln>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MANAGEMENT</a:t>
            </a:r>
            <a:r>
              <a:rPr lang="en-US" sz="3600" b="1" i="0"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a:r>
              <a:rPr lang="en-US" sz="3600" b="1" i="0" u="sng" cap="none" spc="0" dirty="0">
                <a:ln w="12700">
                  <a:solidFill>
                    <a:schemeClr val="tx2">
                      <a:lumMod val="75000"/>
                    </a:schemeClr>
                  </a:solidFill>
                  <a:prstDash val="solid"/>
                </a:ln>
                <a:solidFill>
                  <a:srgbClr val="00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endParaRPr lang="en-US" sz="3600" b="1" u="sng" cap="none" spc="0" dirty="0">
              <a:ln w="12700">
                <a:solidFill>
                  <a:schemeClr val="tx2">
                    <a:lumMod val="75000"/>
                  </a:schemeClr>
                </a:solidFill>
                <a:prstDash val="solid"/>
              </a:ln>
              <a:solidFill>
                <a:srgbClr val="00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607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DFB6B-403E-11E5-223F-60FB7C543FC5}"/>
              </a:ext>
            </a:extLst>
          </p:cNvPr>
          <p:cNvSpPr txBox="1"/>
          <p:nvPr/>
        </p:nvSpPr>
        <p:spPr>
          <a:xfrm>
            <a:off x="3677267" y="0"/>
            <a:ext cx="3539601" cy="710963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import </a:t>
            </a:r>
            <a:r>
              <a:rPr lang="en-US" sz="1200" dirty="0" err="1">
                <a:solidFill>
                  <a:schemeClr val="bg1"/>
                </a:solidFill>
                <a:latin typeface="Times New Roman" panose="02020603050405020304" pitchFamily="18" charset="0"/>
                <a:cs typeface="Times New Roman" panose="02020603050405020304" pitchFamily="18" charset="0"/>
              </a:rPr>
              <a:t>RPi.GPIO</a:t>
            </a:r>
            <a:r>
              <a:rPr lang="en-US" sz="1200" dirty="0">
                <a:solidFill>
                  <a:schemeClr val="bg1"/>
                </a:solidFill>
                <a:latin typeface="Times New Roman" panose="02020603050405020304" pitchFamily="18" charset="0"/>
                <a:cs typeface="Times New Roman" panose="02020603050405020304" pitchFamily="18" charset="0"/>
              </a:rPr>
              <a:t> as GPIO</a:t>
            </a:r>
          </a:p>
          <a:p>
            <a:r>
              <a:rPr lang="en-US" sz="1200" dirty="0">
                <a:solidFill>
                  <a:schemeClr val="bg1"/>
                </a:solidFill>
                <a:latin typeface="Times New Roman" panose="02020603050405020304" pitchFamily="18" charset="0"/>
                <a:cs typeface="Times New Roman" panose="02020603050405020304" pitchFamily="18" charset="0"/>
              </a:rPr>
              <a:t>from time import sleep</a:t>
            </a:r>
          </a:p>
          <a:p>
            <a:r>
              <a:rPr lang="en-US" sz="1200" dirty="0">
                <a:solidFill>
                  <a:schemeClr val="bg1"/>
                </a:solidFill>
                <a:latin typeface="Times New Roman" panose="02020603050405020304" pitchFamily="18" charset="0"/>
                <a:cs typeface="Times New Roman" panose="02020603050405020304" pitchFamily="18" charset="0"/>
              </a:rPr>
              <a:t>hallpin1=8</a:t>
            </a:r>
          </a:p>
          <a:p>
            <a:r>
              <a:rPr lang="en-US" sz="1200" dirty="0">
                <a:solidFill>
                  <a:schemeClr val="bg1"/>
                </a:solidFill>
                <a:latin typeface="Times New Roman" panose="02020603050405020304" pitchFamily="18" charset="0"/>
                <a:cs typeface="Times New Roman" panose="02020603050405020304" pitchFamily="18" charset="0"/>
              </a:rPr>
              <a:t>#LED1=8</a:t>
            </a:r>
          </a:p>
          <a:p>
            <a:r>
              <a:rPr lang="en-US" sz="1200" dirty="0">
                <a:solidFill>
                  <a:schemeClr val="bg1"/>
                </a:solidFill>
                <a:latin typeface="Times New Roman" panose="02020603050405020304" pitchFamily="18" charset="0"/>
                <a:cs typeface="Times New Roman" panose="02020603050405020304" pitchFamily="18" charset="0"/>
              </a:rPr>
              <a:t>hallpin2=10</a:t>
            </a:r>
          </a:p>
          <a:p>
            <a:r>
              <a:rPr lang="en-US" sz="1200" dirty="0">
                <a:solidFill>
                  <a:schemeClr val="bg1"/>
                </a:solidFill>
                <a:latin typeface="Times New Roman" panose="02020603050405020304" pitchFamily="18" charset="0"/>
                <a:cs typeface="Times New Roman" panose="02020603050405020304" pitchFamily="18" charset="0"/>
              </a:rPr>
              <a:t>hallpin3=12</a:t>
            </a:r>
          </a:p>
          <a:p>
            <a:r>
              <a:rPr lang="en-US" sz="1200" dirty="0">
                <a:solidFill>
                  <a:schemeClr val="bg1"/>
                </a:solidFill>
                <a:latin typeface="Times New Roman" panose="02020603050405020304" pitchFamily="18" charset="0"/>
                <a:cs typeface="Times New Roman" panose="02020603050405020304" pitchFamily="18" charset="0"/>
              </a:rPr>
              <a:t>#hallpin4=24</a:t>
            </a:r>
          </a:p>
          <a:p>
            <a:r>
              <a:rPr lang="en-US" sz="1200" dirty="0">
                <a:solidFill>
                  <a:schemeClr val="bg1"/>
                </a:solidFill>
                <a:latin typeface="Times New Roman" panose="02020603050405020304" pitchFamily="18" charset="0"/>
                <a:cs typeface="Times New Roman" panose="02020603050405020304" pitchFamily="18" charset="0"/>
              </a:rPr>
              <a:t>hallpin11=22</a:t>
            </a:r>
          </a:p>
          <a:p>
            <a:r>
              <a:rPr lang="en-US" sz="1200" dirty="0">
                <a:solidFill>
                  <a:schemeClr val="bg1"/>
                </a:solidFill>
                <a:latin typeface="Times New Roman" panose="02020603050405020304" pitchFamily="18" charset="0"/>
                <a:cs typeface="Times New Roman" panose="02020603050405020304" pitchFamily="18" charset="0"/>
              </a:rPr>
              <a:t>hallpin12=24</a:t>
            </a:r>
          </a:p>
          <a:p>
            <a:r>
              <a:rPr lang="en-US" sz="1200" dirty="0">
                <a:solidFill>
                  <a:schemeClr val="bg1"/>
                </a:solidFill>
                <a:latin typeface="Times New Roman" panose="02020603050405020304" pitchFamily="18" charset="0"/>
                <a:cs typeface="Times New Roman" panose="02020603050405020304" pitchFamily="18" charset="0"/>
              </a:rPr>
              <a:t>hallpin13=26</a:t>
            </a:r>
          </a:p>
          <a:p>
            <a:r>
              <a:rPr lang="en-US" sz="1200" dirty="0">
                <a:solidFill>
                  <a:schemeClr val="bg1"/>
                </a:solidFill>
                <a:latin typeface="Times New Roman" panose="02020603050405020304" pitchFamily="18" charset="0"/>
                <a:cs typeface="Times New Roman" panose="02020603050405020304" pitchFamily="18" charset="0"/>
              </a:rPr>
              <a:t>hallpin21=38</a:t>
            </a:r>
          </a:p>
          <a:p>
            <a:r>
              <a:rPr lang="en-US" sz="1200" dirty="0">
                <a:solidFill>
                  <a:schemeClr val="bg1"/>
                </a:solidFill>
                <a:latin typeface="Times New Roman" panose="02020603050405020304" pitchFamily="18" charset="0"/>
                <a:cs typeface="Times New Roman" panose="02020603050405020304" pitchFamily="18" charset="0"/>
              </a:rPr>
              <a:t>hallpin22=40</a:t>
            </a:r>
          </a:p>
          <a:p>
            <a:r>
              <a:rPr lang="en-US" sz="1200" dirty="0">
                <a:solidFill>
                  <a:schemeClr val="bg1"/>
                </a:solidFill>
                <a:latin typeface="Times New Roman" panose="02020603050405020304" pitchFamily="18" charset="0"/>
                <a:cs typeface="Times New Roman" panose="02020603050405020304" pitchFamily="18" charset="0"/>
              </a:rPr>
              <a:t>hallpin23=37</a:t>
            </a:r>
          </a:p>
          <a:p>
            <a:r>
              <a:rPr lang="en-US" sz="1200" dirty="0">
                <a:solidFill>
                  <a:schemeClr val="bg1"/>
                </a:solidFill>
                <a:latin typeface="Times New Roman" panose="02020603050405020304" pitchFamily="18" charset="0"/>
                <a:cs typeface="Times New Roman" panose="02020603050405020304" pitchFamily="18" charset="0"/>
              </a:rPr>
              <a:t>hallpin31=31</a:t>
            </a:r>
          </a:p>
          <a:p>
            <a:r>
              <a:rPr lang="en-US" sz="1200" dirty="0">
                <a:solidFill>
                  <a:schemeClr val="bg1"/>
                </a:solidFill>
                <a:latin typeface="Times New Roman" panose="02020603050405020304" pitchFamily="18" charset="0"/>
                <a:cs typeface="Times New Roman" panose="02020603050405020304" pitchFamily="18" charset="0"/>
              </a:rPr>
              <a:t>hallpin32=29</a:t>
            </a:r>
          </a:p>
          <a:p>
            <a:r>
              <a:rPr lang="en-US" sz="1200" dirty="0">
                <a:solidFill>
                  <a:schemeClr val="bg1"/>
                </a:solidFill>
                <a:latin typeface="Times New Roman" panose="02020603050405020304" pitchFamily="18" charset="0"/>
                <a:cs typeface="Times New Roman" panose="02020603050405020304" pitchFamily="18" charset="0"/>
              </a:rPr>
              <a:t>hallpin33=23</a:t>
            </a:r>
          </a:p>
          <a:p>
            <a:r>
              <a:rPr lang="en-US" sz="1200" dirty="0">
                <a:solidFill>
                  <a:schemeClr val="bg1"/>
                </a:solidFill>
                <a:latin typeface="Times New Roman" panose="02020603050405020304" pitchFamily="18" charset="0"/>
                <a:cs typeface="Times New Roman" panose="02020603050405020304" pitchFamily="18" charset="0"/>
              </a:rPr>
              <a:t>LED1=16</a:t>
            </a:r>
          </a:p>
          <a:p>
            <a:r>
              <a:rPr lang="en-US" sz="1200" dirty="0">
                <a:solidFill>
                  <a:schemeClr val="bg1"/>
                </a:solidFill>
                <a:latin typeface="Times New Roman" panose="02020603050405020304" pitchFamily="18" charset="0"/>
                <a:cs typeface="Times New Roman" panose="02020603050405020304" pitchFamily="18" charset="0"/>
              </a:rPr>
              <a:t>LED2=18</a:t>
            </a:r>
          </a:p>
          <a:p>
            <a:r>
              <a:rPr lang="en-US" sz="1200" dirty="0">
                <a:solidFill>
                  <a:schemeClr val="bg1"/>
                </a:solidFill>
                <a:latin typeface="Times New Roman" panose="02020603050405020304" pitchFamily="18" charset="0"/>
                <a:cs typeface="Times New Roman" panose="02020603050405020304" pitchFamily="18" charset="0"/>
              </a:rPr>
              <a:t>LED11=32</a:t>
            </a:r>
          </a:p>
          <a:p>
            <a:r>
              <a:rPr lang="en-US" sz="1200" dirty="0">
                <a:solidFill>
                  <a:schemeClr val="bg1"/>
                </a:solidFill>
                <a:latin typeface="Times New Roman" panose="02020603050405020304" pitchFamily="18" charset="0"/>
                <a:cs typeface="Times New Roman" panose="02020603050405020304" pitchFamily="18" charset="0"/>
              </a:rPr>
              <a:t>LED12=36</a:t>
            </a:r>
          </a:p>
          <a:p>
            <a:r>
              <a:rPr lang="en-US" sz="1200" dirty="0">
                <a:solidFill>
                  <a:schemeClr val="bg1"/>
                </a:solidFill>
                <a:latin typeface="Times New Roman" panose="02020603050405020304" pitchFamily="18" charset="0"/>
                <a:cs typeface="Times New Roman" panose="02020603050405020304" pitchFamily="18" charset="0"/>
              </a:rPr>
              <a:t>LED21=35</a:t>
            </a:r>
          </a:p>
          <a:p>
            <a:r>
              <a:rPr lang="en-US" sz="1200" dirty="0">
                <a:solidFill>
                  <a:schemeClr val="bg1"/>
                </a:solidFill>
                <a:latin typeface="Times New Roman" panose="02020603050405020304" pitchFamily="18" charset="0"/>
                <a:cs typeface="Times New Roman" panose="02020603050405020304" pitchFamily="18" charset="0"/>
              </a:rPr>
              <a:t>LED22=33</a:t>
            </a:r>
          </a:p>
          <a:p>
            <a:r>
              <a:rPr lang="en-US" sz="1200" dirty="0">
                <a:solidFill>
                  <a:schemeClr val="bg1"/>
                </a:solidFill>
                <a:latin typeface="Times New Roman" panose="02020603050405020304" pitchFamily="18" charset="0"/>
                <a:cs typeface="Times New Roman" panose="02020603050405020304" pitchFamily="18" charset="0"/>
              </a:rPr>
              <a:t>LED31=21</a:t>
            </a:r>
          </a:p>
          <a:p>
            <a:r>
              <a:rPr lang="en-US" sz="1200" dirty="0">
                <a:solidFill>
                  <a:schemeClr val="bg1"/>
                </a:solidFill>
                <a:latin typeface="Times New Roman" panose="02020603050405020304" pitchFamily="18" charset="0"/>
                <a:cs typeface="Times New Roman" panose="02020603050405020304" pitchFamily="18" charset="0"/>
              </a:rPr>
              <a:t>LED32=19</a:t>
            </a:r>
          </a:p>
          <a:p>
            <a:r>
              <a:rPr lang="en-US" sz="1200" dirty="0">
                <a:solidFill>
                  <a:schemeClr val="bg1"/>
                </a:solidFill>
                <a:latin typeface="Times New Roman" panose="02020603050405020304" pitchFamily="18" charset="0"/>
                <a:cs typeface="Times New Roman" panose="02020603050405020304" pitchFamily="18" charset="0"/>
              </a:rPr>
              <a:t>GPIO </a:t>
            </a:r>
            <a:r>
              <a:rPr lang="en-US" sz="1200" dirty="0" err="1">
                <a:solidFill>
                  <a:schemeClr val="bg1"/>
                </a:solidFill>
                <a:latin typeface="Times New Roman" panose="02020603050405020304" pitchFamily="18" charset="0"/>
                <a:cs typeface="Times New Roman" panose="02020603050405020304" pitchFamily="18" charset="0"/>
              </a:rPr>
              <a:t>setwarnings</a:t>
            </a:r>
            <a:r>
              <a:rPr lang="en-US" sz="1200" dirty="0">
                <a:solidFill>
                  <a:schemeClr val="bg1"/>
                </a:solidFill>
                <a:latin typeface="Times New Roman" panose="02020603050405020304" pitchFamily="18" charset="0"/>
                <a:cs typeface="Times New Roman" panose="02020603050405020304" pitchFamily="18" charset="0"/>
              </a:rPr>
              <a:t>(False)</a:t>
            </a:r>
          </a:p>
          <a:p>
            <a:r>
              <a:rPr lang="en-US" sz="1200" dirty="0">
                <a:solidFill>
                  <a:schemeClr val="bg1"/>
                </a:solidFill>
                <a:latin typeface="Times New Roman" panose="02020603050405020304" pitchFamily="18" charset="0"/>
                <a:cs typeface="Times New Roman" panose="02020603050405020304" pitchFamily="18" charset="0"/>
              </a:rPr>
              <a:t>GPIO </a:t>
            </a:r>
            <a:r>
              <a:rPr lang="en-US" sz="1200" dirty="0" err="1">
                <a:solidFill>
                  <a:schemeClr val="bg1"/>
                </a:solidFill>
                <a:latin typeface="Times New Roman" panose="02020603050405020304" pitchFamily="18" charset="0"/>
                <a:cs typeface="Times New Roman" panose="02020603050405020304" pitchFamily="18" charset="0"/>
              </a:rPr>
              <a:t>setmode</a:t>
            </a:r>
            <a:r>
              <a:rPr lang="en-US" sz="1200" dirty="0">
                <a:solidFill>
                  <a:schemeClr val="bg1"/>
                </a:solidFill>
                <a:latin typeface="Times New Roman" panose="02020603050405020304" pitchFamily="18" charset="0"/>
                <a:cs typeface="Times New Roman" panose="02020603050405020304" pitchFamily="18" charset="0"/>
              </a:rPr>
              <a:t>(GPIO.BOARD)</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(LED1, GPIO.OUT, initial=GPIO.LOW)</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(LED2, GPIO.OUT, initial=GPIO.LOW)</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(hallpin1, GPIO.IN)</a:t>
            </a:r>
          </a:p>
          <a:p>
            <a:r>
              <a:rPr lang="en-US" sz="1200" dirty="0">
                <a:solidFill>
                  <a:schemeClr val="bg1"/>
                </a:solidFill>
                <a:latin typeface="Times New Roman" panose="02020603050405020304" pitchFamily="18" charset="0"/>
                <a:cs typeface="Times New Roman" panose="02020603050405020304" pitchFamily="18" charset="0"/>
              </a:rPr>
              <a:t>#GPIO.setup(LED2, GPIO.OUT, initial=GPIO.LOW)</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(hallpin2, GPIO.IN)</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(hallpin3, GPIO.IN)</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(LED11, GPIO.OUT, initial=GPIO.LOW)</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(LED12, GPIO.OUT, initial=GPIO.LOW)</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(hallpin11, GPIO.IN)</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(hallpin12, GPIO.IN)</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(hallpin13, GPIO.IN)</a:t>
            </a:r>
          </a:p>
          <a:p>
            <a:endParaRPr lang="en-US"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C19099-9C83-BC32-AEA6-384180B309D1}"/>
              </a:ext>
            </a:extLst>
          </p:cNvPr>
          <p:cNvSpPr txBox="1"/>
          <p:nvPr/>
        </p:nvSpPr>
        <p:spPr>
          <a:xfrm>
            <a:off x="7944465" y="39329"/>
            <a:ext cx="3795251" cy="6924973"/>
          </a:xfrm>
          <a:prstGeom prst="rect">
            <a:avLst/>
          </a:prstGeom>
          <a:noFill/>
        </p:spPr>
        <p:txBody>
          <a:bodyPr wrap="square" rtlCol="0">
            <a:spAutoFit/>
          </a:bodyPr>
          <a:lstStyle/>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(LED21, GPIO.OUT, initial=GPIO.LOW)</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(LED22, GPIO.OUT, initial=GPIO.LOW)</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(hallpin21, GPIO.IN)</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(hallpin22, GPIO.IN)</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(hallpin23, GPIO.IN)</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(LED31, GPIO.OUT, initial=GPIO.LOW)</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(LED32, GPIO.OUT, initial=GPIO.LOW)</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(hallpin31, GPIO.IN)</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(hallpin32, GPIO.IN)</a:t>
            </a:r>
          </a:p>
          <a:p>
            <a:r>
              <a:rPr lang="en-US" sz="1200" dirty="0" err="1">
                <a:solidFill>
                  <a:schemeClr val="bg1"/>
                </a:solidFill>
                <a:latin typeface="Times New Roman" panose="02020603050405020304" pitchFamily="18" charset="0"/>
                <a:cs typeface="Times New Roman" panose="02020603050405020304" pitchFamily="18" charset="0"/>
              </a:rPr>
              <a:t>GPIO.setup</a:t>
            </a:r>
            <a:r>
              <a:rPr lang="en-US" sz="1200" dirty="0">
                <a:solidFill>
                  <a:schemeClr val="bg1"/>
                </a:solidFill>
                <a:latin typeface="Times New Roman" panose="02020603050405020304" pitchFamily="18" charset="0"/>
                <a:cs typeface="Times New Roman" panose="02020603050405020304" pitchFamily="18" charset="0"/>
              </a:rPr>
              <a:t>(hallpin33, GPIO.IN)</a:t>
            </a:r>
          </a:p>
          <a:p>
            <a:r>
              <a:rPr lang="en-US" sz="1200" dirty="0">
                <a:solidFill>
                  <a:schemeClr val="bg1"/>
                </a:solidFill>
                <a:latin typeface="Times New Roman" panose="02020603050405020304" pitchFamily="18" charset="0"/>
                <a:cs typeface="Times New Roman" panose="02020603050405020304" pitchFamily="18" charset="0"/>
              </a:rPr>
              <a:t>while True:</a:t>
            </a:r>
          </a:p>
          <a:p>
            <a:r>
              <a:rPr lang="en-US" sz="1200" dirty="0">
                <a:solidFill>
                  <a:schemeClr val="bg1"/>
                </a:solidFill>
                <a:latin typeface="Times New Roman" panose="02020603050405020304" pitchFamily="18" charset="0"/>
                <a:cs typeface="Times New Roman" panose="02020603050405020304" pitchFamily="18" charset="0"/>
              </a:rPr>
              <a:t> print("-----------------------------")</a:t>
            </a:r>
          </a:p>
          <a:p>
            <a:r>
              <a:rPr lang="en-US" sz="1200" dirty="0">
                <a:solidFill>
                  <a:schemeClr val="bg1"/>
                </a:solidFill>
                <a:latin typeface="Times New Roman" panose="02020603050405020304" pitchFamily="18" charset="0"/>
                <a:cs typeface="Times New Roman" panose="02020603050405020304" pitchFamily="18" charset="0"/>
              </a:rPr>
              <a:t> if(</a:t>
            </a:r>
            <a:r>
              <a:rPr lang="en-US" sz="1200" dirty="0" err="1">
                <a:solidFill>
                  <a:schemeClr val="bg1"/>
                </a:solidFill>
                <a:latin typeface="Times New Roman" panose="02020603050405020304" pitchFamily="18" charset="0"/>
                <a:cs typeface="Times New Roman" panose="02020603050405020304" pitchFamily="18" charset="0"/>
              </a:rPr>
              <a:t>GPIO.input</a:t>
            </a:r>
            <a:r>
              <a:rPr lang="en-US" sz="1200" dirty="0">
                <a:solidFill>
                  <a:schemeClr val="bg1"/>
                </a:solidFill>
                <a:latin typeface="Times New Roman" panose="02020603050405020304" pitchFamily="18" charset="0"/>
                <a:cs typeface="Times New Roman" panose="02020603050405020304" pitchFamily="18" charset="0"/>
              </a:rPr>
              <a:t>(hallpin1)==True):</a:t>
            </a:r>
          </a:p>
          <a:p>
            <a:r>
              <a:rPr lang="en-US" sz="1200" dirty="0">
                <a:solidFill>
                  <a:schemeClr val="bg1"/>
                </a:solidFill>
                <a:latin typeface="Times New Roman" panose="02020603050405020304" pitchFamily="18" charset="0"/>
                <a:cs typeface="Times New Roman" panose="02020603050405020304" pitchFamily="18" charset="0"/>
              </a:rPr>
              <a:t> # </a:t>
            </a:r>
            <a:r>
              <a:rPr lang="en-US" sz="1200" dirty="0" err="1">
                <a:solidFill>
                  <a:schemeClr val="bg1"/>
                </a:solidFill>
                <a:latin typeface="Times New Roman" panose="02020603050405020304" pitchFamily="18" charset="0"/>
                <a:cs typeface="Times New Roman" panose="02020603050405020304" pitchFamily="18" charset="0"/>
              </a:rPr>
              <a:t>GPIO.output</a:t>
            </a:r>
            <a:r>
              <a:rPr lang="en-US" sz="1200" dirty="0">
                <a:solidFill>
                  <a:schemeClr val="bg1"/>
                </a:solidFill>
                <a:latin typeface="Times New Roman" panose="02020603050405020304" pitchFamily="18" charset="0"/>
                <a:cs typeface="Times New Roman" panose="02020603050405020304" pitchFamily="18" charset="0"/>
              </a:rPr>
              <a:t>(LED1, GPIO.HIGH)</a:t>
            </a:r>
          </a:p>
          <a:p>
            <a:r>
              <a:rPr lang="en-US" sz="1200" dirty="0">
                <a:solidFill>
                  <a:schemeClr val="bg1"/>
                </a:solidFill>
                <a:latin typeface="Times New Roman" panose="02020603050405020304" pitchFamily="18" charset="0"/>
                <a:cs typeface="Times New Roman" panose="02020603050405020304" pitchFamily="18" charset="0"/>
              </a:rPr>
              <a:t> a1=1</a:t>
            </a:r>
          </a:p>
          <a:p>
            <a:r>
              <a:rPr lang="en-US" sz="1200" dirty="0">
                <a:solidFill>
                  <a:schemeClr val="bg1"/>
                </a:solidFill>
                <a:latin typeface="Times New Roman" panose="02020603050405020304" pitchFamily="18" charset="0"/>
                <a:cs typeface="Times New Roman" panose="02020603050405020304" pitchFamily="18" charset="0"/>
              </a:rPr>
              <a:t> print("magnet 1")</a:t>
            </a:r>
          </a:p>
          <a:p>
            <a:r>
              <a:rPr lang="en-US" sz="1200" dirty="0">
                <a:solidFill>
                  <a:schemeClr val="bg1"/>
                </a:solidFill>
                <a:latin typeface="Times New Roman" panose="02020603050405020304" pitchFamily="18" charset="0"/>
                <a:cs typeface="Times New Roman" panose="02020603050405020304" pitchFamily="18" charset="0"/>
              </a:rPr>
              <a:t> print("detected") </a:t>
            </a:r>
          </a:p>
          <a:p>
            <a:r>
              <a:rPr lang="en-US" sz="1200" dirty="0">
                <a:solidFill>
                  <a:schemeClr val="bg1"/>
                </a:solidFill>
                <a:latin typeface="Times New Roman" panose="02020603050405020304" pitchFamily="18" charset="0"/>
                <a:cs typeface="Times New Roman" panose="02020603050405020304" pitchFamily="18" charset="0"/>
              </a:rPr>
              <a:t> if(</a:t>
            </a:r>
            <a:r>
              <a:rPr lang="en-US" sz="1200" dirty="0" err="1">
                <a:solidFill>
                  <a:schemeClr val="bg1"/>
                </a:solidFill>
                <a:latin typeface="Times New Roman" panose="02020603050405020304" pitchFamily="18" charset="0"/>
                <a:cs typeface="Times New Roman" panose="02020603050405020304" pitchFamily="18" charset="0"/>
              </a:rPr>
              <a:t>GPIO.input</a:t>
            </a:r>
            <a:r>
              <a:rPr lang="en-US" sz="1200" dirty="0">
                <a:solidFill>
                  <a:schemeClr val="bg1"/>
                </a:solidFill>
                <a:latin typeface="Times New Roman" panose="02020603050405020304" pitchFamily="18" charset="0"/>
                <a:cs typeface="Times New Roman" panose="02020603050405020304" pitchFamily="18" charset="0"/>
              </a:rPr>
              <a:t>(hallpin1)==False):</a:t>
            </a:r>
          </a:p>
          <a:p>
            <a:r>
              <a:rPr lang="en-US" sz="1200" dirty="0">
                <a:solidFill>
                  <a:schemeClr val="bg1"/>
                </a:solidFill>
                <a:latin typeface="Times New Roman" panose="02020603050405020304" pitchFamily="18" charset="0"/>
                <a:cs typeface="Times New Roman" panose="02020603050405020304" pitchFamily="18" charset="0"/>
              </a:rPr>
              <a:t> a1=0</a:t>
            </a:r>
          </a:p>
          <a:p>
            <a:r>
              <a:rPr lang="en-US" sz="1200" dirty="0">
                <a:solidFill>
                  <a:schemeClr val="bg1"/>
                </a:solidFill>
                <a:latin typeface="Times New Roman" panose="02020603050405020304" pitchFamily="18" charset="0"/>
                <a:cs typeface="Times New Roman" panose="02020603050405020304" pitchFamily="18" charset="0"/>
              </a:rPr>
              <a:t> print("magnet 1")</a:t>
            </a:r>
          </a:p>
          <a:p>
            <a:r>
              <a:rPr lang="en-US" sz="1200" dirty="0">
                <a:solidFill>
                  <a:schemeClr val="bg1"/>
                </a:solidFill>
                <a:latin typeface="Times New Roman" panose="02020603050405020304" pitchFamily="18" charset="0"/>
                <a:cs typeface="Times New Roman" panose="02020603050405020304" pitchFamily="18" charset="0"/>
              </a:rPr>
              <a:t> print("not detected") </a:t>
            </a:r>
          </a:p>
          <a:p>
            <a:r>
              <a:rPr lang="en-US" sz="1200" dirty="0">
                <a:solidFill>
                  <a:schemeClr val="bg1"/>
                </a:solidFill>
                <a:latin typeface="Times New Roman" panose="02020603050405020304" pitchFamily="18" charset="0"/>
                <a:cs typeface="Times New Roman" panose="02020603050405020304" pitchFamily="18" charset="0"/>
              </a:rPr>
              <a:t> if(</a:t>
            </a:r>
            <a:r>
              <a:rPr lang="en-US" sz="1200" dirty="0" err="1">
                <a:solidFill>
                  <a:schemeClr val="bg1"/>
                </a:solidFill>
                <a:latin typeface="Times New Roman" panose="02020603050405020304" pitchFamily="18" charset="0"/>
                <a:cs typeface="Times New Roman" panose="02020603050405020304" pitchFamily="18" charset="0"/>
              </a:rPr>
              <a:t>GPIO.input</a:t>
            </a:r>
            <a:r>
              <a:rPr lang="en-US" sz="1200" dirty="0">
                <a:solidFill>
                  <a:schemeClr val="bg1"/>
                </a:solidFill>
                <a:latin typeface="Times New Roman" panose="02020603050405020304" pitchFamily="18" charset="0"/>
                <a:cs typeface="Times New Roman" panose="02020603050405020304" pitchFamily="18" charset="0"/>
              </a:rPr>
              <a:t>(hallpin2)==True):</a:t>
            </a:r>
          </a:p>
          <a:p>
            <a:r>
              <a:rPr lang="en-US" sz="1200" dirty="0">
                <a:solidFill>
                  <a:schemeClr val="bg1"/>
                </a:solidFill>
                <a:latin typeface="Times New Roman" panose="02020603050405020304" pitchFamily="18" charset="0"/>
                <a:cs typeface="Times New Roman" panose="02020603050405020304" pitchFamily="18" charset="0"/>
              </a:rPr>
              <a:t> a2=1</a:t>
            </a:r>
          </a:p>
          <a:p>
            <a:r>
              <a:rPr lang="en-US" sz="1200" dirty="0">
                <a:solidFill>
                  <a:schemeClr val="bg1"/>
                </a:solidFill>
                <a:latin typeface="Times New Roman" panose="02020603050405020304" pitchFamily="18" charset="0"/>
                <a:cs typeface="Times New Roman" panose="02020603050405020304" pitchFamily="18" charset="0"/>
              </a:rPr>
              <a:t> print(" magnet 2")</a:t>
            </a:r>
          </a:p>
          <a:p>
            <a:r>
              <a:rPr lang="en-US" sz="1200" dirty="0">
                <a:solidFill>
                  <a:schemeClr val="bg1"/>
                </a:solidFill>
                <a:latin typeface="Times New Roman" panose="02020603050405020304" pitchFamily="18" charset="0"/>
                <a:cs typeface="Times New Roman" panose="02020603050405020304" pitchFamily="18" charset="0"/>
              </a:rPr>
              <a:t> print(" detected")</a:t>
            </a:r>
          </a:p>
          <a:p>
            <a:r>
              <a:rPr lang="en-US" sz="1200" dirty="0">
                <a:solidFill>
                  <a:schemeClr val="bg1"/>
                </a:solidFill>
                <a:latin typeface="Times New Roman" panose="02020603050405020304" pitchFamily="18" charset="0"/>
                <a:cs typeface="Times New Roman" panose="02020603050405020304" pitchFamily="18" charset="0"/>
              </a:rPr>
              <a:t> if(</a:t>
            </a:r>
            <a:r>
              <a:rPr lang="en-US" sz="1200" dirty="0" err="1">
                <a:solidFill>
                  <a:schemeClr val="bg1"/>
                </a:solidFill>
                <a:latin typeface="Times New Roman" panose="02020603050405020304" pitchFamily="18" charset="0"/>
                <a:cs typeface="Times New Roman" panose="02020603050405020304" pitchFamily="18" charset="0"/>
              </a:rPr>
              <a:t>GPIO.input</a:t>
            </a:r>
            <a:r>
              <a:rPr lang="en-US" sz="1200" dirty="0">
                <a:solidFill>
                  <a:schemeClr val="bg1"/>
                </a:solidFill>
                <a:latin typeface="Times New Roman" panose="02020603050405020304" pitchFamily="18" charset="0"/>
                <a:cs typeface="Times New Roman" panose="02020603050405020304" pitchFamily="18" charset="0"/>
              </a:rPr>
              <a:t>(hallpin2)==False):</a:t>
            </a:r>
          </a:p>
          <a:p>
            <a:r>
              <a:rPr lang="en-US" sz="1200" dirty="0">
                <a:solidFill>
                  <a:schemeClr val="bg1"/>
                </a:solidFill>
                <a:latin typeface="Times New Roman" panose="02020603050405020304" pitchFamily="18" charset="0"/>
                <a:cs typeface="Times New Roman" panose="02020603050405020304" pitchFamily="18" charset="0"/>
              </a:rPr>
              <a:t> a2=0</a:t>
            </a:r>
          </a:p>
          <a:p>
            <a:r>
              <a:rPr lang="en-US" sz="1200" dirty="0">
                <a:solidFill>
                  <a:schemeClr val="bg1"/>
                </a:solidFill>
                <a:latin typeface="Times New Roman" panose="02020603050405020304" pitchFamily="18" charset="0"/>
                <a:cs typeface="Times New Roman" panose="02020603050405020304" pitchFamily="18" charset="0"/>
              </a:rPr>
              <a:t> print(" magnet 2")</a:t>
            </a:r>
          </a:p>
          <a:p>
            <a:r>
              <a:rPr lang="en-US" sz="1200" dirty="0">
                <a:solidFill>
                  <a:schemeClr val="bg1"/>
                </a:solidFill>
                <a:latin typeface="Times New Roman" panose="02020603050405020304" pitchFamily="18" charset="0"/>
                <a:cs typeface="Times New Roman" panose="02020603050405020304" pitchFamily="18" charset="0"/>
              </a:rPr>
              <a:t> print("not detected") </a:t>
            </a:r>
          </a:p>
          <a:p>
            <a:r>
              <a:rPr lang="en-US" sz="1200" dirty="0">
                <a:solidFill>
                  <a:schemeClr val="bg1"/>
                </a:solidFill>
                <a:latin typeface="Times New Roman" panose="02020603050405020304" pitchFamily="18" charset="0"/>
                <a:cs typeface="Times New Roman" panose="02020603050405020304" pitchFamily="18" charset="0"/>
              </a:rPr>
              <a:t> if(</a:t>
            </a:r>
            <a:r>
              <a:rPr lang="en-US" sz="1200" dirty="0" err="1">
                <a:solidFill>
                  <a:schemeClr val="bg1"/>
                </a:solidFill>
                <a:latin typeface="Times New Roman" panose="02020603050405020304" pitchFamily="18" charset="0"/>
                <a:cs typeface="Times New Roman" panose="02020603050405020304" pitchFamily="18" charset="0"/>
              </a:rPr>
              <a:t>GPIO.input</a:t>
            </a:r>
            <a:r>
              <a:rPr lang="en-US" sz="1200" dirty="0">
                <a:solidFill>
                  <a:schemeClr val="bg1"/>
                </a:solidFill>
                <a:latin typeface="Times New Roman" panose="02020603050405020304" pitchFamily="18" charset="0"/>
                <a:cs typeface="Times New Roman" panose="02020603050405020304" pitchFamily="18" charset="0"/>
              </a:rPr>
              <a:t>(hallpin3)==True):</a:t>
            </a:r>
          </a:p>
          <a:p>
            <a:r>
              <a:rPr lang="en-US" sz="1200" dirty="0">
                <a:solidFill>
                  <a:schemeClr val="bg1"/>
                </a:solidFill>
                <a:latin typeface="Times New Roman" panose="02020603050405020304" pitchFamily="18" charset="0"/>
                <a:cs typeface="Times New Roman" panose="02020603050405020304" pitchFamily="18" charset="0"/>
              </a:rPr>
              <a:t> a3=1</a:t>
            </a:r>
          </a:p>
          <a:p>
            <a:r>
              <a:rPr lang="en-US" sz="1200" dirty="0">
                <a:solidFill>
                  <a:schemeClr val="bg1"/>
                </a:solidFill>
                <a:latin typeface="Times New Roman" panose="02020603050405020304" pitchFamily="18" charset="0"/>
                <a:cs typeface="Times New Roman" panose="02020603050405020304" pitchFamily="18" charset="0"/>
              </a:rPr>
              <a:t> print(" magnet 3")</a:t>
            </a:r>
          </a:p>
          <a:p>
            <a:r>
              <a:rPr lang="en-US" sz="1200" dirty="0">
                <a:solidFill>
                  <a:schemeClr val="bg1"/>
                </a:solidFill>
                <a:latin typeface="Times New Roman" panose="02020603050405020304" pitchFamily="18" charset="0"/>
                <a:cs typeface="Times New Roman" panose="02020603050405020304" pitchFamily="18" charset="0"/>
              </a:rPr>
              <a:t> print(" detected") </a:t>
            </a:r>
          </a:p>
          <a:p>
            <a:r>
              <a:rPr lang="en-US" sz="1200" dirty="0">
                <a:solidFill>
                  <a:schemeClr val="bg1"/>
                </a:solidFill>
                <a:latin typeface="Times New Roman" panose="02020603050405020304" pitchFamily="18" charset="0"/>
                <a:cs typeface="Times New Roman" panose="02020603050405020304" pitchFamily="18" charset="0"/>
              </a:rPr>
              <a:t> if(</a:t>
            </a:r>
            <a:r>
              <a:rPr lang="en-US" sz="1200" dirty="0" err="1">
                <a:solidFill>
                  <a:schemeClr val="bg1"/>
                </a:solidFill>
                <a:latin typeface="Times New Roman" panose="02020603050405020304" pitchFamily="18" charset="0"/>
                <a:cs typeface="Times New Roman" panose="02020603050405020304" pitchFamily="18" charset="0"/>
              </a:rPr>
              <a:t>GPIO.input</a:t>
            </a:r>
            <a:r>
              <a:rPr lang="en-US" sz="1200" dirty="0">
                <a:solidFill>
                  <a:schemeClr val="bg1"/>
                </a:solidFill>
                <a:latin typeface="Times New Roman" panose="02020603050405020304" pitchFamily="18" charset="0"/>
                <a:cs typeface="Times New Roman" panose="02020603050405020304" pitchFamily="18" charset="0"/>
              </a:rPr>
              <a:t>(hallpin3)==False):</a:t>
            </a:r>
          </a:p>
          <a:p>
            <a:r>
              <a:rPr lang="en-US" sz="1200" dirty="0">
                <a:solidFill>
                  <a:schemeClr val="bg1"/>
                </a:solidFill>
                <a:latin typeface="Times New Roman" panose="02020603050405020304" pitchFamily="18" charset="0"/>
                <a:cs typeface="Times New Roman" panose="02020603050405020304" pitchFamily="18" charset="0"/>
              </a:rPr>
              <a:t> a3=0</a:t>
            </a:r>
          </a:p>
          <a:p>
            <a:r>
              <a:rPr lang="en-US" sz="1200" dirty="0">
                <a:solidFill>
                  <a:schemeClr val="bg1"/>
                </a:solidFill>
                <a:latin typeface="Times New Roman" panose="02020603050405020304" pitchFamily="18" charset="0"/>
                <a:cs typeface="Times New Roman" panose="02020603050405020304" pitchFamily="18" charset="0"/>
              </a:rPr>
              <a:t> print("magnet 3")</a:t>
            </a:r>
          </a:p>
          <a:p>
            <a:r>
              <a:rPr lang="en-US" sz="1200" dirty="0">
                <a:solidFill>
                  <a:schemeClr val="bg1"/>
                </a:solidFill>
                <a:latin typeface="Times New Roman" panose="02020603050405020304" pitchFamily="18" charset="0"/>
                <a:cs typeface="Times New Roman" panose="02020603050405020304" pitchFamily="18" charset="0"/>
              </a:rPr>
              <a:t> </a:t>
            </a:r>
          </a:p>
        </p:txBody>
      </p:sp>
      <p:cxnSp>
        <p:nvCxnSpPr>
          <p:cNvPr id="7" name="Straight Connector 6">
            <a:extLst>
              <a:ext uri="{FF2B5EF4-FFF2-40B4-BE49-F238E27FC236}">
                <a16:creationId xmlns:a16="http://schemas.microsoft.com/office/drawing/2014/main" id="{1D338E82-464F-79F4-F292-0FE3B0814A3B}"/>
              </a:ext>
            </a:extLst>
          </p:cNvPr>
          <p:cNvCxnSpPr>
            <a:cxnSpLocks/>
          </p:cNvCxnSpPr>
          <p:nvPr/>
        </p:nvCxnSpPr>
        <p:spPr>
          <a:xfrm flipV="1">
            <a:off x="3264310" y="0"/>
            <a:ext cx="0" cy="685800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478E3076-02DC-DC8D-F527-94BDBEE93E91}"/>
              </a:ext>
            </a:extLst>
          </p:cNvPr>
          <p:cNvCxnSpPr/>
          <p:nvPr/>
        </p:nvCxnSpPr>
        <p:spPr>
          <a:xfrm>
            <a:off x="8632723" y="9438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5B5D33-BCDD-5550-0BEB-FAFA84B243A0}"/>
              </a:ext>
            </a:extLst>
          </p:cNvPr>
          <p:cNvCxnSpPr/>
          <p:nvPr/>
        </p:nvCxnSpPr>
        <p:spPr>
          <a:xfrm>
            <a:off x="7413523" y="39329"/>
            <a:ext cx="0" cy="6779342"/>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5617E385-D98F-A1A8-69DA-ABB66B19918F}"/>
              </a:ext>
            </a:extLst>
          </p:cNvPr>
          <p:cNvSpPr txBox="1"/>
          <p:nvPr/>
        </p:nvSpPr>
        <p:spPr>
          <a:xfrm>
            <a:off x="7944465" y="379892"/>
            <a:ext cx="439501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B2A21D2E-D5D6-4DD5-FD2C-68DCA37323B7}"/>
              </a:ext>
            </a:extLst>
          </p:cNvPr>
          <p:cNvSpPr txBox="1"/>
          <p:nvPr/>
        </p:nvSpPr>
        <p:spPr>
          <a:xfrm>
            <a:off x="530942" y="687080"/>
            <a:ext cx="2733368" cy="1446550"/>
          </a:xfrm>
          <a:prstGeom prst="rect">
            <a:avLst/>
          </a:prstGeom>
          <a:noFill/>
        </p:spPr>
        <p:txBody>
          <a:bodyPr wrap="square">
            <a:spAutoFit/>
          </a:bodyPr>
          <a:lstStyle/>
          <a:p>
            <a:r>
              <a:rPr lang="en-US" sz="44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script </a:t>
            </a:r>
          </a:p>
        </p:txBody>
      </p:sp>
      <p:sp>
        <p:nvSpPr>
          <p:cNvPr id="17" name="TextBox 16">
            <a:extLst>
              <a:ext uri="{FF2B5EF4-FFF2-40B4-BE49-F238E27FC236}">
                <a16:creationId xmlns:a16="http://schemas.microsoft.com/office/drawing/2014/main" id="{2551B9F6-28D3-802B-4AB6-C35A88C28CDF}"/>
              </a:ext>
            </a:extLst>
          </p:cNvPr>
          <p:cNvSpPr txBox="1"/>
          <p:nvPr/>
        </p:nvSpPr>
        <p:spPr>
          <a:xfrm flipH="1">
            <a:off x="1530390" y="2133630"/>
            <a:ext cx="1832248"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using</a:t>
            </a:r>
          </a:p>
        </p:txBody>
      </p:sp>
      <p:sp>
        <p:nvSpPr>
          <p:cNvPr id="18" name="TextBox 17">
            <a:extLst>
              <a:ext uri="{FF2B5EF4-FFF2-40B4-BE49-F238E27FC236}">
                <a16:creationId xmlns:a16="http://schemas.microsoft.com/office/drawing/2014/main" id="{2B6BCE63-EA14-378C-94FB-E21901D77EEB}"/>
              </a:ext>
            </a:extLst>
          </p:cNvPr>
          <p:cNvSpPr txBox="1"/>
          <p:nvPr/>
        </p:nvSpPr>
        <p:spPr>
          <a:xfrm>
            <a:off x="163707" y="2502962"/>
            <a:ext cx="2969333" cy="707886"/>
          </a:xfrm>
          <a:prstGeom prst="rect">
            <a:avLst/>
          </a:prstGeom>
          <a:noFill/>
        </p:spPr>
        <p:txBody>
          <a:bodyPr wrap="square" rtlCol="0">
            <a:spAutoFit/>
          </a:bodyPr>
          <a:lstStyle/>
          <a:p>
            <a:r>
              <a:rPr lang="en-US" sz="4000" dirty="0">
                <a:solidFill>
                  <a:srgbClr val="FF0000"/>
                </a:solidFill>
                <a:latin typeface="Times New Roman" panose="02020603050405020304" pitchFamily="18" charset="0"/>
                <a:cs typeface="Times New Roman" panose="02020603050405020304" pitchFamily="18" charset="0"/>
              </a:rPr>
              <a:t>Raspberry pi</a:t>
            </a:r>
          </a:p>
        </p:txBody>
      </p:sp>
    </p:spTree>
    <p:extLst>
      <p:ext uri="{BB962C8B-B14F-4D97-AF65-F5344CB8AC3E}">
        <p14:creationId xmlns:p14="http://schemas.microsoft.com/office/powerpoint/2010/main" val="370764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2693C4-CA74-6D99-2A66-4A51ACEE4536}"/>
              </a:ext>
            </a:extLst>
          </p:cNvPr>
          <p:cNvSpPr txBox="1"/>
          <p:nvPr/>
        </p:nvSpPr>
        <p:spPr>
          <a:xfrm>
            <a:off x="934065" y="1071716"/>
            <a:ext cx="4286864" cy="307777"/>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CEA577-F855-97A8-779A-AC2307478513}"/>
              </a:ext>
            </a:extLst>
          </p:cNvPr>
          <p:cNvSpPr txBox="1"/>
          <p:nvPr/>
        </p:nvSpPr>
        <p:spPr>
          <a:xfrm>
            <a:off x="4050894" y="86916"/>
            <a:ext cx="2861186" cy="6771084"/>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print(" </a:t>
            </a:r>
          </a:p>
          <a:p>
            <a:r>
              <a:rPr lang="en-US" sz="1400" dirty="0">
                <a:solidFill>
                  <a:schemeClr val="bg1"/>
                </a:solidFill>
                <a:latin typeface="Times New Roman" panose="02020603050405020304" pitchFamily="18" charset="0"/>
                <a:cs typeface="Times New Roman" panose="02020603050405020304" pitchFamily="18" charset="0"/>
              </a:rPr>
              <a:t>detected")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(hallpin31)==False):</a:t>
            </a:r>
          </a:p>
          <a:p>
            <a:r>
              <a:rPr lang="en-US" sz="1400" dirty="0">
                <a:solidFill>
                  <a:schemeClr val="bg1"/>
                </a:solidFill>
                <a:latin typeface="Times New Roman" panose="02020603050405020304" pitchFamily="18" charset="0"/>
                <a:cs typeface="Times New Roman" panose="02020603050405020304" pitchFamily="18" charset="0"/>
              </a:rPr>
              <a:t> d1=0 </a:t>
            </a:r>
          </a:p>
          <a:p>
            <a:r>
              <a:rPr lang="en-US" sz="1400" dirty="0">
                <a:solidFill>
                  <a:schemeClr val="bg1"/>
                </a:solidFill>
                <a:latin typeface="Times New Roman" panose="02020603050405020304" pitchFamily="18" charset="0"/>
                <a:cs typeface="Times New Roman" panose="02020603050405020304" pitchFamily="18" charset="0"/>
              </a:rPr>
              <a:t> print(" </a:t>
            </a:r>
          </a:p>
          <a:p>
            <a:r>
              <a:rPr lang="en-US" sz="1400" dirty="0">
                <a:solidFill>
                  <a:schemeClr val="bg1"/>
                </a:solidFill>
                <a:latin typeface="Times New Roman" panose="02020603050405020304" pitchFamily="18" charset="0"/>
                <a:cs typeface="Times New Roman" panose="02020603050405020304" pitchFamily="18" charset="0"/>
              </a:rPr>
              <a:t>magnet 31")</a:t>
            </a:r>
          </a:p>
          <a:p>
            <a:r>
              <a:rPr lang="en-US" sz="1400" dirty="0">
                <a:solidFill>
                  <a:schemeClr val="bg1"/>
                </a:solidFill>
                <a:latin typeface="Times New Roman" panose="02020603050405020304" pitchFamily="18" charset="0"/>
                <a:cs typeface="Times New Roman" panose="02020603050405020304" pitchFamily="18" charset="0"/>
              </a:rPr>
              <a:t> print(" </a:t>
            </a:r>
          </a:p>
          <a:p>
            <a:r>
              <a:rPr lang="en-US" sz="1400" dirty="0">
                <a:solidFill>
                  <a:schemeClr val="bg1"/>
                </a:solidFill>
                <a:latin typeface="Times New Roman" panose="02020603050405020304" pitchFamily="18" charset="0"/>
                <a:cs typeface="Times New Roman" panose="02020603050405020304" pitchFamily="18" charset="0"/>
              </a:rPr>
              <a:t>not detected")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(hallpin32)==True):</a:t>
            </a:r>
          </a:p>
          <a:p>
            <a:r>
              <a:rPr lang="en-US" sz="1400" dirty="0">
                <a:solidFill>
                  <a:schemeClr val="bg1"/>
                </a:solidFill>
                <a:latin typeface="Times New Roman" panose="02020603050405020304" pitchFamily="18" charset="0"/>
                <a:cs typeface="Times New Roman" panose="02020603050405020304" pitchFamily="18" charset="0"/>
              </a:rPr>
              <a:t> d2=1</a:t>
            </a:r>
          </a:p>
          <a:p>
            <a:r>
              <a:rPr lang="en-US" sz="1400" dirty="0">
                <a:solidFill>
                  <a:schemeClr val="bg1"/>
                </a:solidFill>
                <a:latin typeface="Times New Roman" panose="02020603050405020304" pitchFamily="18" charset="0"/>
                <a:cs typeface="Times New Roman" panose="02020603050405020304" pitchFamily="18" charset="0"/>
              </a:rPr>
              <a:t> print(" </a:t>
            </a:r>
          </a:p>
          <a:p>
            <a:r>
              <a:rPr lang="en-US" sz="1400" dirty="0">
                <a:solidFill>
                  <a:schemeClr val="bg1"/>
                </a:solidFill>
                <a:latin typeface="Times New Roman" panose="02020603050405020304" pitchFamily="18" charset="0"/>
                <a:cs typeface="Times New Roman" panose="02020603050405020304" pitchFamily="18" charset="0"/>
              </a:rPr>
              <a:t>magnet 32")</a:t>
            </a:r>
          </a:p>
          <a:p>
            <a:r>
              <a:rPr lang="en-US" sz="1400" dirty="0">
                <a:solidFill>
                  <a:schemeClr val="bg1"/>
                </a:solidFill>
                <a:latin typeface="Times New Roman" panose="02020603050405020304" pitchFamily="18" charset="0"/>
                <a:cs typeface="Times New Roman" panose="02020603050405020304" pitchFamily="18" charset="0"/>
              </a:rPr>
              <a:t> print(" </a:t>
            </a:r>
          </a:p>
          <a:p>
            <a:r>
              <a:rPr lang="en-US" sz="1400" dirty="0">
                <a:solidFill>
                  <a:schemeClr val="bg1"/>
                </a:solidFill>
                <a:latin typeface="Times New Roman" panose="02020603050405020304" pitchFamily="18" charset="0"/>
                <a:cs typeface="Times New Roman" panose="02020603050405020304" pitchFamily="18" charset="0"/>
              </a:rPr>
              <a:t>detected")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(hallpin32)==False):</a:t>
            </a:r>
          </a:p>
          <a:p>
            <a:r>
              <a:rPr lang="en-US" sz="1400" dirty="0">
                <a:solidFill>
                  <a:schemeClr val="bg1"/>
                </a:solidFill>
                <a:latin typeface="Times New Roman" panose="02020603050405020304" pitchFamily="18" charset="0"/>
                <a:cs typeface="Times New Roman" panose="02020603050405020304" pitchFamily="18" charset="0"/>
              </a:rPr>
              <a:t> d2=0</a:t>
            </a:r>
          </a:p>
          <a:p>
            <a:r>
              <a:rPr lang="en-US" sz="1400" dirty="0">
                <a:solidFill>
                  <a:schemeClr val="bg1"/>
                </a:solidFill>
                <a:latin typeface="Times New Roman" panose="02020603050405020304" pitchFamily="18" charset="0"/>
                <a:cs typeface="Times New Roman" panose="02020603050405020304" pitchFamily="18" charset="0"/>
              </a:rPr>
              <a:t> print(" </a:t>
            </a:r>
          </a:p>
          <a:p>
            <a:r>
              <a:rPr lang="en-US" sz="1400" dirty="0">
                <a:solidFill>
                  <a:schemeClr val="bg1"/>
                </a:solidFill>
                <a:latin typeface="Times New Roman" panose="02020603050405020304" pitchFamily="18" charset="0"/>
                <a:cs typeface="Times New Roman" panose="02020603050405020304" pitchFamily="18" charset="0"/>
              </a:rPr>
              <a:t>magnet 32")</a:t>
            </a:r>
          </a:p>
          <a:p>
            <a:r>
              <a:rPr lang="en-US" sz="1400" dirty="0">
                <a:solidFill>
                  <a:schemeClr val="bg1"/>
                </a:solidFill>
                <a:latin typeface="Times New Roman" panose="02020603050405020304" pitchFamily="18" charset="0"/>
                <a:cs typeface="Times New Roman" panose="02020603050405020304" pitchFamily="18" charset="0"/>
              </a:rPr>
              <a:t> print(" </a:t>
            </a:r>
          </a:p>
          <a:p>
            <a:r>
              <a:rPr lang="en-US" sz="1400" dirty="0">
                <a:solidFill>
                  <a:schemeClr val="bg1"/>
                </a:solidFill>
                <a:latin typeface="Times New Roman" panose="02020603050405020304" pitchFamily="18" charset="0"/>
                <a:cs typeface="Times New Roman" panose="02020603050405020304" pitchFamily="18" charset="0"/>
              </a:rPr>
              <a:t>not detected")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(hallpin33)==True):</a:t>
            </a:r>
          </a:p>
          <a:p>
            <a:r>
              <a:rPr lang="en-US" sz="1400" dirty="0">
                <a:solidFill>
                  <a:schemeClr val="bg1"/>
                </a:solidFill>
                <a:latin typeface="Times New Roman" panose="02020603050405020304" pitchFamily="18" charset="0"/>
                <a:cs typeface="Times New Roman" panose="02020603050405020304" pitchFamily="18" charset="0"/>
              </a:rPr>
              <a:t> d3=1</a:t>
            </a:r>
          </a:p>
          <a:p>
            <a:r>
              <a:rPr lang="en-US" sz="1400" dirty="0">
                <a:solidFill>
                  <a:schemeClr val="bg1"/>
                </a:solidFill>
                <a:latin typeface="Times New Roman" panose="02020603050405020304" pitchFamily="18" charset="0"/>
                <a:cs typeface="Times New Roman" panose="02020603050405020304" pitchFamily="18" charset="0"/>
              </a:rPr>
              <a:t> print(" </a:t>
            </a:r>
          </a:p>
          <a:p>
            <a:r>
              <a:rPr lang="en-US" sz="1400" dirty="0">
                <a:solidFill>
                  <a:schemeClr val="bg1"/>
                </a:solidFill>
                <a:latin typeface="Times New Roman" panose="02020603050405020304" pitchFamily="18" charset="0"/>
                <a:cs typeface="Times New Roman" panose="02020603050405020304" pitchFamily="18" charset="0"/>
              </a:rPr>
              <a:t>magnet 33")</a:t>
            </a:r>
          </a:p>
          <a:p>
            <a:r>
              <a:rPr lang="en-US" sz="1400" dirty="0">
                <a:solidFill>
                  <a:schemeClr val="bg1"/>
                </a:solidFill>
                <a:latin typeface="Times New Roman" panose="02020603050405020304" pitchFamily="18" charset="0"/>
                <a:cs typeface="Times New Roman" panose="02020603050405020304" pitchFamily="18" charset="0"/>
              </a:rPr>
              <a:t> print(" </a:t>
            </a:r>
          </a:p>
          <a:p>
            <a:r>
              <a:rPr lang="en-US" sz="1400" dirty="0">
                <a:solidFill>
                  <a:schemeClr val="bg1"/>
                </a:solidFill>
                <a:latin typeface="Times New Roman" panose="02020603050405020304" pitchFamily="18" charset="0"/>
                <a:cs typeface="Times New Roman" panose="02020603050405020304" pitchFamily="18" charset="0"/>
              </a:rPr>
              <a:t>detected")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(hallpin33)==False):</a:t>
            </a:r>
          </a:p>
          <a:p>
            <a:r>
              <a:rPr lang="en-US" sz="1400" dirty="0">
                <a:solidFill>
                  <a:schemeClr val="bg1"/>
                </a:solidFill>
                <a:latin typeface="Times New Roman" panose="02020603050405020304" pitchFamily="18" charset="0"/>
                <a:cs typeface="Times New Roman" panose="02020603050405020304" pitchFamily="18" charset="0"/>
              </a:rPr>
              <a:t> d3=0</a:t>
            </a:r>
          </a:p>
          <a:p>
            <a:r>
              <a:rPr lang="en-US" sz="1400" dirty="0">
                <a:solidFill>
                  <a:schemeClr val="bg1"/>
                </a:solidFill>
                <a:latin typeface="Times New Roman" panose="02020603050405020304" pitchFamily="18" charset="0"/>
                <a:cs typeface="Times New Roman" panose="02020603050405020304" pitchFamily="18" charset="0"/>
              </a:rPr>
              <a:t> print(" </a:t>
            </a:r>
          </a:p>
          <a:p>
            <a:r>
              <a:rPr lang="en-US" sz="1400" dirty="0">
                <a:solidFill>
                  <a:schemeClr val="bg1"/>
                </a:solidFill>
                <a:latin typeface="Times New Roman" panose="02020603050405020304" pitchFamily="18" charset="0"/>
                <a:cs typeface="Times New Roman" panose="02020603050405020304" pitchFamily="18" charset="0"/>
              </a:rPr>
              <a:t>magnet 33")</a:t>
            </a:r>
          </a:p>
          <a:p>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8ABB0EE-6772-74F6-97B3-1E75C7DD6AA7}"/>
              </a:ext>
            </a:extLst>
          </p:cNvPr>
          <p:cNvSpPr txBox="1"/>
          <p:nvPr/>
        </p:nvSpPr>
        <p:spPr>
          <a:xfrm>
            <a:off x="8337755" y="43458"/>
            <a:ext cx="3854245" cy="698652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cs typeface="Times New Roman" panose="02020603050405020304" pitchFamily="18" charset="0"/>
              </a:rPr>
              <a:t>print(" </a:t>
            </a:r>
          </a:p>
          <a:p>
            <a:r>
              <a:rPr lang="en-US" sz="1400" dirty="0">
                <a:solidFill>
                  <a:schemeClr val="bg1"/>
                </a:solidFill>
                <a:latin typeface="Times New Roman" panose="02020603050405020304" pitchFamily="18" charset="0"/>
                <a:cs typeface="Times New Roman" panose="02020603050405020304" pitchFamily="18" charset="0"/>
              </a:rPr>
              <a:t>not detected")</a:t>
            </a:r>
          </a:p>
          <a:p>
            <a:r>
              <a:rPr lang="en-US" sz="1400" dirty="0">
                <a:solidFill>
                  <a:schemeClr val="bg1"/>
                </a:solidFill>
                <a:latin typeface="Times New Roman" panose="02020603050405020304" pitchFamily="18" charset="0"/>
                <a:cs typeface="Times New Roman" panose="02020603050405020304" pitchFamily="18" charset="0"/>
              </a:rPr>
              <a:t> sum1=a1+a2+a3</a:t>
            </a:r>
          </a:p>
          <a:p>
            <a:r>
              <a:rPr lang="en-US" sz="1400" dirty="0">
                <a:solidFill>
                  <a:schemeClr val="bg1"/>
                </a:solidFill>
                <a:latin typeface="Times New Roman" panose="02020603050405020304" pitchFamily="18" charset="0"/>
                <a:cs typeface="Times New Roman" panose="02020603050405020304" pitchFamily="18" charset="0"/>
              </a:rPr>
              <a:t> sum2=b1+b2+b3</a:t>
            </a:r>
          </a:p>
          <a:p>
            <a:r>
              <a:rPr lang="en-US" sz="1400" dirty="0">
                <a:solidFill>
                  <a:schemeClr val="bg1"/>
                </a:solidFill>
                <a:latin typeface="Times New Roman" panose="02020603050405020304" pitchFamily="18" charset="0"/>
                <a:cs typeface="Times New Roman" panose="02020603050405020304" pitchFamily="18" charset="0"/>
              </a:rPr>
              <a:t> sum3=c1+c2+c3</a:t>
            </a:r>
          </a:p>
          <a:p>
            <a:r>
              <a:rPr lang="en-US" sz="1400" dirty="0">
                <a:solidFill>
                  <a:schemeClr val="bg1"/>
                </a:solidFill>
                <a:latin typeface="Times New Roman" panose="02020603050405020304" pitchFamily="18" charset="0"/>
                <a:cs typeface="Times New Roman" panose="02020603050405020304" pitchFamily="18" charset="0"/>
              </a:rPr>
              <a:t> sum4=d1+d2+d3</a:t>
            </a:r>
          </a:p>
          <a:p>
            <a:r>
              <a:rPr lang="en-US" sz="1400" dirty="0">
                <a:solidFill>
                  <a:schemeClr val="bg1"/>
                </a:solidFill>
                <a:latin typeface="Times New Roman" panose="02020603050405020304" pitchFamily="18" charset="0"/>
                <a:cs typeface="Times New Roman" panose="02020603050405020304" pitchFamily="18" charset="0"/>
              </a:rPr>
              <a:t> print(sum1)</a:t>
            </a:r>
          </a:p>
          <a:p>
            <a:r>
              <a:rPr lang="en-US" sz="1400" dirty="0">
                <a:solidFill>
                  <a:schemeClr val="bg1"/>
                </a:solidFill>
                <a:latin typeface="Times New Roman" panose="02020603050405020304" pitchFamily="18" charset="0"/>
                <a:cs typeface="Times New Roman" panose="02020603050405020304" pitchFamily="18" charset="0"/>
              </a:rPr>
              <a:t> print(sum2)</a:t>
            </a:r>
          </a:p>
          <a:p>
            <a:r>
              <a:rPr lang="en-US" sz="1400" dirty="0">
                <a:solidFill>
                  <a:schemeClr val="bg1"/>
                </a:solidFill>
                <a:latin typeface="Times New Roman" panose="02020603050405020304" pitchFamily="18" charset="0"/>
                <a:cs typeface="Times New Roman" panose="02020603050405020304" pitchFamily="18" charset="0"/>
              </a:rPr>
              <a:t> print(sum3)</a:t>
            </a:r>
          </a:p>
          <a:p>
            <a:r>
              <a:rPr lang="en-US" sz="1400" dirty="0">
                <a:solidFill>
                  <a:schemeClr val="bg1"/>
                </a:solidFill>
                <a:latin typeface="Times New Roman" panose="02020603050405020304" pitchFamily="18" charset="0"/>
                <a:cs typeface="Times New Roman" panose="02020603050405020304" pitchFamily="18" charset="0"/>
              </a:rPr>
              <a:t> print(sum4)</a:t>
            </a:r>
          </a:p>
          <a:p>
            <a:r>
              <a:rPr lang="en-US" sz="1400" dirty="0">
                <a:solidFill>
                  <a:schemeClr val="bg1"/>
                </a:solidFill>
                <a:latin typeface="Times New Roman" panose="02020603050405020304" pitchFamily="18" charset="0"/>
                <a:cs typeface="Times New Roman" panose="02020603050405020304" pitchFamily="18" charset="0"/>
              </a:rPr>
              <a:t> f1=0</a:t>
            </a:r>
          </a:p>
          <a:p>
            <a:r>
              <a:rPr lang="en-US" sz="1400" dirty="0">
                <a:solidFill>
                  <a:schemeClr val="bg1"/>
                </a:solidFill>
                <a:latin typeface="Times New Roman" panose="02020603050405020304" pitchFamily="18" charset="0"/>
                <a:cs typeface="Times New Roman" panose="02020603050405020304" pitchFamily="18" charset="0"/>
              </a:rPr>
              <a:t> f2=0</a:t>
            </a:r>
          </a:p>
          <a:p>
            <a:r>
              <a:rPr lang="en-US" sz="1400" dirty="0">
                <a:solidFill>
                  <a:schemeClr val="bg1"/>
                </a:solidFill>
                <a:latin typeface="Times New Roman" panose="02020603050405020304" pitchFamily="18" charset="0"/>
                <a:cs typeface="Times New Roman" panose="02020603050405020304" pitchFamily="18" charset="0"/>
              </a:rPr>
              <a:t> f3=0</a:t>
            </a:r>
          </a:p>
          <a:p>
            <a:r>
              <a:rPr lang="en-US" sz="1400" dirty="0">
                <a:solidFill>
                  <a:schemeClr val="bg1"/>
                </a:solidFill>
                <a:latin typeface="Times New Roman" panose="02020603050405020304" pitchFamily="18" charset="0"/>
                <a:cs typeface="Times New Roman" panose="02020603050405020304" pitchFamily="18" charset="0"/>
              </a:rPr>
              <a:t> f4=0 </a:t>
            </a:r>
          </a:p>
          <a:p>
            <a:r>
              <a:rPr lang="en-US" sz="1400" dirty="0">
                <a:solidFill>
                  <a:schemeClr val="bg1"/>
                </a:solidFill>
                <a:latin typeface="Times New Roman" panose="02020603050405020304" pitchFamily="18" charset="0"/>
                <a:cs typeface="Times New Roman" panose="02020603050405020304" pitchFamily="18" charset="0"/>
              </a:rPr>
              <a:t> if(f1==1)and(f2==1)and(f3==1)and(f4==1):</a:t>
            </a:r>
          </a:p>
          <a:p>
            <a:r>
              <a:rPr lang="en-US" sz="1400" dirty="0">
                <a:solidFill>
                  <a:schemeClr val="bg1"/>
                </a:solidFill>
                <a:latin typeface="Times New Roman" panose="02020603050405020304" pitchFamily="18" charset="0"/>
                <a:cs typeface="Times New Roman" panose="02020603050405020304" pitchFamily="18" charset="0"/>
              </a:rPr>
              <a:t> f1=0</a:t>
            </a:r>
          </a:p>
          <a:p>
            <a:r>
              <a:rPr lang="en-US" sz="1400" dirty="0">
                <a:solidFill>
                  <a:schemeClr val="bg1"/>
                </a:solidFill>
                <a:latin typeface="Times New Roman" panose="02020603050405020304" pitchFamily="18" charset="0"/>
                <a:cs typeface="Times New Roman" panose="02020603050405020304" pitchFamily="18" charset="0"/>
              </a:rPr>
              <a:t> f2=0</a:t>
            </a:r>
          </a:p>
          <a:p>
            <a:r>
              <a:rPr lang="en-US" sz="1400" dirty="0">
                <a:solidFill>
                  <a:schemeClr val="bg1"/>
                </a:solidFill>
                <a:latin typeface="Times New Roman" panose="02020603050405020304" pitchFamily="18" charset="0"/>
                <a:cs typeface="Times New Roman" panose="02020603050405020304" pitchFamily="18" charset="0"/>
              </a:rPr>
              <a:t> f3=0</a:t>
            </a:r>
          </a:p>
          <a:p>
            <a:r>
              <a:rPr lang="en-US" sz="1400" dirty="0">
                <a:solidFill>
                  <a:schemeClr val="bg1"/>
                </a:solidFill>
                <a:latin typeface="Times New Roman" panose="02020603050405020304" pitchFamily="18" charset="0"/>
                <a:cs typeface="Times New Roman" panose="02020603050405020304" pitchFamily="18" charset="0"/>
              </a:rPr>
              <a:t> f4=0 </a:t>
            </a:r>
          </a:p>
          <a:p>
            <a:r>
              <a:rPr lang="en-US" sz="1400" dirty="0">
                <a:solidFill>
                  <a:schemeClr val="bg1"/>
                </a:solidFill>
                <a:latin typeface="Times New Roman" panose="02020603050405020304" pitchFamily="18" charset="0"/>
                <a:cs typeface="Times New Roman" panose="02020603050405020304" pitchFamily="18" charset="0"/>
              </a:rPr>
              <a:t>if(f1==0):</a:t>
            </a:r>
          </a:p>
          <a:p>
            <a:r>
              <a:rPr lang="en-US" sz="1400" dirty="0">
                <a:solidFill>
                  <a:schemeClr val="bg1"/>
                </a:solidFill>
                <a:latin typeface="Times New Roman" panose="02020603050405020304" pitchFamily="18" charset="0"/>
                <a:cs typeface="Times New Roman" panose="02020603050405020304" pitchFamily="18" charset="0"/>
              </a:rPr>
              <a:t> </a:t>
            </a:r>
          </a:p>
          <a:p>
            <a:r>
              <a:rPr lang="en-US" sz="1400" dirty="0">
                <a:solidFill>
                  <a:schemeClr val="bg1"/>
                </a:solidFill>
                <a:latin typeface="Times New Roman" panose="02020603050405020304" pitchFamily="18" charset="0"/>
                <a:cs typeface="Times New Roman" panose="02020603050405020304" pitchFamily="18" charset="0"/>
              </a:rPr>
              <a:t>if(sum1&gt;sum2)and(sum1&gt;sum3)and(sum1&gt;sum4):</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(LED12,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(LED22,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(LED32, GPIO.HIGH)</a:t>
            </a:r>
          </a:p>
          <a:p>
            <a:r>
              <a:rPr lang="en-US" sz="1400" dirty="0">
                <a:solidFill>
                  <a:schemeClr val="bg1"/>
                </a:solidFill>
                <a:latin typeface="Times New Roman" panose="02020603050405020304" pitchFamily="18" charset="0"/>
                <a:cs typeface="Times New Roman" panose="02020603050405020304" pitchFamily="18" charset="0"/>
              </a:rPr>
              <a:t> sleep(15)</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(LED12,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(LED22,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(LED32, GPIO.LOW)</a:t>
            </a:r>
          </a:p>
          <a:p>
            <a:r>
              <a:rPr lang="en-US" sz="1400" dirty="0">
                <a:solidFill>
                  <a:schemeClr val="bg1"/>
                </a:solidFill>
                <a:latin typeface="Times New Roman" panose="02020603050405020304" pitchFamily="18" charset="0"/>
                <a:cs typeface="Times New Roman" panose="02020603050405020304" pitchFamily="18" charset="0"/>
              </a:rPr>
              <a:t> </a:t>
            </a:r>
          </a:p>
        </p:txBody>
      </p:sp>
      <p:cxnSp>
        <p:nvCxnSpPr>
          <p:cNvPr id="10" name="Straight Connector 9">
            <a:extLst>
              <a:ext uri="{FF2B5EF4-FFF2-40B4-BE49-F238E27FC236}">
                <a16:creationId xmlns:a16="http://schemas.microsoft.com/office/drawing/2014/main" id="{78BA32CD-1EB7-C96C-937B-8D89F0115122}"/>
              </a:ext>
            </a:extLst>
          </p:cNvPr>
          <p:cNvCxnSpPr>
            <a:cxnSpLocks/>
          </p:cNvCxnSpPr>
          <p:nvPr/>
        </p:nvCxnSpPr>
        <p:spPr>
          <a:xfrm>
            <a:off x="3637935" y="0"/>
            <a:ext cx="0" cy="685800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0D9556F9-B4C0-2E53-181D-17527382E623}"/>
              </a:ext>
            </a:extLst>
          </p:cNvPr>
          <p:cNvCxnSpPr>
            <a:cxnSpLocks/>
          </p:cNvCxnSpPr>
          <p:nvPr/>
        </p:nvCxnSpPr>
        <p:spPr>
          <a:xfrm>
            <a:off x="8141107" y="0"/>
            <a:ext cx="0" cy="685800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29F81772-BBB0-3714-EAEA-0D8060AA1C0E}"/>
              </a:ext>
            </a:extLst>
          </p:cNvPr>
          <p:cNvSpPr txBox="1"/>
          <p:nvPr/>
        </p:nvSpPr>
        <p:spPr>
          <a:xfrm>
            <a:off x="29497" y="151179"/>
            <a:ext cx="6096000" cy="6555641"/>
          </a:xfrm>
          <a:prstGeom prst="rect">
            <a:avLst/>
          </a:prstGeom>
          <a:noFill/>
        </p:spPr>
        <p:txBody>
          <a:bodyPr wrap="square">
            <a:spAutoFit/>
          </a:bodyPr>
          <a:lstStyle/>
          <a:p>
            <a:r>
              <a:rPr lang="en-US" sz="1400" dirty="0">
                <a:solidFill>
                  <a:schemeClr val="bg1"/>
                </a:solidFill>
                <a:latin typeface="Times New Roman" panose="02020603050405020304" pitchFamily="18" charset="0"/>
                <a:cs typeface="Times New Roman" panose="02020603050405020304" pitchFamily="18" charset="0"/>
              </a:rPr>
              <a:t>print(" not detected") </a:t>
            </a:r>
          </a:p>
          <a:p>
            <a:r>
              <a:rPr lang="en-US" sz="1400" dirty="0">
                <a:solidFill>
                  <a:schemeClr val="bg1"/>
                </a:solidFill>
                <a:latin typeface="Times New Roman" panose="02020603050405020304" pitchFamily="18" charset="0"/>
                <a:cs typeface="Times New Roman" panose="02020603050405020304" pitchFamily="18" charset="0"/>
              </a:rPr>
              <a:t> print("---------------------------------")</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(hallpin11)==True):</a:t>
            </a:r>
          </a:p>
          <a:p>
            <a:r>
              <a:rPr lang="en-US" sz="1400" dirty="0">
                <a:solidFill>
                  <a:schemeClr val="bg1"/>
                </a:solidFill>
                <a:latin typeface="Times New Roman" panose="02020603050405020304" pitchFamily="18" charset="0"/>
                <a:cs typeface="Times New Roman" panose="02020603050405020304" pitchFamily="18" charset="0"/>
              </a:rPr>
              <a:t> b1=1</a:t>
            </a:r>
          </a:p>
          <a:p>
            <a:r>
              <a:rPr lang="en-US" sz="1400" dirty="0">
                <a:solidFill>
                  <a:schemeClr val="bg1"/>
                </a:solidFill>
                <a:latin typeface="Times New Roman" panose="02020603050405020304" pitchFamily="18" charset="0"/>
                <a:cs typeface="Times New Roman" panose="02020603050405020304" pitchFamily="18" charset="0"/>
              </a:rPr>
              <a:t> print("magnet 11")</a:t>
            </a:r>
          </a:p>
          <a:p>
            <a:r>
              <a:rPr lang="en-US" sz="1400" dirty="0">
                <a:solidFill>
                  <a:schemeClr val="bg1"/>
                </a:solidFill>
                <a:latin typeface="Times New Roman" panose="02020603050405020304" pitchFamily="18" charset="0"/>
                <a:cs typeface="Times New Roman" panose="02020603050405020304" pitchFamily="18" charset="0"/>
              </a:rPr>
              <a:t> print("detected")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(hallpin11)==False):</a:t>
            </a:r>
          </a:p>
          <a:p>
            <a:r>
              <a:rPr lang="en-US" sz="1400" dirty="0">
                <a:solidFill>
                  <a:schemeClr val="bg1"/>
                </a:solidFill>
                <a:latin typeface="Times New Roman" panose="02020603050405020304" pitchFamily="18" charset="0"/>
                <a:cs typeface="Times New Roman" panose="02020603050405020304" pitchFamily="18" charset="0"/>
              </a:rPr>
              <a:t> b1=0</a:t>
            </a:r>
          </a:p>
          <a:p>
            <a:r>
              <a:rPr lang="en-US" sz="1400" dirty="0">
                <a:solidFill>
                  <a:schemeClr val="bg1"/>
                </a:solidFill>
                <a:latin typeface="Times New Roman" panose="02020603050405020304" pitchFamily="18" charset="0"/>
                <a:cs typeface="Times New Roman" panose="02020603050405020304" pitchFamily="18" charset="0"/>
              </a:rPr>
              <a:t> print(" magnet 11")</a:t>
            </a:r>
          </a:p>
          <a:p>
            <a:r>
              <a:rPr lang="en-US" sz="1400" dirty="0">
                <a:solidFill>
                  <a:schemeClr val="bg1"/>
                </a:solidFill>
                <a:latin typeface="Times New Roman" panose="02020603050405020304" pitchFamily="18" charset="0"/>
                <a:cs typeface="Times New Roman" panose="02020603050405020304" pitchFamily="18" charset="0"/>
              </a:rPr>
              <a:t> print(" not detected")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(hallpin12)==True):</a:t>
            </a:r>
          </a:p>
          <a:p>
            <a:r>
              <a:rPr lang="en-US" sz="1400" dirty="0">
                <a:solidFill>
                  <a:schemeClr val="bg1"/>
                </a:solidFill>
                <a:latin typeface="Times New Roman" panose="02020603050405020304" pitchFamily="18" charset="0"/>
                <a:cs typeface="Times New Roman" panose="02020603050405020304" pitchFamily="18" charset="0"/>
              </a:rPr>
              <a:t> b2=1</a:t>
            </a:r>
          </a:p>
          <a:p>
            <a:r>
              <a:rPr lang="en-US" sz="1400" dirty="0">
                <a:solidFill>
                  <a:schemeClr val="bg1"/>
                </a:solidFill>
                <a:latin typeface="Times New Roman" panose="02020603050405020304" pitchFamily="18" charset="0"/>
                <a:cs typeface="Times New Roman" panose="02020603050405020304" pitchFamily="18" charset="0"/>
              </a:rPr>
              <a:t> print(" magnet 12")</a:t>
            </a:r>
          </a:p>
          <a:p>
            <a:r>
              <a:rPr lang="en-US" sz="1400" dirty="0">
                <a:solidFill>
                  <a:schemeClr val="bg1"/>
                </a:solidFill>
                <a:latin typeface="Times New Roman" panose="02020603050405020304" pitchFamily="18" charset="0"/>
                <a:cs typeface="Times New Roman" panose="02020603050405020304" pitchFamily="18" charset="0"/>
              </a:rPr>
              <a:t> print(" detected")</a:t>
            </a:r>
          </a:p>
          <a:p>
            <a:r>
              <a:rPr lang="en-US" sz="1400" dirty="0">
                <a:solidFill>
                  <a:schemeClr val="bg1"/>
                </a:solidFill>
                <a:latin typeface="Times New Roman" panose="02020603050405020304" pitchFamily="18" charset="0"/>
                <a:cs typeface="Times New Roman" panose="02020603050405020304" pitchFamily="18" charset="0"/>
              </a:rPr>
              <a:t>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(hallpin12)==False):</a:t>
            </a:r>
          </a:p>
          <a:p>
            <a:r>
              <a:rPr lang="en-US" sz="1400" dirty="0">
                <a:solidFill>
                  <a:schemeClr val="bg1"/>
                </a:solidFill>
                <a:latin typeface="Times New Roman" panose="02020603050405020304" pitchFamily="18" charset="0"/>
                <a:cs typeface="Times New Roman" panose="02020603050405020304" pitchFamily="18" charset="0"/>
              </a:rPr>
              <a:t> b2=0</a:t>
            </a:r>
          </a:p>
          <a:p>
            <a:r>
              <a:rPr lang="en-US" sz="1400" dirty="0">
                <a:solidFill>
                  <a:schemeClr val="bg1"/>
                </a:solidFill>
                <a:latin typeface="Times New Roman" panose="02020603050405020304" pitchFamily="18" charset="0"/>
                <a:cs typeface="Times New Roman" panose="02020603050405020304" pitchFamily="18" charset="0"/>
              </a:rPr>
              <a:t> print(“magnet 12")</a:t>
            </a:r>
          </a:p>
          <a:p>
            <a:r>
              <a:rPr lang="en-US" sz="1400" dirty="0">
                <a:solidFill>
                  <a:schemeClr val="bg1"/>
                </a:solidFill>
                <a:latin typeface="Times New Roman" panose="02020603050405020304" pitchFamily="18" charset="0"/>
                <a:cs typeface="Times New Roman" panose="02020603050405020304" pitchFamily="18" charset="0"/>
              </a:rPr>
              <a:t> print(" not detected")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(hallpin13)==True):</a:t>
            </a:r>
          </a:p>
          <a:p>
            <a:r>
              <a:rPr lang="en-US" sz="1400" dirty="0">
                <a:solidFill>
                  <a:schemeClr val="bg1"/>
                </a:solidFill>
                <a:latin typeface="Times New Roman" panose="02020603050405020304" pitchFamily="18" charset="0"/>
                <a:cs typeface="Times New Roman" panose="02020603050405020304" pitchFamily="18" charset="0"/>
              </a:rPr>
              <a:t> b3=1</a:t>
            </a:r>
          </a:p>
          <a:p>
            <a:r>
              <a:rPr lang="en-US" sz="1400" dirty="0">
                <a:solidFill>
                  <a:schemeClr val="bg1"/>
                </a:solidFill>
                <a:latin typeface="Times New Roman" panose="02020603050405020304" pitchFamily="18" charset="0"/>
                <a:cs typeface="Times New Roman" panose="02020603050405020304" pitchFamily="18" charset="0"/>
              </a:rPr>
              <a:t> print(" magnet 13")</a:t>
            </a:r>
          </a:p>
          <a:p>
            <a:r>
              <a:rPr lang="en-US" sz="1400" dirty="0">
                <a:solidFill>
                  <a:schemeClr val="bg1"/>
                </a:solidFill>
                <a:latin typeface="Times New Roman" panose="02020603050405020304" pitchFamily="18" charset="0"/>
                <a:cs typeface="Times New Roman" panose="02020603050405020304" pitchFamily="18" charset="0"/>
              </a:rPr>
              <a:t> print(" detected") </a:t>
            </a:r>
          </a:p>
          <a:p>
            <a:r>
              <a:rPr lang="en-US" sz="1400" dirty="0">
                <a:solidFill>
                  <a:schemeClr val="bg1"/>
                </a:solidFill>
                <a:latin typeface="Times New Roman" panose="02020603050405020304" pitchFamily="18" charset="0"/>
                <a:cs typeface="Times New Roman" panose="02020603050405020304" pitchFamily="18" charset="0"/>
              </a:rPr>
              <a:t> 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(hallpin13)==False):</a:t>
            </a:r>
          </a:p>
          <a:p>
            <a:r>
              <a:rPr lang="en-US" sz="1400" dirty="0">
                <a:solidFill>
                  <a:schemeClr val="bg1"/>
                </a:solidFill>
                <a:latin typeface="Times New Roman" panose="02020603050405020304" pitchFamily="18" charset="0"/>
                <a:cs typeface="Times New Roman" panose="02020603050405020304" pitchFamily="18" charset="0"/>
              </a:rPr>
              <a:t> b3=0</a:t>
            </a:r>
          </a:p>
          <a:p>
            <a:r>
              <a:rPr lang="en-US" sz="1400" dirty="0">
                <a:solidFill>
                  <a:schemeClr val="bg1"/>
                </a:solidFill>
                <a:latin typeface="Times New Roman" panose="02020603050405020304" pitchFamily="18" charset="0"/>
                <a:cs typeface="Times New Roman" panose="02020603050405020304" pitchFamily="18" charset="0"/>
              </a:rPr>
              <a:t> print(" magnet 13")</a:t>
            </a:r>
          </a:p>
          <a:p>
            <a:r>
              <a:rPr lang="en-US" sz="1400" dirty="0">
                <a:solidFill>
                  <a:schemeClr val="bg1"/>
                </a:solidFill>
                <a:latin typeface="Times New Roman" panose="02020603050405020304" pitchFamily="18" charset="0"/>
                <a:cs typeface="Times New Roman" panose="02020603050405020304" pitchFamily="18" charset="0"/>
              </a:rPr>
              <a:t> print(" not detected") </a:t>
            </a:r>
          </a:p>
          <a:p>
            <a:r>
              <a:rPr lang="en-US" sz="1400" dirty="0">
                <a:solidFill>
                  <a:schemeClr val="bg1"/>
                </a:solidFill>
                <a:latin typeface="Times New Roman" panose="02020603050405020304" pitchFamily="18" charset="0"/>
                <a:cs typeface="Times New Roman" panose="02020603050405020304" pitchFamily="18" charset="0"/>
              </a:rPr>
              <a:t> print("------------------------------")</a:t>
            </a:r>
          </a:p>
          <a:p>
            <a:r>
              <a:rPr lang="en-US" sz="1400" dirty="0">
                <a:solidFill>
                  <a:schemeClr val="bg1"/>
                </a:solidFill>
                <a:latin typeface="Times New Roman" panose="02020603050405020304" pitchFamily="18" charset="0"/>
                <a:cs typeface="Times New Roman" panose="02020603050405020304" pitchFamily="18" charset="0"/>
              </a:rPr>
              <a:t>if(</a:t>
            </a:r>
            <a:r>
              <a:rPr lang="en-US" sz="1400" dirty="0" err="1">
                <a:solidFill>
                  <a:schemeClr val="bg1"/>
                </a:solidFill>
                <a:latin typeface="Times New Roman" panose="02020603050405020304" pitchFamily="18" charset="0"/>
                <a:cs typeface="Times New Roman" panose="02020603050405020304" pitchFamily="18" charset="0"/>
              </a:rPr>
              <a:t>GPIO.input</a:t>
            </a:r>
            <a:r>
              <a:rPr lang="en-US" sz="1400" dirty="0">
                <a:solidFill>
                  <a:schemeClr val="bg1"/>
                </a:solidFill>
                <a:latin typeface="Times New Roman" panose="02020603050405020304" pitchFamily="18" charset="0"/>
                <a:cs typeface="Times New Roman" panose="02020603050405020304" pitchFamily="18" charset="0"/>
              </a:rPr>
              <a:t>(hallpin21)==True):</a:t>
            </a:r>
          </a:p>
          <a:p>
            <a:r>
              <a:rPr lang="en-US" sz="1400" dirty="0">
                <a:solidFill>
                  <a:schemeClr val="bg1"/>
                </a:solidFill>
                <a:latin typeface="Times New Roman" panose="02020603050405020304" pitchFamily="18" charset="0"/>
                <a:cs typeface="Times New Roman" panose="02020603050405020304" pitchFamily="18" charset="0"/>
              </a:rPr>
              <a:t> c1=1</a:t>
            </a:r>
          </a:p>
        </p:txBody>
      </p:sp>
    </p:spTree>
    <p:extLst>
      <p:ext uri="{BB962C8B-B14F-4D97-AF65-F5344CB8AC3E}">
        <p14:creationId xmlns:p14="http://schemas.microsoft.com/office/powerpoint/2010/main" val="49165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C7AB91-C5E7-4BAE-279A-E32A8031143C}"/>
              </a:ext>
            </a:extLst>
          </p:cNvPr>
          <p:cNvSpPr txBox="1"/>
          <p:nvPr/>
        </p:nvSpPr>
        <p:spPr>
          <a:xfrm>
            <a:off x="4254909" y="111656"/>
            <a:ext cx="4876799" cy="2462213"/>
          </a:xfrm>
          <a:prstGeom prst="rect">
            <a:avLst/>
          </a:prstGeom>
          <a:noFill/>
        </p:spPr>
        <p:txBody>
          <a:bodyPr wrap="square">
            <a:spAutoFit/>
          </a:bodyPr>
          <a:lstStyle/>
          <a:p>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(LED31,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 GPIO.HIGH)</a:t>
            </a:r>
          </a:p>
          <a:p>
            <a:r>
              <a:rPr lang="en-US" sz="1400" dirty="0">
                <a:solidFill>
                  <a:schemeClr val="bg1"/>
                </a:solidFill>
                <a:latin typeface="Times New Roman" panose="02020603050405020304" pitchFamily="18" charset="0"/>
                <a:cs typeface="Times New Roman" panose="02020603050405020304" pitchFamily="18" charset="0"/>
              </a:rPr>
              <a:t>[17/10, 5:53 pm] Mathi: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(LED12,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(LED22, GPIO.HIGH)</a:t>
            </a:r>
          </a:p>
          <a:p>
            <a:r>
              <a:rPr lang="en-US" sz="1400" dirty="0">
                <a:solidFill>
                  <a:schemeClr val="bg1"/>
                </a:solidFill>
                <a:latin typeface="Times New Roman" panose="02020603050405020304" pitchFamily="18" charset="0"/>
                <a:cs typeface="Times New Roman" panose="02020603050405020304" pitchFamily="18" charset="0"/>
              </a:rPr>
              <a:t> sleep(15)</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(LED31,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(LED12,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(LED22, GPIO.LOW)</a:t>
            </a:r>
          </a:p>
          <a:p>
            <a:r>
              <a:rPr lang="en-US" sz="1400" dirty="0">
                <a:solidFill>
                  <a:schemeClr val="bg1"/>
                </a:solidFill>
                <a:latin typeface="Times New Roman" panose="02020603050405020304" pitchFamily="18" charset="0"/>
                <a:cs typeface="Times New Roman" panose="02020603050405020304" pitchFamily="18" charset="0"/>
              </a:rPr>
              <a:t> f4=1</a:t>
            </a:r>
          </a:p>
          <a:p>
            <a:r>
              <a:rPr lang="en-US" sz="1400" dirty="0">
                <a:solidFill>
                  <a:schemeClr val="bg1"/>
                </a:solidFill>
                <a:latin typeface="Times New Roman" panose="02020603050405020304" pitchFamily="18" charset="0"/>
                <a:cs typeface="Times New Roman" panose="02020603050405020304" pitchFamily="18" charset="0"/>
              </a:rPr>
              <a:t> sleep(2)</a:t>
            </a:r>
          </a:p>
        </p:txBody>
      </p:sp>
      <p:sp>
        <p:nvSpPr>
          <p:cNvPr id="5" name="TextBox 4">
            <a:extLst>
              <a:ext uri="{FF2B5EF4-FFF2-40B4-BE49-F238E27FC236}">
                <a16:creationId xmlns:a16="http://schemas.microsoft.com/office/drawing/2014/main" id="{B25EB2F5-0C55-A638-FF6C-40BC6701C88D}"/>
              </a:ext>
            </a:extLst>
          </p:cNvPr>
          <p:cNvSpPr txBox="1"/>
          <p:nvPr/>
        </p:nvSpPr>
        <p:spPr>
          <a:xfrm>
            <a:off x="95864" y="0"/>
            <a:ext cx="6268064" cy="6124754"/>
          </a:xfrm>
          <a:prstGeom prst="rect">
            <a:avLst/>
          </a:prstGeom>
          <a:noFill/>
        </p:spPr>
        <p:txBody>
          <a:bodyPr wrap="square">
            <a:spAutoFit/>
          </a:bodyPr>
          <a:lstStyle/>
          <a:p>
            <a:r>
              <a:rPr lang="en-US" sz="1400" dirty="0">
                <a:solidFill>
                  <a:schemeClr val="bg1"/>
                </a:solidFill>
                <a:latin typeface="Times New Roman" panose="02020603050405020304" pitchFamily="18" charset="0"/>
                <a:cs typeface="Times New Roman" panose="02020603050405020304" pitchFamily="18" charset="0"/>
              </a:rPr>
              <a:t>f1=1 </a:t>
            </a:r>
          </a:p>
          <a:p>
            <a:r>
              <a:rPr lang="en-US" sz="1400" dirty="0">
                <a:solidFill>
                  <a:schemeClr val="bg1"/>
                </a:solidFill>
                <a:latin typeface="Times New Roman" panose="02020603050405020304" pitchFamily="18" charset="0"/>
                <a:cs typeface="Times New Roman" panose="02020603050405020304" pitchFamily="18" charset="0"/>
              </a:rPr>
              <a:t> if(f2==0): </a:t>
            </a:r>
          </a:p>
          <a:p>
            <a:r>
              <a:rPr lang="en-US" sz="1400" dirty="0">
                <a:solidFill>
                  <a:schemeClr val="bg1"/>
                </a:solidFill>
                <a:latin typeface="Times New Roman" panose="02020603050405020304" pitchFamily="18" charset="0"/>
                <a:cs typeface="Times New Roman" panose="02020603050405020304" pitchFamily="18" charset="0"/>
              </a:rPr>
              <a:t>if(sum2&gt;sum1)and(sum2&gt;sum3)and(sum2&gt;sum4):</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(LED11,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(LED22,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(LED32, GPIO.HIGH)</a:t>
            </a:r>
          </a:p>
          <a:p>
            <a:r>
              <a:rPr lang="en-US" sz="1400" dirty="0">
                <a:solidFill>
                  <a:schemeClr val="bg1"/>
                </a:solidFill>
                <a:latin typeface="Times New Roman" panose="02020603050405020304" pitchFamily="18" charset="0"/>
                <a:cs typeface="Times New Roman" panose="02020603050405020304" pitchFamily="18" charset="0"/>
              </a:rPr>
              <a:t> sleep(15)</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(LED11,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(LED22,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(LED32, GPIO.LOW)</a:t>
            </a:r>
          </a:p>
          <a:p>
            <a:r>
              <a:rPr lang="en-US" sz="1400" dirty="0">
                <a:solidFill>
                  <a:schemeClr val="bg1"/>
                </a:solidFill>
                <a:latin typeface="Times New Roman" panose="02020603050405020304" pitchFamily="18" charset="0"/>
                <a:cs typeface="Times New Roman" panose="02020603050405020304" pitchFamily="18" charset="0"/>
              </a:rPr>
              <a:t> f2=1 </a:t>
            </a:r>
          </a:p>
          <a:p>
            <a:r>
              <a:rPr lang="en-US" sz="1400" dirty="0">
                <a:solidFill>
                  <a:schemeClr val="bg1"/>
                </a:solidFill>
                <a:latin typeface="Times New Roman" panose="02020603050405020304" pitchFamily="18" charset="0"/>
                <a:cs typeface="Times New Roman" panose="02020603050405020304" pitchFamily="18" charset="0"/>
              </a:rPr>
              <a:t> if(f3==0): </a:t>
            </a:r>
          </a:p>
          <a:p>
            <a:r>
              <a:rPr lang="en-US" sz="1400" dirty="0">
                <a:solidFill>
                  <a:schemeClr val="bg1"/>
                </a:solidFill>
                <a:latin typeface="Times New Roman" panose="02020603050405020304" pitchFamily="18" charset="0"/>
                <a:cs typeface="Times New Roman" panose="02020603050405020304" pitchFamily="18" charset="0"/>
              </a:rPr>
              <a:t>if(sum3&gt;sum1)and(sum3&gt;sum2)and(sum3&gt;sum4):</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(LED21,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(LED12, GPIO.HIGH)</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(LED32, GPIO.HIGH)</a:t>
            </a:r>
          </a:p>
          <a:p>
            <a:r>
              <a:rPr lang="en-US" sz="1400" dirty="0">
                <a:solidFill>
                  <a:schemeClr val="bg1"/>
                </a:solidFill>
                <a:latin typeface="Times New Roman" panose="02020603050405020304" pitchFamily="18" charset="0"/>
                <a:cs typeface="Times New Roman" panose="02020603050405020304" pitchFamily="18" charset="0"/>
              </a:rPr>
              <a:t> sleep(15)</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(LED21,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(LED2,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(LED12, GPIO.LOW)</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GPIO.output</a:t>
            </a:r>
            <a:r>
              <a:rPr lang="en-US" sz="1400" dirty="0">
                <a:solidFill>
                  <a:schemeClr val="bg1"/>
                </a:solidFill>
                <a:latin typeface="Times New Roman" panose="02020603050405020304" pitchFamily="18" charset="0"/>
                <a:cs typeface="Times New Roman" panose="02020603050405020304" pitchFamily="18" charset="0"/>
              </a:rPr>
              <a:t>(LED32, GPIO.LOW)</a:t>
            </a:r>
          </a:p>
          <a:p>
            <a:r>
              <a:rPr lang="en-US" sz="1400" dirty="0">
                <a:solidFill>
                  <a:schemeClr val="bg1"/>
                </a:solidFill>
                <a:latin typeface="Times New Roman" panose="02020603050405020304" pitchFamily="18" charset="0"/>
                <a:cs typeface="Times New Roman" panose="02020603050405020304" pitchFamily="18" charset="0"/>
              </a:rPr>
              <a:t> f3=1</a:t>
            </a:r>
          </a:p>
          <a:p>
            <a:r>
              <a:rPr lang="en-US" sz="1400" dirty="0">
                <a:solidFill>
                  <a:schemeClr val="bg1"/>
                </a:solidFill>
                <a:latin typeface="Times New Roman" panose="02020603050405020304" pitchFamily="18" charset="0"/>
                <a:cs typeface="Times New Roman" panose="02020603050405020304" pitchFamily="18" charset="0"/>
              </a:rPr>
              <a:t>if(f4==0): </a:t>
            </a:r>
          </a:p>
          <a:p>
            <a:r>
              <a:rPr lang="en-US" sz="1400" dirty="0">
                <a:solidFill>
                  <a:schemeClr val="bg1"/>
                </a:solidFill>
                <a:latin typeface="Times New Roman" panose="02020603050405020304" pitchFamily="18" charset="0"/>
                <a:cs typeface="Times New Roman" panose="02020603050405020304" pitchFamily="18" charset="0"/>
              </a:rPr>
              <a:t>if(sum4&gt;sum1)and(sum4&gt;sum2)and(sum4&gt;sum3):</a:t>
            </a:r>
          </a:p>
          <a:p>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2255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AC4C90-351B-6B91-C5A9-93260775ACE4}"/>
              </a:ext>
            </a:extLst>
          </p:cNvPr>
          <p:cNvSpPr txBox="1"/>
          <p:nvPr/>
        </p:nvSpPr>
        <p:spPr>
          <a:xfrm>
            <a:off x="796412" y="149630"/>
            <a:ext cx="10422193"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                 Program Simple Explanation</a:t>
            </a:r>
          </a:p>
        </p:txBody>
      </p:sp>
      <p:sp>
        <p:nvSpPr>
          <p:cNvPr id="5" name="TextBox 4">
            <a:extLst>
              <a:ext uri="{FF2B5EF4-FFF2-40B4-BE49-F238E27FC236}">
                <a16:creationId xmlns:a16="http://schemas.microsoft.com/office/drawing/2014/main" id="{DEB8DB7A-6647-17F3-99AF-582370CF114C}"/>
              </a:ext>
            </a:extLst>
          </p:cNvPr>
          <p:cNvSpPr txBox="1"/>
          <p:nvPr/>
        </p:nvSpPr>
        <p:spPr>
          <a:xfrm>
            <a:off x="255638" y="1013174"/>
            <a:ext cx="8957187" cy="144655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This Python program appears to be designed to control a system involving magnetic sensors and LEDs using a Raspberry Pi (</a:t>
            </a:r>
            <a:r>
              <a:rPr lang="en-US" sz="2000" dirty="0" err="1">
                <a:latin typeface="Times New Roman" panose="02020603050405020304" pitchFamily="18" charset="0"/>
                <a:cs typeface="Times New Roman" panose="02020603050405020304" pitchFamily="18" charset="0"/>
              </a:rPr>
              <a:t>Rpi</a:t>
            </a:r>
            <a:r>
              <a:rPr lang="en-US" sz="2000" dirty="0">
                <a:latin typeface="Times New Roman" panose="02020603050405020304" pitchFamily="18" charset="0"/>
                <a:cs typeface="Times New Roman" panose="02020603050405020304" pitchFamily="18" charset="0"/>
              </a:rPr>
              <a:t> GPIO library).</a:t>
            </a:r>
          </a:p>
          <a:p>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Importing libraries and setting up GPIO:</a:t>
            </a:r>
          </a:p>
        </p:txBody>
      </p:sp>
      <p:sp>
        <p:nvSpPr>
          <p:cNvPr id="7" name="TextBox 6">
            <a:extLst>
              <a:ext uri="{FF2B5EF4-FFF2-40B4-BE49-F238E27FC236}">
                <a16:creationId xmlns:a16="http://schemas.microsoft.com/office/drawing/2014/main" id="{533CC3A7-A312-8F12-6C48-DA452E6A2AF2}"/>
              </a:ext>
            </a:extLst>
          </p:cNvPr>
          <p:cNvSpPr txBox="1"/>
          <p:nvPr/>
        </p:nvSpPr>
        <p:spPr>
          <a:xfrm>
            <a:off x="417869" y="3545657"/>
            <a:ext cx="11179277"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code begins by importing the </a:t>
            </a:r>
            <a:r>
              <a:rPr lang="en-US" dirty="0" err="1">
                <a:latin typeface="Times New Roman" panose="02020603050405020304" pitchFamily="18" charset="0"/>
                <a:cs typeface="Times New Roman" panose="02020603050405020304" pitchFamily="18" charset="0"/>
              </a:rPr>
              <a:t>Rpi.GPIO</a:t>
            </a:r>
            <a:r>
              <a:rPr lang="en-US" dirty="0">
                <a:latin typeface="Times New Roman" panose="02020603050405020304" pitchFamily="18" charset="0"/>
                <a:cs typeface="Times New Roman" panose="02020603050405020304" pitchFamily="18" charset="0"/>
              </a:rPr>
              <a:t> library for Raspberry Pi GPIO control and the </a:t>
            </a:r>
            <a:r>
              <a:rPr lang="en-US" dirty="0" err="1">
                <a:latin typeface="Times New Roman" panose="02020603050405020304" pitchFamily="18" charset="0"/>
                <a:cs typeface="Times New Roman" panose="02020603050405020304" pitchFamily="18" charset="0"/>
              </a:rPr>
              <a:t>time.sleep</a:t>
            </a:r>
            <a:r>
              <a:rPr lang="en-US" dirty="0">
                <a:latin typeface="Times New Roman" panose="02020603050405020304" pitchFamily="18" charset="0"/>
                <a:cs typeface="Times New Roman" panose="02020603050405020304" pitchFamily="18" charset="0"/>
              </a:rPr>
              <a:t> function for adding </a:t>
            </a:r>
            <a:r>
              <a:rPr lang="en-US" dirty="0" err="1">
                <a:latin typeface="Times New Roman" panose="02020603050405020304" pitchFamily="18" charset="0"/>
                <a:cs typeface="Times New Roman" panose="02020603050405020304" pitchFamily="18" charset="0"/>
              </a:rPr>
              <a:t>delays.It</a:t>
            </a:r>
            <a:r>
              <a:rPr lang="en-US" dirty="0">
                <a:latin typeface="Times New Roman" panose="02020603050405020304" pitchFamily="18" charset="0"/>
                <a:cs typeface="Times New Roman" panose="02020603050405020304" pitchFamily="18" charset="0"/>
              </a:rPr>
              <a:t> defines various pins for magnetic sensors (hallpin1 to hallpin33) and LEDs (LED1 to LED32).It disables warnings and sets the GPIO mode to use physical pin numbers on the Raspberry </a:t>
            </a:r>
            <a:r>
              <a:rPr lang="en-US" dirty="0" err="1">
                <a:latin typeface="Times New Roman" panose="02020603050405020304" pitchFamily="18" charset="0"/>
                <a:cs typeface="Times New Roman" panose="02020603050405020304" pitchFamily="18" charset="0"/>
              </a:rPr>
              <a:t>Pi.It</a:t>
            </a:r>
            <a:r>
              <a:rPr lang="en-US" dirty="0">
                <a:latin typeface="Times New Roman" panose="02020603050405020304" pitchFamily="18" charset="0"/>
                <a:cs typeface="Times New Roman" panose="02020603050405020304" pitchFamily="18" charset="0"/>
              </a:rPr>
              <a:t> configures the pins for input (sensors) or output (LEDs) and initializes the LEDs to be initially turned off.</a:t>
            </a:r>
          </a:p>
        </p:txBody>
      </p:sp>
      <p:pic>
        <p:nvPicPr>
          <p:cNvPr id="1026" name="Picture 2" descr="What you will need | Setting up your Raspberry Pi | Coding ...">
            <a:extLst>
              <a:ext uri="{FF2B5EF4-FFF2-40B4-BE49-F238E27FC236}">
                <a16:creationId xmlns:a16="http://schemas.microsoft.com/office/drawing/2014/main" id="{AFB50F26-6EAE-713C-50E3-3F1453E9A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776" y="1570330"/>
            <a:ext cx="2972567" cy="18180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F40693E-0D33-EE6E-A082-F215DCC8B184}"/>
              </a:ext>
            </a:extLst>
          </p:cNvPr>
          <p:cNvPicPr>
            <a:picLocks noChangeAspect="1"/>
          </p:cNvPicPr>
          <p:nvPr/>
        </p:nvPicPr>
        <p:blipFill>
          <a:blip r:embed="rId3"/>
          <a:stretch>
            <a:fillRect/>
          </a:stretch>
        </p:blipFill>
        <p:spPr>
          <a:xfrm>
            <a:off x="9422928" y="5307297"/>
            <a:ext cx="1333563" cy="1333563"/>
          </a:xfrm>
          <a:prstGeom prst="rect">
            <a:avLst/>
          </a:prstGeom>
        </p:spPr>
      </p:pic>
      <p:pic>
        <p:nvPicPr>
          <p:cNvPr id="9" name="Picture 8">
            <a:extLst>
              <a:ext uri="{FF2B5EF4-FFF2-40B4-BE49-F238E27FC236}">
                <a16:creationId xmlns:a16="http://schemas.microsoft.com/office/drawing/2014/main" id="{3916777C-2EC4-2AC7-A94D-4624A28B4F14}"/>
              </a:ext>
            </a:extLst>
          </p:cNvPr>
          <p:cNvPicPr>
            <a:picLocks noChangeAspect="1"/>
          </p:cNvPicPr>
          <p:nvPr/>
        </p:nvPicPr>
        <p:blipFill>
          <a:blip r:embed="rId4"/>
          <a:stretch>
            <a:fillRect/>
          </a:stretch>
        </p:blipFill>
        <p:spPr>
          <a:xfrm>
            <a:off x="1048329" y="5557403"/>
            <a:ext cx="833353" cy="833353"/>
          </a:xfrm>
          <a:prstGeom prst="rect">
            <a:avLst/>
          </a:prstGeom>
        </p:spPr>
      </p:pic>
      <p:pic>
        <p:nvPicPr>
          <p:cNvPr id="10" name="Picture 9">
            <a:extLst>
              <a:ext uri="{FF2B5EF4-FFF2-40B4-BE49-F238E27FC236}">
                <a16:creationId xmlns:a16="http://schemas.microsoft.com/office/drawing/2014/main" id="{E051E0E5-23D0-14DB-25CD-BBD24D0DC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0668" y="5307299"/>
            <a:ext cx="1333563" cy="1207262"/>
          </a:xfrm>
          <a:prstGeom prst="rect">
            <a:avLst/>
          </a:prstGeom>
        </p:spPr>
      </p:pic>
      <p:pic>
        <p:nvPicPr>
          <p:cNvPr id="11" name="Picture 10">
            <a:extLst>
              <a:ext uri="{FF2B5EF4-FFF2-40B4-BE49-F238E27FC236}">
                <a16:creationId xmlns:a16="http://schemas.microsoft.com/office/drawing/2014/main" id="{D8F5C328-FA44-6FA1-47B3-5DFD9D9BD3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0266" y="5060548"/>
            <a:ext cx="2716038" cy="1700763"/>
          </a:xfrm>
          <a:prstGeom prst="rect">
            <a:avLst/>
          </a:prstGeom>
        </p:spPr>
      </p:pic>
    </p:spTree>
    <p:extLst>
      <p:ext uri="{BB962C8B-B14F-4D97-AF65-F5344CB8AC3E}">
        <p14:creationId xmlns:p14="http://schemas.microsoft.com/office/powerpoint/2010/main" val="200105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C097C3-5B77-1455-EA8B-4B8EE5118319}"/>
              </a:ext>
            </a:extLst>
          </p:cNvPr>
          <p:cNvSpPr txBox="1"/>
          <p:nvPr/>
        </p:nvSpPr>
        <p:spPr>
          <a:xfrm>
            <a:off x="442451" y="351022"/>
            <a:ext cx="10550013" cy="175432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Sensor Reading: </a:t>
            </a:r>
          </a:p>
          <a:p>
            <a:r>
              <a:rPr lang="en-US" sz="2000" dirty="0">
                <a:latin typeface="Times New Roman" panose="02020603050405020304" pitchFamily="18" charset="0"/>
                <a:cs typeface="Times New Roman" panose="02020603050405020304" pitchFamily="18" charset="0"/>
              </a:rPr>
              <a:t>                                     The code enters an infinite loop, where it continuously reads the state of the magnetic sensors .For each sensor, it checks whether it is detecting a magnetic field (True) or not (False) and sets corresponding variables (a1 to d3) to 1 or 0 accordingly It prints messages indicating whether each sensor detected a magnet or not.</a:t>
            </a:r>
          </a:p>
        </p:txBody>
      </p:sp>
      <p:sp>
        <p:nvSpPr>
          <p:cNvPr id="5" name="TextBox 4">
            <a:extLst>
              <a:ext uri="{FF2B5EF4-FFF2-40B4-BE49-F238E27FC236}">
                <a16:creationId xmlns:a16="http://schemas.microsoft.com/office/drawing/2014/main" id="{D572F490-6245-4897-AFA0-722202ADB7FB}"/>
              </a:ext>
            </a:extLst>
          </p:cNvPr>
          <p:cNvSpPr txBox="1"/>
          <p:nvPr/>
        </p:nvSpPr>
        <p:spPr>
          <a:xfrm>
            <a:off x="442451" y="2290227"/>
            <a:ext cx="10186219" cy="113877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Summation:</a:t>
            </a:r>
          </a:p>
          <a:p>
            <a:r>
              <a:rPr lang="en-US" sz="2000" dirty="0">
                <a:latin typeface="Times New Roman" panose="02020603050405020304" pitchFamily="18" charset="0"/>
                <a:cs typeface="Times New Roman" panose="02020603050405020304" pitchFamily="18" charset="0"/>
              </a:rPr>
              <a:t>                           After reading all the sensors, it calculates the sum of the variables a1, a2, a3, b1, b2, b3, c1, c2, c3, d1, d2, and d3.These sums are stored in sum1, sum2, sum3, and sum4.</a:t>
            </a:r>
          </a:p>
        </p:txBody>
      </p:sp>
      <p:sp>
        <p:nvSpPr>
          <p:cNvPr id="7" name="TextBox 6">
            <a:extLst>
              <a:ext uri="{FF2B5EF4-FFF2-40B4-BE49-F238E27FC236}">
                <a16:creationId xmlns:a16="http://schemas.microsoft.com/office/drawing/2014/main" id="{3C833671-DD9C-E19B-E745-333E1DB4A86E}"/>
              </a:ext>
            </a:extLst>
          </p:cNvPr>
          <p:cNvSpPr txBox="1"/>
          <p:nvPr/>
        </p:nvSpPr>
        <p:spPr>
          <a:xfrm>
            <a:off x="442451" y="3842131"/>
            <a:ext cx="11159613" cy="236988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LED Control:</a:t>
            </a:r>
          </a:p>
          <a:p>
            <a:r>
              <a:rPr lang="en-US" sz="2000" dirty="0">
                <a:latin typeface="Times New Roman" panose="02020603050405020304" pitchFamily="18" charset="0"/>
                <a:cs typeface="Times New Roman" panose="02020603050405020304" pitchFamily="18" charset="0"/>
              </a:rPr>
              <a:t>                               The code then checks if f1, f2, f3, and f4 are 0 (initially, they are).For each "f" variable (f1 to f4), it checks the highest sum value among the corresponding sensors (sum1 to sum4).If the current "f" variable is 0, and the corresponding sum is the highest, it turns on a set of LEDs (LED1/12/22/32, LED11/2/22/32, etc.) and waits for 15 seconds. After the wait, it turns off the same set of LEDs and sets the "f" variable to 1 to indicate that the LEDs have been activated. This logic essentially activates LEDs corresponding to the sensors that have the highest magnetic field readings, one "f" variable at a time.</a:t>
            </a:r>
          </a:p>
        </p:txBody>
      </p:sp>
    </p:spTree>
    <p:extLst>
      <p:ext uri="{BB962C8B-B14F-4D97-AF65-F5344CB8AC3E}">
        <p14:creationId xmlns:p14="http://schemas.microsoft.com/office/powerpoint/2010/main" val="276992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9BCC26-0A73-94AD-82F6-5C6ED31385BA}"/>
              </a:ext>
            </a:extLst>
          </p:cNvPr>
          <p:cNvSpPr txBox="1"/>
          <p:nvPr/>
        </p:nvSpPr>
        <p:spPr>
          <a:xfrm>
            <a:off x="442452" y="712271"/>
            <a:ext cx="11307096" cy="1969770"/>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Sleep and Loop: </a:t>
            </a:r>
          </a:p>
          <a:p>
            <a:r>
              <a:rPr lang="en-US" dirty="0">
                <a:latin typeface="Times New Roman" panose="02020603050405020304" pitchFamily="18" charset="0"/>
                <a:cs typeface="Times New Roman" panose="02020603050405020304" pitchFamily="18" charset="0"/>
              </a:rPr>
              <a:t>After all the comparisons are made and LEDs are potentially activated, the code sleeps for 2 seconds before looping back to read the sensor values again . In summary, this program monitors multiple magnetic sensors and activates specific sets of LEDs based on which sensors detect the strongest magnetic fields. The LEDs are turned on for a fixed duration of 15 seconds and then turned off. The program continues to monitor and update the LED states in response to changes in the magnetic field detected by the sensors</a:t>
            </a:r>
          </a:p>
        </p:txBody>
      </p:sp>
    </p:spTree>
    <p:extLst>
      <p:ext uri="{BB962C8B-B14F-4D97-AF65-F5344CB8AC3E}">
        <p14:creationId xmlns:p14="http://schemas.microsoft.com/office/powerpoint/2010/main" val="128261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277032" y="560791"/>
            <a:ext cx="7570839" cy="584775"/>
          </a:xfrm>
          <a:prstGeom prst="rect">
            <a:avLst/>
          </a:prstGeom>
          <a:noFill/>
        </p:spPr>
        <p:txBody>
          <a:bodyPr wrap="square" rtlCol="0" anchor="ctr">
            <a:spAutoFit/>
          </a:bodyPr>
          <a:lstStyle/>
          <a:p>
            <a:r>
              <a:rPr lang="en-US" sz="3200" b="1" i="0" dirty="0">
                <a:effectLst/>
                <a:latin typeface="Times New Roman" panose="02020603050405020304" pitchFamily="18" charset="0"/>
                <a:cs typeface="Times New Roman" panose="02020603050405020304" pitchFamily="18" charset="0"/>
              </a:rPr>
              <a:t>Define Project Scope and Requirements:</a:t>
            </a:r>
            <a:endParaRPr lang="ko-KR" altLang="en-US" sz="3200" dirty="0">
              <a:solidFill>
                <a:schemeClr val="accent6"/>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B2BEC2-F24D-8AC1-EC45-00AC35394489}"/>
              </a:ext>
            </a:extLst>
          </p:cNvPr>
          <p:cNvSpPr txBox="1"/>
          <p:nvPr/>
        </p:nvSpPr>
        <p:spPr>
          <a:xfrm>
            <a:off x="4277032" y="1946391"/>
            <a:ext cx="7914968" cy="2062103"/>
          </a:xfrm>
          <a:prstGeom prst="rect">
            <a:avLst/>
          </a:prstGeom>
          <a:noFill/>
        </p:spPr>
        <p:txBody>
          <a:bodyPr wrap="square">
            <a:spAutoFit/>
          </a:bodyPr>
          <a:lstStyle/>
          <a:p>
            <a:r>
              <a:rPr lang="en-US" sz="3200" b="0" i="0" dirty="0">
                <a:solidFill>
                  <a:srgbClr val="374151"/>
                </a:solidFill>
                <a:effectLst/>
                <a:latin typeface="Times New Roman" panose="02020603050405020304" pitchFamily="18" charset="0"/>
                <a:cs typeface="Times New Roman" panose="02020603050405020304" pitchFamily="18" charset="0"/>
              </a:rPr>
              <a:t>    Clearly define the goals and requirements of your traffic management system. What traffic data are you collecting? What will the system do with this data? Who are the stakeholders?</a:t>
            </a:r>
            <a:endParaRPr lang="en-US" sz="3200" dirty="0">
              <a:latin typeface="Times New Roman" panose="02020603050405020304" pitchFamily="18" charset="0"/>
              <a:cs typeface="Times New Roman" panose="02020603050405020304" pitchFamily="18" charset="0"/>
            </a:endParaRPr>
          </a:p>
        </p:txBody>
      </p:sp>
      <p:pic>
        <p:nvPicPr>
          <p:cNvPr id="6146" name="Picture 2" descr="IOT based Intelligent Traffic Management System">
            <a:extLst>
              <a:ext uri="{FF2B5EF4-FFF2-40B4-BE49-F238E27FC236}">
                <a16:creationId xmlns:a16="http://schemas.microsoft.com/office/drawing/2014/main" id="{C128FC89-C18A-8FC3-5D2E-1D08A1AD2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42884" y="1442885"/>
            <a:ext cx="6858000" cy="397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02272"/>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3961</TotalTime>
  <Words>2671</Words>
  <Application>Microsoft Office PowerPoint</Application>
  <PresentationFormat>Widescreen</PresentationFormat>
  <Paragraphs>290</Paragraphs>
  <Slides>18</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Aharoni</vt:lpstr>
      <vt:lpstr>Arial</vt:lpstr>
      <vt:lpstr>Calibri</vt:lpstr>
      <vt:lpstr>LEMON MILK Bold</vt:lpstr>
      <vt:lpstr>Open Sans</vt:lpstr>
      <vt:lpstr>Söhne</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Ivan Enginner</cp:lastModifiedBy>
  <cp:revision>132</cp:revision>
  <dcterms:created xsi:type="dcterms:W3CDTF">2019-01-14T06:35:35Z</dcterms:created>
  <dcterms:modified xsi:type="dcterms:W3CDTF">2023-10-18T15:29:23Z</dcterms:modified>
</cp:coreProperties>
</file>