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69" r:id="rId4"/>
    <p:sldId id="257" r:id="rId5"/>
    <p:sldId id="272" r:id="rId6"/>
    <p:sldId id="258" r:id="rId7"/>
    <p:sldId id="259" r:id="rId8"/>
    <p:sldId id="260" r:id="rId9"/>
    <p:sldId id="261" r:id="rId10"/>
    <p:sldId id="262" r:id="rId11"/>
    <p:sldId id="271" r:id="rId12"/>
    <p:sldId id="27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8EC-C5FD-72FC-8245-8719CC5761B3}"/>
              </a:ext>
            </a:extLst>
          </p:cNvPr>
          <p:cNvSpPr>
            <a:spLocks noGrp="1"/>
          </p:cNvSpPr>
          <p:nvPr>
            <p:ph type="ctrTitle"/>
          </p:nvPr>
        </p:nvSpPr>
        <p:spPr>
          <a:xfrm>
            <a:off x="1922107" y="139960"/>
            <a:ext cx="7847044" cy="410546"/>
          </a:xfrm>
        </p:spPr>
        <p:txBody>
          <a:bodyPr>
            <a:normAutofit fontScale="90000"/>
          </a:bodyPr>
          <a:lstStyle/>
          <a:p>
            <a:pPr>
              <a:lnSpc>
                <a:spcPct val="100000"/>
              </a:lnSpc>
            </a:pPr>
            <a:r>
              <a:rPr lang="en-US" sz="2400" dirty="0">
                <a:solidFill>
                  <a:srgbClr val="FFFFFF"/>
                </a:solidFill>
              </a:rPr>
              <a:t>GOVERNMENT</a:t>
            </a:r>
            <a:r>
              <a:rPr lang="en-US" sz="2400" spc="-40" dirty="0">
                <a:solidFill>
                  <a:srgbClr val="FFFFFF"/>
                </a:solidFill>
              </a:rPr>
              <a:t> </a:t>
            </a:r>
            <a:r>
              <a:rPr lang="en-US" sz="2400" dirty="0">
                <a:solidFill>
                  <a:srgbClr val="FFFFFF"/>
                </a:solidFill>
              </a:rPr>
              <a:t>COLLEGE</a:t>
            </a:r>
            <a:r>
              <a:rPr lang="en-US" sz="2400" spc="15" dirty="0">
                <a:solidFill>
                  <a:srgbClr val="FFFFFF"/>
                </a:solidFill>
              </a:rPr>
              <a:t> </a:t>
            </a:r>
            <a:r>
              <a:rPr lang="en-US" sz="2400" dirty="0">
                <a:solidFill>
                  <a:srgbClr val="FFFFFF"/>
                </a:solidFill>
              </a:rPr>
              <a:t>OF</a:t>
            </a:r>
            <a:r>
              <a:rPr lang="en-US" sz="2400" spc="-5" dirty="0">
                <a:solidFill>
                  <a:srgbClr val="FFFFFF"/>
                </a:solidFill>
              </a:rPr>
              <a:t> </a:t>
            </a:r>
            <a:r>
              <a:rPr lang="en-US" sz="2400" dirty="0">
                <a:solidFill>
                  <a:srgbClr val="FFFFFF"/>
                </a:solidFill>
              </a:rPr>
              <a:t>ENGINEERING</a:t>
            </a:r>
            <a:r>
              <a:rPr lang="en-US" sz="2400" spc="-15" dirty="0">
                <a:solidFill>
                  <a:srgbClr val="FFFFFF"/>
                </a:solidFill>
              </a:rPr>
              <a:t> </a:t>
            </a:r>
            <a:r>
              <a:rPr lang="en-US" sz="2400" dirty="0">
                <a:solidFill>
                  <a:srgbClr val="FFFFFF"/>
                </a:solidFill>
              </a:rPr>
              <a:t>ERODE</a:t>
            </a:r>
            <a:endParaRPr lang="en-IN" sz="2400" dirty="0"/>
          </a:p>
        </p:txBody>
      </p:sp>
      <p:pic>
        <p:nvPicPr>
          <p:cNvPr id="3" name="object 4">
            <a:extLst>
              <a:ext uri="{FF2B5EF4-FFF2-40B4-BE49-F238E27FC236}">
                <a16:creationId xmlns:a16="http://schemas.microsoft.com/office/drawing/2014/main" id="{4D3BE550-6922-A04F-61D2-46EA4C2D4BE1}"/>
              </a:ext>
            </a:extLst>
          </p:cNvPr>
          <p:cNvPicPr/>
          <p:nvPr/>
        </p:nvPicPr>
        <p:blipFill>
          <a:blip r:embed="rId2" cstate="print"/>
          <a:stretch>
            <a:fillRect/>
          </a:stretch>
        </p:blipFill>
        <p:spPr>
          <a:xfrm>
            <a:off x="3821881" y="653545"/>
            <a:ext cx="3745246" cy="671401"/>
          </a:xfrm>
          <a:prstGeom prst="rect">
            <a:avLst/>
          </a:prstGeom>
        </p:spPr>
      </p:pic>
      <p:sp>
        <p:nvSpPr>
          <p:cNvPr id="5" name="TextBox 4">
            <a:extLst>
              <a:ext uri="{FF2B5EF4-FFF2-40B4-BE49-F238E27FC236}">
                <a16:creationId xmlns:a16="http://schemas.microsoft.com/office/drawing/2014/main" id="{C8073C2E-AA08-54DE-03CB-5C830A5CD6D4}"/>
              </a:ext>
            </a:extLst>
          </p:cNvPr>
          <p:cNvSpPr txBox="1"/>
          <p:nvPr/>
        </p:nvSpPr>
        <p:spPr>
          <a:xfrm>
            <a:off x="3300705" y="1430705"/>
            <a:ext cx="6097554" cy="369332"/>
          </a:xfrm>
          <a:prstGeom prst="rect">
            <a:avLst/>
          </a:prstGeom>
          <a:noFill/>
        </p:spPr>
        <p:txBody>
          <a:bodyPr wrap="square">
            <a:spAutoFit/>
          </a:bodyPr>
          <a:lstStyle/>
          <a:p>
            <a:pPr marL="12700">
              <a:lnSpc>
                <a:spcPct val="100000"/>
              </a:lnSpc>
              <a:spcBef>
                <a:spcPts val="100"/>
              </a:spcBef>
            </a:pPr>
            <a:r>
              <a:rPr lang="en-US" sz="1800" dirty="0">
                <a:solidFill>
                  <a:srgbClr val="FFFFFF"/>
                </a:solidFill>
                <a:latin typeface="Times New Roman"/>
                <a:cs typeface="Times New Roman"/>
              </a:rPr>
              <a:t>B.E</a:t>
            </a:r>
            <a:r>
              <a:rPr lang="en-US" sz="1800" spc="-10" dirty="0">
                <a:solidFill>
                  <a:srgbClr val="FFFFFF"/>
                </a:solidFill>
                <a:latin typeface="Times New Roman"/>
                <a:cs typeface="Times New Roman"/>
              </a:rPr>
              <a:t> </a:t>
            </a:r>
            <a:r>
              <a:rPr lang="en-US" sz="1800" dirty="0">
                <a:solidFill>
                  <a:srgbClr val="FFFFFF"/>
                </a:solidFill>
                <a:latin typeface="Times New Roman"/>
                <a:cs typeface="Times New Roman"/>
              </a:rPr>
              <a:t>Electronics</a:t>
            </a:r>
            <a:r>
              <a:rPr lang="en-US" sz="1800" spc="-35" dirty="0">
                <a:solidFill>
                  <a:srgbClr val="FFFFFF"/>
                </a:solidFill>
                <a:latin typeface="Times New Roman"/>
                <a:cs typeface="Times New Roman"/>
              </a:rPr>
              <a:t> </a:t>
            </a:r>
            <a:r>
              <a:rPr lang="en-US" sz="1800" dirty="0">
                <a:solidFill>
                  <a:srgbClr val="FFFFFF"/>
                </a:solidFill>
                <a:latin typeface="Times New Roman"/>
                <a:cs typeface="Times New Roman"/>
              </a:rPr>
              <a:t>and</a:t>
            </a:r>
            <a:r>
              <a:rPr lang="en-US" sz="1800" spc="-10" dirty="0">
                <a:solidFill>
                  <a:srgbClr val="FFFFFF"/>
                </a:solidFill>
                <a:latin typeface="Times New Roman"/>
                <a:cs typeface="Times New Roman"/>
              </a:rPr>
              <a:t> </a:t>
            </a:r>
            <a:r>
              <a:rPr lang="en-US" sz="1800" spc="-5" dirty="0">
                <a:solidFill>
                  <a:srgbClr val="FFFFFF"/>
                </a:solidFill>
                <a:latin typeface="Times New Roman"/>
                <a:cs typeface="Times New Roman"/>
              </a:rPr>
              <a:t>Communication</a:t>
            </a:r>
            <a:r>
              <a:rPr lang="en-US" sz="1800" dirty="0">
                <a:solidFill>
                  <a:srgbClr val="FFFFFF"/>
                </a:solidFill>
                <a:latin typeface="Times New Roman"/>
                <a:cs typeface="Times New Roman"/>
              </a:rPr>
              <a:t> Engineering</a:t>
            </a:r>
            <a:endParaRPr lang="en-US" sz="1800" dirty="0">
              <a:latin typeface="Times New Roman"/>
              <a:cs typeface="Times New Roman"/>
            </a:endParaRPr>
          </a:p>
        </p:txBody>
      </p:sp>
      <p:sp>
        <p:nvSpPr>
          <p:cNvPr id="7" name="TextBox 6">
            <a:extLst>
              <a:ext uri="{FF2B5EF4-FFF2-40B4-BE49-F238E27FC236}">
                <a16:creationId xmlns:a16="http://schemas.microsoft.com/office/drawing/2014/main" id="{29960A6D-DB6E-57EF-FC8B-E0E866FC15C8}"/>
              </a:ext>
            </a:extLst>
          </p:cNvPr>
          <p:cNvSpPr txBox="1"/>
          <p:nvPr/>
        </p:nvSpPr>
        <p:spPr>
          <a:xfrm>
            <a:off x="496855" y="2021081"/>
            <a:ext cx="6097554" cy="659155"/>
          </a:xfrm>
          <a:prstGeom prst="rect">
            <a:avLst/>
          </a:prstGeom>
          <a:noFill/>
        </p:spPr>
        <p:txBody>
          <a:bodyPr wrap="square">
            <a:spAutoFit/>
          </a:bodyPr>
          <a:lstStyle/>
          <a:p>
            <a:pPr marL="12700">
              <a:lnSpc>
                <a:spcPct val="100000"/>
              </a:lnSpc>
              <a:spcBef>
                <a:spcPts val="100"/>
              </a:spcBef>
            </a:pPr>
            <a:r>
              <a:rPr lang="en-US" sz="1800" spc="-5" dirty="0">
                <a:solidFill>
                  <a:srgbClr val="FFFFFF"/>
                </a:solidFill>
                <a:latin typeface="Times New Roman"/>
                <a:cs typeface="Times New Roman"/>
              </a:rPr>
              <a:t>Name</a:t>
            </a:r>
            <a:r>
              <a:rPr lang="en-US" sz="1800" dirty="0">
                <a:solidFill>
                  <a:srgbClr val="FFFFFF"/>
                </a:solidFill>
                <a:latin typeface="Times New Roman"/>
                <a:cs typeface="Times New Roman"/>
              </a:rPr>
              <a:t> </a:t>
            </a:r>
            <a:r>
              <a:rPr lang="en-US" sz="1800" spc="-5" dirty="0">
                <a:solidFill>
                  <a:srgbClr val="FFFFFF"/>
                </a:solidFill>
                <a:latin typeface="Times New Roman"/>
                <a:cs typeface="Times New Roman"/>
              </a:rPr>
              <a:t>of the</a:t>
            </a:r>
            <a:r>
              <a:rPr lang="en-US" sz="1800" dirty="0">
                <a:solidFill>
                  <a:srgbClr val="FFFFFF"/>
                </a:solidFill>
                <a:latin typeface="Times New Roman"/>
                <a:cs typeface="Times New Roman"/>
              </a:rPr>
              <a:t> </a:t>
            </a:r>
            <a:r>
              <a:rPr lang="en-US" sz="1800" spc="-5" dirty="0">
                <a:solidFill>
                  <a:srgbClr val="FFFFFF"/>
                </a:solidFill>
                <a:latin typeface="Times New Roman"/>
                <a:cs typeface="Times New Roman"/>
              </a:rPr>
              <a:t>Student:</a:t>
            </a:r>
            <a:r>
              <a:rPr lang="en-US" spc="-5" dirty="0">
                <a:solidFill>
                  <a:srgbClr val="FFFFFF"/>
                </a:solidFill>
                <a:latin typeface="Times New Roman"/>
                <a:cs typeface="Times New Roman"/>
              </a:rPr>
              <a:t> Muthuramalingam B</a:t>
            </a:r>
            <a:endParaRPr lang="en-US" dirty="0">
              <a:latin typeface="Times New Roman"/>
              <a:cs typeface="Times New Roman"/>
            </a:endParaRPr>
          </a:p>
          <a:p>
            <a:pPr marL="12700">
              <a:lnSpc>
                <a:spcPct val="100000"/>
              </a:lnSpc>
              <a:spcBef>
                <a:spcPts val="100"/>
              </a:spcBef>
            </a:pPr>
            <a:r>
              <a:rPr lang="en-US" sz="1800" spc="-5" dirty="0">
                <a:solidFill>
                  <a:srgbClr val="FFFFFF"/>
                </a:solidFill>
                <a:latin typeface="Times New Roman"/>
                <a:cs typeface="Times New Roman"/>
              </a:rPr>
              <a:t>Naan </a:t>
            </a:r>
            <a:r>
              <a:rPr lang="en-US" sz="1800" dirty="0" err="1">
                <a:solidFill>
                  <a:srgbClr val="FFFFFF"/>
                </a:solidFill>
                <a:latin typeface="Times New Roman"/>
                <a:cs typeface="Times New Roman"/>
              </a:rPr>
              <a:t>Mudhalv</a:t>
            </a:r>
            <a:r>
              <a:rPr lang="en-US" sz="1800" spc="5" dirty="0" err="1">
                <a:solidFill>
                  <a:srgbClr val="FFFFFF"/>
                </a:solidFill>
                <a:latin typeface="Times New Roman"/>
                <a:cs typeface="Times New Roman"/>
              </a:rPr>
              <a:t>a</a:t>
            </a:r>
            <a:r>
              <a:rPr lang="en-US" sz="1800" dirty="0" err="1">
                <a:solidFill>
                  <a:srgbClr val="FFFFFF"/>
                </a:solidFill>
                <a:latin typeface="Times New Roman"/>
                <a:cs typeface="Times New Roman"/>
              </a:rPr>
              <a:t>n</a:t>
            </a:r>
            <a:r>
              <a:rPr lang="en-US" sz="1800" dirty="0">
                <a:solidFill>
                  <a:srgbClr val="FFFFFF"/>
                </a:solidFill>
                <a:latin typeface="Times New Roman"/>
                <a:cs typeface="Times New Roman"/>
              </a:rPr>
              <a:t> </a:t>
            </a:r>
            <a:r>
              <a:rPr lang="en-US" sz="1800" spc="5" dirty="0">
                <a:solidFill>
                  <a:srgbClr val="FFFFFF"/>
                </a:solidFill>
                <a:latin typeface="Times New Roman"/>
                <a:cs typeface="Times New Roman"/>
              </a:rPr>
              <a:t> </a:t>
            </a:r>
            <a:r>
              <a:rPr lang="en-US" sz="1800" dirty="0">
                <a:solidFill>
                  <a:srgbClr val="FFFFFF"/>
                </a:solidFill>
                <a:latin typeface="Times New Roman"/>
                <a:cs typeface="Times New Roman"/>
              </a:rPr>
              <a:t>Reg</a:t>
            </a:r>
            <a:r>
              <a:rPr lang="en-US" sz="1800" spc="5" dirty="0">
                <a:solidFill>
                  <a:srgbClr val="FFFFFF"/>
                </a:solidFill>
                <a:latin typeface="Times New Roman"/>
                <a:cs typeface="Times New Roman"/>
              </a:rPr>
              <a:t>i</a:t>
            </a:r>
            <a:r>
              <a:rPr lang="en-US" sz="1800" spc="-5" dirty="0">
                <a:solidFill>
                  <a:srgbClr val="FFFFFF"/>
                </a:solidFill>
                <a:latin typeface="Times New Roman"/>
                <a:cs typeface="Times New Roman"/>
              </a:rPr>
              <a:t>ster</a:t>
            </a:r>
            <a:r>
              <a:rPr lang="en-US" sz="1800" spc="-15" dirty="0">
                <a:solidFill>
                  <a:srgbClr val="FFFFFF"/>
                </a:solidFill>
                <a:latin typeface="Times New Roman"/>
                <a:cs typeface="Times New Roman"/>
              </a:rPr>
              <a:t> </a:t>
            </a:r>
            <a:r>
              <a:rPr lang="en-US" sz="1800" dirty="0">
                <a:solidFill>
                  <a:srgbClr val="FFFFFF"/>
                </a:solidFill>
                <a:latin typeface="Times New Roman"/>
                <a:cs typeface="Times New Roman"/>
              </a:rPr>
              <a:t>no:</a:t>
            </a:r>
            <a:r>
              <a:rPr lang="en-US" sz="1800" spc="-155" dirty="0">
                <a:solidFill>
                  <a:srgbClr val="FFFFFF"/>
                </a:solidFill>
                <a:latin typeface="Times New Roman"/>
                <a:cs typeface="Times New Roman"/>
              </a:rPr>
              <a:t> </a:t>
            </a:r>
            <a:r>
              <a:rPr lang="en-US" sz="2400" spc="-7" baseline="1736" dirty="0">
                <a:solidFill>
                  <a:srgbClr val="FFFFFF"/>
                </a:solidFill>
                <a:latin typeface="Times New Roman"/>
                <a:cs typeface="Times New Roman"/>
              </a:rPr>
              <a:t>au73</a:t>
            </a:r>
            <a:r>
              <a:rPr lang="en-US" sz="2400" spc="-89" baseline="1736" dirty="0">
                <a:solidFill>
                  <a:srgbClr val="FFFFFF"/>
                </a:solidFill>
                <a:latin typeface="Times New Roman"/>
                <a:cs typeface="Times New Roman"/>
              </a:rPr>
              <a:t>1</a:t>
            </a:r>
            <a:r>
              <a:rPr lang="en-US" sz="2400" spc="-7" baseline="1736" dirty="0">
                <a:solidFill>
                  <a:srgbClr val="FFFFFF"/>
                </a:solidFill>
                <a:latin typeface="Times New Roman"/>
                <a:cs typeface="Times New Roman"/>
              </a:rPr>
              <a:t>12</a:t>
            </a:r>
            <a:r>
              <a:rPr lang="en-US" sz="2400" spc="-89" baseline="1736" dirty="0">
                <a:solidFill>
                  <a:srgbClr val="FFFFFF"/>
                </a:solidFill>
                <a:latin typeface="Times New Roman"/>
                <a:cs typeface="Times New Roman"/>
              </a:rPr>
              <a:t>1</a:t>
            </a:r>
            <a:r>
              <a:rPr lang="en-US" sz="2400" spc="-7" baseline="1736" dirty="0">
                <a:solidFill>
                  <a:srgbClr val="FFFFFF"/>
                </a:solidFill>
                <a:latin typeface="Times New Roman"/>
                <a:cs typeface="Times New Roman"/>
              </a:rPr>
              <a:t>106034</a:t>
            </a:r>
            <a:endParaRPr lang="en-US" sz="2400" baseline="1736" dirty="0">
              <a:latin typeface="Times New Roman"/>
              <a:cs typeface="Times New Roman"/>
            </a:endParaRPr>
          </a:p>
        </p:txBody>
      </p:sp>
      <p:sp>
        <p:nvSpPr>
          <p:cNvPr id="9" name="TextBox 8">
            <a:extLst>
              <a:ext uri="{FF2B5EF4-FFF2-40B4-BE49-F238E27FC236}">
                <a16:creationId xmlns:a16="http://schemas.microsoft.com/office/drawing/2014/main" id="{8DD17DB1-2AB0-AE9A-332C-6103CE2477FD}"/>
              </a:ext>
            </a:extLst>
          </p:cNvPr>
          <p:cNvSpPr txBox="1"/>
          <p:nvPr/>
        </p:nvSpPr>
        <p:spPr>
          <a:xfrm>
            <a:off x="3501311" y="2901280"/>
            <a:ext cx="6186196" cy="3736792"/>
          </a:xfrm>
          <a:prstGeom prst="rect">
            <a:avLst/>
          </a:prstGeom>
          <a:noFill/>
        </p:spPr>
        <p:txBody>
          <a:bodyPr wrap="square">
            <a:spAutoFit/>
          </a:bodyPr>
          <a:lstStyle/>
          <a:p>
            <a:pPr marR="377190" algn="ctr">
              <a:lnSpc>
                <a:spcPct val="100000"/>
              </a:lnSpc>
              <a:spcBef>
                <a:spcPts val="484"/>
              </a:spcBef>
            </a:pPr>
            <a:r>
              <a:rPr lang="en-US" sz="1800" spc="-5" dirty="0">
                <a:solidFill>
                  <a:srgbClr val="FFFFFF"/>
                </a:solidFill>
                <a:latin typeface="Times New Roman"/>
                <a:cs typeface="Times New Roman"/>
              </a:rPr>
              <a:t>Under</a:t>
            </a:r>
            <a:r>
              <a:rPr lang="en-US" sz="1800" spc="-10" dirty="0">
                <a:solidFill>
                  <a:srgbClr val="FFFFFF"/>
                </a:solidFill>
                <a:latin typeface="Times New Roman"/>
                <a:cs typeface="Times New Roman"/>
              </a:rPr>
              <a:t> </a:t>
            </a:r>
            <a:r>
              <a:rPr lang="en-US" sz="1800" spc="-5" dirty="0">
                <a:solidFill>
                  <a:srgbClr val="FFFFFF"/>
                </a:solidFill>
                <a:latin typeface="Times New Roman"/>
                <a:cs typeface="Times New Roman"/>
              </a:rPr>
              <a:t>the mentor of</a:t>
            </a:r>
            <a:endParaRPr lang="en-US" sz="1800" dirty="0">
              <a:latin typeface="Times New Roman"/>
              <a:cs typeface="Times New Roman"/>
            </a:endParaRPr>
          </a:p>
          <a:p>
            <a:pPr marR="377825" algn="ctr">
              <a:lnSpc>
                <a:spcPct val="100000"/>
              </a:lnSpc>
              <a:spcBef>
                <a:spcPts val="390"/>
              </a:spcBef>
            </a:pPr>
            <a:r>
              <a:rPr lang="en-US" sz="1800" b="1" spc="-60" dirty="0">
                <a:solidFill>
                  <a:srgbClr val="FFFFFF"/>
                </a:solidFill>
                <a:latin typeface="Times New Roman"/>
                <a:cs typeface="Times New Roman"/>
              </a:rPr>
              <a:t>Dr.</a:t>
            </a:r>
            <a:r>
              <a:rPr lang="en-US" sz="1800" b="1" spc="-20" dirty="0">
                <a:solidFill>
                  <a:srgbClr val="FFFFFF"/>
                </a:solidFill>
                <a:latin typeface="Times New Roman"/>
                <a:cs typeface="Times New Roman"/>
              </a:rPr>
              <a:t> </a:t>
            </a:r>
            <a:r>
              <a:rPr lang="en-US" sz="1800" b="1" dirty="0">
                <a:solidFill>
                  <a:srgbClr val="FFFFFF"/>
                </a:solidFill>
                <a:latin typeface="Times New Roman"/>
                <a:cs typeface="Times New Roman"/>
              </a:rPr>
              <a:t>M.</a:t>
            </a:r>
            <a:r>
              <a:rPr lang="en-US" sz="1800" b="1" spc="-5" dirty="0">
                <a:solidFill>
                  <a:srgbClr val="FFFFFF"/>
                </a:solidFill>
                <a:latin typeface="Times New Roman"/>
                <a:cs typeface="Times New Roman"/>
              </a:rPr>
              <a:t> </a:t>
            </a:r>
            <a:r>
              <a:rPr lang="en-US" sz="1800" b="1" spc="-5" dirty="0" err="1">
                <a:solidFill>
                  <a:srgbClr val="FFFFFF"/>
                </a:solidFill>
                <a:latin typeface="Times New Roman"/>
                <a:cs typeface="Times New Roman"/>
              </a:rPr>
              <a:t>Sathyakala</a:t>
            </a:r>
            <a:endParaRPr lang="en-US" sz="1800" dirty="0">
              <a:latin typeface="Times New Roman"/>
              <a:cs typeface="Times New Roman"/>
            </a:endParaRPr>
          </a:p>
          <a:p>
            <a:pPr marL="966469" marR="1346200" indent="7620" algn="ctr">
              <a:lnSpc>
                <a:spcPct val="132500"/>
              </a:lnSpc>
              <a:spcBef>
                <a:spcPts val="55"/>
              </a:spcBef>
            </a:pPr>
            <a:r>
              <a:rPr lang="en-US" sz="1800" b="1" spc="-5" dirty="0">
                <a:solidFill>
                  <a:srgbClr val="FFFFFF"/>
                </a:solidFill>
                <a:latin typeface="Times New Roman"/>
                <a:cs typeface="Times New Roman"/>
              </a:rPr>
              <a:t>Assistant</a:t>
            </a:r>
            <a:r>
              <a:rPr lang="en-US" sz="1800" b="1" spc="65" dirty="0">
                <a:solidFill>
                  <a:srgbClr val="FFFFFF"/>
                </a:solidFill>
                <a:latin typeface="Times New Roman"/>
                <a:cs typeface="Times New Roman"/>
              </a:rPr>
              <a:t> </a:t>
            </a:r>
            <a:r>
              <a:rPr lang="en-US" sz="1800" b="1" spc="-10" dirty="0">
                <a:solidFill>
                  <a:srgbClr val="FFFFFF"/>
                </a:solidFill>
                <a:latin typeface="Times New Roman"/>
                <a:cs typeface="Times New Roman"/>
              </a:rPr>
              <a:t>professor</a:t>
            </a:r>
            <a:r>
              <a:rPr lang="en-US" sz="1800" b="1" spc="20" dirty="0">
                <a:solidFill>
                  <a:srgbClr val="FFFFFF"/>
                </a:solidFill>
                <a:latin typeface="Times New Roman"/>
                <a:cs typeface="Times New Roman"/>
              </a:rPr>
              <a:t> </a:t>
            </a:r>
            <a:r>
              <a:rPr lang="en-US" sz="1800" b="1" dirty="0">
                <a:solidFill>
                  <a:srgbClr val="FFFFFF"/>
                </a:solidFill>
                <a:latin typeface="Times New Roman"/>
                <a:cs typeface="Times New Roman"/>
              </a:rPr>
              <a:t>,</a:t>
            </a:r>
            <a:r>
              <a:rPr lang="en-US" sz="1800" b="1" spc="60" dirty="0">
                <a:solidFill>
                  <a:srgbClr val="FFFFFF"/>
                </a:solidFill>
                <a:latin typeface="Times New Roman"/>
                <a:cs typeface="Times New Roman"/>
              </a:rPr>
              <a:t> </a:t>
            </a:r>
            <a:r>
              <a:rPr lang="en-US" sz="1800" b="1" spc="-5" dirty="0" err="1">
                <a:solidFill>
                  <a:srgbClr val="FFFFFF"/>
                </a:solidFill>
                <a:latin typeface="Times New Roman"/>
                <a:cs typeface="Times New Roman"/>
              </a:rPr>
              <a:t>Dept.of</a:t>
            </a:r>
            <a:r>
              <a:rPr lang="en-US" sz="1800" b="1" spc="45" dirty="0">
                <a:solidFill>
                  <a:srgbClr val="FFFFFF"/>
                </a:solidFill>
                <a:latin typeface="Times New Roman"/>
                <a:cs typeface="Times New Roman"/>
              </a:rPr>
              <a:t> </a:t>
            </a:r>
            <a:r>
              <a:rPr lang="en-US" sz="1800" b="1" spc="-5" dirty="0">
                <a:solidFill>
                  <a:srgbClr val="FFFFFF"/>
                </a:solidFill>
                <a:latin typeface="Times New Roman"/>
                <a:cs typeface="Times New Roman"/>
              </a:rPr>
              <a:t>IT </a:t>
            </a:r>
            <a:r>
              <a:rPr lang="en-US" sz="1800" b="1" dirty="0">
                <a:solidFill>
                  <a:srgbClr val="FFFFFF"/>
                </a:solidFill>
                <a:latin typeface="Times New Roman"/>
                <a:cs typeface="Times New Roman"/>
              </a:rPr>
              <a:t> Department</a:t>
            </a:r>
            <a:r>
              <a:rPr lang="en-US" sz="1800" b="1" spc="-20" dirty="0">
                <a:solidFill>
                  <a:srgbClr val="FFFFFF"/>
                </a:solidFill>
                <a:latin typeface="Times New Roman"/>
                <a:cs typeface="Times New Roman"/>
              </a:rPr>
              <a:t> </a:t>
            </a:r>
            <a:r>
              <a:rPr lang="en-US" sz="1800" b="1" dirty="0">
                <a:solidFill>
                  <a:srgbClr val="FFFFFF"/>
                </a:solidFill>
                <a:latin typeface="Times New Roman"/>
                <a:cs typeface="Times New Roman"/>
              </a:rPr>
              <a:t>of </a:t>
            </a:r>
            <a:r>
              <a:rPr lang="en-US" sz="1800" b="1" spc="-5" dirty="0">
                <a:solidFill>
                  <a:srgbClr val="FFFFFF"/>
                </a:solidFill>
                <a:latin typeface="Times New Roman"/>
                <a:cs typeface="Times New Roman"/>
              </a:rPr>
              <a:t>Information</a:t>
            </a:r>
            <a:r>
              <a:rPr lang="en-US" sz="1800" b="1" spc="-35" dirty="0">
                <a:solidFill>
                  <a:srgbClr val="FFFFFF"/>
                </a:solidFill>
                <a:latin typeface="Times New Roman"/>
                <a:cs typeface="Times New Roman"/>
              </a:rPr>
              <a:t> </a:t>
            </a:r>
            <a:r>
              <a:rPr lang="en-US" sz="1800" b="1" spc="-15" dirty="0">
                <a:solidFill>
                  <a:srgbClr val="FFFFFF"/>
                </a:solidFill>
                <a:latin typeface="Times New Roman"/>
                <a:cs typeface="Times New Roman"/>
              </a:rPr>
              <a:t>Technology(IT)</a:t>
            </a:r>
            <a:endParaRPr lang="en-US" sz="1800" dirty="0">
              <a:latin typeface="Times New Roman"/>
              <a:cs typeface="Times New Roman"/>
            </a:endParaRPr>
          </a:p>
          <a:p>
            <a:pPr algn="ctr">
              <a:lnSpc>
                <a:spcPct val="100000"/>
              </a:lnSpc>
              <a:spcBef>
                <a:spcPts val="685"/>
              </a:spcBef>
            </a:pPr>
            <a:r>
              <a:rPr lang="en-US" sz="2000" b="1" dirty="0">
                <a:solidFill>
                  <a:srgbClr val="FFFFFF"/>
                </a:solidFill>
                <a:latin typeface="Times New Roman"/>
                <a:cs typeface="Times New Roman"/>
              </a:rPr>
              <a:t>Department</a:t>
            </a:r>
            <a:r>
              <a:rPr lang="en-US" sz="2000" b="1" spc="-45" dirty="0">
                <a:solidFill>
                  <a:srgbClr val="FFFFFF"/>
                </a:solidFill>
                <a:latin typeface="Times New Roman"/>
                <a:cs typeface="Times New Roman"/>
              </a:rPr>
              <a:t> </a:t>
            </a:r>
            <a:r>
              <a:rPr lang="en-US" sz="2000" b="1" dirty="0">
                <a:solidFill>
                  <a:srgbClr val="FFFFFF"/>
                </a:solidFill>
                <a:latin typeface="Times New Roman"/>
                <a:cs typeface="Times New Roman"/>
              </a:rPr>
              <a:t>of</a:t>
            </a:r>
            <a:r>
              <a:rPr lang="en-US" sz="2000" b="1" spc="-20" dirty="0">
                <a:solidFill>
                  <a:srgbClr val="FFFFFF"/>
                </a:solidFill>
                <a:latin typeface="Times New Roman"/>
                <a:cs typeface="Times New Roman"/>
              </a:rPr>
              <a:t> </a:t>
            </a:r>
            <a:r>
              <a:rPr lang="en-US" sz="2000" b="1" spc="-5" dirty="0">
                <a:solidFill>
                  <a:srgbClr val="FFFFFF"/>
                </a:solidFill>
                <a:latin typeface="Times New Roman"/>
                <a:cs typeface="Times New Roman"/>
              </a:rPr>
              <a:t>Electronics</a:t>
            </a:r>
            <a:r>
              <a:rPr lang="en-US" sz="2000" b="1" spc="-20" dirty="0">
                <a:solidFill>
                  <a:srgbClr val="FFFFFF"/>
                </a:solidFill>
                <a:latin typeface="Times New Roman"/>
                <a:cs typeface="Times New Roman"/>
              </a:rPr>
              <a:t> </a:t>
            </a:r>
            <a:r>
              <a:rPr lang="en-US" sz="2000" b="1" dirty="0">
                <a:solidFill>
                  <a:srgbClr val="FFFFFF"/>
                </a:solidFill>
                <a:latin typeface="Times New Roman"/>
                <a:cs typeface="Times New Roman"/>
              </a:rPr>
              <a:t>and</a:t>
            </a:r>
            <a:r>
              <a:rPr lang="en-US" sz="2000" b="1" spc="-25" dirty="0">
                <a:solidFill>
                  <a:srgbClr val="FFFFFF"/>
                </a:solidFill>
                <a:latin typeface="Times New Roman"/>
                <a:cs typeface="Times New Roman"/>
              </a:rPr>
              <a:t> </a:t>
            </a:r>
            <a:r>
              <a:rPr lang="en-US" sz="2000" b="1" dirty="0">
                <a:solidFill>
                  <a:srgbClr val="FFFFFF"/>
                </a:solidFill>
                <a:latin typeface="Times New Roman"/>
                <a:cs typeface="Times New Roman"/>
              </a:rPr>
              <a:t>Communication</a:t>
            </a:r>
            <a:r>
              <a:rPr lang="en-US" sz="2000" b="1" spc="-40" dirty="0">
                <a:solidFill>
                  <a:srgbClr val="FFFFFF"/>
                </a:solidFill>
                <a:latin typeface="Times New Roman"/>
                <a:cs typeface="Times New Roman"/>
              </a:rPr>
              <a:t> </a:t>
            </a:r>
            <a:r>
              <a:rPr lang="en-US" sz="2000" b="1" dirty="0">
                <a:solidFill>
                  <a:srgbClr val="FFFFFF"/>
                </a:solidFill>
                <a:latin typeface="Times New Roman"/>
                <a:cs typeface="Times New Roman"/>
              </a:rPr>
              <a:t>Engineering</a:t>
            </a:r>
            <a:endParaRPr lang="en-US" sz="2000" dirty="0">
              <a:latin typeface="Times New Roman"/>
              <a:cs typeface="Times New Roman"/>
            </a:endParaRPr>
          </a:p>
          <a:p>
            <a:pPr marL="1270" algn="ctr">
              <a:lnSpc>
                <a:spcPct val="100000"/>
              </a:lnSpc>
              <a:spcBef>
                <a:spcPts val="965"/>
              </a:spcBef>
            </a:pPr>
            <a:r>
              <a:rPr lang="en-US" sz="1800" spc="-5" dirty="0">
                <a:solidFill>
                  <a:srgbClr val="FFFFFF"/>
                </a:solidFill>
                <a:latin typeface="Times New Roman"/>
                <a:cs typeface="Times New Roman"/>
              </a:rPr>
              <a:t>Government</a:t>
            </a:r>
            <a:r>
              <a:rPr lang="en-US" sz="1800" spc="-15" dirty="0">
                <a:solidFill>
                  <a:srgbClr val="FFFFFF"/>
                </a:solidFill>
                <a:latin typeface="Times New Roman"/>
                <a:cs typeface="Times New Roman"/>
              </a:rPr>
              <a:t> </a:t>
            </a:r>
            <a:r>
              <a:rPr lang="en-US" sz="1800" dirty="0">
                <a:solidFill>
                  <a:srgbClr val="FFFFFF"/>
                </a:solidFill>
                <a:latin typeface="Times New Roman"/>
                <a:cs typeface="Times New Roman"/>
              </a:rPr>
              <a:t>College</a:t>
            </a:r>
            <a:r>
              <a:rPr lang="en-US" sz="1800" spc="-10" dirty="0">
                <a:solidFill>
                  <a:srgbClr val="FFFFFF"/>
                </a:solidFill>
                <a:latin typeface="Times New Roman"/>
                <a:cs typeface="Times New Roman"/>
              </a:rPr>
              <a:t> </a:t>
            </a:r>
            <a:r>
              <a:rPr lang="en-US" sz="1800" dirty="0">
                <a:solidFill>
                  <a:srgbClr val="FFFFFF"/>
                </a:solidFill>
                <a:latin typeface="Times New Roman"/>
                <a:cs typeface="Times New Roman"/>
              </a:rPr>
              <a:t>of</a:t>
            </a:r>
            <a:r>
              <a:rPr lang="en-US" sz="1800" spc="-10" dirty="0">
                <a:solidFill>
                  <a:srgbClr val="FFFFFF"/>
                </a:solidFill>
                <a:latin typeface="Times New Roman"/>
                <a:cs typeface="Times New Roman"/>
              </a:rPr>
              <a:t> </a:t>
            </a:r>
            <a:r>
              <a:rPr lang="en-US" sz="1800" dirty="0">
                <a:solidFill>
                  <a:srgbClr val="FFFFFF"/>
                </a:solidFill>
                <a:latin typeface="Times New Roman"/>
                <a:cs typeface="Times New Roman"/>
              </a:rPr>
              <a:t>Engineering</a:t>
            </a:r>
            <a:endParaRPr lang="en-US" sz="1800" dirty="0">
              <a:latin typeface="Times New Roman"/>
              <a:cs typeface="Times New Roman"/>
            </a:endParaRPr>
          </a:p>
          <a:p>
            <a:pPr marL="4445" algn="ctr">
              <a:lnSpc>
                <a:spcPct val="100000"/>
              </a:lnSpc>
              <a:spcBef>
                <a:spcPts val="950"/>
              </a:spcBef>
            </a:pPr>
            <a:r>
              <a:rPr lang="en-US" sz="1800" dirty="0">
                <a:solidFill>
                  <a:srgbClr val="FFFFFF"/>
                </a:solidFill>
                <a:latin typeface="Times New Roman"/>
                <a:cs typeface="Times New Roman"/>
              </a:rPr>
              <a:t>Erode</a:t>
            </a:r>
            <a:r>
              <a:rPr lang="en-US" sz="1800" spc="-5" dirty="0">
                <a:solidFill>
                  <a:srgbClr val="FFFFFF"/>
                </a:solidFill>
                <a:latin typeface="Times New Roman"/>
                <a:cs typeface="Times New Roman"/>
              </a:rPr>
              <a:t> ,PO</a:t>
            </a:r>
            <a:r>
              <a:rPr lang="en-US" sz="1800" spc="-15" dirty="0">
                <a:solidFill>
                  <a:srgbClr val="FFFFFF"/>
                </a:solidFill>
                <a:latin typeface="Times New Roman"/>
                <a:cs typeface="Times New Roman"/>
              </a:rPr>
              <a:t> </a:t>
            </a:r>
            <a:r>
              <a:rPr lang="en-US" sz="1800" dirty="0">
                <a:solidFill>
                  <a:srgbClr val="FFFFFF"/>
                </a:solidFill>
                <a:latin typeface="Times New Roman"/>
                <a:cs typeface="Times New Roman"/>
              </a:rPr>
              <a:t>,near</a:t>
            </a:r>
            <a:r>
              <a:rPr lang="en-US" sz="1800" spc="-50" dirty="0">
                <a:solidFill>
                  <a:srgbClr val="FFFFFF"/>
                </a:solidFill>
                <a:latin typeface="Times New Roman"/>
                <a:cs typeface="Times New Roman"/>
              </a:rPr>
              <a:t> </a:t>
            </a:r>
            <a:r>
              <a:rPr lang="en-US" sz="1800" spc="-40" dirty="0">
                <a:solidFill>
                  <a:srgbClr val="FFFFFF"/>
                </a:solidFill>
                <a:latin typeface="Times New Roman"/>
                <a:cs typeface="Times New Roman"/>
              </a:rPr>
              <a:t>Vasavi</a:t>
            </a:r>
            <a:r>
              <a:rPr lang="en-US" sz="1800" spc="5" dirty="0">
                <a:solidFill>
                  <a:srgbClr val="FFFFFF"/>
                </a:solidFill>
                <a:latin typeface="Times New Roman"/>
                <a:cs typeface="Times New Roman"/>
              </a:rPr>
              <a:t> </a:t>
            </a:r>
            <a:r>
              <a:rPr lang="en-US" sz="1800" spc="-5" dirty="0">
                <a:solidFill>
                  <a:srgbClr val="FFFFFF"/>
                </a:solidFill>
                <a:latin typeface="Times New Roman"/>
                <a:cs typeface="Times New Roman"/>
              </a:rPr>
              <a:t>College,TamilNadu-638316,</a:t>
            </a:r>
            <a:endParaRPr lang="en-US" sz="1800" dirty="0">
              <a:latin typeface="Times New Roman"/>
              <a:cs typeface="Times New Roman"/>
            </a:endParaRPr>
          </a:p>
          <a:p>
            <a:pPr algn="ctr">
              <a:lnSpc>
                <a:spcPct val="100000"/>
              </a:lnSpc>
              <a:spcBef>
                <a:spcPts val="960"/>
              </a:spcBef>
            </a:pPr>
            <a:r>
              <a:rPr lang="en-US" sz="1800" spc="-5" dirty="0">
                <a:solidFill>
                  <a:srgbClr val="FFFFFF"/>
                </a:solidFill>
                <a:latin typeface="Times New Roman"/>
                <a:cs typeface="Times New Roman"/>
              </a:rPr>
              <a:t>Affiliated</a:t>
            </a:r>
            <a:r>
              <a:rPr lang="en-US" sz="1800" spc="-30" dirty="0">
                <a:solidFill>
                  <a:srgbClr val="FFFFFF"/>
                </a:solidFill>
                <a:latin typeface="Times New Roman"/>
                <a:cs typeface="Times New Roman"/>
              </a:rPr>
              <a:t> </a:t>
            </a:r>
            <a:r>
              <a:rPr lang="en-US" sz="1800" dirty="0">
                <a:solidFill>
                  <a:srgbClr val="FFFFFF"/>
                </a:solidFill>
                <a:latin typeface="Times New Roman"/>
                <a:cs typeface="Times New Roman"/>
              </a:rPr>
              <a:t>to</a:t>
            </a:r>
            <a:r>
              <a:rPr lang="en-US" sz="1800" spc="-110" dirty="0">
                <a:solidFill>
                  <a:srgbClr val="FFFFFF"/>
                </a:solidFill>
                <a:latin typeface="Times New Roman"/>
                <a:cs typeface="Times New Roman"/>
              </a:rPr>
              <a:t> </a:t>
            </a:r>
            <a:r>
              <a:rPr lang="en-US" sz="1800" spc="-5" dirty="0">
                <a:solidFill>
                  <a:srgbClr val="FFFFFF"/>
                </a:solidFill>
                <a:latin typeface="Times New Roman"/>
                <a:cs typeface="Times New Roman"/>
              </a:rPr>
              <a:t>Anna </a:t>
            </a:r>
            <a:r>
              <a:rPr lang="en-US" sz="1800" dirty="0">
                <a:solidFill>
                  <a:srgbClr val="FFFFFF"/>
                </a:solidFill>
                <a:latin typeface="Times New Roman"/>
                <a:cs typeface="Times New Roman"/>
              </a:rPr>
              <a:t>University</a:t>
            </a:r>
            <a:r>
              <a:rPr lang="en-US" sz="1800" spc="-35" dirty="0">
                <a:solidFill>
                  <a:srgbClr val="FFFFFF"/>
                </a:solidFill>
                <a:latin typeface="Times New Roman"/>
                <a:cs typeface="Times New Roman"/>
              </a:rPr>
              <a:t> </a:t>
            </a:r>
            <a:r>
              <a:rPr lang="en-US" sz="1800" dirty="0">
                <a:solidFill>
                  <a:srgbClr val="FFFFFF"/>
                </a:solidFill>
                <a:latin typeface="Times New Roman"/>
                <a:cs typeface="Times New Roman"/>
              </a:rPr>
              <a:t>,Chennai.</a:t>
            </a:r>
            <a:endParaRPr lang="en-US" sz="1800" dirty="0">
              <a:latin typeface="Times New Roman"/>
              <a:cs typeface="Times New Roman"/>
            </a:endParaRPr>
          </a:p>
        </p:txBody>
      </p:sp>
    </p:spTree>
    <p:extLst>
      <p:ext uri="{BB962C8B-B14F-4D97-AF65-F5344CB8AC3E}">
        <p14:creationId xmlns:p14="http://schemas.microsoft.com/office/powerpoint/2010/main" val="176855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normAutofit/>
          </a:bodyPr>
          <a:lstStyle/>
          <a:p>
            <a:pPr marL="0" indent="0" algn="l">
              <a:lnSpc>
                <a:spcPct val="150000"/>
              </a:lnSpc>
              <a:buNone/>
            </a:pPr>
            <a:r>
              <a:rPr lang="en-IN" sz="2800" i="0" u="sng" dirty="0">
                <a:effectLst/>
                <a:latin typeface="Times New Roman" panose="02020603050405020304" pitchFamily="18" charset="0"/>
                <a:cs typeface="Times New Roman" panose="02020603050405020304" pitchFamily="18" charset="0"/>
              </a:rPr>
              <a:t>Data Transmission:</a:t>
            </a:r>
          </a:p>
          <a:p>
            <a:pPr>
              <a:lnSpc>
                <a:spcPct val="150000"/>
              </a:lnSpc>
            </a:pPr>
            <a:r>
              <a:rPr lang="en-IN" sz="2600" b="0" i="0" dirty="0">
                <a:effectLst/>
                <a:latin typeface="Times New Roman" panose="02020603050405020304" pitchFamily="18" charset="0"/>
                <a:cs typeface="Times New Roman" panose="02020603050405020304" pitchFamily="18" charset="0"/>
              </a:rPr>
              <a:t>Choose between wired and wireless communication (e.g., Wi-Fi, cellular, LoRa).</a:t>
            </a:r>
          </a:p>
          <a:p>
            <a:pPr>
              <a:lnSpc>
                <a:spcPct val="150000"/>
              </a:lnSpc>
            </a:pPr>
            <a:r>
              <a:rPr lang="en-IN" sz="2600" b="0" i="0" dirty="0">
                <a:effectLst/>
                <a:latin typeface="Times New Roman" panose="02020603050405020304" pitchFamily="18" charset="0"/>
                <a:cs typeface="Times New Roman" panose="02020603050405020304" pitchFamily="18" charset="0"/>
              </a:rPr>
              <a:t>Ensure data security and encryption to protect passenger information.</a:t>
            </a:r>
          </a:p>
          <a:p>
            <a:pPr marL="0" indent="0">
              <a:lnSpc>
                <a:spcPct val="150000"/>
              </a:lnSpc>
              <a:buNone/>
            </a:pPr>
            <a:r>
              <a:rPr lang="en-IN" sz="2800" i="0" u="sng" dirty="0">
                <a:effectLst/>
                <a:latin typeface="Times New Roman" panose="02020603050405020304" pitchFamily="18" charset="0"/>
                <a:cs typeface="Times New Roman" panose="02020603050405020304" pitchFamily="18" charset="0"/>
              </a:rPr>
              <a:t>Power Supply:</a:t>
            </a:r>
          </a:p>
          <a:p>
            <a:pPr>
              <a:lnSpc>
                <a:spcPct val="150000"/>
              </a:lnSpc>
            </a:pPr>
            <a:r>
              <a:rPr lang="en-IN" sz="2600" b="0" i="0" dirty="0">
                <a:effectLst/>
                <a:latin typeface="Times New Roman" panose="02020603050405020304" pitchFamily="18" charset="0"/>
                <a:cs typeface="Times New Roman" panose="02020603050405020304" pitchFamily="18" charset="0"/>
              </a:rPr>
              <a:t>Consider power sources, such as batteries or vehicle electrical systems.</a:t>
            </a:r>
          </a:p>
          <a:p>
            <a:pPr>
              <a:lnSpc>
                <a:spcPct val="150000"/>
              </a:lnSpc>
            </a:pPr>
            <a:r>
              <a:rPr lang="en-IN" sz="2600" b="0" i="0" dirty="0">
                <a:effectLst/>
                <a:latin typeface="Times New Roman" panose="02020603050405020304" pitchFamily="18" charset="0"/>
                <a:cs typeface="Times New Roman" panose="02020603050405020304" pitchFamily="18" charset="0"/>
              </a:rPr>
              <a:t>Optimize power consumption for longer sensor lifespan.</a:t>
            </a:r>
          </a:p>
          <a:p>
            <a:pPr algn="l">
              <a:lnSpc>
                <a:spcPct val="150000"/>
              </a:lnSpc>
              <a:buFont typeface="+mj-lt"/>
              <a:buAutoNum type="arabicPeriod"/>
            </a:pPr>
            <a:endParaRPr lang="en-IN" b="1" i="0" dirty="0">
              <a:effectLst/>
              <a:latin typeface="Söhne"/>
            </a:endParaRPr>
          </a:p>
          <a:p>
            <a:pPr algn="l">
              <a:lnSpc>
                <a:spcPct val="150000"/>
              </a:lnSpc>
              <a:buFont typeface="+mj-lt"/>
              <a:buAutoNum type="arabicPeriod"/>
            </a:pPr>
            <a:endParaRPr lang="en-IN" b="1" dirty="0">
              <a:effectLst/>
              <a:latin typeface="Söhne"/>
            </a:endParaRPr>
          </a:p>
          <a:p>
            <a:pPr algn="l">
              <a:lnSpc>
                <a:spcPct val="150000"/>
              </a:lnSpc>
              <a:buFont typeface="+mj-lt"/>
              <a:buAutoNum type="arabicPeriod"/>
            </a:pPr>
            <a:endParaRPr lang="en-IN" b="1" i="0" dirty="0">
              <a:effectLst/>
              <a:latin typeface="Söhne"/>
            </a:endParaRPr>
          </a:p>
          <a:p>
            <a:pPr marL="0" indent="0">
              <a:lnSpc>
                <a:spcPct val="150000"/>
              </a:lnSpc>
              <a:buNone/>
            </a:pPr>
            <a:endParaRPr lang="en-IN" dirty="0"/>
          </a:p>
        </p:txBody>
      </p:sp>
    </p:spTree>
    <p:extLst>
      <p:ext uri="{BB962C8B-B14F-4D97-AF65-F5344CB8AC3E}">
        <p14:creationId xmlns:p14="http://schemas.microsoft.com/office/powerpoint/2010/main" val="8771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normAutofit fontScale="85000" lnSpcReduction="10000"/>
          </a:bodyPr>
          <a:lstStyle/>
          <a:p>
            <a:pPr marL="0" indent="0" algn="l">
              <a:lnSpc>
                <a:spcPct val="160000"/>
              </a:lnSpc>
              <a:buNone/>
            </a:pPr>
            <a:r>
              <a:rPr lang="en-IN" sz="2800" i="0" u="sng" dirty="0">
                <a:effectLst/>
                <a:latin typeface="Times New Roman" panose="02020603050405020304" pitchFamily="18" charset="0"/>
                <a:cs typeface="Times New Roman" panose="02020603050405020304" pitchFamily="18" charset="0"/>
              </a:rPr>
              <a:t>Sensor Placement:</a:t>
            </a:r>
          </a:p>
          <a:p>
            <a:pPr>
              <a:lnSpc>
                <a:spcPct val="160000"/>
              </a:lnSpc>
            </a:pPr>
            <a:r>
              <a:rPr lang="en-IN" sz="2600" b="0" i="0" dirty="0">
                <a:effectLst/>
                <a:latin typeface="Times New Roman" panose="02020603050405020304" pitchFamily="18" charset="0"/>
                <a:cs typeface="Times New Roman" panose="02020603050405020304" pitchFamily="18" charset="0"/>
              </a:rPr>
              <a:t>Install sensors strategically to capture relevant data accurately.</a:t>
            </a:r>
          </a:p>
          <a:p>
            <a:pPr>
              <a:lnSpc>
                <a:spcPct val="160000"/>
              </a:lnSpc>
            </a:pPr>
            <a:r>
              <a:rPr lang="en-IN" sz="2600" b="0" i="0" dirty="0">
                <a:effectLst/>
                <a:latin typeface="Times New Roman" panose="02020603050405020304" pitchFamily="18" charset="0"/>
                <a:cs typeface="Times New Roman" panose="02020603050405020304" pitchFamily="18" charset="0"/>
              </a:rPr>
              <a:t>Ensure durability and weather resistance</a:t>
            </a:r>
          </a:p>
          <a:p>
            <a:pPr marL="0" indent="0" algn="l">
              <a:lnSpc>
                <a:spcPct val="160000"/>
              </a:lnSpc>
              <a:buNone/>
            </a:pPr>
            <a:r>
              <a:rPr lang="en-US" sz="2800" i="0" u="sng" dirty="0">
                <a:effectLst/>
                <a:latin typeface="Times New Roman" panose="02020603050405020304" pitchFamily="18" charset="0"/>
                <a:cs typeface="Times New Roman" panose="02020603050405020304" pitchFamily="18" charset="0"/>
              </a:rPr>
              <a:t>User Interface:</a:t>
            </a:r>
          </a:p>
          <a:p>
            <a:pPr>
              <a:lnSpc>
                <a:spcPct val="160000"/>
              </a:lnSpc>
            </a:pPr>
            <a:r>
              <a:rPr lang="en-US" sz="2600" b="0" i="0" dirty="0">
                <a:effectLst/>
                <a:latin typeface="Times New Roman" panose="02020603050405020304" pitchFamily="18" charset="0"/>
                <a:cs typeface="Times New Roman" panose="02020603050405020304" pitchFamily="18" charset="0"/>
              </a:rPr>
              <a:t>Create a user-friendly dashboard or app for transport operators and passengers to access data and insights.</a:t>
            </a:r>
          </a:p>
          <a:p>
            <a:pPr marL="0" indent="0" algn="l">
              <a:lnSpc>
                <a:spcPct val="160000"/>
              </a:lnSpc>
              <a:buNone/>
            </a:pPr>
            <a:r>
              <a:rPr lang="en-US" sz="2800" i="0" u="sng" dirty="0">
                <a:effectLst/>
                <a:latin typeface="Times New Roman" panose="02020603050405020304" pitchFamily="18" charset="0"/>
                <a:cs typeface="Times New Roman" panose="02020603050405020304" pitchFamily="18" charset="0"/>
              </a:rPr>
              <a:t>Testing and Maintenance:</a:t>
            </a:r>
          </a:p>
          <a:p>
            <a:pPr>
              <a:lnSpc>
                <a:spcPct val="160000"/>
              </a:lnSpc>
            </a:pPr>
            <a:r>
              <a:rPr lang="en-US" sz="2600" b="0" i="0" dirty="0">
                <a:effectLst/>
                <a:latin typeface="Times New Roman" panose="02020603050405020304" pitchFamily="18" charset="0"/>
                <a:cs typeface="Times New Roman" panose="02020603050405020304" pitchFamily="18" charset="0"/>
              </a:rPr>
              <a:t>Regularly test and calibrate sensors.</a:t>
            </a:r>
          </a:p>
          <a:p>
            <a:pPr>
              <a:lnSpc>
                <a:spcPct val="160000"/>
              </a:lnSpc>
            </a:pPr>
            <a:r>
              <a:rPr lang="en-US" sz="2600" b="0" i="0" dirty="0">
                <a:effectLst/>
                <a:latin typeface="Times New Roman" panose="02020603050405020304" pitchFamily="18" charset="0"/>
                <a:cs typeface="Times New Roman" panose="02020603050405020304" pitchFamily="18" charset="0"/>
              </a:rPr>
              <a:t>Establish maintenance procedures to replace or repair sensors when necessary.</a:t>
            </a:r>
          </a:p>
          <a:p>
            <a:pPr marL="742950" lvl="1" indent="-285750" algn="l">
              <a:lnSpc>
                <a:spcPct val="160000"/>
              </a:lnSpc>
              <a:buFont typeface="+mj-lt"/>
              <a:buAutoNum type="arabicPeriod"/>
            </a:pPr>
            <a:endParaRPr lang="en-US" sz="2600" b="0" i="0" dirty="0">
              <a:effectLst/>
              <a:latin typeface="Times New Roman" panose="02020603050405020304" pitchFamily="18" charset="0"/>
              <a:cs typeface="Times New Roman" panose="02020603050405020304" pitchFamily="18" charset="0"/>
            </a:endParaRPr>
          </a:p>
          <a:p>
            <a:pPr marL="742950" lvl="1" indent="-285750" algn="l">
              <a:lnSpc>
                <a:spcPct val="160000"/>
              </a:lnSpc>
              <a:buFont typeface="+mj-lt"/>
              <a:buAutoNum type="arabicPeriod"/>
            </a:pPr>
            <a:endParaRPr lang="en-IN" sz="2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75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9E435-14A5-F6C9-0D78-6D5F41120DC9}"/>
              </a:ext>
            </a:extLst>
          </p:cNvPr>
          <p:cNvSpPr>
            <a:spLocks noGrp="1"/>
          </p:cNvSpPr>
          <p:nvPr>
            <p:ph idx="1"/>
          </p:nvPr>
        </p:nvSpPr>
        <p:spPr>
          <a:xfrm>
            <a:off x="913795" y="251928"/>
            <a:ext cx="10353762" cy="6363476"/>
          </a:xfrm>
        </p:spPr>
        <p:txBody>
          <a:bodyPr/>
          <a:lstStyle/>
          <a:p>
            <a:pPr marL="0" indent="0">
              <a:lnSpc>
                <a:spcPct val="150000"/>
              </a:lnSpc>
              <a:buNone/>
            </a:pPr>
            <a:r>
              <a:rPr lang="en-IN" sz="2800" b="1" i="0" u="sng" dirty="0">
                <a:effectLst/>
                <a:latin typeface="Times New Roman" panose="02020603050405020304" pitchFamily="18" charset="0"/>
                <a:cs typeface="Times New Roman" panose="02020603050405020304" pitchFamily="18" charset="0"/>
              </a:rPr>
              <a:t>Designing Platform</a:t>
            </a:r>
            <a:r>
              <a:rPr lang="en-IN" sz="2000" b="1" i="0" u="sng" dirty="0">
                <a:effectLst/>
                <a:latin typeface="Times New Roman" panose="02020603050405020304" pitchFamily="18" charset="0"/>
                <a:cs typeface="Times New Roman" panose="02020603050405020304" pitchFamily="18" charset="0"/>
              </a:rPr>
              <a:t>:</a:t>
            </a:r>
          </a:p>
          <a:p>
            <a:r>
              <a:rPr lang="en-US" sz="2600" b="0" i="0" dirty="0">
                <a:effectLst/>
                <a:latin typeface="Times New Roman" panose="02020603050405020304" pitchFamily="18" charset="0"/>
                <a:cs typeface="Times New Roman" panose="02020603050405020304" pitchFamily="18" charset="0"/>
              </a:rPr>
              <a:t>considerations to ensure that the system efficiently manages routes, schedules, and resources to provide convenient and cost-effective transportation options for passengers</a:t>
            </a:r>
          </a:p>
          <a:p>
            <a:r>
              <a:rPr lang="en-US" sz="2400" b="0" i="0" dirty="0">
                <a:effectLst/>
                <a:latin typeface="Times New Roman" panose="02020603050405020304" pitchFamily="18" charset="0"/>
                <a:cs typeface="Times New Roman" panose="02020603050405020304" pitchFamily="18" charset="0"/>
              </a:rPr>
              <a:t>Gather data from various sources, including public transport agencies, traffic data providers, weather services, and passenger feedback.</a:t>
            </a:r>
          </a:p>
          <a:p>
            <a:r>
              <a:rPr lang="en-US" sz="2400" b="0" i="0" dirty="0">
                <a:effectLst/>
                <a:latin typeface="Times New Roman" panose="02020603050405020304" pitchFamily="18" charset="0"/>
                <a:cs typeface="Times New Roman" panose="02020603050405020304" pitchFamily="18" charset="0"/>
              </a:rPr>
              <a:t>Develop algorithms for route planning and scheduling, considering factors like traffic conditions, passenger demand, and vehicle capacity.</a:t>
            </a:r>
          </a:p>
          <a:p>
            <a:r>
              <a:rPr lang="en-US" sz="2600" b="0" i="0" dirty="0">
                <a:effectLst/>
                <a:latin typeface="Times New Roman" panose="02020603050405020304" pitchFamily="18" charset="0"/>
                <a:cs typeface="Times New Roman" panose="02020603050405020304" pitchFamily="18" charset="0"/>
              </a:rPr>
              <a:t>Ensure that the platform complies with local and national regulations governing public transportation.</a:t>
            </a:r>
          </a:p>
          <a:p>
            <a:r>
              <a:rPr lang="en-US" sz="2400" b="0" i="0" dirty="0">
                <a:effectLst/>
                <a:latin typeface="Times New Roman" panose="02020603050405020304" pitchFamily="18" charset="0"/>
                <a:cs typeface="Times New Roman" panose="02020603050405020304" pitchFamily="18" charset="0"/>
              </a:rPr>
              <a:t>Continuously assess the cost-effectiveness of the platform and look for opportunities to reduce operational costs.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68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761097" y="102453"/>
            <a:ext cx="10437139" cy="6172089"/>
          </a:xfrm>
        </p:spPr>
        <p:txBody>
          <a:bodyPr>
            <a:normAutofit fontScale="77500" lnSpcReduction="20000"/>
          </a:bodyPr>
          <a:lstStyle/>
          <a:p>
            <a:pPr marL="0" indent="0">
              <a:buNone/>
            </a:pPr>
            <a:r>
              <a:rPr lang="en-IN" sz="2800" b="1" i="0" u="sng" dirty="0">
                <a:effectLst/>
                <a:latin typeface="Times New Roman" panose="02020603050405020304" pitchFamily="18" charset="0"/>
                <a:cs typeface="Times New Roman" panose="02020603050405020304" pitchFamily="18" charset="0"/>
              </a:rPr>
              <a:t>Integration Approach:</a:t>
            </a:r>
          </a:p>
          <a:p>
            <a:pPr marL="0" indent="0" algn="l">
              <a:buNone/>
            </a:pPr>
            <a:r>
              <a:rPr lang="en-IN" sz="2600" i="0" dirty="0">
                <a:effectLst/>
                <a:latin typeface="Times New Roman" panose="02020603050405020304" pitchFamily="18" charset="0"/>
                <a:cs typeface="Times New Roman" panose="02020603050405020304" pitchFamily="18" charset="0"/>
              </a:rPr>
              <a:t>Identify Key Components:</a:t>
            </a:r>
          </a:p>
          <a:p>
            <a:pPr algn="l"/>
            <a:r>
              <a:rPr lang="en-IN" sz="2600" b="0" i="0" dirty="0">
                <a:effectLst/>
                <a:latin typeface="Times New Roman" panose="02020603050405020304" pitchFamily="18" charset="0"/>
                <a:cs typeface="Times New Roman" panose="02020603050405020304" pitchFamily="18" charset="0"/>
              </a:rPr>
              <a:t>Start by identifying the key components and </a:t>
            </a:r>
          </a:p>
          <a:p>
            <a:pPr marL="0" indent="0" algn="l">
              <a:buNone/>
            </a:pPr>
            <a:r>
              <a:rPr lang="en-IN" sz="2600" b="0" i="0" dirty="0">
                <a:effectLst/>
                <a:latin typeface="Times New Roman" panose="02020603050405020304" pitchFamily="18" charset="0"/>
                <a:cs typeface="Times New Roman" panose="02020603050405020304" pitchFamily="18" charset="0"/>
              </a:rPr>
              <a:t>   systems that need integration. </a:t>
            </a:r>
          </a:p>
          <a:p>
            <a:pPr marL="0" indent="0" algn="l">
              <a:buNone/>
            </a:pPr>
            <a:r>
              <a:rPr lang="en-IN" sz="2600" b="0" i="0" dirty="0">
                <a:effectLst/>
                <a:latin typeface="Times New Roman" panose="02020603050405020304" pitchFamily="18" charset="0"/>
                <a:cs typeface="Times New Roman" panose="02020603050405020304" pitchFamily="18" charset="0"/>
              </a:rPr>
              <a:t>   These may include:</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IoT sensors (e.g., GPS, environmental sensors, </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passenger counters).</a:t>
            </a:r>
          </a:p>
          <a:p>
            <a:r>
              <a:rPr lang="en-IN" sz="2600" b="0" i="0" dirty="0">
                <a:effectLst/>
                <a:latin typeface="Times New Roman" panose="02020603050405020304" pitchFamily="18" charset="0"/>
                <a:cs typeface="Times New Roman" panose="02020603050405020304" pitchFamily="18" charset="0"/>
              </a:rPr>
              <a:t>Communication networks (e.g., 4G/5G, LoRa, Wi-Fi).</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Backend servers and databases for data storage and </a:t>
            </a:r>
          </a:p>
          <a:p>
            <a:pPr marL="0" indent="0" algn="l">
              <a:buNone/>
            </a:pPr>
            <a:r>
              <a:rPr lang="en-IN" sz="2600" b="0" i="0" dirty="0">
                <a:effectLst/>
                <a:latin typeface="Times New Roman" panose="02020603050405020304" pitchFamily="18" charset="0"/>
                <a:cs typeface="Times New Roman" panose="02020603050405020304" pitchFamily="18" charset="0"/>
              </a:rPr>
              <a:t>   processing.</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Mobile apps and passenger information systems.</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Traffic management and control systems.</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Fleet management software.</a:t>
            </a:r>
          </a:p>
          <a:p>
            <a:pPr algn="l">
              <a:buFont typeface="Arial" panose="020B0604020202020204" pitchFamily="34" charset="0"/>
              <a:buChar char="•"/>
            </a:pPr>
            <a:r>
              <a:rPr lang="en-IN" sz="2600" b="0" i="0" dirty="0">
                <a:effectLst/>
                <a:latin typeface="Times New Roman" panose="02020603050405020304" pitchFamily="18" charset="0"/>
                <a:cs typeface="Times New Roman" panose="02020603050405020304" pitchFamily="18" charset="0"/>
              </a:rPr>
              <a:t>Payment and ticketing systems.</a:t>
            </a:r>
          </a:p>
          <a:p>
            <a:pPr algn="l">
              <a:buFont typeface="Arial" panose="020B0604020202020204" pitchFamily="34" charset="0"/>
              <a:buChar char="•"/>
            </a:pPr>
            <a:endParaRPr lang="en-IN" sz="2600" b="0" i="0" dirty="0">
              <a:effectLst/>
              <a:latin typeface="Times New Roman" panose="02020603050405020304" pitchFamily="18" charset="0"/>
              <a:cs typeface="Times New Roman" panose="02020603050405020304" pitchFamily="18" charset="0"/>
            </a:endParaRPr>
          </a:p>
          <a:p>
            <a:pPr marL="0" indent="0">
              <a:buNone/>
            </a:pPr>
            <a:endParaRPr lang="en-US" sz="2600" b="0" i="0" dirty="0">
              <a:effectLst/>
              <a:latin typeface="Times New Roman" panose="02020603050405020304" pitchFamily="18" charset="0"/>
              <a:cs typeface="Times New Roman" panose="02020603050405020304" pitchFamily="18" charset="0"/>
            </a:endParaRPr>
          </a:p>
        </p:txBody>
      </p:sp>
      <p:grpSp>
        <p:nvGrpSpPr>
          <p:cNvPr id="2" name="object 4">
            <a:extLst>
              <a:ext uri="{FF2B5EF4-FFF2-40B4-BE49-F238E27FC236}">
                <a16:creationId xmlns:a16="http://schemas.microsoft.com/office/drawing/2014/main" id="{6EA0BEE0-7048-B3AC-B333-A037BC0BC100}"/>
              </a:ext>
            </a:extLst>
          </p:cNvPr>
          <p:cNvGrpSpPr/>
          <p:nvPr/>
        </p:nvGrpSpPr>
        <p:grpSpPr>
          <a:xfrm>
            <a:off x="7548466" y="102453"/>
            <a:ext cx="4777274" cy="6755547"/>
            <a:chOff x="7917180" y="1147559"/>
            <a:chExt cx="4274820" cy="5070348"/>
          </a:xfrm>
        </p:grpSpPr>
        <p:pic>
          <p:nvPicPr>
            <p:cNvPr id="4" name="object 5">
              <a:extLst>
                <a:ext uri="{FF2B5EF4-FFF2-40B4-BE49-F238E27FC236}">
                  <a16:creationId xmlns:a16="http://schemas.microsoft.com/office/drawing/2014/main" id="{F214789A-356A-CDDD-17FC-5FFBC1137B3D}"/>
                </a:ext>
              </a:extLst>
            </p:cNvPr>
            <p:cNvPicPr/>
            <p:nvPr/>
          </p:nvPicPr>
          <p:blipFill>
            <a:blip r:embed="rId2" cstate="print"/>
            <a:stretch>
              <a:fillRect/>
            </a:stretch>
          </p:blipFill>
          <p:spPr>
            <a:xfrm>
              <a:off x="7917180" y="1147559"/>
              <a:ext cx="4274820" cy="5070348"/>
            </a:xfrm>
            <a:prstGeom prst="rect">
              <a:avLst/>
            </a:prstGeom>
          </p:spPr>
        </p:pic>
        <p:pic>
          <p:nvPicPr>
            <p:cNvPr id="5" name="object 6">
              <a:extLst>
                <a:ext uri="{FF2B5EF4-FFF2-40B4-BE49-F238E27FC236}">
                  <a16:creationId xmlns:a16="http://schemas.microsoft.com/office/drawing/2014/main" id="{07182FA1-4DBD-8A07-01D9-D1D57A04B881}"/>
                </a:ext>
              </a:extLst>
            </p:cNvPr>
            <p:cNvPicPr/>
            <p:nvPr/>
          </p:nvPicPr>
          <p:blipFill>
            <a:blip r:embed="rId3" cstate="print"/>
            <a:stretch>
              <a:fillRect/>
            </a:stretch>
          </p:blipFill>
          <p:spPr>
            <a:xfrm>
              <a:off x="8112252" y="1342644"/>
              <a:ext cx="3773424" cy="4500372"/>
            </a:xfrm>
            <a:prstGeom prst="rect">
              <a:avLst/>
            </a:prstGeom>
          </p:spPr>
        </p:pic>
      </p:grpSp>
    </p:spTree>
    <p:extLst>
      <p:ext uri="{BB962C8B-B14F-4D97-AF65-F5344CB8AC3E}">
        <p14:creationId xmlns:p14="http://schemas.microsoft.com/office/powerpoint/2010/main" val="131831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228DF2-3085-A4BF-9FBA-AA44512A8CD5}"/>
              </a:ext>
            </a:extLst>
          </p:cNvPr>
          <p:cNvSpPr txBox="1"/>
          <p:nvPr/>
        </p:nvSpPr>
        <p:spPr>
          <a:xfrm>
            <a:off x="401217" y="139959"/>
            <a:ext cx="11625942" cy="4154984"/>
          </a:xfrm>
          <a:prstGeom prst="rect">
            <a:avLst/>
          </a:prstGeom>
          <a:noFill/>
        </p:spPr>
        <p:txBody>
          <a:bodyPr wrap="square">
            <a:spAutoFit/>
          </a:bodyPr>
          <a:lstStyle/>
          <a:p>
            <a:r>
              <a:rPr lang="en-US" sz="2800" b="1" i="0" u="sng" dirty="0">
                <a:effectLst/>
                <a:latin typeface="Times New Roman" panose="02020603050405020304" pitchFamily="18" charset="0"/>
                <a:cs typeface="Times New Roman" panose="02020603050405020304" pitchFamily="18" charset="0"/>
              </a:rPr>
              <a:t>Conclusion</a:t>
            </a:r>
            <a:r>
              <a:rPr lang="en-US" sz="2800" b="1" i="0" u="sng" dirty="0">
                <a:effectLst/>
                <a:latin typeface="Söhne"/>
              </a:rPr>
              <a:t>:</a:t>
            </a:r>
          </a:p>
          <a:p>
            <a:endParaRPr lang="en-US" sz="2600" b="0" i="0" dirty="0">
              <a:effectLst/>
              <a:latin typeface="Times New Roman" panose="02020603050405020304" pitchFamily="18" charset="0"/>
              <a:cs typeface="Times New Roman" panose="02020603050405020304" pitchFamily="18" charset="0"/>
            </a:endParaRPr>
          </a:p>
          <a:p>
            <a:r>
              <a:rPr lang="en-US" sz="2600" b="0" i="0" dirty="0">
                <a:effectLst/>
                <a:latin typeface="Times New Roman" panose="02020603050405020304" pitchFamily="18" charset="0"/>
                <a:cs typeface="Times New Roman" panose="02020603050405020304" pitchFamily="18" charset="0"/>
              </a:rPr>
              <a:t>                   </a:t>
            </a:r>
          </a:p>
          <a:p>
            <a:r>
              <a:rPr lang="en-US" sz="2800" b="0" i="0" dirty="0">
                <a:effectLst/>
                <a:latin typeface="Söhne"/>
              </a:rPr>
              <a:t>                </a:t>
            </a:r>
            <a:r>
              <a:rPr lang="en-US" sz="2600" b="0" i="0" dirty="0">
                <a:effectLst/>
                <a:latin typeface="Times New Roman" panose="02020603050405020304" pitchFamily="18" charset="0"/>
                <a:cs typeface="Times New Roman" panose="02020603050405020304" pitchFamily="18" charset="0"/>
              </a:rPr>
              <a:t>In conclusion, the integration of IoT technologies into public transport systems holds great promise for addressing urban mobility challenges, enhancing passenger experiences, and building more sustainable and efficient transportation networks. As cities continue to grow and evolve, IoT will play a pivotal role in shaping the future of public transportation. To fully realize these benefits, it is essential for transportation authorities and stakeholders to embrace IoT solutions and invest in their development and deployment.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2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CA3A-ED7D-969E-01A5-65DCC0672D57}"/>
              </a:ext>
            </a:extLst>
          </p:cNvPr>
          <p:cNvSpPr>
            <a:spLocks noGrp="1"/>
          </p:cNvSpPr>
          <p:nvPr>
            <p:ph type="title"/>
          </p:nvPr>
        </p:nvSpPr>
        <p:spPr>
          <a:xfrm>
            <a:off x="913795" y="609600"/>
            <a:ext cx="10353761" cy="5119396"/>
          </a:xfrm>
        </p:spPr>
        <p:txBody>
          <a:bodyPr>
            <a:normAutofit/>
          </a:bodyPr>
          <a:lstStyle/>
          <a:p>
            <a:r>
              <a:rPr lang="en-US" sz="4800" dirty="0">
                <a:latin typeface="Times New Roman" panose="02020603050405020304" pitchFamily="18" charset="0"/>
                <a:cs typeface="Times New Roman" panose="02020603050405020304" pitchFamily="18" charset="0"/>
              </a:rPr>
              <a:t>Public Transport Optimization</a:t>
            </a:r>
          </a:p>
        </p:txBody>
      </p:sp>
    </p:spTree>
    <p:extLst>
      <p:ext uri="{BB962C8B-B14F-4D97-AF65-F5344CB8AC3E}">
        <p14:creationId xmlns:p14="http://schemas.microsoft.com/office/powerpoint/2010/main" val="391254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lstStyle/>
          <a:p>
            <a:pPr marL="0" indent="0">
              <a:lnSpc>
                <a:spcPct val="150000"/>
              </a:lnSpc>
              <a:buNone/>
            </a:pPr>
            <a:endParaRPr lang="en-US" sz="3200" dirty="0">
              <a:latin typeface="Times New Roman" panose="02020603050405020304" pitchFamily="18" charset="0"/>
              <a:cs typeface="Times New Roman" panose="02020603050405020304" pitchFamily="18" charset="0"/>
            </a:endParaRPr>
          </a:p>
          <a:p>
            <a:pPr marL="0" indent="0">
              <a:lnSpc>
                <a:spcPct val="150000"/>
              </a:lnSpc>
              <a:buNone/>
            </a:pPr>
            <a:endParaRPr lang="en-US" sz="3200" dirty="0">
              <a:latin typeface="Times New Roman" panose="02020603050405020304" pitchFamily="18" charset="0"/>
              <a:cs typeface="Times New Roman" panose="02020603050405020304" pitchFamily="18" charset="0"/>
            </a:endParaRPr>
          </a:p>
          <a:p>
            <a:pPr marL="0" indent="0">
              <a:lnSpc>
                <a:spcPct val="150000"/>
              </a:lnSpc>
              <a:buNone/>
            </a:pPr>
            <a:r>
              <a:rPr lang="en-US" sz="2800" b="1" dirty="0">
                <a:latin typeface="Times New Roman" panose="02020603050405020304" pitchFamily="18" charset="0"/>
                <a:cs typeface="Times New Roman" panose="02020603050405020304" pitchFamily="18" charset="0"/>
              </a:rPr>
              <a:t>PHASE 1:</a:t>
            </a:r>
          </a:p>
          <a:p>
            <a:pPr marL="0" indent="0">
              <a:lnSpc>
                <a:spcPct val="150000"/>
              </a:lnSpc>
              <a:buNone/>
            </a:pPr>
            <a:r>
              <a:rPr lang="en-US" sz="3200" dirty="0">
                <a:latin typeface="Times New Roman" panose="02020603050405020304" pitchFamily="18" charset="0"/>
                <a:cs typeface="Times New Roman" panose="02020603050405020304" pitchFamily="18" charset="0"/>
              </a:rPr>
              <a:t>		</a:t>
            </a:r>
            <a:r>
              <a:rPr lang="en-US" sz="2800" dirty="0"/>
              <a:t> </a:t>
            </a:r>
            <a:r>
              <a:rPr lang="en-US" sz="2600" dirty="0"/>
              <a:t>Problem Definition And Design Thinking</a:t>
            </a:r>
            <a:endParaRPr lang="en-IN" sz="2600" dirty="0"/>
          </a:p>
        </p:txBody>
      </p:sp>
    </p:spTree>
    <p:extLst>
      <p:ext uri="{BB962C8B-B14F-4D97-AF65-F5344CB8AC3E}">
        <p14:creationId xmlns:p14="http://schemas.microsoft.com/office/powerpoint/2010/main" val="77220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77430" y="583458"/>
            <a:ext cx="10437139" cy="5691084"/>
          </a:xfrm>
        </p:spPr>
        <p:txBody>
          <a:bodyPr>
            <a:normAutofit/>
          </a:bodyPr>
          <a:lstStyle/>
          <a:p>
            <a:pPr marL="0" indent="0" algn="just">
              <a:lnSpc>
                <a:spcPct val="150000"/>
              </a:lnSpc>
              <a:spcAft>
                <a:spcPts val="800"/>
              </a:spcAft>
              <a:buNone/>
              <a:tabLst>
                <a:tab pos="2022475" algn="l"/>
              </a:tabLst>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Problem Definition:</a:t>
            </a:r>
          </a:p>
          <a:p>
            <a:pPr marL="0" indent="0" algn="just">
              <a:lnSpc>
                <a:spcPct val="150000"/>
              </a:lnSpc>
              <a:spcAft>
                <a:spcPts val="800"/>
              </a:spcAft>
              <a:buNone/>
              <a:tabLst>
                <a:tab pos="2022475"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0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C809-3229-6D11-51B3-A65800E4A8B4}"/>
              </a:ext>
            </a:extLst>
          </p:cNvPr>
          <p:cNvSpPr>
            <a:spLocks noGrp="1"/>
          </p:cNvSpPr>
          <p:nvPr>
            <p:ph type="title"/>
          </p:nvPr>
        </p:nvSpPr>
        <p:spPr>
          <a:xfrm>
            <a:off x="913796" y="609600"/>
            <a:ext cx="4712564" cy="1326321"/>
          </a:xfrm>
        </p:spPr>
        <p:txBody>
          <a:bodyPr>
            <a:normAutofit/>
          </a:bodyPr>
          <a:lstStyle/>
          <a:p>
            <a:r>
              <a:rPr lang="en-US" sz="2800" dirty="0">
                <a:solidFill>
                  <a:schemeClr val="tx1">
                    <a:lumMod val="95000"/>
                  </a:schemeClr>
                </a:solidFill>
                <a:latin typeface="Times New Roman" panose="02020603050405020304" pitchFamily="18" charset="0"/>
                <a:cs typeface="Times New Roman" panose="02020603050405020304" pitchFamily="18" charset="0"/>
              </a:rPr>
              <a:t>Desig</a:t>
            </a:r>
            <a:r>
              <a:rPr lang="en-US" sz="2800" spc="10" dirty="0">
                <a:solidFill>
                  <a:schemeClr val="tx1">
                    <a:lumMod val="95000"/>
                  </a:schemeClr>
                </a:solidFill>
                <a:latin typeface="Times New Roman" panose="02020603050405020304" pitchFamily="18" charset="0"/>
                <a:cs typeface="Times New Roman" panose="02020603050405020304" pitchFamily="18" charset="0"/>
              </a:rPr>
              <a:t>n</a:t>
            </a:r>
            <a:r>
              <a:rPr lang="en-US" sz="2800" dirty="0">
                <a:solidFill>
                  <a:schemeClr val="tx1">
                    <a:lumMod val="95000"/>
                  </a:schemeClr>
                </a:solidFill>
                <a:latin typeface="Times New Roman" panose="02020603050405020304" pitchFamily="18" charset="0"/>
                <a:cs typeface="Times New Roman" panose="02020603050405020304" pitchFamily="18" charset="0"/>
              </a:rPr>
              <a:t>ing</a:t>
            </a:r>
            <a:r>
              <a:rPr lang="en-US" sz="2800" spc="-275" dirty="0">
                <a:solidFill>
                  <a:schemeClr val="tx1">
                    <a:lumMod val="95000"/>
                  </a:schemeClr>
                </a:solidFill>
                <a:latin typeface="Times New Roman" panose="02020603050405020304" pitchFamily="18" charset="0"/>
                <a:cs typeface="Times New Roman" panose="02020603050405020304" pitchFamily="18" charset="0"/>
              </a:rPr>
              <a:t> </a:t>
            </a:r>
            <a:r>
              <a:rPr lang="en-US" sz="2800" dirty="0">
                <a:solidFill>
                  <a:schemeClr val="tx1">
                    <a:lumMod val="95000"/>
                  </a:schemeClr>
                </a:solidFill>
                <a:latin typeface="Times New Roman" panose="02020603050405020304" pitchFamily="18" charset="0"/>
                <a:cs typeface="Times New Roman" panose="02020603050405020304" pitchFamily="18" charset="0"/>
              </a:rPr>
              <a:t>Appr</a:t>
            </a:r>
            <a:r>
              <a:rPr lang="en-US" sz="2800" spc="10" dirty="0">
                <a:solidFill>
                  <a:schemeClr val="tx1">
                    <a:lumMod val="95000"/>
                  </a:schemeClr>
                </a:solidFill>
                <a:latin typeface="Times New Roman" panose="02020603050405020304" pitchFamily="18" charset="0"/>
                <a:cs typeface="Times New Roman" panose="02020603050405020304" pitchFamily="18" charset="0"/>
              </a:rPr>
              <a:t>o</a:t>
            </a:r>
            <a:r>
              <a:rPr lang="en-US" sz="2800" dirty="0">
                <a:solidFill>
                  <a:schemeClr val="tx1">
                    <a:lumMod val="95000"/>
                  </a:schemeClr>
                </a:solidFill>
                <a:latin typeface="Times New Roman" panose="02020603050405020304" pitchFamily="18" charset="0"/>
                <a:cs typeface="Times New Roman" panose="02020603050405020304" pitchFamily="18" charset="0"/>
              </a:rPr>
              <a:t>ach</a:t>
            </a:r>
          </a:p>
        </p:txBody>
      </p:sp>
      <p:sp>
        <p:nvSpPr>
          <p:cNvPr id="3" name="Content Placeholder 2">
            <a:extLst>
              <a:ext uri="{FF2B5EF4-FFF2-40B4-BE49-F238E27FC236}">
                <a16:creationId xmlns:a16="http://schemas.microsoft.com/office/drawing/2014/main" id="{C9CD54AF-A840-BC97-8558-A74252A721EA}"/>
              </a:ext>
            </a:extLst>
          </p:cNvPr>
          <p:cNvSpPr>
            <a:spLocks noGrp="1"/>
          </p:cNvSpPr>
          <p:nvPr>
            <p:ph idx="1"/>
          </p:nvPr>
        </p:nvSpPr>
        <p:spPr>
          <a:xfrm>
            <a:off x="475861" y="1604866"/>
            <a:ext cx="4161453" cy="5122505"/>
          </a:xfrm>
        </p:spPr>
        <p:txBody>
          <a:bodyPr>
            <a:normAutofit fontScale="55000" lnSpcReduction="20000"/>
          </a:bodyPr>
          <a:lstStyle/>
          <a:p>
            <a:pPr marL="0" indent="0">
              <a:lnSpc>
                <a:spcPct val="100000"/>
              </a:lnSpc>
              <a:spcBef>
                <a:spcPts val="95"/>
              </a:spcBef>
              <a:buNone/>
            </a:pPr>
            <a:r>
              <a:rPr lang="en-US" sz="5100" b="1" spc="-5" dirty="0">
                <a:solidFill>
                  <a:srgbClr val="FFFFFF"/>
                </a:solidFill>
                <a:latin typeface="Times New Roman"/>
                <a:cs typeface="Times New Roman"/>
              </a:rPr>
              <a:t>Hardware Approach:</a:t>
            </a:r>
            <a:endParaRPr lang="en-US" sz="5100" b="1" dirty="0">
              <a:latin typeface="Times New Roman"/>
              <a:cs typeface="Times New Roman"/>
            </a:endParaRPr>
          </a:p>
          <a:p>
            <a:pPr marL="0" indent="0">
              <a:lnSpc>
                <a:spcPct val="100000"/>
              </a:lnSpc>
              <a:spcBef>
                <a:spcPts val="95"/>
              </a:spcBef>
              <a:buNone/>
            </a:pPr>
            <a:endParaRPr lang="en-US" sz="3800" spc="-5" dirty="0">
              <a:solidFill>
                <a:srgbClr val="D9D9D9"/>
              </a:solidFill>
              <a:latin typeface="Times New Roman"/>
              <a:cs typeface="Times New Roman"/>
            </a:endParaRPr>
          </a:p>
          <a:p>
            <a:pPr marL="0" indent="0">
              <a:lnSpc>
                <a:spcPct val="100000"/>
              </a:lnSpc>
              <a:spcBef>
                <a:spcPts val="95"/>
              </a:spcBef>
              <a:buNone/>
            </a:pPr>
            <a:endParaRPr lang="en-US" sz="3800" spc="-5" dirty="0">
              <a:solidFill>
                <a:srgbClr val="D9D9D9"/>
              </a:solidFill>
              <a:latin typeface="Times New Roman"/>
              <a:cs typeface="Times New Roman"/>
            </a:endParaRPr>
          </a:p>
          <a:p>
            <a:pPr marL="0" indent="0">
              <a:lnSpc>
                <a:spcPct val="100000"/>
              </a:lnSpc>
              <a:spcBef>
                <a:spcPts val="95"/>
              </a:spcBef>
              <a:buNone/>
            </a:pPr>
            <a:r>
              <a:rPr lang="en-US" sz="3800" spc="-5" dirty="0">
                <a:solidFill>
                  <a:srgbClr val="D9D9D9"/>
                </a:solidFill>
                <a:latin typeface="Times New Roman"/>
                <a:cs typeface="Times New Roman"/>
              </a:rPr>
              <a:t>Components</a:t>
            </a:r>
            <a:r>
              <a:rPr lang="en-US" sz="3800" spc="-30" dirty="0">
                <a:solidFill>
                  <a:srgbClr val="D9D9D9"/>
                </a:solidFill>
                <a:latin typeface="Times New Roman"/>
                <a:cs typeface="Times New Roman"/>
              </a:rPr>
              <a:t> </a:t>
            </a:r>
            <a:r>
              <a:rPr lang="en-US" sz="3800" dirty="0">
                <a:solidFill>
                  <a:srgbClr val="D9D9D9"/>
                </a:solidFill>
                <a:latin typeface="Times New Roman"/>
                <a:cs typeface="Times New Roman"/>
              </a:rPr>
              <a:t>required:</a:t>
            </a:r>
            <a:endParaRPr lang="en-US" sz="3800" dirty="0">
              <a:latin typeface="Times New Roman"/>
              <a:cs typeface="Times New Roman"/>
            </a:endParaRPr>
          </a:p>
          <a:p>
            <a:pPr marL="629920" indent="-342265">
              <a:lnSpc>
                <a:spcPct val="100000"/>
              </a:lnSpc>
              <a:spcBef>
                <a:spcPts val="2095"/>
              </a:spcBef>
              <a:buClr>
                <a:srgbClr val="92D050"/>
              </a:buClr>
              <a:buFont typeface="Arial MT"/>
              <a:buChar char="•"/>
              <a:tabLst>
                <a:tab pos="629920" algn="l"/>
                <a:tab pos="630555" algn="l"/>
              </a:tabLst>
            </a:pPr>
            <a:r>
              <a:rPr lang="en-US" sz="3800" dirty="0">
                <a:solidFill>
                  <a:srgbClr val="D9D9D9"/>
                </a:solidFill>
                <a:latin typeface="Times New Roman"/>
                <a:cs typeface="Times New Roman"/>
              </a:rPr>
              <a:t>Arduino</a:t>
            </a:r>
            <a:endParaRPr lang="en-US" sz="3800" dirty="0">
              <a:latin typeface="Times New Roman"/>
              <a:cs typeface="Times New Roman"/>
            </a:endParaRPr>
          </a:p>
          <a:p>
            <a:pPr>
              <a:lnSpc>
                <a:spcPct val="100000"/>
              </a:lnSpc>
              <a:spcBef>
                <a:spcPts val="25"/>
              </a:spcBef>
              <a:buClr>
                <a:srgbClr val="92D050"/>
              </a:buClr>
              <a:buFont typeface="Arial MT"/>
              <a:buChar char="•"/>
            </a:pPr>
            <a:endParaRPr lang="en-US" sz="3800" dirty="0">
              <a:latin typeface="Times New Roman"/>
              <a:cs typeface="Times New Roman"/>
            </a:endParaRPr>
          </a:p>
          <a:p>
            <a:pPr marL="631190" indent="-343535">
              <a:lnSpc>
                <a:spcPct val="100000"/>
              </a:lnSpc>
              <a:buClr>
                <a:srgbClr val="92D050"/>
              </a:buClr>
              <a:buFont typeface="Arial MT"/>
              <a:buChar char="•"/>
              <a:tabLst>
                <a:tab pos="631190" algn="l"/>
                <a:tab pos="631825" algn="l"/>
              </a:tabLst>
            </a:pPr>
            <a:r>
              <a:rPr lang="en-US" sz="3800" spc="5" dirty="0">
                <a:solidFill>
                  <a:srgbClr val="D9D9D9"/>
                </a:solidFill>
                <a:latin typeface="Times New Roman"/>
                <a:cs typeface="Times New Roman"/>
              </a:rPr>
              <a:t>GPS</a:t>
            </a:r>
            <a:endParaRPr lang="en-US" sz="3800" dirty="0">
              <a:latin typeface="Times New Roman"/>
              <a:cs typeface="Times New Roman"/>
            </a:endParaRPr>
          </a:p>
          <a:p>
            <a:pPr>
              <a:lnSpc>
                <a:spcPct val="100000"/>
              </a:lnSpc>
              <a:spcBef>
                <a:spcPts val="30"/>
              </a:spcBef>
              <a:buClr>
                <a:srgbClr val="92D050"/>
              </a:buClr>
              <a:buFont typeface="Arial MT"/>
              <a:buChar char="•"/>
            </a:pPr>
            <a:endParaRPr lang="en-US" sz="3800" dirty="0">
              <a:latin typeface="Times New Roman"/>
              <a:cs typeface="Times New Roman"/>
            </a:endParaRPr>
          </a:p>
          <a:p>
            <a:pPr marL="631190" indent="-343535">
              <a:lnSpc>
                <a:spcPct val="100000"/>
              </a:lnSpc>
              <a:buClr>
                <a:srgbClr val="92D050"/>
              </a:buClr>
              <a:buFont typeface="Arial MT"/>
              <a:buChar char="•"/>
              <a:tabLst>
                <a:tab pos="631190" algn="l"/>
                <a:tab pos="631825" algn="l"/>
              </a:tabLst>
            </a:pPr>
            <a:r>
              <a:rPr lang="en-IN" sz="4000" i="0" dirty="0">
                <a:effectLst/>
                <a:latin typeface="Times New Roman" panose="02020603050405020304" pitchFamily="18" charset="0"/>
                <a:cs typeface="Times New Roman" panose="02020603050405020304" pitchFamily="18" charset="0"/>
              </a:rPr>
              <a:t>Proximity Sensors</a:t>
            </a:r>
            <a:endParaRPr lang="en-US" sz="3800" dirty="0">
              <a:latin typeface="Times New Roman"/>
              <a:cs typeface="Times New Roman"/>
            </a:endParaRPr>
          </a:p>
          <a:p>
            <a:pPr>
              <a:lnSpc>
                <a:spcPct val="100000"/>
              </a:lnSpc>
              <a:spcBef>
                <a:spcPts val="25"/>
              </a:spcBef>
              <a:buClr>
                <a:srgbClr val="92D050"/>
              </a:buClr>
              <a:buFont typeface="Arial MT"/>
              <a:buChar char="•"/>
            </a:pPr>
            <a:endParaRPr lang="en-US" sz="3800" dirty="0">
              <a:latin typeface="Times New Roman"/>
              <a:cs typeface="Times New Roman"/>
            </a:endParaRPr>
          </a:p>
          <a:p>
            <a:pPr marL="631190" indent="-343535">
              <a:lnSpc>
                <a:spcPct val="100000"/>
              </a:lnSpc>
              <a:spcBef>
                <a:spcPts val="5"/>
              </a:spcBef>
              <a:buClr>
                <a:srgbClr val="92D050"/>
              </a:buClr>
              <a:buFont typeface="Arial MT"/>
              <a:buChar char="•"/>
              <a:tabLst>
                <a:tab pos="631190" algn="l"/>
                <a:tab pos="631825" algn="l"/>
              </a:tabLst>
            </a:pPr>
            <a:r>
              <a:rPr lang="en-IN" sz="4000" i="0" dirty="0">
                <a:effectLst/>
                <a:latin typeface="Times New Roman" panose="02020603050405020304" pitchFamily="18" charset="0"/>
                <a:cs typeface="Times New Roman" panose="02020603050405020304" pitchFamily="18" charset="0"/>
              </a:rPr>
              <a:t>Pressure Sensors</a:t>
            </a:r>
            <a:endParaRPr lang="en-US" sz="3800" dirty="0">
              <a:latin typeface="Times New Roman"/>
              <a:cs typeface="Times New Roman"/>
            </a:endParaRPr>
          </a:p>
          <a:p>
            <a:pPr>
              <a:lnSpc>
                <a:spcPct val="100000"/>
              </a:lnSpc>
              <a:spcBef>
                <a:spcPts val="25"/>
              </a:spcBef>
              <a:buClr>
                <a:srgbClr val="92D050"/>
              </a:buClr>
              <a:buFont typeface="Arial MT"/>
              <a:buChar char="•"/>
            </a:pPr>
            <a:endParaRPr lang="en-US" sz="3800" dirty="0">
              <a:latin typeface="Times New Roman"/>
              <a:cs typeface="Times New Roman"/>
            </a:endParaRPr>
          </a:p>
          <a:p>
            <a:pPr marL="631190" indent="-343535">
              <a:lnSpc>
                <a:spcPct val="100000"/>
              </a:lnSpc>
              <a:spcBef>
                <a:spcPts val="5"/>
              </a:spcBef>
              <a:buClr>
                <a:srgbClr val="92D050"/>
              </a:buClr>
              <a:buFont typeface="Arial MT"/>
              <a:buChar char="•"/>
              <a:tabLst>
                <a:tab pos="631190" algn="l"/>
                <a:tab pos="631825" algn="l"/>
              </a:tabLst>
            </a:pPr>
            <a:r>
              <a:rPr lang="en-IN" sz="4000" i="0" dirty="0">
                <a:effectLst/>
                <a:latin typeface="Times New Roman" panose="02020603050405020304" pitchFamily="18" charset="0"/>
                <a:cs typeface="Times New Roman" panose="02020603050405020304" pitchFamily="18" charset="0"/>
              </a:rPr>
              <a:t>Accelerometers</a:t>
            </a:r>
            <a:endParaRPr lang="en-US" sz="3800" dirty="0">
              <a:latin typeface="Times New Roman"/>
              <a:cs typeface="Times New Roman"/>
            </a:endParaRPr>
          </a:p>
          <a:p>
            <a:pPr marL="631190" marR="274955" indent="-342900">
              <a:lnSpc>
                <a:spcPct val="110000"/>
              </a:lnSpc>
              <a:spcBef>
                <a:spcPts val="1800"/>
              </a:spcBef>
              <a:buClr>
                <a:srgbClr val="92D050"/>
              </a:buClr>
              <a:buFont typeface="Arial MT"/>
              <a:buChar char="•"/>
              <a:tabLst>
                <a:tab pos="631190" algn="l"/>
                <a:tab pos="631825" algn="l"/>
              </a:tabLst>
            </a:pPr>
            <a:r>
              <a:rPr lang="en-US" sz="3800" dirty="0">
                <a:solidFill>
                  <a:srgbClr val="D9D9D9"/>
                </a:solidFill>
                <a:latin typeface="Times New Roman"/>
                <a:cs typeface="Times New Roman"/>
              </a:rPr>
              <a:t>Power</a:t>
            </a:r>
            <a:r>
              <a:rPr lang="en-US" sz="3800" spc="-25" dirty="0">
                <a:solidFill>
                  <a:srgbClr val="D9D9D9"/>
                </a:solidFill>
                <a:latin typeface="Times New Roman"/>
                <a:cs typeface="Times New Roman"/>
              </a:rPr>
              <a:t> </a:t>
            </a:r>
            <a:r>
              <a:rPr lang="en-US" sz="3800" dirty="0">
                <a:solidFill>
                  <a:srgbClr val="D9D9D9"/>
                </a:solidFill>
                <a:latin typeface="Times New Roman"/>
                <a:cs typeface="Times New Roman"/>
              </a:rPr>
              <a:t>from</a:t>
            </a:r>
            <a:r>
              <a:rPr lang="en-US" sz="3800" spc="-45" dirty="0">
                <a:solidFill>
                  <a:srgbClr val="D9D9D9"/>
                </a:solidFill>
                <a:latin typeface="Times New Roman"/>
                <a:cs typeface="Times New Roman"/>
              </a:rPr>
              <a:t> </a:t>
            </a:r>
            <a:r>
              <a:rPr lang="en-US" sz="3800" dirty="0">
                <a:solidFill>
                  <a:srgbClr val="D9D9D9"/>
                </a:solidFill>
                <a:latin typeface="Times New Roman"/>
                <a:cs typeface="Times New Roman"/>
              </a:rPr>
              <a:t>5V</a:t>
            </a:r>
            <a:r>
              <a:rPr lang="en-US" sz="3800" spc="-40" dirty="0">
                <a:solidFill>
                  <a:srgbClr val="D9D9D9"/>
                </a:solidFill>
                <a:latin typeface="Times New Roman"/>
                <a:cs typeface="Times New Roman"/>
              </a:rPr>
              <a:t> </a:t>
            </a:r>
            <a:r>
              <a:rPr lang="en-US" sz="3800" dirty="0">
                <a:solidFill>
                  <a:srgbClr val="D9D9D9"/>
                </a:solidFill>
                <a:latin typeface="Times New Roman"/>
                <a:cs typeface="Times New Roman"/>
              </a:rPr>
              <a:t>DC</a:t>
            </a:r>
            <a:r>
              <a:rPr lang="en-US" sz="3800" spc="-10" dirty="0">
                <a:solidFill>
                  <a:srgbClr val="D9D9D9"/>
                </a:solidFill>
                <a:latin typeface="Times New Roman"/>
                <a:cs typeface="Times New Roman"/>
              </a:rPr>
              <a:t> </a:t>
            </a:r>
            <a:r>
              <a:rPr lang="en-US" sz="3800" dirty="0">
                <a:solidFill>
                  <a:srgbClr val="D9D9D9"/>
                </a:solidFill>
                <a:latin typeface="Times New Roman"/>
                <a:cs typeface="Times New Roman"/>
              </a:rPr>
              <a:t>to</a:t>
            </a:r>
            <a:r>
              <a:rPr lang="en-US" sz="3800" spc="-5" dirty="0">
                <a:solidFill>
                  <a:srgbClr val="D9D9D9"/>
                </a:solidFill>
                <a:latin typeface="Times New Roman"/>
                <a:cs typeface="Times New Roman"/>
              </a:rPr>
              <a:t> </a:t>
            </a:r>
            <a:r>
              <a:rPr lang="en-US" sz="3800" dirty="0">
                <a:solidFill>
                  <a:srgbClr val="D9D9D9"/>
                </a:solidFill>
                <a:latin typeface="Times New Roman"/>
                <a:cs typeface="Times New Roman"/>
              </a:rPr>
              <a:t>DC</a:t>
            </a:r>
            <a:r>
              <a:rPr lang="en-US" sz="3800" spc="-5" dirty="0">
                <a:solidFill>
                  <a:srgbClr val="D9D9D9"/>
                </a:solidFill>
                <a:latin typeface="Times New Roman"/>
                <a:cs typeface="Times New Roman"/>
              </a:rPr>
              <a:t> </a:t>
            </a:r>
            <a:r>
              <a:rPr lang="en-US" sz="3800" dirty="0">
                <a:solidFill>
                  <a:srgbClr val="D9D9D9"/>
                </a:solidFill>
                <a:latin typeface="Times New Roman"/>
                <a:cs typeface="Times New Roman"/>
              </a:rPr>
              <a:t>setup- </a:t>
            </a:r>
            <a:r>
              <a:rPr lang="en-US" sz="3800" spc="-484" dirty="0">
                <a:solidFill>
                  <a:srgbClr val="D9D9D9"/>
                </a:solidFill>
                <a:latin typeface="Times New Roman"/>
                <a:cs typeface="Times New Roman"/>
              </a:rPr>
              <a:t> </a:t>
            </a:r>
            <a:r>
              <a:rPr lang="en-US" sz="3800" spc="5" dirty="0">
                <a:solidFill>
                  <a:srgbClr val="D9D9D9"/>
                </a:solidFill>
                <a:latin typeface="Times New Roman"/>
                <a:cs typeface="Times New Roman"/>
              </a:rPr>
              <a:t>2xAA</a:t>
            </a:r>
            <a:endParaRPr lang="en-US" sz="3800" dirty="0">
              <a:latin typeface="Times New Roman"/>
              <a:cs typeface="Times New Roman"/>
            </a:endParaRPr>
          </a:p>
          <a:p>
            <a:endParaRPr lang="en-US" dirty="0"/>
          </a:p>
        </p:txBody>
      </p:sp>
      <p:sp>
        <p:nvSpPr>
          <p:cNvPr id="5" name="TextBox 4">
            <a:extLst>
              <a:ext uri="{FF2B5EF4-FFF2-40B4-BE49-F238E27FC236}">
                <a16:creationId xmlns:a16="http://schemas.microsoft.com/office/drawing/2014/main" id="{7EB43755-268E-C641-4915-B9880E058E3C}"/>
              </a:ext>
            </a:extLst>
          </p:cNvPr>
          <p:cNvSpPr txBox="1"/>
          <p:nvPr/>
        </p:nvSpPr>
        <p:spPr>
          <a:xfrm>
            <a:off x="5075249" y="1604866"/>
            <a:ext cx="7035283" cy="7630294"/>
          </a:xfrm>
          <a:prstGeom prst="rect">
            <a:avLst/>
          </a:prstGeom>
          <a:noFill/>
        </p:spPr>
        <p:txBody>
          <a:bodyPr wrap="square">
            <a:spAutoFit/>
          </a:bodyPr>
          <a:lstStyle/>
          <a:p>
            <a:pPr marL="285115">
              <a:lnSpc>
                <a:spcPct val="100000"/>
              </a:lnSpc>
              <a:spcBef>
                <a:spcPts val="2525"/>
              </a:spcBef>
            </a:pPr>
            <a:r>
              <a:rPr lang="en-US" sz="2800" spc="-5" dirty="0"/>
              <a:t>Software</a:t>
            </a:r>
            <a:r>
              <a:rPr lang="en-US" sz="2800" spc="-235" dirty="0"/>
              <a:t> </a:t>
            </a:r>
            <a:r>
              <a:rPr lang="en-US" sz="2800" spc="-5" dirty="0"/>
              <a:t>Approach</a:t>
            </a:r>
            <a:r>
              <a:rPr lang="en-US" spc="-5" dirty="0"/>
              <a:t>:</a:t>
            </a:r>
          </a:p>
          <a:p>
            <a:pPr marL="285115">
              <a:lnSpc>
                <a:spcPct val="100000"/>
              </a:lnSpc>
              <a:spcBef>
                <a:spcPts val="2525"/>
              </a:spcBef>
            </a:pPr>
            <a:r>
              <a:rPr lang="en-US" sz="2000" spc="-5" dirty="0">
                <a:solidFill>
                  <a:srgbClr val="D9D9D9"/>
                </a:solidFill>
              </a:rPr>
              <a:t>Software applications can </a:t>
            </a:r>
            <a:r>
              <a:rPr lang="en-US" sz="2000" dirty="0">
                <a:solidFill>
                  <a:srgbClr val="D9D9D9"/>
                </a:solidFill>
              </a:rPr>
              <a:t>be </a:t>
            </a:r>
            <a:r>
              <a:rPr lang="en-US" sz="2000" spc="-5" dirty="0">
                <a:solidFill>
                  <a:srgbClr val="D9D9D9"/>
                </a:solidFill>
              </a:rPr>
              <a:t>used </a:t>
            </a:r>
            <a:r>
              <a:rPr lang="en-US" sz="2000" spc="-535" dirty="0">
                <a:solidFill>
                  <a:srgbClr val="D9D9D9"/>
                </a:solidFill>
              </a:rPr>
              <a:t> </a:t>
            </a:r>
            <a:r>
              <a:rPr lang="en-US" sz="2000" spc="-5" dirty="0">
                <a:solidFill>
                  <a:srgbClr val="D9D9D9"/>
                </a:solidFill>
              </a:rPr>
              <a:t>for simulation:</a:t>
            </a:r>
            <a:endParaRPr lang="en-US" sz="2000" dirty="0"/>
          </a:p>
          <a:p>
            <a:pPr marL="354965" indent="-342900">
              <a:lnSpc>
                <a:spcPct val="100000"/>
              </a:lnSpc>
              <a:spcBef>
                <a:spcPts val="1310"/>
              </a:spcBef>
              <a:buClr>
                <a:srgbClr val="92D050"/>
              </a:buClr>
              <a:buSzPct val="115789"/>
              <a:buFont typeface="Arial" panose="020B0604020202020204" pitchFamily="34" charset="0"/>
              <a:buChar char="•"/>
              <a:tabLst>
                <a:tab pos="381000" algn="l"/>
                <a:tab pos="381635" algn="l"/>
              </a:tabLst>
            </a:pPr>
            <a:r>
              <a:rPr lang="en-US" sz="2400" spc="-5" dirty="0">
                <a:solidFill>
                  <a:srgbClr val="D9D9D9"/>
                </a:solidFill>
              </a:rPr>
              <a:t>Cayenne</a:t>
            </a:r>
            <a:endParaRPr lang="en-US" sz="2400" dirty="0"/>
          </a:p>
          <a:p>
            <a:pPr>
              <a:lnSpc>
                <a:spcPct val="100000"/>
              </a:lnSpc>
              <a:spcBef>
                <a:spcPts val="10"/>
              </a:spcBef>
              <a:buChar char="•"/>
            </a:pPr>
            <a:endParaRPr lang="en-US" sz="2400" dirty="0"/>
          </a:p>
          <a:p>
            <a:pPr marL="355600" indent="-342900">
              <a:lnSpc>
                <a:spcPct val="100000"/>
              </a:lnSpc>
              <a:buClr>
                <a:srgbClr val="92D050"/>
              </a:buClr>
              <a:buFont typeface="Arial MT"/>
              <a:buChar char="•"/>
              <a:tabLst>
                <a:tab pos="354965" algn="l"/>
                <a:tab pos="355600" algn="l"/>
              </a:tabLst>
            </a:pPr>
            <a:r>
              <a:rPr lang="en-US" sz="2400" spc="-15" dirty="0">
                <a:solidFill>
                  <a:srgbClr val="D9D9D9"/>
                </a:solidFill>
              </a:rPr>
              <a:t>Tinker</a:t>
            </a:r>
            <a:r>
              <a:rPr lang="en-US" sz="2400" spc="-30" dirty="0">
                <a:solidFill>
                  <a:srgbClr val="D9D9D9"/>
                </a:solidFill>
              </a:rPr>
              <a:t> </a:t>
            </a:r>
            <a:r>
              <a:rPr lang="en-US" sz="2400" spc="-5" dirty="0">
                <a:solidFill>
                  <a:srgbClr val="D9D9D9"/>
                </a:solidFill>
              </a:rPr>
              <a:t>cad</a:t>
            </a:r>
            <a:endParaRPr lang="en-US" sz="2400" dirty="0"/>
          </a:p>
          <a:p>
            <a:pPr>
              <a:lnSpc>
                <a:spcPct val="100000"/>
              </a:lnSpc>
              <a:spcBef>
                <a:spcPts val="15"/>
              </a:spcBef>
              <a:buChar char="•"/>
            </a:pPr>
            <a:endParaRPr lang="en-US" sz="2400" dirty="0"/>
          </a:p>
          <a:p>
            <a:pPr marL="355600" indent="-342900">
              <a:lnSpc>
                <a:spcPct val="100000"/>
              </a:lnSpc>
              <a:buClr>
                <a:srgbClr val="92D050"/>
              </a:buClr>
              <a:buFont typeface="Arial MT"/>
              <a:buChar char="•"/>
              <a:tabLst>
                <a:tab pos="354965" algn="l"/>
                <a:tab pos="355600" algn="l"/>
              </a:tabLst>
            </a:pPr>
            <a:r>
              <a:rPr lang="en-US" sz="2400" spc="-5" dirty="0">
                <a:solidFill>
                  <a:srgbClr val="D9D9D9"/>
                </a:solidFill>
              </a:rPr>
              <a:t>Arduino</a:t>
            </a:r>
            <a:r>
              <a:rPr lang="en-US" sz="2400" spc="-20" dirty="0">
                <a:solidFill>
                  <a:srgbClr val="D9D9D9"/>
                </a:solidFill>
              </a:rPr>
              <a:t> </a:t>
            </a:r>
            <a:r>
              <a:rPr lang="en-US" sz="2400" spc="-5" dirty="0">
                <a:solidFill>
                  <a:srgbClr val="D9D9D9"/>
                </a:solidFill>
              </a:rPr>
              <a:t>IDE</a:t>
            </a:r>
            <a:endParaRPr lang="en-US" sz="2400" dirty="0"/>
          </a:p>
          <a:p>
            <a:pPr>
              <a:lnSpc>
                <a:spcPct val="100000"/>
              </a:lnSpc>
              <a:spcBef>
                <a:spcPts val="10"/>
              </a:spcBef>
              <a:buChar char="•"/>
            </a:pPr>
            <a:endParaRPr lang="en-US" sz="2400" dirty="0"/>
          </a:p>
          <a:p>
            <a:pPr marL="355600" indent="-342900">
              <a:lnSpc>
                <a:spcPct val="100000"/>
              </a:lnSpc>
              <a:buClr>
                <a:srgbClr val="92D050"/>
              </a:buClr>
              <a:buFont typeface="Arial MT"/>
              <a:buChar char="•"/>
              <a:tabLst>
                <a:tab pos="354965" algn="l"/>
                <a:tab pos="355600" algn="l"/>
              </a:tabLst>
            </a:pPr>
            <a:r>
              <a:rPr lang="en-US" sz="2400" spc="-5" dirty="0">
                <a:solidFill>
                  <a:srgbClr val="D9D9D9"/>
                </a:solidFill>
              </a:rPr>
              <a:t>MQTT</a:t>
            </a:r>
            <a:endParaRPr lang="en-US" sz="2400" dirty="0"/>
          </a:p>
          <a:p>
            <a:pPr>
              <a:lnSpc>
                <a:spcPct val="100000"/>
              </a:lnSpc>
              <a:spcBef>
                <a:spcPts val="15"/>
              </a:spcBef>
              <a:buChar char="•"/>
            </a:pPr>
            <a:endParaRPr lang="en-US" sz="2400" dirty="0"/>
          </a:p>
          <a:p>
            <a:pPr marL="355600" indent="-342900">
              <a:lnSpc>
                <a:spcPct val="100000"/>
              </a:lnSpc>
              <a:buClr>
                <a:srgbClr val="92D050"/>
              </a:buClr>
              <a:buFont typeface="Arial MT"/>
              <a:buChar char="•"/>
              <a:tabLst>
                <a:tab pos="354965" algn="l"/>
                <a:tab pos="355600" algn="l"/>
              </a:tabLst>
            </a:pPr>
            <a:r>
              <a:rPr lang="en-US" sz="2400" spc="-5" dirty="0" err="1">
                <a:solidFill>
                  <a:srgbClr val="D9D9D9"/>
                </a:solidFill>
              </a:rPr>
              <a:t>ThingSpeak</a:t>
            </a:r>
            <a:endParaRPr lang="en-US" sz="2400" dirty="0"/>
          </a:p>
          <a:p>
            <a:pPr marL="285115">
              <a:lnSpc>
                <a:spcPct val="100000"/>
              </a:lnSpc>
              <a:spcBef>
                <a:spcPts val="2525"/>
              </a:spcBef>
            </a:pPr>
            <a:endParaRPr lang="en-US" spc="-5" dirty="0"/>
          </a:p>
          <a:p>
            <a:pPr marL="285115">
              <a:lnSpc>
                <a:spcPct val="100000"/>
              </a:lnSpc>
              <a:spcBef>
                <a:spcPts val="2525"/>
              </a:spcBef>
            </a:pPr>
            <a:endParaRPr lang="en-US" spc="-5" dirty="0"/>
          </a:p>
          <a:p>
            <a:pPr marL="285115">
              <a:lnSpc>
                <a:spcPct val="100000"/>
              </a:lnSpc>
              <a:spcBef>
                <a:spcPts val="2525"/>
              </a:spcBef>
            </a:pPr>
            <a:endParaRPr lang="en-US" spc="-5" dirty="0"/>
          </a:p>
          <a:p>
            <a:pPr marL="285115">
              <a:lnSpc>
                <a:spcPct val="100000"/>
              </a:lnSpc>
              <a:spcBef>
                <a:spcPts val="2525"/>
              </a:spcBef>
            </a:pPr>
            <a:endParaRPr lang="en-US" spc="-5" dirty="0"/>
          </a:p>
          <a:p>
            <a:pPr marL="285115">
              <a:lnSpc>
                <a:spcPct val="100000"/>
              </a:lnSpc>
              <a:spcBef>
                <a:spcPts val="2525"/>
              </a:spcBef>
            </a:pPr>
            <a:endParaRPr lang="en-US" spc="-5" dirty="0"/>
          </a:p>
        </p:txBody>
      </p:sp>
    </p:spTree>
    <p:extLst>
      <p:ext uri="{BB962C8B-B14F-4D97-AF65-F5344CB8AC3E}">
        <p14:creationId xmlns:p14="http://schemas.microsoft.com/office/powerpoint/2010/main" val="129150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normAutofit/>
          </a:bodyPr>
          <a:lstStyle/>
          <a:p>
            <a:pPr marL="0" indent="0">
              <a:buNone/>
            </a:pPr>
            <a:r>
              <a:rPr lang="en-IN" sz="2800" b="1" u="sng"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F4D02743-5CDF-CCBC-B214-20E2B1AFCEEF}"/>
              </a:ext>
            </a:extLst>
          </p:cNvPr>
          <p:cNvPicPr>
            <a:picLocks noChangeAspect="1"/>
          </p:cNvPicPr>
          <p:nvPr/>
        </p:nvPicPr>
        <p:blipFill>
          <a:blip r:embed="rId2"/>
          <a:stretch>
            <a:fillRect/>
          </a:stretch>
        </p:blipFill>
        <p:spPr>
          <a:xfrm>
            <a:off x="2743200" y="1140542"/>
            <a:ext cx="5938684" cy="5453445"/>
          </a:xfrm>
          <a:prstGeom prst="rect">
            <a:avLst/>
          </a:prstGeom>
        </p:spPr>
      </p:pic>
    </p:spTree>
    <p:extLst>
      <p:ext uri="{BB962C8B-B14F-4D97-AF65-F5344CB8AC3E}">
        <p14:creationId xmlns:p14="http://schemas.microsoft.com/office/powerpoint/2010/main" val="15406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294968"/>
            <a:ext cx="10437139" cy="6174658"/>
          </a:xfrm>
        </p:spPr>
        <p:txBody>
          <a:bodyPr>
            <a:noAutofit/>
          </a:bodyPr>
          <a:lstStyle/>
          <a:p>
            <a:pPr marL="0" indent="0" algn="just">
              <a:lnSpc>
                <a:spcPct val="160000"/>
              </a:lnSpc>
              <a:buNone/>
            </a:pPr>
            <a:r>
              <a:rPr lang="en-IN" sz="2600" b="1" i="0" u="sng" dirty="0">
                <a:effectLst/>
                <a:latin typeface="Times New Roman" panose="02020603050405020304" pitchFamily="18" charset="0"/>
                <a:cs typeface="Times New Roman" panose="02020603050405020304" pitchFamily="18" charset="0"/>
              </a:rPr>
              <a:t>Objectives:</a:t>
            </a:r>
          </a:p>
          <a:p>
            <a:pPr marL="0" indent="0" algn="just">
              <a:lnSpc>
                <a:spcPct val="160000"/>
              </a:lnSpc>
              <a:buNone/>
            </a:pPr>
            <a:r>
              <a:rPr lang="en-US" sz="2600" b="1" i="0" dirty="0">
                <a:effectLst/>
                <a:latin typeface="Times New Roman" panose="02020603050405020304" pitchFamily="18" charset="0"/>
                <a:cs typeface="Times New Roman" panose="02020603050405020304" pitchFamily="18" charset="0"/>
              </a:rPr>
              <a:t>Improved Efficiency: </a:t>
            </a:r>
            <a:r>
              <a:rPr lang="en-US" sz="2600" b="0" i="0" dirty="0">
                <a:effectLst/>
                <a:latin typeface="Times New Roman" panose="02020603050405020304" pitchFamily="18" charset="0"/>
                <a:cs typeface="Times New Roman" panose="02020603050405020304" pitchFamily="18" charset="0"/>
              </a:rPr>
              <a:t>Enhance the efficiency of public transportation systems by optimizing routes, schedules, and resources to reduce congestion and waiting times.</a:t>
            </a:r>
          </a:p>
          <a:p>
            <a:pPr marL="0" indent="0" algn="just">
              <a:lnSpc>
                <a:spcPct val="160000"/>
              </a:lnSpc>
              <a:buNone/>
            </a:pPr>
            <a:r>
              <a:rPr lang="en-US" sz="2600" b="1" dirty="0">
                <a:effectLst/>
                <a:latin typeface="Times New Roman" panose="02020603050405020304" pitchFamily="18" charset="0"/>
                <a:cs typeface="Times New Roman" panose="02020603050405020304" pitchFamily="18" charset="0"/>
              </a:rPr>
              <a:t>Cost Reduction:</a:t>
            </a:r>
            <a:r>
              <a:rPr lang="en-US" sz="2600" dirty="0">
                <a:effectLst/>
                <a:latin typeface="Times New Roman" panose="02020603050405020304" pitchFamily="18" charset="0"/>
                <a:cs typeface="Times New Roman" panose="02020603050405020304" pitchFamily="18" charset="0"/>
              </a:rPr>
              <a:t> Lower operational costs through better management of fuel consumption, maintenance, and workforce scheduling.</a:t>
            </a:r>
          </a:p>
          <a:p>
            <a:pPr marL="0" indent="0" algn="just">
              <a:lnSpc>
                <a:spcPct val="160000"/>
              </a:lnSpc>
              <a:buNone/>
            </a:pPr>
            <a:r>
              <a:rPr lang="en-US" sz="2600" b="1" dirty="0">
                <a:effectLst/>
                <a:latin typeface="Times New Roman" panose="02020603050405020304" pitchFamily="18" charset="0"/>
                <a:cs typeface="Times New Roman" panose="02020603050405020304" pitchFamily="18" charset="0"/>
              </a:rPr>
              <a:t>Environmental Impact: </a:t>
            </a:r>
            <a:r>
              <a:rPr lang="en-US" sz="2600" dirty="0">
                <a:effectLst/>
                <a:latin typeface="Times New Roman" panose="02020603050405020304" pitchFamily="18" charset="0"/>
                <a:cs typeface="Times New Roman" panose="02020603050405020304" pitchFamily="18" charset="0"/>
              </a:rPr>
              <a:t>Reduce the environmental footprint of public transport by minimizing emissions through optimized routes and maintenance practices.</a:t>
            </a:r>
          </a:p>
        </p:txBody>
      </p:sp>
    </p:spTree>
    <p:extLst>
      <p:ext uri="{BB962C8B-B14F-4D97-AF65-F5344CB8AC3E}">
        <p14:creationId xmlns:p14="http://schemas.microsoft.com/office/powerpoint/2010/main" val="99516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normAutofit/>
          </a:bodyPr>
          <a:lstStyle/>
          <a:p>
            <a:pPr marL="0" indent="0" algn="just">
              <a:lnSpc>
                <a:spcPct val="150000"/>
              </a:lnSpc>
              <a:buNone/>
            </a:pPr>
            <a:r>
              <a:rPr lang="en-US" sz="2800" b="1" dirty="0">
                <a:effectLst/>
                <a:latin typeface="Times New Roman" panose="02020603050405020304" pitchFamily="18" charset="0"/>
                <a:cs typeface="Times New Roman" panose="02020603050405020304" pitchFamily="18" charset="0"/>
              </a:rPr>
              <a:t>Safety:</a:t>
            </a:r>
            <a:r>
              <a:rPr lang="en-US" sz="2800" dirty="0">
                <a:effectLst/>
                <a:latin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cs typeface="Times New Roman" panose="02020603050405020304" pitchFamily="18" charset="0"/>
              </a:rPr>
              <a:t>Implement IoT sensors and monitoring systems to ensure the safety of passengers and drivers, such as detecting and alerting to accidents or unusual events.</a:t>
            </a:r>
            <a:endParaRPr lang="en-US" sz="2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b="1" dirty="0">
                <a:latin typeface="Times New Roman" panose="02020603050405020304" pitchFamily="18" charset="0"/>
                <a:cs typeface="Times New Roman" panose="02020603050405020304" pitchFamily="18" charset="0"/>
              </a:rPr>
              <a:t>Adaptive Planning: </a:t>
            </a:r>
            <a:r>
              <a:rPr lang="en-US" sz="2600" dirty="0">
                <a:latin typeface="Times New Roman" panose="02020603050405020304" pitchFamily="18" charset="0"/>
                <a:cs typeface="Times New Roman" panose="02020603050405020304" pitchFamily="18" charset="0"/>
              </a:rPr>
              <a:t>Enable dynamic adjustments to routes and schedules based on real-time traffic conditions and demand fluctuations.</a:t>
            </a:r>
          </a:p>
          <a:p>
            <a:pPr marL="0" indent="0" algn="just">
              <a:lnSpc>
                <a:spcPct val="150000"/>
              </a:lnSpc>
              <a:buNone/>
            </a:pPr>
            <a:r>
              <a:rPr lang="en-US" sz="2800" b="1" dirty="0">
                <a:latin typeface="Times New Roman" panose="02020603050405020304" pitchFamily="18" charset="0"/>
                <a:cs typeface="Times New Roman" panose="02020603050405020304" pitchFamily="18" charset="0"/>
              </a:rPr>
              <a:t>Accessibility: </a:t>
            </a:r>
            <a:r>
              <a:rPr lang="en-US" sz="2600" dirty="0">
                <a:latin typeface="Times New Roman" panose="02020603050405020304" pitchFamily="18" charset="0"/>
                <a:cs typeface="Times New Roman" panose="02020603050405020304" pitchFamily="18" charset="0"/>
              </a:rPr>
              <a:t>Ensure that the public transport system is accessible to all, including individuals with disabilities, by implementing IoT solutions that provide real-time accessibility information</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7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5A851-000D-464A-AAB4-4F04BAE5A679}"/>
              </a:ext>
            </a:extLst>
          </p:cNvPr>
          <p:cNvSpPr>
            <a:spLocks noGrp="1"/>
          </p:cNvSpPr>
          <p:nvPr>
            <p:ph idx="1"/>
          </p:nvPr>
        </p:nvSpPr>
        <p:spPr>
          <a:xfrm>
            <a:off x="835742" y="562232"/>
            <a:ext cx="10437139" cy="5691084"/>
          </a:xfrm>
        </p:spPr>
        <p:txBody>
          <a:bodyPr>
            <a:normAutofit fontScale="70000" lnSpcReduction="20000"/>
          </a:bodyPr>
          <a:lstStyle/>
          <a:p>
            <a:pPr marL="0" indent="0">
              <a:lnSpc>
                <a:spcPct val="170000"/>
              </a:lnSpc>
              <a:buNone/>
            </a:pPr>
            <a:r>
              <a:rPr lang="en-IN" sz="4500" b="1" u="sng" dirty="0">
                <a:effectLst/>
                <a:latin typeface="Times New Roman" panose="02020603050405020304" pitchFamily="18" charset="0"/>
                <a:cs typeface="Times New Roman" panose="02020603050405020304" pitchFamily="18" charset="0"/>
              </a:rPr>
              <a:t>Sensor Design:</a:t>
            </a:r>
          </a:p>
          <a:p>
            <a:pPr marL="0" indent="0" algn="l">
              <a:lnSpc>
                <a:spcPct val="170000"/>
              </a:lnSpc>
              <a:buNone/>
            </a:pPr>
            <a:r>
              <a:rPr lang="en-IN" sz="4200" i="0" u="sng" dirty="0">
                <a:effectLst/>
                <a:latin typeface="Times New Roman" panose="02020603050405020304" pitchFamily="18" charset="0"/>
                <a:cs typeface="Times New Roman" panose="02020603050405020304" pitchFamily="18" charset="0"/>
              </a:rPr>
              <a:t>Sensor Types:</a:t>
            </a:r>
          </a:p>
          <a:p>
            <a:pPr algn="l">
              <a:lnSpc>
                <a:spcPct val="170000"/>
              </a:lnSpc>
              <a:buFont typeface="Arial" panose="020B0604020202020204" pitchFamily="34" charset="0"/>
              <a:buChar char="•"/>
            </a:pPr>
            <a:r>
              <a:rPr lang="en-IN" sz="4200" b="1" i="0" dirty="0">
                <a:effectLst/>
                <a:latin typeface="Times New Roman" panose="02020603050405020304" pitchFamily="18" charset="0"/>
                <a:cs typeface="Times New Roman" panose="02020603050405020304" pitchFamily="18" charset="0"/>
              </a:rPr>
              <a:t>GPS</a:t>
            </a:r>
            <a:r>
              <a:rPr lang="en-IN" sz="4200" b="0" i="0" dirty="0">
                <a:effectLst/>
                <a:latin typeface="Times New Roman" panose="02020603050405020304" pitchFamily="18" charset="0"/>
                <a:cs typeface="Times New Roman" panose="02020603050405020304" pitchFamily="18" charset="0"/>
              </a:rPr>
              <a:t> for vehicle tracking and route optimization.</a:t>
            </a:r>
          </a:p>
          <a:p>
            <a:pPr algn="l">
              <a:lnSpc>
                <a:spcPct val="170000"/>
              </a:lnSpc>
              <a:buFont typeface="Arial" panose="020B0604020202020204" pitchFamily="34" charset="0"/>
              <a:buChar char="•"/>
            </a:pPr>
            <a:r>
              <a:rPr lang="en-IN" sz="4200" b="1" i="0" dirty="0">
                <a:effectLst/>
                <a:latin typeface="Times New Roman" panose="02020603050405020304" pitchFamily="18" charset="0"/>
                <a:cs typeface="Times New Roman" panose="02020603050405020304" pitchFamily="18" charset="0"/>
              </a:rPr>
              <a:t>Proximity Sensors</a:t>
            </a:r>
            <a:r>
              <a:rPr lang="en-IN" sz="4200" b="0" i="0" dirty="0">
                <a:effectLst/>
                <a:latin typeface="Times New Roman" panose="02020603050405020304" pitchFamily="18" charset="0"/>
                <a:cs typeface="Times New Roman" panose="02020603050405020304" pitchFamily="18" charset="0"/>
              </a:rPr>
              <a:t> to monitor passenger occupancy.</a:t>
            </a:r>
          </a:p>
          <a:p>
            <a:pPr algn="l">
              <a:lnSpc>
                <a:spcPct val="170000"/>
              </a:lnSpc>
              <a:buFont typeface="Arial" panose="020B0604020202020204" pitchFamily="34" charset="0"/>
              <a:buChar char="•"/>
            </a:pPr>
            <a:r>
              <a:rPr lang="en-IN" sz="4200" b="1" i="0" dirty="0">
                <a:effectLst/>
                <a:latin typeface="Times New Roman" panose="02020603050405020304" pitchFamily="18" charset="0"/>
                <a:cs typeface="Times New Roman" panose="02020603050405020304" pitchFamily="18" charset="0"/>
              </a:rPr>
              <a:t>Temperature and Humidity Sensors</a:t>
            </a:r>
            <a:r>
              <a:rPr lang="en-IN" sz="4200" b="0" i="0" dirty="0">
                <a:effectLst/>
                <a:latin typeface="Times New Roman" panose="02020603050405020304" pitchFamily="18" charset="0"/>
                <a:cs typeface="Times New Roman" panose="02020603050405020304" pitchFamily="18" charset="0"/>
              </a:rPr>
              <a:t> for passenger comfort.</a:t>
            </a:r>
          </a:p>
          <a:p>
            <a:pPr algn="l">
              <a:lnSpc>
                <a:spcPct val="170000"/>
              </a:lnSpc>
              <a:buFont typeface="Arial" panose="020B0604020202020204" pitchFamily="34" charset="0"/>
              <a:buChar char="•"/>
            </a:pPr>
            <a:r>
              <a:rPr lang="en-IN" sz="4200" b="1" i="0" dirty="0">
                <a:effectLst/>
                <a:latin typeface="Times New Roman" panose="02020603050405020304" pitchFamily="18" charset="0"/>
                <a:cs typeface="Times New Roman" panose="02020603050405020304" pitchFamily="18" charset="0"/>
              </a:rPr>
              <a:t>Accelerometers</a:t>
            </a:r>
            <a:r>
              <a:rPr lang="en-IN" sz="4200" b="0" i="0" dirty="0">
                <a:effectLst/>
                <a:latin typeface="Times New Roman" panose="02020603050405020304" pitchFamily="18" charset="0"/>
                <a:cs typeface="Times New Roman" panose="02020603050405020304" pitchFamily="18" charset="0"/>
              </a:rPr>
              <a:t> for detecting harsh driving behaviour.</a:t>
            </a:r>
          </a:p>
          <a:p>
            <a:pPr algn="l">
              <a:lnSpc>
                <a:spcPct val="170000"/>
              </a:lnSpc>
              <a:buFont typeface="Arial" panose="020B0604020202020204" pitchFamily="34" charset="0"/>
              <a:buChar char="•"/>
            </a:pPr>
            <a:r>
              <a:rPr lang="en-IN" sz="4200" b="1" i="0" dirty="0">
                <a:effectLst/>
                <a:latin typeface="Times New Roman" panose="02020603050405020304" pitchFamily="18" charset="0"/>
                <a:cs typeface="Times New Roman" panose="02020603050405020304" pitchFamily="18" charset="0"/>
              </a:rPr>
              <a:t>Pressure Sensors</a:t>
            </a:r>
            <a:r>
              <a:rPr lang="en-IN" sz="4200" b="0" i="0" dirty="0">
                <a:effectLst/>
                <a:latin typeface="Times New Roman" panose="02020603050405020304" pitchFamily="18" charset="0"/>
                <a:cs typeface="Times New Roman" panose="02020603050405020304" pitchFamily="18" charset="0"/>
              </a:rPr>
              <a:t> for monitoring tire pressure or load weight.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08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218</TotalTime>
  <Words>784</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MT</vt:lpstr>
      <vt:lpstr>Bookman Old Style</vt:lpstr>
      <vt:lpstr>Rockwell</vt:lpstr>
      <vt:lpstr>Söhne</vt:lpstr>
      <vt:lpstr>Times New Roman</vt:lpstr>
      <vt:lpstr>Damask</vt:lpstr>
      <vt:lpstr>GOVERNMENT COLLEGE OF ENGINEERING ERODE</vt:lpstr>
      <vt:lpstr>Public Transport Optimization</vt:lpstr>
      <vt:lpstr>PowerPoint Presentation</vt:lpstr>
      <vt:lpstr>PowerPoint Presentation</vt:lpstr>
      <vt:lpstr>Designing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21ECE34 MUTHURAMALINGAM B</dc:creator>
  <cp:lastModifiedBy>Mathiyarasu A</cp:lastModifiedBy>
  <cp:revision>5</cp:revision>
  <dcterms:created xsi:type="dcterms:W3CDTF">2023-09-27T06:28:58Z</dcterms:created>
  <dcterms:modified xsi:type="dcterms:W3CDTF">2023-09-27T15:29:21Z</dcterms:modified>
</cp:coreProperties>
</file>