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73" r:id="rId3"/>
    <p:sldId id="257" r:id="rId4"/>
    <p:sldId id="261" r:id="rId5"/>
    <p:sldId id="298" r:id="rId6"/>
    <p:sldId id="294" r:id="rId7"/>
    <p:sldId id="260" r:id="rId8"/>
    <p:sldId id="271" r:id="rId9"/>
    <p:sldId id="262" r:id="rId10"/>
    <p:sldId id="295" r:id="rId11"/>
    <p:sldId id="266" r:id="rId12"/>
    <p:sldId id="299" r:id="rId13"/>
    <p:sldId id="296" r:id="rId14"/>
    <p:sldId id="263" r:id="rId15"/>
    <p:sldId id="307" r:id="rId16"/>
    <p:sldId id="300" r:id="rId17"/>
    <p:sldId id="301" r:id="rId18"/>
    <p:sldId id="302" r:id="rId19"/>
    <p:sldId id="304" r:id="rId20"/>
    <p:sldId id="303" r:id="rId21"/>
    <p:sldId id="305" r:id="rId22"/>
    <p:sldId id="306" r:id="rId23"/>
    <p:sldId id="297" r:id="rId24"/>
    <p:sldId id="258" r:id="rId25"/>
    <p:sldId id="274" r:id="rId26"/>
  </p:sldIdLst>
  <p:sldSz cx="9144000" cy="5143500" type="screen16x9"/>
  <p:notesSz cx="6858000" cy="9144000"/>
  <p:embeddedFontLst>
    <p:embeddedFont>
      <p:font typeface="Bree Serif" panose="020B0604020202020204" charset="0"/>
      <p:regular r:id="rId28"/>
    </p:embeddedFont>
    <p:embeddedFont>
      <p:font typeface="Didact Gothic" panose="020B0604020202020204" charset="0"/>
      <p:regular r:id="rId29"/>
    </p:embeddedFont>
    <p:embeddedFont>
      <p:font typeface="Roboto Black" panose="020B0604020202020204" charset="0"/>
      <p:bold r:id="rId30"/>
      <p:boldItalic r:id="rId31"/>
    </p:embeddedFont>
    <p:embeddedFont>
      <p:font typeface="Roboto Light" panose="020B0604020202020204" charset="0"/>
      <p:regular r:id="rId32"/>
      <p:bold r:id="rId33"/>
      <p:italic r:id="rId34"/>
      <p:boldItalic r:id="rId35"/>
    </p:embeddedFont>
    <p:embeddedFont>
      <p:font typeface="Roboto Mono Regular" panose="020B0604020202020204" charset="0"/>
      <p:regular r:id="rId36"/>
      <p:bold r:id="rId37"/>
      <p:italic r:id="rId38"/>
      <p:boldItalic r:id="rId39"/>
    </p:embeddedFont>
    <p:embeddedFont>
      <p:font typeface="Roboto Th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33E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0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06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24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3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1" r:id="rId9"/>
    <p:sldLayoutId id="2147483663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820406" y="2094165"/>
            <a:ext cx="4025886" cy="795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EKSPLORASI</a:t>
            </a:r>
            <a:r>
              <a:rPr lang="en-US" sz="2400" dirty="0">
                <a:solidFill>
                  <a:schemeClr val="accent1"/>
                </a:solidFill>
              </a:rPr>
              <a:t> CARA KERJA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SMART MICROWAVE-OVEN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094763" y="2898413"/>
            <a:ext cx="3382085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KU1102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Pengenalan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Komputasi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71711" y="1837315"/>
            <a:ext cx="349395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 dirty="0">
                <a:solidFill>
                  <a:srgbClr val="161234"/>
                </a:solidFill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78142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2551610"/>
            <a:ext cx="1581300" cy="2620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554310"/>
            <a:ext cx="1581300" cy="2618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Deskripsi Simulasi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1614200" y="2904720"/>
            <a:ext cx="15813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Tingkat </a:t>
            </a:r>
            <a:r>
              <a:rPr lang="en-US" dirty="0" err="1">
                <a:solidFill>
                  <a:schemeClr val="tx1"/>
                </a:solidFill>
              </a:rPr>
              <a:t>operasional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temperatur</a:t>
            </a:r>
            <a:r>
              <a:rPr lang="en-US" dirty="0">
                <a:solidFill>
                  <a:schemeClr val="tx1"/>
                </a:solidFill>
              </a:rPr>
              <a:t>/pre-set </a:t>
            </a:r>
            <a:r>
              <a:rPr lang="en-US" dirty="0" err="1">
                <a:solidFill>
                  <a:schemeClr val="tx1"/>
                </a:solidFill>
              </a:rPr>
              <a:t>bawaan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Durasi</a:t>
            </a:r>
            <a:endParaRPr lang="en-US" dirty="0">
              <a:solidFill>
                <a:schemeClr val="tx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Tombol</a:t>
            </a:r>
            <a:r>
              <a:rPr lang="en-US" dirty="0">
                <a:solidFill>
                  <a:schemeClr val="tx1"/>
                </a:solidFill>
              </a:rPr>
              <a:t> 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Start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3533994" y="27516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PROSES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5724148" y="275406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OUTPUT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1366844" y="277619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INPUT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03170" y="143473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097730" y="143608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334558" y="165418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2183385" y="1629132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622;p30">
            <a:extLst>
              <a:ext uri="{FF2B5EF4-FFF2-40B4-BE49-F238E27FC236}">
                <a16:creationId xmlns:a16="http://schemas.microsoft.com/office/drawing/2014/main" id="{039AF660-61F3-4F5B-81AC-D1045773E46A}"/>
              </a:ext>
            </a:extLst>
          </p:cNvPr>
          <p:cNvSpPr txBox="1">
            <a:spLocks/>
          </p:cNvSpPr>
          <p:nvPr/>
        </p:nvSpPr>
        <p:spPr>
          <a:xfrm>
            <a:off x="3807036" y="2904720"/>
            <a:ext cx="1581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Mengatur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operasional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input</a:t>
            </a:r>
          </a:p>
          <a:p>
            <a:pPr marL="171450" indent="-171450" algn="l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Mengatur</a:t>
            </a:r>
            <a:r>
              <a:rPr lang="en-US" dirty="0">
                <a:solidFill>
                  <a:schemeClr val="tx1"/>
                </a:solidFill>
              </a:rPr>
              <a:t> timer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durasi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diinput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oogle Shape;622;p30">
            <a:extLst>
              <a:ext uri="{FF2B5EF4-FFF2-40B4-BE49-F238E27FC236}">
                <a16:creationId xmlns:a16="http://schemas.microsoft.com/office/drawing/2014/main" id="{AA0982DC-546D-4D80-939F-E2A88CAED05F}"/>
              </a:ext>
            </a:extLst>
          </p:cNvPr>
          <p:cNvSpPr txBox="1">
            <a:spLocks/>
          </p:cNvSpPr>
          <p:nvPr/>
        </p:nvSpPr>
        <p:spPr>
          <a:xfrm>
            <a:off x="5948256" y="2906648"/>
            <a:ext cx="1581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lvl="0" indent="-171450" algn="just" fontAlgn="base">
              <a:spcAft>
                <a:spcPts val="8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Tampilan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tingkat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operasional</a:t>
            </a:r>
            <a:endParaRPr lang="en-ID" dirty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  <a:cs typeface="Mangal" panose="02040503050203030202" pitchFamily="18" charset="0"/>
            </a:endParaRPr>
          </a:p>
          <a:p>
            <a:pPr marL="171450" lvl="0" indent="-171450" algn="just" fontAlgn="base">
              <a:spcAft>
                <a:spcPts val="8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Tampilan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durasi</a:t>
            </a:r>
            <a:endParaRPr lang="en-ID" dirty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  <a:cs typeface="Mangal" panose="02040503050203030202" pitchFamily="18" charset="0"/>
            </a:endParaRPr>
          </a:p>
          <a:p>
            <a:pPr marL="171450" lvl="0" indent="-171450" algn="just" fontAlgn="base">
              <a:spcAft>
                <a:spcPts val="8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Tampilan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urasi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akan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berkurang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sebesar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1s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tiap</a:t>
            </a:r>
            <a:r>
              <a:rPr lang="en-ID" dirty="0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detik</a:t>
            </a:r>
            <a:endParaRPr lang="en-ID" dirty="0">
              <a:solidFill>
                <a:schemeClr val="tx1"/>
              </a:solidFill>
              <a:effectLst/>
              <a:latin typeface="Roboto Light" panose="020B0604020202020204" charset="0"/>
              <a:ea typeface="Roboto Light" panose="020B0604020202020204" charset="0"/>
              <a:cs typeface="Mangal" panose="02040503050203030202" pitchFamily="18" charset="0"/>
            </a:endParaRPr>
          </a:p>
          <a:p>
            <a:pPr marL="171450" indent="-17145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746-1915-43B4-B384-9594BFED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33" y="0"/>
            <a:ext cx="8520600" cy="606600"/>
          </a:xfrm>
        </p:spPr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cxnSp>
        <p:nvCxnSpPr>
          <p:cNvPr id="3" name="Google Shape;643;p30">
            <a:extLst>
              <a:ext uri="{FF2B5EF4-FFF2-40B4-BE49-F238E27FC236}">
                <a16:creationId xmlns:a16="http://schemas.microsoft.com/office/drawing/2014/main" id="{4338D6B9-4C67-4958-94EB-4BC26ED7B5BE}"/>
              </a:ext>
            </a:extLst>
          </p:cNvPr>
          <p:cNvCxnSpPr/>
          <p:nvPr/>
        </p:nvCxnSpPr>
        <p:spPr>
          <a:xfrm>
            <a:off x="311700" y="47875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F6BF2E-1A8F-4DF2-BCA6-57DB4B9B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758"/>
            <a:ext cx="9144000" cy="46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71711" y="1837315"/>
            <a:ext cx="349395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 dirty="0">
                <a:solidFill>
                  <a:srgbClr val="161234"/>
                </a:solidFill>
              </a:rPr>
              <a:t>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7504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62648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8870" y="232969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03323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8887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Hasil Implementasi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7903950" y="23240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21111" y="2441164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03950" y="302535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83117" y="3116582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>
            <a:cxnSpLocks/>
          </p:cNvCxnSpPr>
          <p:nvPr/>
        </p:nvCxnSpPr>
        <p:spPr>
          <a:xfrm>
            <a:off x="5393881" y="1195336"/>
            <a:ext cx="382934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435444" y="3300999"/>
            <a:ext cx="2409926" cy="186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1" dirty="0">
                <a:solidFill>
                  <a:srgbClr val="0E2A47"/>
                </a:solidFill>
              </a:rPr>
              <a:t>Function :  </a:t>
            </a:r>
            <a:r>
              <a:rPr lang="en-ID" i="1" dirty="0" err="1">
                <a:solidFill>
                  <a:srgbClr val="0E2A47"/>
                </a:solidFill>
              </a:rPr>
              <a:t>mem</a:t>
            </a:r>
            <a:r>
              <a:rPr lang="en-ID" dirty="0" err="1">
                <a:solidFill>
                  <a:srgbClr val="0E2A47"/>
                </a:solidFill>
              </a:rPr>
              <a:t>ilih</a:t>
            </a:r>
            <a:r>
              <a:rPr lang="en-ID" dirty="0">
                <a:solidFill>
                  <a:srgbClr val="0E2A47"/>
                </a:solidFill>
              </a:rPr>
              <a:t> mode, proses </a:t>
            </a:r>
            <a:r>
              <a:rPr lang="en-ID" dirty="0" err="1">
                <a:solidFill>
                  <a:srgbClr val="0E2A47"/>
                </a:solidFill>
              </a:rPr>
              <a:t>memilih</a:t>
            </a:r>
            <a:r>
              <a:rPr lang="en-ID" dirty="0">
                <a:solidFill>
                  <a:srgbClr val="0E2A47"/>
                </a:solidFill>
              </a:rPr>
              <a:t> </a:t>
            </a:r>
            <a:r>
              <a:rPr lang="en-ID" dirty="0" err="1">
                <a:solidFill>
                  <a:srgbClr val="0E2A47"/>
                </a:solidFill>
              </a:rPr>
              <a:t>tingkat</a:t>
            </a:r>
            <a:r>
              <a:rPr lang="en-ID" dirty="0">
                <a:solidFill>
                  <a:srgbClr val="0E2A47"/>
                </a:solidFill>
              </a:rPr>
              <a:t> </a:t>
            </a:r>
            <a:r>
              <a:rPr lang="en-ID" dirty="0" err="1">
                <a:solidFill>
                  <a:srgbClr val="0E2A47"/>
                </a:solidFill>
              </a:rPr>
              <a:t>operasional</a:t>
            </a:r>
            <a:endParaRPr lang="en-ID" dirty="0">
              <a:solidFill>
                <a:srgbClr val="0E2A47"/>
              </a:solidFill>
            </a:endParaRPr>
          </a:p>
        </p:txBody>
      </p:sp>
      <p:sp>
        <p:nvSpPr>
          <p:cNvPr id="115" name="Google Shape;626;p30">
            <a:extLst>
              <a:ext uri="{FF2B5EF4-FFF2-40B4-BE49-F238E27FC236}">
                <a16:creationId xmlns:a16="http://schemas.microsoft.com/office/drawing/2014/main" id="{80C5890D-585B-4C22-8679-1C428732FB4F}"/>
              </a:ext>
            </a:extLst>
          </p:cNvPr>
          <p:cNvSpPr/>
          <p:nvPr/>
        </p:nvSpPr>
        <p:spPr>
          <a:xfrm>
            <a:off x="7903950" y="1605233"/>
            <a:ext cx="436605" cy="437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639;p30">
            <a:extLst>
              <a:ext uri="{FF2B5EF4-FFF2-40B4-BE49-F238E27FC236}">
                <a16:creationId xmlns:a16="http://schemas.microsoft.com/office/drawing/2014/main" id="{02A49784-4EF2-47B3-9937-56B3B76982D4}"/>
              </a:ext>
            </a:extLst>
          </p:cNvPr>
          <p:cNvGrpSpPr/>
          <p:nvPr/>
        </p:nvGrpSpPr>
        <p:grpSpPr>
          <a:xfrm>
            <a:off x="8038644" y="1683899"/>
            <a:ext cx="174438" cy="255085"/>
            <a:chOff x="2070550" y="767325"/>
            <a:chExt cx="1106150" cy="1613000"/>
          </a:xfrm>
        </p:grpSpPr>
        <p:sp>
          <p:nvSpPr>
            <p:cNvPr id="117" name="Google Shape;640;p30">
              <a:extLst>
                <a:ext uri="{FF2B5EF4-FFF2-40B4-BE49-F238E27FC236}">
                  <a16:creationId xmlns:a16="http://schemas.microsoft.com/office/drawing/2014/main" id="{B8A9C007-6F9B-4398-8223-750B938D9FF0}"/>
                </a:ext>
              </a:extLst>
            </p:cNvPr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0">
              <a:extLst>
                <a:ext uri="{FF2B5EF4-FFF2-40B4-BE49-F238E27FC236}">
                  <a16:creationId xmlns:a16="http://schemas.microsoft.com/office/drawing/2014/main" id="{C6571D7A-1329-43BF-BC50-3107516DEBA7}"/>
                </a:ext>
              </a:extLst>
            </p:cNvPr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0">
              <a:extLst>
                <a:ext uri="{FF2B5EF4-FFF2-40B4-BE49-F238E27FC236}">
                  <a16:creationId xmlns:a16="http://schemas.microsoft.com/office/drawing/2014/main" id="{28F081F6-038F-4062-8F54-0864D18BF1B7}"/>
                </a:ext>
              </a:extLst>
            </p:cNvPr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442;p27">
            <a:extLst>
              <a:ext uri="{FF2B5EF4-FFF2-40B4-BE49-F238E27FC236}">
                <a16:creationId xmlns:a16="http://schemas.microsoft.com/office/drawing/2014/main" id="{98CD3040-F010-4E8A-8DF3-E03003BE5CAD}"/>
              </a:ext>
            </a:extLst>
          </p:cNvPr>
          <p:cNvSpPr/>
          <p:nvPr/>
        </p:nvSpPr>
        <p:spPr>
          <a:xfrm rot="10800000">
            <a:off x="5511050" y="373659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52;p27">
            <a:extLst>
              <a:ext uri="{FF2B5EF4-FFF2-40B4-BE49-F238E27FC236}">
                <a16:creationId xmlns:a16="http://schemas.microsoft.com/office/drawing/2014/main" id="{72776517-3D1C-441F-B0FC-E64631B8CC7C}"/>
              </a:ext>
            </a:extLst>
          </p:cNvPr>
          <p:cNvSpPr txBox="1">
            <a:spLocks/>
          </p:cNvSpPr>
          <p:nvPr/>
        </p:nvSpPr>
        <p:spPr>
          <a:xfrm>
            <a:off x="5518870" y="4051998"/>
            <a:ext cx="2326500" cy="9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i="1" dirty="0">
                <a:solidFill>
                  <a:srgbClr val="0E2A47"/>
                </a:solidFill>
              </a:rPr>
              <a:t>Array :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menyimpan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kondisi</a:t>
            </a:r>
            <a:r>
              <a:rPr lang="en-US" dirty="0">
                <a:solidFill>
                  <a:srgbClr val="0E2A47"/>
                </a:solidFill>
              </a:rPr>
              <a:t> mode &amp; </a:t>
            </a:r>
            <a:r>
              <a:rPr lang="en-US" dirty="0" err="1">
                <a:solidFill>
                  <a:srgbClr val="0E2A47"/>
                </a:solidFill>
              </a:rPr>
              <a:t>kondisi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tampilan</a:t>
            </a:r>
            <a:endParaRPr lang="en-ID" i="1" dirty="0">
              <a:solidFill>
                <a:srgbClr val="0E2A47"/>
              </a:solidFill>
            </a:endParaRPr>
          </a:p>
        </p:txBody>
      </p:sp>
      <p:sp>
        <p:nvSpPr>
          <p:cNvPr id="122" name="Google Shape;404;p26">
            <a:extLst>
              <a:ext uri="{FF2B5EF4-FFF2-40B4-BE49-F238E27FC236}">
                <a16:creationId xmlns:a16="http://schemas.microsoft.com/office/drawing/2014/main" id="{5EB351F0-E6F4-404C-A9B6-FDFF3EA98FD2}"/>
              </a:ext>
            </a:extLst>
          </p:cNvPr>
          <p:cNvSpPr/>
          <p:nvPr/>
        </p:nvSpPr>
        <p:spPr>
          <a:xfrm>
            <a:off x="7907692" y="37267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3" name="Google Shape;406;p26">
            <a:extLst>
              <a:ext uri="{FF2B5EF4-FFF2-40B4-BE49-F238E27FC236}">
                <a16:creationId xmlns:a16="http://schemas.microsoft.com/office/drawing/2014/main" id="{F3FF0A45-2866-4E6B-940E-729ED9514FF3}"/>
              </a:ext>
            </a:extLst>
          </p:cNvPr>
          <p:cNvSpPr/>
          <p:nvPr/>
        </p:nvSpPr>
        <p:spPr>
          <a:xfrm>
            <a:off x="8020980" y="3840513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444;p27">
            <a:extLst>
              <a:ext uri="{FF2B5EF4-FFF2-40B4-BE49-F238E27FC236}">
                <a16:creationId xmlns:a16="http://schemas.microsoft.com/office/drawing/2014/main" id="{3F9AC4F0-E9A6-4FAF-AB27-C590EB487ED2}"/>
              </a:ext>
            </a:extLst>
          </p:cNvPr>
          <p:cNvSpPr/>
          <p:nvPr/>
        </p:nvSpPr>
        <p:spPr>
          <a:xfrm rot="10800000">
            <a:off x="5503791" y="439757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50;p27">
            <a:extLst>
              <a:ext uri="{FF2B5EF4-FFF2-40B4-BE49-F238E27FC236}">
                <a16:creationId xmlns:a16="http://schemas.microsoft.com/office/drawing/2014/main" id="{0B373243-F5FA-45C6-99F1-65F17169CC52}"/>
              </a:ext>
            </a:extLst>
          </p:cNvPr>
          <p:cNvSpPr/>
          <p:nvPr/>
        </p:nvSpPr>
        <p:spPr>
          <a:xfrm>
            <a:off x="7896691" y="438968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451;p27">
            <a:extLst>
              <a:ext uri="{FF2B5EF4-FFF2-40B4-BE49-F238E27FC236}">
                <a16:creationId xmlns:a16="http://schemas.microsoft.com/office/drawing/2014/main" id="{34948AB3-1C01-4B72-A097-617F49386D28}"/>
              </a:ext>
            </a:extLst>
          </p:cNvPr>
          <p:cNvGrpSpPr/>
          <p:nvPr/>
        </p:nvGrpSpPr>
        <p:grpSpPr>
          <a:xfrm>
            <a:off x="7975858" y="4480917"/>
            <a:ext cx="265543" cy="269920"/>
            <a:chOff x="4151375" y="238125"/>
            <a:chExt cx="2141475" cy="2176775"/>
          </a:xfrm>
        </p:grpSpPr>
        <p:sp>
          <p:nvSpPr>
            <p:cNvPr id="127" name="Google Shape;452;p27">
              <a:extLst>
                <a:ext uri="{FF2B5EF4-FFF2-40B4-BE49-F238E27FC236}">
                  <a16:creationId xmlns:a16="http://schemas.microsoft.com/office/drawing/2014/main" id="{5BC307D5-035F-4438-9CFE-AD5FA99786DB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53;p27">
              <a:extLst>
                <a:ext uri="{FF2B5EF4-FFF2-40B4-BE49-F238E27FC236}">
                  <a16:creationId xmlns:a16="http://schemas.microsoft.com/office/drawing/2014/main" id="{F3DBC948-DF25-4094-8089-D8385F9AE081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553;p27">
            <a:extLst>
              <a:ext uri="{FF2B5EF4-FFF2-40B4-BE49-F238E27FC236}">
                <a16:creationId xmlns:a16="http://schemas.microsoft.com/office/drawing/2014/main" id="{6EF0EB85-80B2-44E7-91B8-3709E035E118}"/>
              </a:ext>
            </a:extLst>
          </p:cNvPr>
          <p:cNvSpPr txBox="1">
            <a:spLocks/>
          </p:cNvSpPr>
          <p:nvPr/>
        </p:nvSpPr>
        <p:spPr>
          <a:xfrm>
            <a:off x="5665242" y="464183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i="1" dirty="0">
                <a:solidFill>
                  <a:srgbClr val="0E2A47"/>
                </a:solidFill>
              </a:rPr>
              <a:t>L</a:t>
            </a:r>
            <a:r>
              <a:rPr lang="en-ID" i="1" dirty="0" err="1">
                <a:solidFill>
                  <a:srgbClr val="0E2A47"/>
                </a:solidFill>
              </a:rPr>
              <a:t>ooping</a:t>
            </a:r>
            <a:r>
              <a:rPr lang="en-ID" i="1" dirty="0">
                <a:solidFill>
                  <a:srgbClr val="0E2A47"/>
                </a:solidFill>
              </a:rPr>
              <a:t> :</a:t>
            </a:r>
            <a:r>
              <a:rPr lang="en-ID" dirty="0">
                <a:solidFill>
                  <a:srgbClr val="0E2A47"/>
                </a:solidFill>
              </a:rPr>
              <a:t> </a:t>
            </a:r>
            <a:r>
              <a:rPr lang="en-ID" dirty="0" err="1">
                <a:solidFill>
                  <a:srgbClr val="0E2A47"/>
                </a:solidFill>
              </a:rPr>
              <a:t>iterasi</a:t>
            </a:r>
            <a:r>
              <a:rPr lang="en-ID" dirty="0">
                <a:solidFill>
                  <a:srgbClr val="0E2A47"/>
                </a:solidFill>
              </a:rPr>
              <a:t> array, </a:t>
            </a:r>
            <a:r>
              <a:rPr lang="en-ID" dirty="0" err="1">
                <a:solidFill>
                  <a:srgbClr val="0E2A47"/>
                </a:solidFill>
              </a:rPr>
              <a:t>fungsi</a:t>
            </a:r>
            <a:r>
              <a:rPr lang="en-ID" dirty="0">
                <a:solidFill>
                  <a:srgbClr val="0E2A47"/>
                </a:solidFill>
              </a:rPr>
              <a:t> </a:t>
            </a:r>
            <a:r>
              <a:rPr lang="en-ID" dirty="0" err="1">
                <a:solidFill>
                  <a:srgbClr val="0E2A47"/>
                </a:solidFill>
              </a:rPr>
              <a:t>hitung</a:t>
            </a:r>
            <a:r>
              <a:rPr lang="en-ID" dirty="0">
                <a:solidFill>
                  <a:srgbClr val="0E2A47"/>
                </a:solidFill>
              </a:rPr>
              <a:t> </a:t>
            </a:r>
            <a:r>
              <a:rPr lang="en-ID" dirty="0" err="1">
                <a:solidFill>
                  <a:srgbClr val="0E2A47"/>
                </a:solidFill>
              </a:rPr>
              <a:t>mundur</a:t>
            </a:r>
            <a:endParaRPr lang="en-ID" i="1" dirty="0">
              <a:solidFill>
                <a:srgbClr val="0E2A4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D5046-5900-4E17-B60B-2FB7159D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1049" y="1880014"/>
            <a:ext cx="2218799" cy="221047"/>
          </a:xfrm>
        </p:spPr>
        <p:txBody>
          <a:bodyPr/>
          <a:lstStyle/>
          <a:p>
            <a:r>
              <a:rPr lang="en-ID" dirty="0">
                <a:solidFill>
                  <a:srgbClr val="05233E"/>
                </a:solidFill>
              </a:rPr>
              <a:t>Sequence : </a:t>
            </a:r>
            <a:r>
              <a:rPr lang="en-ID" dirty="0" err="1">
                <a:solidFill>
                  <a:srgbClr val="05233E"/>
                </a:solidFill>
              </a:rPr>
              <a:t>urutan</a:t>
            </a:r>
            <a:r>
              <a:rPr lang="en-ID" dirty="0">
                <a:solidFill>
                  <a:srgbClr val="05233E"/>
                </a:solidFill>
              </a:rPr>
              <a:t> </a:t>
            </a:r>
            <a:r>
              <a:rPr lang="en-ID" dirty="0" err="1">
                <a:solidFill>
                  <a:srgbClr val="05233E"/>
                </a:solidFill>
              </a:rPr>
              <a:t>penggunaan</a:t>
            </a:r>
            <a:r>
              <a:rPr lang="en-ID" dirty="0">
                <a:solidFill>
                  <a:srgbClr val="05233E"/>
                </a:solidFill>
              </a:rPr>
              <a:t> smart microwave-oven</a:t>
            </a:r>
          </a:p>
        </p:txBody>
      </p:sp>
      <p:sp>
        <p:nvSpPr>
          <p:cNvPr id="130" name="Google Shape;552;p27">
            <a:extLst>
              <a:ext uri="{FF2B5EF4-FFF2-40B4-BE49-F238E27FC236}">
                <a16:creationId xmlns:a16="http://schemas.microsoft.com/office/drawing/2014/main" id="{329CD283-A3FB-4DD6-B99E-0978ED7DB00D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5364392" y="2641384"/>
            <a:ext cx="2552030" cy="67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 err="1">
                <a:solidFill>
                  <a:srgbClr val="0E2A47"/>
                </a:solidFill>
              </a:rPr>
              <a:t>Conditional</a:t>
            </a:r>
            <a:r>
              <a:rPr lang="fr-FR" dirty="0">
                <a:solidFill>
                  <a:srgbClr val="0E2A47"/>
                </a:solidFill>
              </a:rPr>
              <a:t> : </a:t>
            </a:r>
            <a:r>
              <a:rPr lang="fr-FR" dirty="0" err="1">
                <a:solidFill>
                  <a:srgbClr val="0E2A47"/>
                </a:solidFill>
              </a:rPr>
              <a:t>pemilihan</a:t>
            </a:r>
            <a:r>
              <a:rPr lang="fr-FR" dirty="0">
                <a:solidFill>
                  <a:srgbClr val="0E2A47"/>
                </a:solidFill>
              </a:rPr>
              <a:t> </a:t>
            </a:r>
            <a:r>
              <a:rPr lang="fr-FR" dirty="0" err="1">
                <a:solidFill>
                  <a:srgbClr val="0E2A47"/>
                </a:solidFill>
              </a:rPr>
              <a:t>tingkat</a:t>
            </a:r>
            <a:r>
              <a:rPr lang="fr-FR" dirty="0">
                <a:solidFill>
                  <a:srgbClr val="0E2A47"/>
                </a:solidFill>
              </a:rPr>
              <a:t> </a:t>
            </a:r>
            <a:r>
              <a:rPr lang="fr-FR" dirty="0" err="1">
                <a:solidFill>
                  <a:srgbClr val="0E2A47"/>
                </a:solidFill>
              </a:rPr>
              <a:t>operasi</a:t>
            </a:r>
            <a:r>
              <a:rPr lang="fr-FR" dirty="0">
                <a:solidFill>
                  <a:srgbClr val="0E2A47"/>
                </a:solidFill>
              </a:rPr>
              <a:t> (daya/</a:t>
            </a:r>
            <a:r>
              <a:rPr lang="fr-FR" dirty="0" err="1">
                <a:solidFill>
                  <a:srgbClr val="0E2A47"/>
                </a:solidFill>
              </a:rPr>
              <a:t>temperatur</a:t>
            </a:r>
            <a:r>
              <a:rPr lang="fr-FR" dirty="0">
                <a:solidFill>
                  <a:srgbClr val="0E2A47"/>
                </a:solidFill>
              </a:rPr>
              <a:t>/</a:t>
            </a:r>
            <a:r>
              <a:rPr lang="fr-FR" dirty="0" err="1">
                <a:solidFill>
                  <a:srgbClr val="0E2A47"/>
                </a:solidFill>
              </a:rPr>
              <a:t>preset</a:t>
            </a:r>
            <a:r>
              <a:rPr lang="fr-FR" dirty="0">
                <a:solidFill>
                  <a:srgbClr val="0E2A47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14088-AA98-40F5-9766-23E986BE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54" y="670395"/>
            <a:ext cx="6599492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746-1915-43B4-B384-9594BFED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19" y="106074"/>
            <a:ext cx="8520600" cy="606600"/>
          </a:xfrm>
        </p:spPr>
        <p:txBody>
          <a:bodyPr/>
          <a:lstStyle/>
          <a:p>
            <a:r>
              <a:rPr lang="en-US" dirty="0"/>
              <a:t>SEQUENTIAL</a:t>
            </a:r>
            <a:endParaRPr lang="en-ID" dirty="0"/>
          </a:p>
        </p:txBody>
      </p:sp>
      <p:cxnSp>
        <p:nvCxnSpPr>
          <p:cNvPr id="3" name="Google Shape;643;p30">
            <a:extLst>
              <a:ext uri="{FF2B5EF4-FFF2-40B4-BE49-F238E27FC236}">
                <a16:creationId xmlns:a16="http://schemas.microsoft.com/office/drawing/2014/main" id="{4338D6B9-4C67-4958-94EB-4BC26ED7B5BE}"/>
              </a:ext>
            </a:extLst>
          </p:cNvPr>
          <p:cNvCxnSpPr/>
          <p:nvPr/>
        </p:nvCxnSpPr>
        <p:spPr>
          <a:xfrm>
            <a:off x="311700" y="71267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10295-7391-440B-9AC0-3CAB2538D71F}"/>
              </a:ext>
            </a:extLst>
          </p:cNvPr>
          <p:cNvSpPr/>
          <p:nvPr/>
        </p:nvSpPr>
        <p:spPr>
          <a:xfrm>
            <a:off x="864781" y="1389321"/>
            <a:ext cx="7605824" cy="256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BB342-B5CC-4B7F-AEB2-DBCE236A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31" y="1804987"/>
            <a:ext cx="67341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5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746-1915-43B4-B384-9594BFED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19" y="106074"/>
            <a:ext cx="8520600" cy="606600"/>
          </a:xfrm>
        </p:spPr>
        <p:txBody>
          <a:bodyPr/>
          <a:lstStyle/>
          <a:p>
            <a:r>
              <a:rPr lang="en-US" dirty="0"/>
              <a:t>CONDITIONAL</a:t>
            </a:r>
            <a:endParaRPr lang="en-ID" dirty="0"/>
          </a:p>
        </p:txBody>
      </p:sp>
      <p:cxnSp>
        <p:nvCxnSpPr>
          <p:cNvPr id="3" name="Google Shape;643;p30">
            <a:extLst>
              <a:ext uri="{FF2B5EF4-FFF2-40B4-BE49-F238E27FC236}">
                <a16:creationId xmlns:a16="http://schemas.microsoft.com/office/drawing/2014/main" id="{4338D6B9-4C67-4958-94EB-4BC26ED7B5BE}"/>
              </a:ext>
            </a:extLst>
          </p:cNvPr>
          <p:cNvCxnSpPr/>
          <p:nvPr/>
        </p:nvCxnSpPr>
        <p:spPr>
          <a:xfrm>
            <a:off x="311700" y="71267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10295-7391-440B-9AC0-3CAB2538D71F}"/>
              </a:ext>
            </a:extLst>
          </p:cNvPr>
          <p:cNvSpPr/>
          <p:nvPr/>
        </p:nvSpPr>
        <p:spPr>
          <a:xfrm>
            <a:off x="864781" y="1389321"/>
            <a:ext cx="7605824" cy="256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DE345-6B1D-4394-A89D-0E77D495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57" y="1941826"/>
            <a:ext cx="6227249" cy="12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8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746-1915-43B4-B384-9594BFED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19" y="106074"/>
            <a:ext cx="8520600" cy="606600"/>
          </a:xfrm>
        </p:spPr>
        <p:txBody>
          <a:bodyPr/>
          <a:lstStyle/>
          <a:p>
            <a:r>
              <a:rPr lang="en-US" dirty="0"/>
              <a:t>FUNCTION</a:t>
            </a:r>
            <a:endParaRPr lang="en-ID" dirty="0"/>
          </a:p>
        </p:txBody>
      </p:sp>
      <p:cxnSp>
        <p:nvCxnSpPr>
          <p:cNvPr id="3" name="Google Shape;643;p30">
            <a:extLst>
              <a:ext uri="{FF2B5EF4-FFF2-40B4-BE49-F238E27FC236}">
                <a16:creationId xmlns:a16="http://schemas.microsoft.com/office/drawing/2014/main" id="{4338D6B9-4C67-4958-94EB-4BC26ED7B5BE}"/>
              </a:ext>
            </a:extLst>
          </p:cNvPr>
          <p:cNvCxnSpPr/>
          <p:nvPr/>
        </p:nvCxnSpPr>
        <p:spPr>
          <a:xfrm>
            <a:off x="311700" y="71267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10295-7391-440B-9AC0-3CAB2538D71F}"/>
              </a:ext>
            </a:extLst>
          </p:cNvPr>
          <p:cNvSpPr/>
          <p:nvPr/>
        </p:nvSpPr>
        <p:spPr>
          <a:xfrm>
            <a:off x="694660" y="1098698"/>
            <a:ext cx="8137640" cy="3444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E6D87-EC06-4008-ABD0-BF31DF59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18" y="1437610"/>
            <a:ext cx="7610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746-1915-43B4-B384-9594BFED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19" y="106074"/>
            <a:ext cx="8520600" cy="606600"/>
          </a:xfrm>
        </p:spPr>
        <p:txBody>
          <a:bodyPr/>
          <a:lstStyle/>
          <a:p>
            <a:r>
              <a:rPr lang="en-US" dirty="0"/>
              <a:t>ARRAY</a:t>
            </a:r>
            <a:endParaRPr lang="en-ID" dirty="0"/>
          </a:p>
        </p:txBody>
      </p:sp>
      <p:cxnSp>
        <p:nvCxnSpPr>
          <p:cNvPr id="3" name="Google Shape;643;p30">
            <a:extLst>
              <a:ext uri="{FF2B5EF4-FFF2-40B4-BE49-F238E27FC236}">
                <a16:creationId xmlns:a16="http://schemas.microsoft.com/office/drawing/2014/main" id="{4338D6B9-4C67-4958-94EB-4BC26ED7B5BE}"/>
              </a:ext>
            </a:extLst>
          </p:cNvPr>
          <p:cNvCxnSpPr/>
          <p:nvPr/>
        </p:nvCxnSpPr>
        <p:spPr>
          <a:xfrm>
            <a:off x="311700" y="71267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10295-7391-440B-9AC0-3CAB2538D71F}"/>
              </a:ext>
            </a:extLst>
          </p:cNvPr>
          <p:cNvSpPr/>
          <p:nvPr/>
        </p:nvSpPr>
        <p:spPr>
          <a:xfrm>
            <a:off x="2161953" y="1389321"/>
            <a:ext cx="4713768" cy="27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A4BB-1C57-4766-957D-ACB61880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55" y="1985962"/>
            <a:ext cx="3406890" cy="13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62218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258145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7"/>
          <p:cNvPicPr preferRelativeResize="0"/>
          <p:nvPr/>
        </p:nvPicPr>
        <p:blipFill rotWithShape="1">
          <a:blip r:embed="rId5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37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0" name="Google Shape;1110;p37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1" name="Google Shape;1111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2" name="Google Shape;1112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585078" cy="196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rgbClr val="FFFFFF"/>
                </a:solidFill>
              </a:rPr>
              <a:t>Dimas </a:t>
            </a:r>
            <a:r>
              <a:rPr lang="en-ID" sz="1000" dirty="0" err="1">
                <a:solidFill>
                  <a:srgbClr val="FFFFFF"/>
                </a:solidFill>
              </a:rPr>
              <a:t>Shidqi</a:t>
            </a:r>
            <a:r>
              <a:rPr lang="en-ID" sz="1000" dirty="0">
                <a:solidFill>
                  <a:srgbClr val="FFFFFF"/>
                </a:solidFill>
              </a:rPr>
              <a:t> </a:t>
            </a:r>
            <a:r>
              <a:rPr lang="en-ID" sz="1000" dirty="0" err="1">
                <a:solidFill>
                  <a:srgbClr val="FFFFFF"/>
                </a:solidFill>
              </a:rPr>
              <a:t>Parikesit</a:t>
            </a:r>
            <a:r>
              <a:rPr lang="en-ID" sz="1000" dirty="0">
                <a:solidFill>
                  <a:srgbClr val="FFFFFF"/>
                </a:solidFill>
              </a:rPr>
              <a:t> (16520105)</a:t>
            </a: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solidFill>
                  <a:srgbClr val="FFFFFF"/>
                </a:solidFill>
              </a:rPr>
              <a:t>Refael</a:t>
            </a:r>
            <a:r>
              <a:rPr lang="en-ID" sz="1000" dirty="0">
                <a:solidFill>
                  <a:srgbClr val="FFFFFF"/>
                </a:solidFill>
              </a:rPr>
              <a:t> Arifin (16520165)</a:t>
            </a: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905" y="3842388"/>
            <a:ext cx="2767229" cy="196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rgbClr val="FFFFFF"/>
                </a:solidFill>
              </a:rPr>
              <a:t>Dewa Ayu Mutiara Kirana P D (16520485)</a:t>
            </a: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746-1915-43B4-B384-9594BFED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19" y="106074"/>
            <a:ext cx="8520600" cy="606600"/>
          </a:xfrm>
        </p:spPr>
        <p:txBody>
          <a:bodyPr/>
          <a:lstStyle/>
          <a:p>
            <a:r>
              <a:rPr lang="en-US" dirty="0"/>
              <a:t>LOOPING</a:t>
            </a:r>
            <a:endParaRPr lang="en-ID" dirty="0"/>
          </a:p>
        </p:txBody>
      </p:sp>
      <p:cxnSp>
        <p:nvCxnSpPr>
          <p:cNvPr id="3" name="Google Shape;643;p30">
            <a:extLst>
              <a:ext uri="{FF2B5EF4-FFF2-40B4-BE49-F238E27FC236}">
                <a16:creationId xmlns:a16="http://schemas.microsoft.com/office/drawing/2014/main" id="{4338D6B9-4C67-4958-94EB-4BC26ED7B5BE}"/>
              </a:ext>
            </a:extLst>
          </p:cNvPr>
          <p:cNvCxnSpPr/>
          <p:nvPr/>
        </p:nvCxnSpPr>
        <p:spPr>
          <a:xfrm>
            <a:off x="311700" y="71267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10295-7391-440B-9AC0-3CAB2538D71F}"/>
              </a:ext>
            </a:extLst>
          </p:cNvPr>
          <p:cNvSpPr/>
          <p:nvPr/>
        </p:nvSpPr>
        <p:spPr>
          <a:xfrm>
            <a:off x="1651590" y="842961"/>
            <a:ext cx="5932967" cy="394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47DA6-5FA5-4E47-9B41-74DA9FCA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78" y="1085016"/>
            <a:ext cx="4391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40CE-6AB7-4314-814A-2A338D00E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5600"/>
            <a:ext cx="8520600" cy="606600"/>
          </a:xfrm>
        </p:spPr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AAC959-F0BA-458B-B2FC-072DA74CA3B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280402" y="1215339"/>
            <a:ext cx="1545197" cy="606600"/>
          </a:xfrm>
        </p:spPr>
        <p:txBody>
          <a:bodyPr/>
          <a:lstStyle/>
          <a:p>
            <a:r>
              <a:rPr lang="en-US" dirty="0"/>
              <a:t>OUTPUT</a:t>
            </a:r>
            <a:endParaRPr lang="en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92C50A-89A1-4E9C-BA2C-A51490182E3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093038" y="1341561"/>
            <a:ext cx="2010000" cy="502500"/>
          </a:xfrm>
        </p:spPr>
        <p:txBody>
          <a:bodyPr/>
          <a:lstStyle/>
          <a:p>
            <a:r>
              <a:rPr lang="en-US" sz="14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Menekan</a:t>
            </a:r>
            <a:r>
              <a:rPr lang="en-US" sz="1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Mode</a:t>
            </a:r>
            <a:endParaRPr lang="en-ID" sz="14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6896C81-F5DE-436A-9443-28AD6C232FE2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04588" y="1215339"/>
            <a:ext cx="1176900" cy="606600"/>
          </a:xfrm>
        </p:spPr>
        <p:txBody>
          <a:bodyPr/>
          <a:lstStyle/>
          <a:p>
            <a:r>
              <a:rPr lang="en-US" dirty="0"/>
              <a:t>INPUT</a:t>
            </a:r>
            <a:endParaRPr lang="en-ID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1D2639D4-1D17-4554-AFD9-B956814BECA1}"/>
              </a:ext>
            </a:extLst>
          </p:cNvPr>
          <p:cNvSpPr>
            <a:spLocks noGrp="1"/>
          </p:cNvSpPr>
          <p:nvPr>
            <p:ph type="ctrTitle" idx="19"/>
          </p:nvPr>
        </p:nvSpPr>
        <p:spPr>
          <a:xfrm>
            <a:off x="4825599" y="1256873"/>
            <a:ext cx="3674914" cy="565065"/>
          </a:xfrm>
        </p:spPr>
        <p:txBody>
          <a:bodyPr/>
          <a:lstStyle/>
          <a:p>
            <a:r>
              <a:rPr lang="en-ID" sz="1400" dirty="0" err="1"/>
              <a:t>Tampilan</a:t>
            </a:r>
            <a:r>
              <a:rPr lang="en-ID" sz="1400" dirty="0"/>
              <a:t> </a:t>
            </a:r>
            <a:r>
              <a:rPr lang="en-ID" sz="1400" dirty="0" err="1"/>
              <a:t>tingkat</a:t>
            </a:r>
            <a:r>
              <a:rPr lang="en-ID" sz="1400" dirty="0"/>
              <a:t> </a:t>
            </a:r>
            <a:r>
              <a:rPr lang="en-ID" sz="1400" dirty="0" err="1"/>
              <a:t>operasional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berubah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mode yang </a:t>
            </a:r>
            <a:r>
              <a:rPr lang="en-ID" sz="1400" dirty="0" err="1"/>
              <a:t>dipilih</a:t>
            </a:r>
            <a:endParaRPr lang="en-ID" sz="1400" dirty="0"/>
          </a:p>
        </p:txBody>
      </p:sp>
      <p:cxnSp>
        <p:nvCxnSpPr>
          <p:cNvPr id="21" name="Google Shape;643;p30">
            <a:extLst>
              <a:ext uri="{FF2B5EF4-FFF2-40B4-BE49-F238E27FC236}">
                <a16:creationId xmlns:a16="http://schemas.microsoft.com/office/drawing/2014/main" id="{133C4763-1F41-4A09-AF40-32CAD1D4F2B6}"/>
              </a:ext>
            </a:extLst>
          </p:cNvPr>
          <p:cNvCxnSpPr/>
          <p:nvPr/>
        </p:nvCxnSpPr>
        <p:spPr>
          <a:xfrm>
            <a:off x="311700" y="83894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itle 3">
            <a:extLst>
              <a:ext uri="{FF2B5EF4-FFF2-40B4-BE49-F238E27FC236}">
                <a16:creationId xmlns:a16="http://schemas.microsoft.com/office/drawing/2014/main" id="{3F4AC590-BFDD-4C95-941E-39F8568C992F}"/>
              </a:ext>
            </a:extLst>
          </p:cNvPr>
          <p:cNvSpPr txBox="1">
            <a:spLocks/>
          </p:cNvSpPr>
          <p:nvPr/>
        </p:nvSpPr>
        <p:spPr>
          <a:xfrm>
            <a:off x="3275596" y="1977816"/>
            <a:ext cx="154519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OUTPUT</a:t>
            </a:r>
            <a:endParaRPr lang="en-ID" dirty="0"/>
          </a:p>
        </p:txBody>
      </p:sp>
      <p:sp>
        <p:nvSpPr>
          <p:cNvPr id="24" name="Title 9">
            <a:extLst>
              <a:ext uri="{FF2B5EF4-FFF2-40B4-BE49-F238E27FC236}">
                <a16:creationId xmlns:a16="http://schemas.microsoft.com/office/drawing/2014/main" id="{CF4A4435-11CB-4D4C-8CE8-72FDD3786F3C}"/>
              </a:ext>
            </a:extLst>
          </p:cNvPr>
          <p:cNvSpPr txBox="1">
            <a:spLocks/>
          </p:cNvSpPr>
          <p:nvPr/>
        </p:nvSpPr>
        <p:spPr>
          <a:xfrm>
            <a:off x="498347" y="1977816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INPUT</a:t>
            </a:r>
            <a:endParaRPr lang="en-ID" dirty="0"/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8DB7CCB1-8931-4407-B484-E364BDB918F8}"/>
              </a:ext>
            </a:extLst>
          </p:cNvPr>
          <p:cNvSpPr txBox="1">
            <a:spLocks/>
          </p:cNvSpPr>
          <p:nvPr/>
        </p:nvSpPr>
        <p:spPr>
          <a:xfrm>
            <a:off x="4820793" y="2041142"/>
            <a:ext cx="3674914" cy="56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D" sz="1400" dirty="0" err="1"/>
              <a:t>Tampilan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berubah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tingkat</a:t>
            </a:r>
            <a:r>
              <a:rPr lang="en-ID" sz="1400" dirty="0"/>
              <a:t> </a:t>
            </a:r>
            <a:r>
              <a:rPr lang="en-ID" sz="1400" dirty="0" err="1"/>
              <a:t>operasional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durasi</a:t>
            </a:r>
            <a:endParaRPr lang="en-ID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FA6FD-F3F6-4765-85DE-46F696687ED6}"/>
              </a:ext>
            </a:extLst>
          </p:cNvPr>
          <p:cNvSpPr txBox="1"/>
          <p:nvPr/>
        </p:nvSpPr>
        <p:spPr>
          <a:xfrm>
            <a:off x="1694855" y="2064163"/>
            <a:ext cx="141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Menekan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tombol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set</a:t>
            </a:r>
            <a:endParaRPr lang="en-ID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7698C1F4-D731-4FEF-B9B3-77C31A5ADF9B}"/>
              </a:ext>
            </a:extLst>
          </p:cNvPr>
          <p:cNvSpPr txBox="1">
            <a:spLocks/>
          </p:cNvSpPr>
          <p:nvPr/>
        </p:nvSpPr>
        <p:spPr>
          <a:xfrm>
            <a:off x="3279143" y="2817787"/>
            <a:ext cx="154519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OUTPUT</a:t>
            </a:r>
            <a:endParaRPr lang="en-ID" dirty="0"/>
          </a:p>
        </p:txBody>
      </p:sp>
      <p:sp>
        <p:nvSpPr>
          <p:cNvPr id="36" name="Title 9">
            <a:extLst>
              <a:ext uri="{FF2B5EF4-FFF2-40B4-BE49-F238E27FC236}">
                <a16:creationId xmlns:a16="http://schemas.microsoft.com/office/drawing/2014/main" id="{A49FBC70-F17F-4E46-97A6-0EDC58FC39D7}"/>
              </a:ext>
            </a:extLst>
          </p:cNvPr>
          <p:cNvSpPr txBox="1">
            <a:spLocks/>
          </p:cNvSpPr>
          <p:nvPr/>
        </p:nvSpPr>
        <p:spPr>
          <a:xfrm>
            <a:off x="501894" y="281778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INPUT</a:t>
            </a:r>
            <a:endParaRPr lang="en-ID" dirty="0"/>
          </a:p>
        </p:txBody>
      </p:sp>
      <p:sp>
        <p:nvSpPr>
          <p:cNvPr id="37" name="Title 17">
            <a:extLst>
              <a:ext uri="{FF2B5EF4-FFF2-40B4-BE49-F238E27FC236}">
                <a16:creationId xmlns:a16="http://schemas.microsoft.com/office/drawing/2014/main" id="{B7C52DD0-A65E-45C5-9F65-2B9265C661A3}"/>
              </a:ext>
            </a:extLst>
          </p:cNvPr>
          <p:cNvSpPr txBox="1">
            <a:spLocks/>
          </p:cNvSpPr>
          <p:nvPr/>
        </p:nvSpPr>
        <p:spPr>
          <a:xfrm>
            <a:off x="4820793" y="2760084"/>
            <a:ext cx="3674914" cy="56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D" sz="1400" dirty="0" err="1"/>
              <a:t>Durasi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bertambah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berkurang</a:t>
            </a:r>
            <a:endParaRPr lang="en-ID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4CA68-6F23-4859-B542-A370865D507A}"/>
              </a:ext>
            </a:extLst>
          </p:cNvPr>
          <p:cNvSpPr txBox="1"/>
          <p:nvPr/>
        </p:nvSpPr>
        <p:spPr>
          <a:xfrm>
            <a:off x="1698402" y="2904134"/>
            <a:ext cx="1577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Menekan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tombol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+/- </a:t>
            </a:r>
            <a:r>
              <a:rPr lang="en-ID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saat</a:t>
            </a:r>
            <a:r>
              <a:rPr lang="en-ID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tampilan</a:t>
            </a:r>
            <a:r>
              <a:rPr lang="en-ID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durasi</a:t>
            </a:r>
            <a:endParaRPr lang="en-ID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F8087A50-C10B-4817-B22B-B49BAF2F0FAC}"/>
              </a:ext>
            </a:extLst>
          </p:cNvPr>
          <p:cNvSpPr txBox="1">
            <a:spLocks/>
          </p:cNvSpPr>
          <p:nvPr/>
        </p:nvSpPr>
        <p:spPr>
          <a:xfrm>
            <a:off x="3272056" y="3725087"/>
            <a:ext cx="154519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OUTPUT</a:t>
            </a:r>
            <a:endParaRPr lang="en-ID" dirty="0"/>
          </a:p>
        </p:txBody>
      </p:sp>
      <p:sp>
        <p:nvSpPr>
          <p:cNvPr id="42" name="Title 9">
            <a:extLst>
              <a:ext uri="{FF2B5EF4-FFF2-40B4-BE49-F238E27FC236}">
                <a16:creationId xmlns:a16="http://schemas.microsoft.com/office/drawing/2014/main" id="{51B9D79C-EFD1-4FE1-AEDD-32041EBC17A9}"/>
              </a:ext>
            </a:extLst>
          </p:cNvPr>
          <p:cNvSpPr txBox="1">
            <a:spLocks/>
          </p:cNvSpPr>
          <p:nvPr/>
        </p:nvSpPr>
        <p:spPr>
          <a:xfrm>
            <a:off x="494807" y="372508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INPUT</a:t>
            </a:r>
            <a:endParaRPr lang="en-ID" dirty="0"/>
          </a:p>
        </p:txBody>
      </p:sp>
      <p:sp>
        <p:nvSpPr>
          <p:cNvPr id="43" name="Title 17">
            <a:extLst>
              <a:ext uri="{FF2B5EF4-FFF2-40B4-BE49-F238E27FC236}">
                <a16:creationId xmlns:a16="http://schemas.microsoft.com/office/drawing/2014/main" id="{59510662-9225-4B29-BF16-320BEF916729}"/>
              </a:ext>
            </a:extLst>
          </p:cNvPr>
          <p:cNvSpPr txBox="1">
            <a:spLocks/>
          </p:cNvSpPr>
          <p:nvPr/>
        </p:nvSpPr>
        <p:spPr>
          <a:xfrm>
            <a:off x="4817253" y="3788413"/>
            <a:ext cx="3674914" cy="56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D" sz="1400" dirty="0"/>
              <a:t>Countdown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dimulai</a:t>
            </a:r>
            <a:r>
              <a:rPr lang="en-ID" sz="1400" dirty="0"/>
              <a:t>. </a:t>
            </a:r>
            <a:r>
              <a:rPr lang="en-ID" sz="1400" dirty="0" err="1"/>
              <a:t>Tampilan</a:t>
            </a:r>
            <a:r>
              <a:rPr lang="en-ID" sz="1400" dirty="0"/>
              <a:t> </a:t>
            </a:r>
            <a:r>
              <a:rPr lang="en-ID" sz="1400" dirty="0" err="1"/>
              <a:t>durasi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berkurang</a:t>
            </a:r>
            <a:r>
              <a:rPr lang="en-ID" sz="1400" dirty="0"/>
              <a:t> </a:t>
            </a:r>
            <a:r>
              <a:rPr lang="en-ID" sz="1400" dirty="0" err="1"/>
              <a:t>sebesar</a:t>
            </a:r>
            <a:r>
              <a:rPr lang="en-ID" sz="1400" dirty="0"/>
              <a:t> 1s </a:t>
            </a:r>
            <a:r>
              <a:rPr lang="en-ID" sz="1400" dirty="0" err="1"/>
              <a:t>tiap</a:t>
            </a:r>
            <a:r>
              <a:rPr lang="en-ID" sz="1400" dirty="0"/>
              <a:t> </a:t>
            </a:r>
            <a:r>
              <a:rPr lang="en-ID" sz="1400" dirty="0" err="1"/>
              <a:t>detik</a:t>
            </a:r>
            <a:endParaRPr lang="en-ID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EE5B02-C062-4110-8E89-D382B778F2EC}"/>
              </a:ext>
            </a:extLst>
          </p:cNvPr>
          <p:cNvSpPr txBox="1"/>
          <p:nvPr/>
        </p:nvSpPr>
        <p:spPr>
          <a:xfrm>
            <a:off x="1691315" y="3811434"/>
            <a:ext cx="141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Menekan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tombol</a:t>
            </a:r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start</a:t>
            </a:r>
            <a:endParaRPr lang="en-ID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534E7-E9E6-42AE-869D-3F34F833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82" y="1990271"/>
            <a:ext cx="6014990" cy="3345754"/>
          </a:xfrm>
        </p:spPr>
        <p:txBody>
          <a:bodyPr/>
          <a:lstStyle/>
          <a:p>
            <a:pPr marL="165100" indent="0" algn="just">
              <a:buNone/>
            </a:pP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Berdasarkan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data, output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sistem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sesuai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dengan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apa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yang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dideskripsikan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pada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rancangan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sistem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yang kami buat,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yaitu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deskripsi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simulasi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dengan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kondisi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input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berupa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mode, </a:t>
            </a:r>
            <a:r>
              <a:rPr lang="en-ID" sz="1600" i="1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set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,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durasi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, dan </a:t>
            </a:r>
            <a:r>
              <a:rPr lang="en-ID" sz="1600" i="1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start 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yang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kemudian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memberikan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output </a:t>
            </a:r>
            <a:r>
              <a:rPr lang="en-ID" sz="1600" dirty="0" err="1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berupa</a:t>
            </a:r>
            <a:r>
              <a:rPr lang="en-ID" sz="1600" dirty="0"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tampilan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tingkat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operasional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durasi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serta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pengurangan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durasi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sebesar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1s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tiap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detik</a:t>
            </a:r>
            <a:r>
              <a:rPr lang="en-ID" sz="1600" dirty="0">
                <a:solidFill>
                  <a:srgbClr val="000000"/>
                </a:solidFill>
                <a:effectLst/>
                <a:latin typeface="Roboto Light" panose="020B0604020202020204" charset="0"/>
                <a:ea typeface="Roboto Light" panose="020B0604020202020204" charset="0"/>
                <a:cs typeface="Mangal" panose="02040503050203030202" pitchFamily="18" charset="0"/>
              </a:rPr>
              <a:t>.</a:t>
            </a:r>
            <a:endParaRPr lang="en-ID" sz="1600" dirty="0">
              <a:effectLst/>
              <a:latin typeface="Roboto Light" panose="020B0604020202020204" charset="0"/>
              <a:ea typeface="Roboto Light" panose="020B0604020202020204" charset="0"/>
              <a:cs typeface="Mangal" panose="02040503050203030202" pitchFamily="18" charset="0"/>
            </a:endParaRPr>
          </a:p>
          <a:p>
            <a:pPr marL="165100" indent="0" algn="just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4E67C-DC53-4B9E-B479-6878D9B4D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ANALISIS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065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226" y="2100161"/>
            <a:ext cx="349395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 dirty="0">
                <a:solidFill>
                  <a:srgbClr val="161234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023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226766"/>
            <a:ext cx="425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Rangkuman Penelitian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500095" y="1914111"/>
            <a:ext cx="4046584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215" indent="464185" algn="just">
              <a:spcAft>
                <a:spcPts val="800"/>
              </a:spcAft>
            </a:pP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Bedasarkan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proses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pembuatan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smart microwave-oven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ini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dapat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kami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simpulkan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bahwa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aspek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pemgrograman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dasar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seperti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sequence, conditional, function, array, dan loop,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cukup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untuk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membuat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program yang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terlihat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kompleks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.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Hasil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penelitian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 dan program yang kami buat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dapat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menjalankan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 proses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berdasarkan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 input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pengguna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 dan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menghasilkan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 output yang </a:t>
            </a:r>
            <a:r>
              <a:rPr lang="en-ID" sz="1400" dirty="0" err="1">
                <a:effectLst/>
                <a:latin typeface="Roboto Black" panose="020B0604020202020204" charset="0"/>
                <a:ea typeface="Roboto Black" panose="020B0604020202020204" charset="0"/>
              </a:rPr>
              <a:t>sesuai</a:t>
            </a:r>
            <a:r>
              <a:rPr lang="en-ID" sz="1400" dirty="0">
                <a:effectLst/>
                <a:latin typeface="Roboto Black" panose="020B0604020202020204" charset="0"/>
                <a:ea typeface="Roboto Black" panose="020B0604020202020204" charset="0"/>
              </a:rPr>
              <a:t>. </a:t>
            </a:r>
            <a:endParaRPr sz="14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695600" y="183336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557431" y="179209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4965093" y="250938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SEKIAN DAN TERIMA KASIH!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342250" y="313725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Hasil </a:t>
            </a:r>
            <a:r>
              <a:rPr lang="en-US" dirty="0" err="1">
                <a:solidFill>
                  <a:schemeClr val="accent1"/>
                </a:solidFill>
              </a:rPr>
              <a:t>implementasi</a:t>
            </a:r>
            <a:r>
              <a:rPr lang="en-US" dirty="0">
                <a:solidFill>
                  <a:schemeClr val="accent1"/>
                </a:solidFill>
              </a:rPr>
              <a:t>, dan </a:t>
            </a:r>
            <a:r>
              <a:rPr lang="en-US" dirty="0" err="1">
                <a:solidFill>
                  <a:schemeClr val="accent1"/>
                </a:solidFill>
              </a:rPr>
              <a:t>penjelasan</a:t>
            </a:r>
            <a:r>
              <a:rPr lang="en-US" dirty="0">
                <a:solidFill>
                  <a:schemeClr val="accent1"/>
                </a:solidFill>
              </a:rPr>
              <a:t> source code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286289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4728635" y="401569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Rangkuman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3594264" y="37460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Latar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belakang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Eksplorasi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30053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6341763" y="2205481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Rancangan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sistem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Deskripsi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simulasi</a:t>
            </a:r>
            <a:r>
              <a:rPr lang="en-US" dirty="0">
                <a:solidFill>
                  <a:schemeClr val="accent1"/>
                </a:solidFill>
              </a:rPr>
              <a:t> (input, proses, output) dan flowchart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5819335" y="19443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System Overview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5651542" y="21364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Proposed System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342250" y="30488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Result and Discussion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4714459" y="39527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5162638" y="2055900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650508" y="3838228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132836" y="3046600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71711" y="2134855"/>
            <a:ext cx="349395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solidFill>
                  <a:srgbClr val="161234"/>
                </a:solidFill>
              </a:rPr>
              <a:t>INTRODUCTION</a:t>
            </a:r>
            <a:endParaRPr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E91461-F30B-445C-AB8A-67BA7AAC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09" y="2169000"/>
            <a:ext cx="5619153" cy="3416400"/>
          </a:xfrm>
        </p:spPr>
        <p:txBody>
          <a:bodyPr/>
          <a:lstStyle/>
          <a:p>
            <a:pPr marL="165100" indent="0" algn="just">
              <a:buNone/>
            </a:pPr>
            <a:r>
              <a:rPr lang="en-US" sz="1200" dirty="0"/>
              <a:t>Teknik </a:t>
            </a:r>
            <a:r>
              <a:rPr lang="en-US" sz="1200" dirty="0" err="1"/>
              <a:t>berpikir</a:t>
            </a:r>
            <a:r>
              <a:rPr lang="en-US" sz="1200" dirty="0"/>
              <a:t> </a:t>
            </a:r>
            <a:r>
              <a:rPr lang="en-US" sz="1200" i="1" dirty="0" err="1"/>
              <a:t>Computional</a:t>
            </a:r>
            <a:r>
              <a:rPr lang="en-US" sz="1200" i="1" dirty="0"/>
              <a:t> Thinking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dikuasai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menstrukturisasi</a:t>
            </a:r>
            <a:r>
              <a:rPr lang="en-US" sz="1200" dirty="0"/>
              <a:t> </a:t>
            </a: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yang </a:t>
            </a:r>
            <a:r>
              <a:rPr lang="en-US" sz="1200" dirty="0" err="1"/>
              <a:t>rumit</a:t>
            </a:r>
            <a:r>
              <a:rPr lang="en-US" sz="1200" dirty="0"/>
              <a:t> dan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kemampuan</a:t>
            </a:r>
            <a:r>
              <a:rPr lang="en-US" sz="1200" dirty="0"/>
              <a:t> </a:t>
            </a:r>
            <a:r>
              <a:rPr lang="en-US" sz="1200" dirty="0" err="1"/>
              <a:t>berpikir</a:t>
            </a:r>
            <a:r>
              <a:rPr lang="en-US" sz="1200" dirty="0"/>
              <a:t> </a:t>
            </a:r>
            <a:r>
              <a:rPr lang="en-US" sz="1200" dirty="0" err="1"/>
              <a:t>kritis</a:t>
            </a:r>
            <a:r>
              <a:rPr lang="en-US" sz="1200" i="1" dirty="0"/>
              <a:t>. </a:t>
            </a:r>
            <a:r>
              <a:rPr lang="en-US" sz="1200" dirty="0" err="1"/>
              <a:t>Menyadari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,</a:t>
            </a:r>
            <a:r>
              <a:rPr lang="en-US" sz="1200" i="1" dirty="0"/>
              <a:t> </a:t>
            </a:r>
            <a:r>
              <a:rPr lang="en-US" sz="1200" dirty="0"/>
              <a:t>kami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program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persoalan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eksplorasi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i="1" dirty="0"/>
              <a:t>Smart Microwave-Oven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pemenuhan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kuliah</a:t>
            </a:r>
            <a:r>
              <a:rPr lang="en-US" sz="1200" dirty="0"/>
              <a:t> </a:t>
            </a:r>
            <a:r>
              <a:rPr lang="en-US" sz="1200" dirty="0" err="1"/>
              <a:t>pengenalan</a:t>
            </a:r>
            <a:r>
              <a:rPr lang="en-US" sz="1200" dirty="0"/>
              <a:t> </a:t>
            </a:r>
            <a:r>
              <a:rPr lang="en-US" sz="1200" dirty="0" err="1"/>
              <a:t>komputasi</a:t>
            </a:r>
            <a:r>
              <a:rPr lang="en-US" sz="1200" dirty="0"/>
              <a:t>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juga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melatih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mengembangkan</a:t>
            </a:r>
            <a:r>
              <a:rPr lang="en-US" sz="1200" dirty="0"/>
              <a:t> </a:t>
            </a:r>
            <a:r>
              <a:rPr lang="en-US" sz="1200" dirty="0" err="1"/>
              <a:t>pola</a:t>
            </a:r>
            <a:r>
              <a:rPr lang="en-US" sz="1200" dirty="0"/>
              <a:t> </a:t>
            </a:r>
            <a:r>
              <a:rPr lang="en-US" sz="1200" dirty="0" err="1"/>
              <a:t>pemikiran</a:t>
            </a:r>
            <a:r>
              <a:rPr lang="en-US" sz="1200" dirty="0"/>
              <a:t> kami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pengaplikasian</a:t>
            </a:r>
            <a:r>
              <a:rPr lang="en-US" sz="1200" dirty="0"/>
              <a:t> </a:t>
            </a:r>
            <a:r>
              <a:rPr lang="en-US" sz="1200" dirty="0" err="1"/>
              <a:t>materi</a:t>
            </a:r>
            <a:r>
              <a:rPr lang="en-US" sz="1200" dirty="0"/>
              <a:t> pada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kuliah</a:t>
            </a:r>
            <a:r>
              <a:rPr lang="en-US" sz="1200" dirty="0"/>
              <a:t> </a:t>
            </a:r>
            <a:r>
              <a:rPr lang="en-US" sz="1200" dirty="0" err="1"/>
              <a:t>pengenalan</a:t>
            </a:r>
            <a:r>
              <a:rPr lang="en-US" sz="1200" dirty="0"/>
              <a:t> </a:t>
            </a:r>
            <a:r>
              <a:rPr lang="en-US" sz="1200" dirty="0" err="1"/>
              <a:t>komputasi</a:t>
            </a:r>
            <a:r>
              <a:rPr lang="en-US" sz="1200" dirty="0"/>
              <a:t>.</a:t>
            </a:r>
            <a:endParaRPr lang="en-US" sz="1200" dirty="0">
              <a:solidFill>
                <a:srgbClr val="FFFFFF"/>
              </a:solidFill>
            </a:endParaRPr>
          </a:p>
          <a:p>
            <a:pPr marL="1651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0F2B0A-3D7D-4D64-9FC7-E9334879B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01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35426" y="1808287"/>
            <a:ext cx="349395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 dirty="0">
                <a:solidFill>
                  <a:srgbClr val="161234"/>
                </a:solidFill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25372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Eksplorasi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530096"/>
            <a:ext cx="3971790" cy="2382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i="1" dirty="0">
                <a:solidFill>
                  <a:srgbClr val="FFFFFF"/>
                </a:solidFill>
              </a:rPr>
              <a:t>Smart microwave-oven </a:t>
            </a:r>
            <a:r>
              <a:rPr lang="nn-NO" dirty="0">
                <a:solidFill>
                  <a:srgbClr val="FFFFFF"/>
                </a:solidFill>
              </a:rPr>
              <a:t>adalah alat perpaduan antara microwave dengan </a:t>
            </a:r>
            <a:r>
              <a:rPr lang="en-US" dirty="0">
                <a:solidFill>
                  <a:srgbClr val="FFFFFF"/>
                </a:solidFill>
              </a:rPr>
              <a:t>oven. </a:t>
            </a:r>
            <a:r>
              <a:rPr lang="en-US" i="1" dirty="0">
                <a:solidFill>
                  <a:srgbClr val="FFFFFF"/>
                </a:solidFill>
              </a:rPr>
              <a:t>Smart microwave-oven </a:t>
            </a:r>
            <a:r>
              <a:rPr lang="en-US" dirty="0" err="1">
                <a:solidFill>
                  <a:srgbClr val="FFFFFF"/>
                </a:solidFill>
              </a:rPr>
              <a:t>memiliki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banyak</a:t>
            </a:r>
            <a:r>
              <a:rPr lang="en-US" dirty="0">
                <a:solidFill>
                  <a:srgbClr val="FFFFFF"/>
                </a:solidFill>
              </a:rPr>
              <a:t> mode </a:t>
            </a:r>
            <a:r>
              <a:rPr lang="en-US" dirty="0" err="1">
                <a:solidFill>
                  <a:srgbClr val="FFFFFF"/>
                </a:solidFill>
              </a:rPr>
              <a:t>dalam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fitur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disediakan</a:t>
            </a:r>
            <a:r>
              <a:rPr lang="en-US" dirty="0">
                <a:solidFill>
                  <a:srgbClr val="FFFFFF"/>
                </a:solidFill>
              </a:rPr>
              <a:t> dan </a:t>
            </a:r>
            <a:r>
              <a:rPr lang="en-US" dirty="0" err="1">
                <a:solidFill>
                  <a:srgbClr val="FFFFFF"/>
                </a:solidFill>
              </a:rPr>
              <a:t>berbeda-beda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tergantung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merek</a:t>
            </a:r>
            <a:r>
              <a:rPr lang="en-US" dirty="0">
                <a:solidFill>
                  <a:srgbClr val="FFFFFF"/>
                </a:solidFill>
              </a:rPr>
              <a:t> dan </a:t>
            </a:r>
            <a:r>
              <a:rPr lang="en-US" dirty="0" err="1">
                <a:solidFill>
                  <a:srgbClr val="FFFFFF"/>
                </a:solidFill>
              </a:rPr>
              <a:t>versi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alat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tersebut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>
                <a:solidFill>
                  <a:srgbClr val="FFFFFF"/>
                </a:solidFill>
              </a:rPr>
              <a:t>Pada tugas ini, kami menggunakan referensi </a:t>
            </a:r>
            <a:r>
              <a:rPr lang="nn-NO" i="1" dirty="0">
                <a:solidFill>
                  <a:srgbClr val="FFFFFF"/>
                </a:solidFill>
              </a:rPr>
              <a:t>manual-book Smart microwave-oven</a:t>
            </a:r>
            <a:r>
              <a:rPr lang="nn-NO" dirty="0">
                <a:solidFill>
                  <a:srgbClr val="FFFFFF"/>
                </a:solidFill>
              </a:rPr>
              <a:t> Panasonic NN-DS596BQPQ yang disederhanakan. </a:t>
            </a: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s" dirty="0"/>
              <a:t>ode </a:t>
            </a:r>
            <a:endParaRPr dirty="0"/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 txBox="1">
            <a:spLocks noGrp="1"/>
          </p:cNvSpPr>
          <p:nvPr>
            <p:ph type="ctrTitle" idx="4294967295"/>
          </p:nvPr>
        </p:nvSpPr>
        <p:spPr>
          <a:xfrm>
            <a:off x="2498211" y="1649323"/>
            <a:ext cx="1033425" cy="341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GRILL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5"/>
          <p:cNvSpPr txBox="1">
            <a:spLocks noGrp="1"/>
          </p:cNvSpPr>
          <p:nvPr>
            <p:ph type="ctrTitle" idx="4294967295"/>
          </p:nvPr>
        </p:nvSpPr>
        <p:spPr>
          <a:xfrm>
            <a:off x="1226285" y="2863065"/>
            <a:ext cx="1039870" cy="186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rgbClr val="FFFFFF"/>
                </a:solidFill>
              </a:rPr>
              <a:t>MICROWAVE</a:t>
            </a:r>
          </a:p>
        </p:txBody>
      </p:sp>
      <p:sp>
        <p:nvSpPr>
          <p:cNvPr id="1043" name="Google Shape;1043;p35"/>
          <p:cNvSpPr txBox="1">
            <a:spLocks noGrp="1"/>
          </p:cNvSpPr>
          <p:nvPr>
            <p:ph type="ctrTitle" idx="4294967295"/>
          </p:nvPr>
        </p:nvSpPr>
        <p:spPr>
          <a:xfrm>
            <a:off x="6853250" y="285810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CLEANING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0" name="Google Shape;1050;p35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035;p35">
            <a:extLst>
              <a:ext uri="{FF2B5EF4-FFF2-40B4-BE49-F238E27FC236}">
                <a16:creationId xmlns:a16="http://schemas.microsoft.com/office/drawing/2014/main" id="{E0432036-CEF7-4001-9FA4-FC8F46ADF68B}"/>
              </a:ext>
            </a:extLst>
          </p:cNvPr>
          <p:cNvSpPr txBox="1">
            <a:spLocks/>
          </p:cNvSpPr>
          <p:nvPr/>
        </p:nvSpPr>
        <p:spPr>
          <a:xfrm>
            <a:off x="4298370" y="1647273"/>
            <a:ext cx="1695959" cy="3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D" sz="1000" dirty="0"/>
              <a:t>MICROWAVE AND GRILL</a:t>
            </a:r>
          </a:p>
        </p:txBody>
      </p:sp>
      <p:sp>
        <p:nvSpPr>
          <p:cNvPr id="62" name="Google Shape;1035;p35">
            <a:extLst>
              <a:ext uri="{FF2B5EF4-FFF2-40B4-BE49-F238E27FC236}">
                <a16:creationId xmlns:a16="http://schemas.microsoft.com/office/drawing/2014/main" id="{5F4BF7D5-FA4D-4995-B2A5-CB43918D8402}"/>
              </a:ext>
            </a:extLst>
          </p:cNvPr>
          <p:cNvSpPr txBox="1">
            <a:spLocks/>
          </p:cNvSpPr>
          <p:nvPr/>
        </p:nvSpPr>
        <p:spPr>
          <a:xfrm>
            <a:off x="3538379" y="4067653"/>
            <a:ext cx="1033425" cy="3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D" sz="1000" dirty="0"/>
              <a:t>CRISPY GRILL</a:t>
            </a:r>
          </a:p>
        </p:txBody>
      </p:sp>
      <p:sp>
        <p:nvSpPr>
          <p:cNvPr id="64" name="Google Shape;1035;p35">
            <a:extLst>
              <a:ext uri="{FF2B5EF4-FFF2-40B4-BE49-F238E27FC236}">
                <a16:creationId xmlns:a16="http://schemas.microsoft.com/office/drawing/2014/main" id="{9F17486F-09FB-4786-97A8-4A4AA6A1D840}"/>
              </a:ext>
            </a:extLst>
          </p:cNvPr>
          <p:cNvSpPr txBox="1">
            <a:spLocks/>
          </p:cNvSpPr>
          <p:nvPr/>
        </p:nvSpPr>
        <p:spPr>
          <a:xfrm>
            <a:off x="5620792" y="4058719"/>
            <a:ext cx="1033425" cy="3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D" sz="1000" dirty="0"/>
              <a:t>OVEN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07805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5" y="237670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67535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0" y="65477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Dekomposisi Masalah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15403" y="183271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Menekan Tombol *mode*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08313" y="32424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M</a:t>
            </a:r>
            <a:r>
              <a:rPr lang="es" dirty="0">
                <a:solidFill>
                  <a:schemeClr val="dk1"/>
                </a:solidFill>
              </a:rPr>
              <a:t>emilih durasi penggunaan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15403" y="253405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Memilih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tingkat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operasional</a:t>
            </a:r>
            <a:endParaRPr lang="en-ID"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421049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6539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35525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76771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798658" y="374417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485347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877464" y="3874258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98;p26">
            <a:extLst>
              <a:ext uri="{FF2B5EF4-FFF2-40B4-BE49-F238E27FC236}">
                <a16:creationId xmlns:a16="http://schemas.microsoft.com/office/drawing/2014/main" id="{75575209-994F-4674-BF73-B4786825A73C}"/>
              </a:ext>
            </a:extLst>
          </p:cNvPr>
          <p:cNvSpPr/>
          <p:nvPr/>
        </p:nvSpPr>
        <p:spPr>
          <a:xfrm>
            <a:off x="1336225" y="376126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8" name="Google Shape;447;p27">
            <a:extLst>
              <a:ext uri="{FF2B5EF4-FFF2-40B4-BE49-F238E27FC236}">
                <a16:creationId xmlns:a16="http://schemas.microsoft.com/office/drawing/2014/main" id="{941878BE-586D-4D8A-B93A-8D0F78FF0480}"/>
              </a:ext>
            </a:extLst>
          </p:cNvPr>
          <p:cNvSpPr/>
          <p:nvPr/>
        </p:nvSpPr>
        <p:spPr>
          <a:xfrm>
            <a:off x="808471" y="306119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48;p27">
            <a:extLst>
              <a:ext uri="{FF2B5EF4-FFF2-40B4-BE49-F238E27FC236}">
                <a16:creationId xmlns:a16="http://schemas.microsoft.com/office/drawing/2014/main" id="{4F96E321-025C-41C6-BF1B-4E07D23D631B}"/>
              </a:ext>
            </a:extLst>
          </p:cNvPr>
          <p:cNvSpPr/>
          <p:nvPr/>
        </p:nvSpPr>
        <p:spPr>
          <a:xfrm>
            <a:off x="925632" y="3178354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01;p26">
            <a:extLst>
              <a:ext uri="{FF2B5EF4-FFF2-40B4-BE49-F238E27FC236}">
                <a16:creationId xmlns:a16="http://schemas.microsoft.com/office/drawing/2014/main" id="{D31E2E75-88D0-441F-9240-08FD3ABF20B0}"/>
              </a:ext>
            </a:extLst>
          </p:cNvPr>
          <p:cNvSpPr txBox="1">
            <a:spLocks/>
          </p:cNvSpPr>
          <p:nvPr/>
        </p:nvSpPr>
        <p:spPr>
          <a:xfrm>
            <a:off x="1557931" y="392632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D" dirty="0" err="1">
                <a:solidFill>
                  <a:schemeClr val="dk1"/>
                </a:solidFill>
              </a:rPr>
              <a:t>Menekan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tombol</a:t>
            </a:r>
            <a:r>
              <a:rPr lang="en-ID" dirty="0">
                <a:solidFill>
                  <a:schemeClr val="dk1"/>
                </a:solidFill>
              </a:rPr>
              <a:t> 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495</Words>
  <Application>Microsoft Office PowerPoint</Application>
  <PresentationFormat>On-screen Show (16:9)</PresentationFormat>
  <Paragraphs>93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Bree Serif</vt:lpstr>
      <vt:lpstr>Didact Gothic</vt:lpstr>
      <vt:lpstr>Times New Roman</vt:lpstr>
      <vt:lpstr>Roboto Mono Regular</vt:lpstr>
      <vt:lpstr>Arial</vt:lpstr>
      <vt:lpstr>Roboto Thin</vt:lpstr>
      <vt:lpstr>Roboto Black</vt:lpstr>
      <vt:lpstr>Roboto Light</vt:lpstr>
      <vt:lpstr>WEB PROPOSAL</vt:lpstr>
      <vt:lpstr>EKSPLORASI CARA KERJA  SMART MICROWAVE-OVEN</vt:lpstr>
      <vt:lpstr>THE TEAM</vt:lpstr>
      <vt:lpstr>TABLE OF CONTENTS</vt:lpstr>
      <vt:lpstr>PowerPoint Presentation</vt:lpstr>
      <vt:lpstr>Latar Belakang</vt:lpstr>
      <vt:lpstr>PowerPoint Presentation</vt:lpstr>
      <vt:lpstr>Eksplorasi</vt:lpstr>
      <vt:lpstr>Mode </vt:lpstr>
      <vt:lpstr>Dekomposisi Masalah</vt:lpstr>
      <vt:lpstr>PowerPoint Presentation</vt:lpstr>
      <vt:lpstr>Deskripsi Simulasi</vt:lpstr>
      <vt:lpstr>FLOWCHART</vt:lpstr>
      <vt:lpstr>PowerPoint Presentation</vt:lpstr>
      <vt:lpstr>Hasil Implementasi</vt:lpstr>
      <vt:lpstr>PowerPoint Presentation</vt:lpstr>
      <vt:lpstr>SEQUENTIAL</vt:lpstr>
      <vt:lpstr>CONDITIONAL</vt:lpstr>
      <vt:lpstr>FUNCTION</vt:lpstr>
      <vt:lpstr>ARRAY</vt:lpstr>
      <vt:lpstr>LOOPING</vt:lpstr>
      <vt:lpstr>DATA</vt:lpstr>
      <vt:lpstr>ANALISIS</vt:lpstr>
      <vt:lpstr>PowerPoint Presentation</vt:lpstr>
      <vt:lpstr>Rangkuman Penelitian</vt:lpstr>
      <vt:lpstr>SEKIAN DAN 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EKSPLORASI CARA KERJA  SMART MICROWAVE-OVEN</dc:title>
  <dc:creator>Mutiara</dc:creator>
  <cp:lastModifiedBy>Dewa Ayu Mutiara Kirana P D</cp:lastModifiedBy>
  <cp:revision>38</cp:revision>
  <dcterms:modified xsi:type="dcterms:W3CDTF">2020-11-22T12:05:18Z</dcterms:modified>
</cp:coreProperties>
</file>