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DD26-4AE2-4605-80EF-DEBA6958F8B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6FCC-F003-49A1-A250-420A7BE43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DD26-4AE2-4605-80EF-DEBA6958F8B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6FCC-F003-49A1-A250-420A7BE43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DD26-4AE2-4605-80EF-DEBA6958F8B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6FCC-F003-49A1-A250-420A7BE43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DD26-4AE2-4605-80EF-DEBA6958F8B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6FCC-F003-49A1-A250-420A7BE43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DD26-4AE2-4605-80EF-DEBA6958F8B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6FCC-F003-49A1-A250-420A7BE43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DD26-4AE2-4605-80EF-DEBA6958F8B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6FCC-F003-49A1-A250-420A7BE43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DD26-4AE2-4605-80EF-DEBA6958F8B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6FCC-F003-49A1-A250-420A7BE43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DD26-4AE2-4605-80EF-DEBA6958F8B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6FCC-F003-49A1-A250-420A7BE43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DD26-4AE2-4605-80EF-DEBA6958F8B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6FCC-F003-49A1-A250-420A7BE43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DD26-4AE2-4605-80EF-DEBA6958F8B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6FCC-F003-49A1-A250-420A7BE43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DD26-4AE2-4605-80EF-DEBA6958F8B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6FCC-F003-49A1-A250-420A7BE43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DD26-4AE2-4605-80EF-DEBA6958F8B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86FCC-F003-49A1-A250-420A7BE43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GB" b="1" dirty="0"/>
              <a:t>POPULASI DAN SAMPEL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209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</a:p>
          <a:p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Sosiologi</a:t>
            </a:r>
            <a:endParaRPr lang="en-US" dirty="0"/>
          </a:p>
          <a:p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Politik</a:t>
            </a:r>
            <a:endParaRPr lang="en-US" dirty="0"/>
          </a:p>
          <a:p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Airlangga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Cara </a:t>
            </a:r>
            <a:r>
              <a:rPr lang="en-GB" b="1" dirty="0" err="1"/>
              <a:t>menentukan</a:t>
            </a:r>
            <a:r>
              <a:rPr lang="en-GB" b="1" dirty="0"/>
              <a:t> sample, agar </a:t>
            </a:r>
            <a:r>
              <a:rPr lang="en-GB" b="1" dirty="0" err="1"/>
              <a:t>memenuhi</a:t>
            </a:r>
            <a:r>
              <a:rPr lang="en-GB" b="1" dirty="0"/>
              <a:t> </a:t>
            </a:r>
            <a:r>
              <a:rPr lang="en-GB" b="1" dirty="0" err="1"/>
              <a:t>syarat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334963">
              <a:lnSpc>
                <a:spcPct val="90000"/>
              </a:lnSpc>
              <a:buNone/>
              <a:defRPr/>
            </a:pPr>
            <a:r>
              <a:rPr lang="en-GB" b="1" dirty="0" err="1"/>
              <a:t>Teknik</a:t>
            </a:r>
            <a:r>
              <a:rPr lang="en-GB" b="1" dirty="0"/>
              <a:t>  (</a:t>
            </a:r>
            <a:r>
              <a:rPr lang="en-GB" b="1" dirty="0" err="1"/>
              <a:t>metode</a:t>
            </a:r>
            <a:r>
              <a:rPr lang="en-GB" b="1" dirty="0"/>
              <a:t>) </a:t>
            </a:r>
            <a:r>
              <a:rPr lang="en-GB" b="1" dirty="0" err="1"/>
              <a:t>penentuan</a:t>
            </a:r>
            <a:r>
              <a:rPr lang="en-GB" b="1" dirty="0"/>
              <a:t> sample yang ideal  </a:t>
            </a:r>
            <a:r>
              <a:rPr lang="en-GB" b="1" dirty="0" err="1"/>
              <a:t>memiliki</a:t>
            </a:r>
            <a:r>
              <a:rPr lang="en-GB" b="1" dirty="0"/>
              <a:t> </a:t>
            </a:r>
            <a:r>
              <a:rPr lang="en-GB" b="1" dirty="0" err="1"/>
              <a:t>ciri-ciri</a:t>
            </a:r>
            <a:r>
              <a:rPr lang="en-GB" b="1" dirty="0"/>
              <a:t>: </a:t>
            </a:r>
          </a:p>
          <a:p>
            <a:pPr marL="457200" indent="-334963">
              <a:lnSpc>
                <a:spcPct val="90000"/>
              </a:lnSpc>
              <a:defRPr/>
            </a:pPr>
            <a:r>
              <a:rPr lang="en-GB" b="1" dirty="0" err="1"/>
              <a:t>Dapat</a:t>
            </a:r>
            <a:r>
              <a:rPr lang="en-GB" b="1" dirty="0"/>
              <a:t> </a:t>
            </a:r>
            <a:r>
              <a:rPr lang="en-GB" b="1" dirty="0" err="1"/>
              <a:t>memberikan</a:t>
            </a:r>
            <a:r>
              <a:rPr lang="en-GB" b="1" dirty="0"/>
              <a:t> </a:t>
            </a:r>
            <a:r>
              <a:rPr lang="en-GB" b="1" dirty="0" err="1"/>
              <a:t>gambaran</a:t>
            </a:r>
            <a:r>
              <a:rPr lang="en-GB" b="1" dirty="0"/>
              <a:t> yang </a:t>
            </a:r>
            <a:r>
              <a:rPr lang="en-GB" b="1" dirty="0" err="1"/>
              <a:t>akurat</a:t>
            </a:r>
            <a:r>
              <a:rPr lang="en-GB" b="1" dirty="0"/>
              <a:t> </a:t>
            </a:r>
            <a:r>
              <a:rPr lang="en-GB" b="1" dirty="0" err="1"/>
              <a:t>tentang</a:t>
            </a:r>
            <a:r>
              <a:rPr lang="en-GB" b="1" dirty="0"/>
              <a:t> </a:t>
            </a:r>
            <a:r>
              <a:rPr lang="en-GB" b="1" dirty="0" err="1"/>
              <a:t>populasi</a:t>
            </a:r>
            <a:endParaRPr lang="en-GB" b="1" dirty="0"/>
          </a:p>
          <a:p>
            <a:pPr marL="457200" indent="-334963">
              <a:lnSpc>
                <a:spcPct val="90000"/>
              </a:lnSpc>
              <a:defRPr/>
            </a:pPr>
            <a:r>
              <a:rPr lang="en-GB" b="1" dirty="0" err="1"/>
              <a:t>Dapat</a:t>
            </a:r>
            <a:r>
              <a:rPr lang="en-GB" b="1" dirty="0"/>
              <a:t> </a:t>
            </a:r>
            <a:r>
              <a:rPr lang="en-GB" b="1" dirty="0" err="1"/>
              <a:t>menentukan</a:t>
            </a:r>
            <a:r>
              <a:rPr lang="en-GB" b="1" dirty="0"/>
              <a:t> </a:t>
            </a:r>
            <a:r>
              <a:rPr lang="en-GB" b="1" dirty="0" err="1"/>
              <a:t>presisi</a:t>
            </a:r>
            <a:r>
              <a:rPr lang="en-GB" b="1" dirty="0"/>
              <a:t> </a:t>
            </a:r>
          </a:p>
          <a:p>
            <a:pPr marL="457200" indent="-334963">
              <a:lnSpc>
                <a:spcPct val="90000"/>
              </a:lnSpc>
              <a:defRPr/>
            </a:pPr>
            <a:r>
              <a:rPr lang="en-GB" b="1" dirty="0" err="1"/>
              <a:t>Sederhana</a:t>
            </a:r>
            <a:r>
              <a:rPr lang="en-GB" b="1" dirty="0"/>
              <a:t> </a:t>
            </a:r>
            <a:r>
              <a:rPr lang="en-GB" b="1" dirty="0" err="1"/>
              <a:t>sehingga</a:t>
            </a:r>
            <a:r>
              <a:rPr lang="en-GB" b="1" dirty="0"/>
              <a:t> </a:t>
            </a:r>
            <a:r>
              <a:rPr lang="en-GB" b="1" dirty="0" err="1"/>
              <a:t>mudah</a:t>
            </a:r>
            <a:r>
              <a:rPr lang="en-GB" b="1" dirty="0"/>
              <a:t> </a:t>
            </a:r>
            <a:r>
              <a:rPr lang="en-GB" b="1" dirty="0" err="1"/>
              <a:t>dilaksanakan</a:t>
            </a:r>
            <a:endParaRPr lang="en-GB" b="1" dirty="0"/>
          </a:p>
          <a:p>
            <a:pPr marL="457200" indent="-334963">
              <a:lnSpc>
                <a:spcPct val="90000"/>
              </a:lnSpc>
              <a:defRPr/>
            </a:pPr>
            <a:r>
              <a:rPr lang="en-GB" b="1" dirty="0" err="1"/>
              <a:t>Dapat</a:t>
            </a:r>
            <a:r>
              <a:rPr lang="en-GB" b="1" dirty="0"/>
              <a:t> </a:t>
            </a:r>
            <a:r>
              <a:rPr lang="en-GB" b="1" dirty="0" err="1"/>
              <a:t>memberikan</a:t>
            </a:r>
            <a:r>
              <a:rPr lang="en-GB" b="1" dirty="0"/>
              <a:t> </a:t>
            </a:r>
            <a:r>
              <a:rPr lang="en-GB" b="1" dirty="0" err="1"/>
              <a:t>keterangan</a:t>
            </a:r>
            <a:r>
              <a:rPr lang="en-GB" b="1" dirty="0"/>
              <a:t> </a:t>
            </a:r>
            <a:r>
              <a:rPr lang="en-GB" b="1" dirty="0" err="1"/>
              <a:t>sebanyak</a:t>
            </a:r>
            <a:r>
              <a:rPr lang="en-GB" b="1" dirty="0"/>
              <a:t> </a:t>
            </a:r>
            <a:r>
              <a:rPr lang="en-GB" b="1" dirty="0" err="1"/>
              <a:t>mungkin</a:t>
            </a:r>
            <a:r>
              <a:rPr lang="en-GB" b="1" dirty="0"/>
              <a:t> </a:t>
            </a:r>
            <a:r>
              <a:rPr lang="en-GB" b="1" dirty="0" err="1"/>
              <a:t>dengan</a:t>
            </a:r>
            <a:r>
              <a:rPr lang="en-GB" b="1" dirty="0"/>
              <a:t> </a:t>
            </a:r>
            <a:r>
              <a:rPr lang="en-GB" b="1" dirty="0" err="1"/>
              <a:t>biaya</a:t>
            </a:r>
            <a:r>
              <a:rPr lang="en-GB" b="1" dirty="0"/>
              <a:t> </a:t>
            </a:r>
            <a:r>
              <a:rPr lang="en-GB" b="1" dirty="0" err="1"/>
              <a:t>murah</a:t>
            </a:r>
            <a:r>
              <a:rPr lang="en-GB" b="1" dirty="0"/>
              <a:t>.</a:t>
            </a:r>
          </a:p>
          <a:p>
            <a:pPr marL="457200" indent="-334963">
              <a:lnSpc>
                <a:spcPct val="90000"/>
              </a:lnSpc>
              <a:buNone/>
              <a:defRPr/>
            </a:pPr>
            <a:r>
              <a:rPr lang="en-US" b="1" i="1" dirty="0" err="1"/>
              <a:t>Presisi</a:t>
            </a:r>
            <a:r>
              <a:rPr lang="en-US" b="1" i="1" dirty="0"/>
              <a:t>=standard error</a:t>
            </a:r>
            <a:r>
              <a:rPr lang="en-US" b="1" dirty="0"/>
              <a:t>, </a:t>
            </a:r>
            <a:r>
              <a:rPr lang="en-US" b="1" dirty="0" err="1"/>
              <a:t>Nilai</a:t>
            </a:r>
            <a:r>
              <a:rPr lang="en-US" b="1" dirty="0"/>
              <a:t> rata-rata </a:t>
            </a:r>
            <a:r>
              <a:rPr lang="en-US" b="1" dirty="0" err="1"/>
              <a:t>populasi</a:t>
            </a:r>
            <a:r>
              <a:rPr lang="en-US" b="1" dirty="0"/>
              <a:t> </a:t>
            </a:r>
            <a:r>
              <a:rPr lang="en-US" b="1" dirty="0" err="1"/>
              <a:t>dikurangi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rata-rata </a:t>
            </a:r>
            <a:r>
              <a:rPr lang="en-US" b="1" dirty="0" err="1"/>
              <a:t>sampel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Berapa</a:t>
            </a:r>
            <a:r>
              <a:rPr lang="en-GB" b="1" dirty="0"/>
              <a:t> </a:t>
            </a:r>
            <a:r>
              <a:rPr lang="en-GB" b="1" dirty="0" err="1"/>
              <a:t>besar</a:t>
            </a:r>
            <a:r>
              <a:rPr lang="en-GB" b="1" dirty="0"/>
              <a:t> </a:t>
            </a:r>
            <a:r>
              <a:rPr lang="en-GB" b="1" dirty="0" err="1"/>
              <a:t>sampel</a:t>
            </a:r>
            <a:r>
              <a:rPr lang="en-GB" b="1" dirty="0"/>
              <a:t> = </a:t>
            </a:r>
            <a:r>
              <a:rPr lang="en-GB" b="1" dirty="0" err="1"/>
              <a:t>representatif</a:t>
            </a:r>
            <a:r>
              <a:rPr lang="en-GB" b="1" dirty="0"/>
              <a:t>?</a:t>
            </a:r>
            <a:r>
              <a:rPr lang="en-GB" sz="4800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GB" b="1" dirty="0" err="1"/>
              <a:t>Besar</a:t>
            </a:r>
            <a:r>
              <a:rPr lang="en-GB" b="1" dirty="0"/>
              <a:t> sample </a:t>
            </a:r>
            <a:r>
              <a:rPr lang="en-GB" b="1" dirty="0" err="1"/>
              <a:t>perlu</a:t>
            </a:r>
            <a:r>
              <a:rPr lang="en-GB" b="1" dirty="0"/>
              <a:t> </a:t>
            </a:r>
            <a:r>
              <a:rPr lang="en-GB" b="1" dirty="0" err="1"/>
              <a:t>mempertimbangkan</a:t>
            </a:r>
            <a:r>
              <a:rPr lang="en-GB" b="1" dirty="0"/>
              <a:t> </a:t>
            </a:r>
            <a:r>
              <a:rPr lang="en-GB" b="1" dirty="0" err="1"/>
              <a:t>hal-hal</a:t>
            </a:r>
            <a:r>
              <a:rPr lang="en-GB" b="1" dirty="0"/>
              <a:t>  </a:t>
            </a:r>
            <a:r>
              <a:rPr lang="en-GB" b="1" dirty="0" err="1"/>
              <a:t>sbb</a:t>
            </a:r>
            <a:r>
              <a:rPr lang="en-GB" b="1" dirty="0"/>
              <a:t>:</a:t>
            </a:r>
          </a:p>
          <a:p>
            <a:pPr>
              <a:lnSpc>
                <a:spcPct val="90000"/>
              </a:lnSpc>
              <a:buBlip>
                <a:blip r:embed="rId2"/>
              </a:buBlip>
              <a:defRPr/>
            </a:pPr>
            <a:r>
              <a:rPr lang="en-GB" b="1" dirty="0" err="1"/>
              <a:t>Derajat</a:t>
            </a:r>
            <a:r>
              <a:rPr lang="en-GB" b="1" dirty="0"/>
              <a:t> </a:t>
            </a:r>
            <a:r>
              <a:rPr lang="en-GB" b="1" dirty="0" err="1"/>
              <a:t>keseragaman</a:t>
            </a:r>
            <a:r>
              <a:rPr lang="en-GB" b="1" dirty="0"/>
              <a:t> (</a:t>
            </a:r>
            <a:r>
              <a:rPr lang="en-GB" b="1" i="1" dirty="0"/>
              <a:t>degree of </a:t>
            </a:r>
            <a:r>
              <a:rPr lang="en-GB" b="1" i="1" dirty="0" err="1"/>
              <a:t>homogenity</a:t>
            </a:r>
            <a:r>
              <a:rPr lang="en-GB" b="1" dirty="0"/>
              <a:t>) </a:t>
            </a:r>
            <a:r>
              <a:rPr lang="en-GB" b="1" dirty="0" err="1"/>
              <a:t>dari</a:t>
            </a:r>
            <a:r>
              <a:rPr lang="en-GB" b="1" dirty="0"/>
              <a:t> </a:t>
            </a:r>
            <a:r>
              <a:rPr lang="en-GB" b="1" dirty="0" err="1"/>
              <a:t>populasi</a:t>
            </a:r>
            <a:r>
              <a:rPr lang="en-GB" b="1" dirty="0"/>
              <a:t> </a:t>
            </a:r>
            <a:r>
              <a:rPr lang="en-GB" b="1" dirty="0">
                <a:sym typeface="Wingdings" pitchFamily="2" charset="2"/>
              </a:rPr>
              <a:t></a:t>
            </a:r>
            <a:r>
              <a:rPr lang="en-GB" b="1" dirty="0"/>
              <a:t> </a:t>
            </a:r>
            <a:r>
              <a:rPr lang="en-GB" b="1" i="1" dirty="0"/>
              <a:t>completely heterogeneous</a:t>
            </a:r>
            <a:r>
              <a:rPr lang="en-GB" b="1" dirty="0"/>
              <a:t> </a:t>
            </a:r>
          </a:p>
          <a:p>
            <a:pPr>
              <a:lnSpc>
                <a:spcPct val="90000"/>
              </a:lnSpc>
              <a:buBlip>
                <a:blip r:embed="rId2"/>
              </a:buBlip>
              <a:defRPr/>
            </a:pPr>
            <a:r>
              <a:rPr lang="en-GB" b="1" dirty="0" err="1"/>
              <a:t>Presisi</a:t>
            </a:r>
            <a:r>
              <a:rPr lang="en-GB" b="1" dirty="0"/>
              <a:t> yang </a:t>
            </a:r>
            <a:r>
              <a:rPr lang="en-GB" b="1" dirty="0" err="1"/>
              <a:t>dikehendaki</a:t>
            </a:r>
            <a:r>
              <a:rPr lang="en-GB" b="1" dirty="0"/>
              <a:t> </a:t>
            </a:r>
            <a:r>
              <a:rPr lang="en-GB" b="1" dirty="0" err="1"/>
              <a:t>dari</a:t>
            </a:r>
            <a:r>
              <a:rPr lang="en-GB" b="1" dirty="0"/>
              <a:t> </a:t>
            </a:r>
            <a:r>
              <a:rPr lang="en-GB" b="1" dirty="0" err="1"/>
              <a:t>penelitian</a:t>
            </a:r>
            <a:endParaRPr lang="en-GB" b="1" dirty="0"/>
          </a:p>
          <a:p>
            <a:pPr>
              <a:lnSpc>
                <a:spcPct val="90000"/>
              </a:lnSpc>
              <a:buBlip>
                <a:blip r:embed="rId2"/>
              </a:buBlip>
              <a:defRPr/>
            </a:pPr>
            <a:r>
              <a:rPr lang="en-GB" b="1" dirty="0" err="1"/>
              <a:t>Rencana</a:t>
            </a:r>
            <a:r>
              <a:rPr lang="en-GB" b="1" dirty="0"/>
              <a:t> </a:t>
            </a:r>
            <a:r>
              <a:rPr lang="en-GB" b="1" dirty="0" err="1"/>
              <a:t>analisis</a:t>
            </a:r>
            <a:endParaRPr lang="en-GB" b="1" dirty="0"/>
          </a:p>
          <a:p>
            <a:pPr>
              <a:lnSpc>
                <a:spcPct val="90000"/>
              </a:lnSpc>
              <a:buBlip>
                <a:blip r:embed="rId2"/>
              </a:buBlip>
              <a:defRPr/>
            </a:pPr>
            <a:r>
              <a:rPr lang="en-GB" b="1" dirty="0" err="1"/>
              <a:t>Tenaga</a:t>
            </a:r>
            <a:r>
              <a:rPr lang="en-GB" b="1" dirty="0"/>
              <a:t>, </a:t>
            </a:r>
            <a:r>
              <a:rPr lang="en-GB" b="1" dirty="0" err="1"/>
              <a:t>biaya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waktu</a:t>
            </a:r>
            <a:endParaRPr lang="en-GB" b="1" dirty="0"/>
          </a:p>
          <a:p>
            <a:pPr>
              <a:lnSpc>
                <a:spcPct val="90000"/>
              </a:lnSpc>
              <a:buBlip>
                <a:blip r:embed="rId2"/>
              </a:buBlip>
              <a:defRPr/>
            </a:pPr>
            <a:r>
              <a:rPr lang="en-GB" b="1" dirty="0" err="1"/>
              <a:t>Besar</a:t>
            </a:r>
            <a:r>
              <a:rPr lang="en-GB" b="1" dirty="0"/>
              <a:t> </a:t>
            </a:r>
            <a:r>
              <a:rPr lang="en-GB" b="1" dirty="0" err="1"/>
              <a:t>populasi</a:t>
            </a:r>
            <a:endParaRPr lang="en-GB" b="1" dirty="0"/>
          </a:p>
          <a:p>
            <a:pPr>
              <a:lnSpc>
                <a:spcPct val="90000"/>
              </a:lnSpc>
              <a:buNone/>
              <a:defRPr/>
            </a:pPr>
            <a:r>
              <a:rPr lang="en-GB" sz="2800" b="1" i="1" dirty="0">
                <a:sym typeface="Wingdings" pitchFamily="2" charset="2"/>
              </a:rPr>
              <a:t></a:t>
            </a:r>
            <a:r>
              <a:rPr lang="en-GB" sz="2800" b="1" i="1" dirty="0"/>
              <a:t> SEMAKIN BESAR SAMPEL SEMAKIN TINGGI TINGKAT PRESISI  DIDAPATKAN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Teknik</a:t>
            </a:r>
            <a:r>
              <a:rPr lang="en-GB" b="1" dirty="0"/>
              <a:t> </a:t>
            </a:r>
            <a:r>
              <a:rPr lang="en-GB" b="1" dirty="0" err="1"/>
              <a:t>penarikan</a:t>
            </a:r>
            <a:r>
              <a:rPr lang="en-GB" b="1" dirty="0"/>
              <a:t>/</a:t>
            </a:r>
            <a:r>
              <a:rPr lang="en-GB" b="1" dirty="0" err="1"/>
              <a:t>pengambilan</a:t>
            </a:r>
            <a:r>
              <a:rPr lang="en-GB" b="1" dirty="0"/>
              <a:t>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  <a:tabLst>
                <a:tab pos="122238" algn="l"/>
                <a:tab pos="168275" algn="l"/>
              </a:tabLst>
              <a:defRPr/>
            </a:pPr>
            <a:r>
              <a:rPr lang="en-GB" b="1" i="1" dirty="0"/>
              <a:t>Probability Sampling (random sampling</a:t>
            </a:r>
            <a:r>
              <a:rPr lang="en-GB" b="1" dirty="0"/>
              <a:t>)</a:t>
            </a:r>
          </a:p>
          <a:p>
            <a:pPr marL="533400" indent="-533400">
              <a:buFont typeface="Wingdings" pitchFamily="2" charset="2"/>
              <a:buAutoNum type="arabicPeriod"/>
              <a:tabLst>
                <a:tab pos="122238" algn="l"/>
                <a:tab pos="168275" algn="l"/>
              </a:tabLst>
              <a:defRPr/>
            </a:pPr>
            <a:r>
              <a:rPr lang="en-GB" b="1" dirty="0"/>
              <a:t> Non Probability Sampling (</a:t>
            </a:r>
            <a:r>
              <a:rPr lang="en-GB" b="1" i="1" dirty="0"/>
              <a:t>non random sampling</a:t>
            </a:r>
            <a:r>
              <a:rPr lang="en-GB" b="1" dirty="0"/>
              <a:t>)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Probability Sampling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6125" lvl="1" indent="-403225">
              <a:buBlip>
                <a:blip r:embed="rId2"/>
              </a:buBlip>
              <a:tabLst>
                <a:tab pos="685800" algn="l"/>
              </a:tabLst>
              <a:defRPr/>
            </a:pPr>
            <a:r>
              <a:rPr lang="en-GB" sz="2400" b="1" dirty="0" err="1"/>
              <a:t>Teknik</a:t>
            </a:r>
            <a:r>
              <a:rPr lang="en-GB" sz="2400" b="1" dirty="0"/>
              <a:t> </a:t>
            </a:r>
            <a:r>
              <a:rPr lang="en-GB" sz="2400" b="1" dirty="0" err="1"/>
              <a:t>penarikan</a:t>
            </a:r>
            <a:r>
              <a:rPr lang="en-GB" sz="2400" b="1" dirty="0"/>
              <a:t> </a:t>
            </a:r>
            <a:r>
              <a:rPr lang="en-GB" sz="2400" b="1" dirty="0" err="1"/>
              <a:t>sampel</a:t>
            </a:r>
            <a:r>
              <a:rPr lang="en-GB" sz="2400" b="1" dirty="0"/>
              <a:t>, </a:t>
            </a:r>
            <a:r>
              <a:rPr lang="en-GB" sz="2400" b="1" dirty="0" err="1"/>
              <a:t>dimana</a:t>
            </a:r>
            <a:r>
              <a:rPr lang="en-GB" sz="2400" b="1" dirty="0"/>
              <a:t> </a:t>
            </a:r>
            <a:r>
              <a:rPr lang="en-GB" sz="2400" b="1" dirty="0" err="1"/>
              <a:t>setiap</a:t>
            </a:r>
            <a:r>
              <a:rPr lang="en-GB" sz="2400" b="1" dirty="0"/>
              <a:t> </a:t>
            </a:r>
            <a:r>
              <a:rPr lang="en-GB" sz="2400" b="1" dirty="0" err="1"/>
              <a:t>unsur</a:t>
            </a:r>
            <a:r>
              <a:rPr lang="en-GB" sz="2400" b="1" dirty="0"/>
              <a:t> </a:t>
            </a:r>
            <a:r>
              <a:rPr lang="en-GB" sz="2400" b="1" dirty="0" err="1"/>
              <a:t>atau</a:t>
            </a:r>
            <a:r>
              <a:rPr lang="en-GB" sz="2400" b="1" dirty="0"/>
              <a:t> </a:t>
            </a:r>
            <a:r>
              <a:rPr lang="en-GB" sz="2400" b="1" dirty="0" err="1"/>
              <a:t>elemen</a:t>
            </a:r>
            <a:r>
              <a:rPr lang="en-GB" sz="2400" b="1" dirty="0"/>
              <a:t> sampling </a:t>
            </a:r>
            <a:r>
              <a:rPr lang="en-GB" sz="2400" b="1" dirty="0" err="1"/>
              <a:t>diberi</a:t>
            </a:r>
            <a:r>
              <a:rPr lang="en-GB" sz="2400" b="1" dirty="0"/>
              <a:t> </a:t>
            </a:r>
            <a:r>
              <a:rPr lang="en-GB" sz="2400" b="1" dirty="0" err="1"/>
              <a:t>kesempatan</a:t>
            </a:r>
            <a:r>
              <a:rPr lang="en-GB" sz="2400" b="1" dirty="0"/>
              <a:t> yang </a:t>
            </a:r>
            <a:r>
              <a:rPr lang="en-GB" sz="2400" b="1" dirty="0" err="1"/>
              <a:t>sama</a:t>
            </a:r>
            <a:r>
              <a:rPr lang="en-GB" sz="2400" b="1" dirty="0"/>
              <a:t> </a:t>
            </a:r>
            <a:r>
              <a:rPr lang="en-GB" sz="2400" b="1" dirty="0" err="1"/>
              <a:t>dan</a:t>
            </a:r>
            <a:r>
              <a:rPr lang="en-GB" sz="2400" b="1" dirty="0"/>
              <a:t> </a:t>
            </a:r>
            <a:r>
              <a:rPr lang="en-GB" sz="2400" b="1" dirty="0" err="1"/>
              <a:t>persis</a:t>
            </a:r>
            <a:r>
              <a:rPr lang="en-GB" sz="2400" b="1" dirty="0"/>
              <a:t> </a:t>
            </a:r>
            <a:r>
              <a:rPr lang="en-GB" sz="2400" b="1" dirty="0" err="1"/>
              <a:t>sama</a:t>
            </a:r>
            <a:r>
              <a:rPr lang="en-GB" sz="2400" b="1" dirty="0"/>
              <a:t> </a:t>
            </a:r>
            <a:r>
              <a:rPr lang="en-GB" sz="2400" b="1" dirty="0" err="1"/>
              <a:t>untuk</a:t>
            </a:r>
            <a:r>
              <a:rPr lang="en-GB" sz="2400" b="1" dirty="0"/>
              <a:t> </a:t>
            </a:r>
            <a:r>
              <a:rPr lang="en-GB" sz="2400" b="1" dirty="0" err="1"/>
              <a:t>diikutkan</a:t>
            </a:r>
            <a:r>
              <a:rPr lang="en-GB" sz="2400" b="1" dirty="0"/>
              <a:t>/</a:t>
            </a:r>
            <a:r>
              <a:rPr lang="en-GB" sz="2400" b="1" dirty="0" err="1"/>
              <a:t>dipilih</a:t>
            </a:r>
            <a:r>
              <a:rPr lang="en-GB" sz="2400" b="1" dirty="0"/>
              <a:t> </a:t>
            </a:r>
            <a:r>
              <a:rPr lang="en-GB" sz="2400" b="1" dirty="0" err="1"/>
              <a:t>dalam</a:t>
            </a:r>
            <a:r>
              <a:rPr lang="en-GB" sz="2400" b="1" dirty="0"/>
              <a:t> sample. </a:t>
            </a:r>
          </a:p>
          <a:p>
            <a:pPr marL="746125" lvl="1" indent="-403225">
              <a:buNone/>
              <a:tabLst>
                <a:tab pos="685800" algn="l"/>
              </a:tabLst>
              <a:defRPr/>
            </a:pPr>
            <a:endParaRPr lang="en-GB" sz="2400" b="1" dirty="0"/>
          </a:p>
          <a:p>
            <a:pPr marL="746125" lvl="1" indent="-403225">
              <a:buBlip>
                <a:blip r:embed="rId2"/>
              </a:buBlip>
              <a:tabLst>
                <a:tab pos="685800" algn="l"/>
              </a:tabLst>
              <a:defRPr/>
            </a:pPr>
            <a:r>
              <a:rPr lang="en-GB" sz="2400" b="1" dirty="0" err="1"/>
              <a:t>Syarat</a:t>
            </a:r>
            <a:r>
              <a:rPr lang="en-GB" sz="2400" b="1" dirty="0"/>
              <a:t> </a:t>
            </a:r>
            <a:r>
              <a:rPr lang="en-GB" sz="2400" b="1" dirty="0" err="1"/>
              <a:t>dalam</a:t>
            </a:r>
            <a:r>
              <a:rPr lang="en-GB" sz="2400" b="1" dirty="0"/>
              <a:t> </a:t>
            </a:r>
            <a:r>
              <a:rPr lang="en-GB" sz="2400" b="1" dirty="0" err="1"/>
              <a:t>penarikan</a:t>
            </a:r>
            <a:r>
              <a:rPr lang="en-GB" sz="2400" b="1" dirty="0"/>
              <a:t> sample </a:t>
            </a:r>
            <a:r>
              <a:rPr lang="en-GB" sz="2400" b="1" dirty="0" err="1"/>
              <a:t>probabilitas</a:t>
            </a:r>
            <a:r>
              <a:rPr lang="en-GB" sz="2400" b="1" dirty="0"/>
              <a:t> </a:t>
            </a:r>
            <a:r>
              <a:rPr lang="en-GB" sz="2400" b="1" dirty="0" err="1"/>
              <a:t>adalah</a:t>
            </a:r>
            <a:r>
              <a:rPr lang="en-GB" sz="2400" b="1" dirty="0"/>
              <a:t> </a:t>
            </a:r>
            <a:r>
              <a:rPr lang="en-GB" sz="2400" b="1" dirty="0" err="1"/>
              <a:t>tersedianya</a:t>
            </a:r>
            <a:r>
              <a:rPr lang="en-GB" sz="2400" b="1" dirty="0"/>
              <a:t> </a:t>
            </a:r>
            <a:r>
              <a:rPr lang="en-GB" sz="2400" b="1" dirty="0" err="1"/>
              <a:t>daftar</a:t>
            </a:r>
            <a:r>
              <a:rPr lang="en-GB" sz="2400" b="1" dirty="0"/>
              <a:t> </a:t>
            </a:r>
            <a:r>
              <a:rPr lang="en-GB" sz="2400" b="1" dirty="0" err="1"/>
              <a:t>anggota</a:t>
            </a:r>
            <a:r>
              <a:rPr lang="en-GB" sz="2400" b="1" dirty="0"/>
              <a:t> </a:t>
            </a:r>
            <a:r>
              <a:rPr lang="en-GB" sz="2400" b="1" dirty="0" err="1"/>
              <a:t>populasi</a:t>
            </a:r>
            <a:r>
              <a:rPr lang="en-GB" sz="2400" b="1" dirty="0"/>
              <a:t> </a:t>
            </a:r>
            <a:r>
              <a:rPr lang="en-GB" sz="2400" b="1" dirty="0" err="1"/>
              <a:t>atau</a:t>
            </a:r>
            <a:r>
              <a:rPr lang="en-GB" sz="2400" b="1" dirty="0"/>
              <a:t> </a:t>
            </a:r>
            <a:r>
              <a:rPr lang="en-GB" sz="2400" b="1" dirty="0" err="1"/>
              <a:t>daftar</a:t>
            </a:r>
            <a:r>
              <a:rPr lang="en-GB" sz="2400" b="1" dirty="0"/>
              <a:t> </a:t>
            </a:r>
            <a:r>
              <a:rPr lang="en-GB" sz="2400" b="1" dirty="0" err="1"/>
              <a:t>unsur</a:t>
            </a:r>
            <a:r>
              <a:rPr lang="en-GB" sz="2400" b="1" dirty="0"/>
              <a:t>/</a:t>
            </a:r>
            <a:r>
              <a:rPr lang="en-GB" sz="2400" b="1" dirty="0" err="1"/>
              <a:t>elemen</a:t>
            </a:r>
            <a:r>
              <a:rPr lang="en-GB" sz="2400" b="1" dirty="0"/>
              <a:t> </a:t>
            </a:r>
            <a:r>
              <a:rPr lang="en-GB" sz="2400" b="1" dirty="0" err="1"/>
              <a:t>populasi</a:t>
            </a:r>
            <a:r>
              <a:rPr lang="en-GB" sz="2400" b="1" dirty="0"/>
              <a:t> (</a:t>
            </a:r>
            <a:r>
              <a:rPr lang="en-GB" sz="2400" b="1" dirty="0" err="1"/>
              <a:t>kerangka</a:t>
            </a:r>
            <a:r>
              <a:rPr lang="en-GB" sz="2400" b="1" dirty="0"/>
              <a:t> sample/</a:t>
            </a:r>
            <a:r>
              <a:rPr lang="en-GB" sz="2400" b="1" i="1" dirty="0"/>
              <a:t>sampling frame</a:t>
            </a:r>
            <a:r>
              <a:rPr lang="en-GB" sz="2400" b="1" dirty="0"/>
              <a:t>).</a:t>
            </a:r>
            <a:endParaRPr lang="en-US" sz="2400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Beberapa</a:t>
            </a:r>
            <a:r>
              <a:rPr lang="en-GB" b="1" dirty="0"/>
              <a:t> </a:t>
            </a:r>
            <a:r>
              <a:rPr lang="en-GB" b="1" dirty="0" err="1"/>
              <a:t>Teknik</a:t>
            </a:r>
            <a:r>
              <a:rPr lang="en-GB" b="1" dirty="0"/>
              <a:t> Probability Sampling: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  <a:defRPr/>
            </a:pPr>
            <a:r>
              <a:rPr lang="en-GB" b="1" i="1" dirty="0"/>
              <a:t>Simple Random Sampling</a:t>
            </a:r>
            <a:r>
              <a:rPr lang="en-GB" b="1" dirty="0"/>
              <a:t> ( </a:t>
            </a:r>
            <a:r>
              <a:rPr lang="en-GB" b="1" dirty="0" err="1"/>
              <a:t>Penarikan</a:t>
            </a:r>
            <a:r>
              <a:rPr lang="en-GB" b="1" dirty="0"/>
              <a:t> sample </a:t>
            </a:r>
            <a:r>
              <a:rPr lang="en-GB" b="1" dirty="0" err="1"/>
              <a:t>secara</a:t>
            </a:r>
            <a:r>
              <a:rPr lang="en-GB" b="1" dirty="0"/>
              <a:t> Random/</a:t>
            </a:r>
            <a:r>
              <a:rPr lang="en-GB" b="1" dirty="0" err="1"/>
              <a:t>Acak</a:t>
            </a:r>
            <a:r>
              <a:rPr lang="en-GB" b="1" dirty="0"/>
              <a:t> </a:t>
            </a:r>
            <a:r>
              <a:rPr lang="en-GB" b="1" dirty="0" err="1"/>
              <a:t>Sederhana</a:t>
            </a:r>
            <a:r>
              <a:rPr lang="en-GB" b="1" dirty="0"/>
              <a:t>)</a:t>
            </a:r>
          </a:p>
          <a:p>
            <a:pPr marL="609600" indent="-609600">
              <a:buNone/>
              <a:defRPr/>
            </a:pPr>
            <a:r>
              <a:rPr lang="en-GB" b="1" dirty="0" err="1"/>
              <a:t>Caranya</a:t>
            </a:r>
            <a:r>
              <a:rPr lang="en-GB" b="1" dirty="0"/>
              <a:t> :</a:t>
            </a:r>
          </a:p>
          <a:p>
            <a:pPr marL="609600" indent="-609600">
              <a:defRPr/>
            </a:pPr>
            <a:r>
              <a:rPr lang="en-GB" b="1" dirty="0" err="1"/>
              <a:t>Dengan</a:t>
            </a:r>
            <a:r>
              <a:rPr lang="en-GB" b="1" dirty="0"/>
              <a:t> </a:t>
            </a:r>
            <a:r>
              <a:rPr lang="en-GB" b="1" dirty="0" err="1"/>
              <a:t>mengundi</a:t>
            </a:r>
            <a:r>
              <a:rPr lang="en-GB" b="1" dirty="0"/>
              <a:t> </a:t>
            </a:r>
            <a:r>
              <a:rPr lang="en-GB" b="1" dirty="0" err="1"/>
              <a:t>elemen</a:t>
            </a:r>
            <a:r>
              <a:rPr lang="en-GB" b="1" dirty="0"/>
              <a:t>/</a:t>
            </a:r>
            <a:r>
              <a:rPr lang="en-GB" b="1" dirty="0" err="1"/>
              <a:t>anggota</a:t>
            </a:r>
            <a:r>
              <a:rPr lang="en-GB" b="1" dirty="0"/>
              <a:t>  </a:t>
            </a:r>
            <a:r>
              <a:rPr lang="en-GB" b="1" dirty="0" err="1"/>
              <a:t>populasi</a:t>
            </a:r>
            <a:endParaRPr lang="en-GB" b="1" dirty="0"/>
          </a:p>
          <a:p>
            <a:pPr marL="609600" indent="-609600">
              <a:defRPr/>
            </a:pPr>
            <a:r>
              <a:rPr lang="en-GB" b="1" dirty="0" err="1"/>
              <a:t>Dengan</a:t>
            </a:r>
            <a:r>
              <a:rPr lang="en-GB" b="1" dirty="0"/>
              <a:t> </a:t>
            </a:r>
            <a:r>
              <a:rPr lang="en-GB" b="1" dirty="0" err="1"/>
              <a:t>menggunakan</a:t>
            </a:r>
            <a:r>
              <a:rPr lang="en-GB" b="1" dirty="0"/>
              <a:t> </a:t>
            </a:r>
            <a:r>
              <a:rPr lang="en-GB" b="1" dirty="0" err="1"/>
              <a:t>tabel</a:t>
            </a:r>
            <a:r>
              <a:rPr lang="en-GB" b="1" dirty="0"/>
              <a:t> </a:t>
            </a:r>
            <a:r>
              <a:rPr lang="en-GB" b="1" dirty="0" err="1"/>
              <a:t>angka</a:t>
            </a:r>
            <a:r>
              <a:rPr lang="en-GB" b="1" dirty="0"/>
              <a:t> random</a:t>
            </a:r>
          </a:p>
          <a:p>
            <a:pPr marL="609600" indent="-609600">
              <a:buNone/>
              <a:defRPr/>
            </a:pPr>
            <a:r>
              <a:rPr lang="en-GB" b="1" dirty="0" err="1"/>
              <a:t>Syarat</a:t>
            </a:r>
            <a:r>
              <a:rPr lang="en-GB" b="1" dirty="0"/>
              <a:t> </a:t>
            </a:r>
            <a:r>
              <a:rPr lang="en-GB" b="1" dirty="0" err="1"/>
              <a:t>Acak</a:t>
            </a:r>
            <a:r>
              <a:rPr lang="en-GB" b="1" dirty="0"/>
              <a:t> </a:t>
            </a:r>
            <a:r>
              <a:rPr lang="en-GB" b="1" dirty="0" err="1"/>
              <a:t>Sederhana</a:t>
            </a:r>
            <a:r>
              <a:rPr lang="en-US" dirty="0"/>
              <a:t> :</a:t>
            </a:r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sampling</a:t>
            </a:r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homogen</a:t>
            </a:r>
            <a:endParaRPr lang="en-US" dirty="0"/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geografis</a:t>
            </a:r>
            <a:endParaRPr lang="en-US" dirty="0"/>
          </a:p>
          <a:p>
            <a:pPr marL="609600" indent="-609600">
              <a:buNone/>
              <a:defRPr/>
            </a:pP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400" b="1" dirty="0"/>
              <a:t>Systematic Random Sampling </a:t>
            </a:r>
            <a:r>
              <a:rPr lang="en-GB" b="1" dirty="0"/>
              <a:t>(</a:t>
            </a:r>
            <a:r>
              <a:rPr lang="en-GB" b="1" dirty="0" err="1"/>
              <a:t>Penarikan</a:t>
            </a:r>
            <a:r>
              <a:rPr lang="en-GB" b="1" dirty="0"/>
              <a:t> sample </a:t>
            </a:r>
            <a:r>
              <a:rPr lang="en-GB" b="1" dirty="0" err="1"/>
              <a:t>secara</a:t>
            </a:r>
            <a:r>
              <a:rPr lang="en-GB" b="1" dirty="0"/>
              <a:t> </a:t>
            </a:r>
            <a:r>
              <a:rPr lang="en-GB" b="1" dirty="0" err="1"/>
              <a:t>sistematik</a:t>
            </a:r>
            <a:r>
              <a:rPr lang="en-GB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GB" sz="2400" b="1" dirty="0" err="1"/>
              <a:t>Caranya</a:t>
            </a:r>
            <a:r>
              <a:rPr lang="en-GB" sz="2400" b="1" dirty="0"/>
              <a:t>: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GB" sz="2000" b="1" dirty="0"/>
              <a:t>1. </a:t>
            </a:r>
            <a:r>
              <a:rPr lang="en-GB" sz="2000" b="1" dirty="0" err="1"/>
              <a:t>Melakukan</a:t>
            </a:r>
            <a:r>
              <a:rPr lang="en-GB" sz="2000" b="1" dirty="0"/>
              <a:t> </a:t>
            </a:r>
            <a:r>
              <a:rPr lang="en-GB" sz="2000" b="1" dirty="0" err="1"/>
              <a:t>cek</a:t>
            </a:r>
            <a:r>
              <a:rPr lang="en-GB" sz="2000" b="1" dirty="0"/>
              <a:t> </a:t>
            </a:r>
            <a:r>
              <a:rPr lang="en-GB" sz="2000" b="1" dirty="0" err="1"/>
              <a:t>keadaan</a:t>
            </a:r>
            <a:r>
              <a:rPr lang="en-GB" sz="2000" b="1" dirty="0"/>
              <a:t> </a:t>
            </a:r>
            <a:r>
              <a:rPr lang="en-GB" sz="2000" b="1" dirty="0" err="1"/>
              <a:t>daftar</a:t>
            </a:r>
            <a:r>
              <a:rPr lang="en-GB" sz="2000" b="1" dirty="0"/>
              <a:t> </a:t>
            </a:r>
            <a:r>
              <a:rPr lang="en-GB" sz="2000" b="1" dirty="0" err="1"/>
              <a:t>populasi</a:t>
            </a:r>
            <a:r>
              <a:rPr lang="en-GB" sz="2000" b="1" dirty="0"/>
              <a:t> (</a:t>
            </a:r>
            <a:r>
              <a:rPr lang="en-GB" sz="2000" b="1" dirty="0" err="1"/>
              <a:t>kerangka</a:t>
            </a:r>
            <a:r>
              <a:rPr lang="en-GB" sz="2000" b="1" dirty="0"/>
              <a:t> </a:t>
            </a:r>
            <a:r>
              <a:rPr lang="en-GB" sz="2000" b="1" dirty="0" err="1"/>
              <a:t>populasi</a:t>
            </a:r>
            <a:r>
              <a:rPr lang="en-GB" sz="2000" b="1" dirty="0"/>
              <a:t>)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GB" sz="2000" b="1" dirty="0"/>
              <a:t>2. </a:t>
            </a:r>
            <a:r>
              <a:rPr lang="en-GB" sz="2000" b="1" dirty="0" err="1"/>
              <a:t>Menetapkan</a:t>
            </a:r>
            <a:r>
              <a:rPr lang="en-GB" sz="2000" b="1" dirty="0"/>
              <a:t> </a:t>
            </a:r>
            <a:r>
              <a:rPr lang="en-GB" sz="2000" b="1" dirty="0" err="1"/>
              <a:t>jarak</a:t>
            </a:r>
            <a:r>
              <a:rPr lang="en-GB" sz="2000" b="1" dirty="0"/>
              <a:t>/interval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GB" sz="2400" b="1" dirty="0"/>
              <a:t>                           </a:t>
            </a:r>
            <a:r>
              <a:rPr lang="en-GB" sz="2000" b="1" dirty="0"/>
              <a:t>N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GB" sz="2000" b="1" dirty="0"/>
              <a:t>                      I = -----------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GB" sz="2000" b="1" dirty="0"/>
              <a:t>                                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GB" sz="2400" b="1" dirty="0"/>
              <a:t>		            </a:t>
            </a:r>
            <a:r>
              <a:rPr lang="en-GB" sz="1800" b="1" dirty="0"/>
              <a:t>I  =  Interval (5)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GB" sz="1800" b="1" dirty="0"/>
              <a:t>                             N = </a:t>
            </a:r>
            <a:r>
              <a:rPr lang="en-GB" sz="1800" b="1" dirty="0" err="1"/>
              <a:t>Jumlah</a:t>
            </a:r>
            <a:r>
              <a:rPr lang="en-GB" sz="1800" b="1" dirty="0"/>
              <a:t> </a:t>
            </a:r>
            <a:r>
              <a:rPr lang="en-GB" sz="1800" b="1" dirty="0" err="1"/>
              <a:t>anggota</a:t>
            </a:r>
            <a:r>
              <a:rPr lang="en-GB" sz="1800" b="1" dirty="0"/>
              <a:t> </a:t>
            </a:r>
            <a:r>
              <a:rPr lang="en-GB" sz="1800" b="1" dirty="0" err="1"/>
              <a:t>populasi</a:t>
            </a:r>
            <a:r>
              <a:rPr lang="en-GB" sz="1800" b="1" dirty="0"/>
              <a:t> (100)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GB" sz="1800" b="1" dirty="0"/>
              <a:t>                             n  =  </a:t>
            </a:r>
            <a:r>
              <a:rPr lang="en-GB" sz="1800" b="1" dirty="0" err="1"/>
              <a:t>Jumlah</a:t>
            </a:r>
            <a:r>
              <a:rPr lang="en-GB" sz="1800" b="1" dirty="0"/>
              <a:t> </a:t>
            </a:r>
            <a:r>
              <a:rPr lang="en-GB" sz="1800" b="1" dirty="0" err="1"/>
              <a:t>anggota</a:t>
            </a:r>
            <a:r>
              <a:rPr lang="en-GB" sz="1800" b="1" dirty="0"/>
              <a:t> </a:t>
            </a:r>
            <a:r>
              <a:rPr lang="en-GB" sz="1800" b="1" dirty="0" err="1"/>
              <a:t>sampel</a:t>
            </a:r>
            <a:r>
              <a:rPr lang="en-GB" sz="1800" b="1" dirty="0"/>
              <a:t> (20)</a:t>
            </a:r>
          </a:p>
          <a:p>
            <a:pPr>
              <a:lnSpc>
                <a:spcPct val="80000"/>
              </a:lnSpc>
              <a:buNone/>
              <a:defRPr/>
            </a:pPr>
            <a:endParaRPr lang="en-GB" sz="1800" b="1" dirty="0"/>
          </a:p>
          <a:p>
            <a:pPr lvl="1">
              <a:lnSpc>
                <a:spcPct val="80000"/>
              </a:lnSpc>
              <a:buNone/>
              <a:defRPr/>
            </a:pPr>
            <a:r>
              <a:rPr lang="en-GB" sz="2000" b="1" dirty="0"/>
              <a:t> 3. </a:t>
            </a:r>
            <a:r>
              <a:rPr lang="en-GB" sz="2000" b="1" dirty="0" err="1"/>
              <a:t>Menetapkan</a:t>
            </a:r>
            <a:r>
              <a:rPr lang="en-GB" sz="2000" b="1" dirty="0"/>
              <a:t> </a:t>
            </a:r>
            <a:r>
              <a:rPr lang="en-GB" sz="2000" b="1" dirty="0" err="1"/>
              <a:t>nomor</a:t>
            </a:r>
            <a:r>
              <a:rPr lang="en-GB" sz="2000" b="1" dirty="0"/>
              <a:t> </a:t>
            </a:r>
            <a:r>
              <a:rPr lang="en-GB" sz="2000" b="1" dirty="0" err="1"/>
              <a:t>berapa</a:t>
            </a:r>
            <a:r>
              <a:rPr lang="en-GB" sz="2000" b="1" dirty="0"/>
              <a:t> </a:t>
            </a:r>
            <a:r>
              <a:rPr lang="en-GB" sz="2000" b="1" dirty="0" err="1"/>
              <a:t>peneliti</a:t>
            </a:r>
            <a:r>
              <a:rPr lang="en-GB" sz="2000" b="1" dirty="0"/>
              <a:t> </a:t>
            </a:r>
            <a:r>
              <a:rPr lang="en-GB" sz="2000" b="1" dirty="0" err="1"/>
              <a:t>akan</a:t>
            </a:r>
            <a:r>
              <a:rPr lang="en-GB" sz="2000" b="1" dirty="0"/>
              <a:t>  </a:t>
            </a:r>
            <a:r>
              <a:rPr lang="en-GB" sz="2000" b="1" dirty="0" err="1"/>
              <a:t>mulai</a:t>
            </a:r>
            <a:r>
              <a:rPr lang="en-GB" sz="2000" b="1" dirty="0"/>
              <a:t> </a:t>
            </a:r>
            <a:r>
              <a:rPr lang="en-GB" sz="2000" b="1" dirty="0" err="1"/>
              <a:t>menghitung</a:t>
            </a:r>
            <a:r>
              <a:rPr lang="en-GB" sz="2000" b="1" dirty="0"/>
              <a:t> (</a:t>
            </a:r>
            <a:r>
              <a:rPr lang="en-GB" sz="2000" b="1" dirty="0" err="1"/>
              <a:t>penetapan</a:t>
            </a:r>
            <a:r>
              <a:rPr lang="en-GB" sz="2000" b="1" dirty="0"/>
              <a:t> </a:t>
            </a:r>
            <a:r>
              <a:rPr lang="en-GB" sz="2000" b="1" dirty="0" err="1"/>
              <a:t>momor</a:t>
            </a:r>
            <a:r>
              <a:rPr lang="en-GB" sz="2000" b="1" dirty="0"/>
              <a:t> </a:t>
            </a:r>
            <a:r>
              <a:rPr lang="en-GB" sz="2000" b="1" dirty="0" err="1"/>
              <a:t>pertama</a:t>
            </a:r>
            <a:r>
              <a:rPr lang="en-GB" sz="2000" b="1" dirty="0"/>
              <a:t> </a:t>
            </a:r>
            <a:r>
              <a:rPr lang="en-GB" sz="2000" b="1" dirty="0" err="1"/>
              <a:t>ini</a:t>
            </a:r>
            <a:r>
              <a:rPr lang="en-GB" sz="2000" b="1" dirty="0"/>
              <a:t> </a:t>
            </a:r>
            <a:r>
              <a:rPr lang="en-GB" sz="2000" b="1" dirty="0" err="1"/>
              <a:t>dilakukan</a:t>
            </a:r>
            <a:r>
              <a:rPr lang="en-GB" sz="2000" b="1" dirty="0"/>
              <a:t> </a:t>
            </a:r>
            <a:r>
              <a:rPr lang="en-GB" sz="2000" b="1" dirty="0" err="1"/>
              <a:t>secara</a:t>
            </a:r>
            <a:r>
              <a:rPr lang="en-GB" sz="2000" b="1" dirty="0"/>
              <a:t> </a:t>
            </a:r>
            <a:r>
              <a:rPr lang="en-GB" sz="2000" b="1" dirty="0" err="1"/>
              <a:t>acak</a:t>
            </a:r>
            <a:r>
              <a:rPr lang="en-GB" sz="2000" b="1" dirty="0"/>
              <a:t>/random)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GB" sz="2000" b="1" dirty="0"/>
              <a:t>     1, 2, 3, 4 </a:t>
            </a:r>
            <a:r>
              <a:rPr lang="en-GB" sz="2000" b="1" dirty="0" err="1"/>
              <a:t>dan</a:t>
            </a:r>
            <a:r>
              <a:rPr lang="en-GB" sz="2000" b="1" dirty="0"/>
              <a:t> 5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GB" sz="2000" b="1" dirty="0"/>
              <a:t> 4. </a:t>
            </a:r>
            <a:r>
              <a:rPr lang="en-GB" sz="2000" b="1" dirty="0" err="1"/>
              <a:t>Anggota</a:t>
            </a:r>
            <a:r>
              <a:rPr lang="en-GB" sz="2000" b="1" dirty="0"/>
              <a:t> </a:t>
            </a:r>
            <a:r>
              <a:rPr lang="en-GB" sz="2000" b="1" dirty="0" err="1"/>
              <a:t>sampel</a:t>
            </a:r>
            <a:r>
              <a:rPr lang="en-GB" sz="2000" b="1" dirty="0"/>
              <a:t> </a:t>
            </a:r>
            <a:r>
              <a:rPr lang="en-GB" sz="2000" b="1" dirty="0" err="1"/>
              <a:t>berikutnya</a:t>
            </a:r>
            <a:r>
              <a:rPr lang="en-GB" sz="2000" b="1" dirty="0"/>
              <a:t> </a:t>
            </a:r>
            <a:r>
              <a:rPr lang="en-GB" sz="2000" b="1" dirty="0" err="1"/>
              <a:t>ditentukan</a:t>
            </a:r>
            <a:r>
              <a:rPr lang="en-GB" sz="2000" b="1" dirty="0"/>
              <a:t> </a:t>
            </a:r>
            <a:r>
              <a:rPr lang="en-GB" sz="2000" b="1" dirty="0" err="1"/>
              <a:t>dengan</a:t>
            </a:r>
            <a:r>
              <a:rPr lang="en-GB" sz="2000" b="1" dirty="0"/>
              <a:t> </a:t>
            </a:r>
            <a:r>
              <a:rPr lang="en-GB" sz="2000" b="1" dirty="0" err="1"/>
              <a:t>menambahkan</a:t>
            </a:r>
            <a:r>
              <a:rPr lang="en-GB" sz="2000" b="1" dirty="0"/>
              <a:t> interval </a:t>
            </a:r>
            <a:r>
              <a:rPr lang="en-GB" sz="2000" b="1" dirty="0" err="1"/>
              <a:t>pada</a:t>
            </a:r>
            <a:r>
              <a:rPr lang="en-GB" sz="2000" b="1" dirty="0"/>
              <a:t> </a:t>
            </a:r>
            <a:r>
              <a:rPr lang="en-GB" sz="2000" b="1" dirty="0" err="1"/>
              <a:t>nomor</a:t>
            </a:r>
            <a:r>
              <a:rPr lang="en-GB" sz="2000" b="1" dirty="0"/>
              <a:t> </a:t>
            </a:r>
            <a:r>
              <a:rPr lang="en-GB" sz="2000" b="1" dirty="0" err="1"/>
              <a:t>pertama</a:t>
            </a:r>
            <a:r>
              <a:rPr lang="en-GB" sz="2000" b="1" dirty="0"/>
              <a:t> </a:t>
            </a:r>
            <a:r>
              <a:rPr lang="en-GB" sz="2000" b="1" dirty="0" err="1"/>
              <a:t>dan</a:t>
            </a:r>
            <a:r>
              <a:rPr lang="en-GB" sz="2000" b="1" dirty="0"/>
              <a:t> </a:t>
            </a:r>
            <a:r>
              <a:rPr lang="en-GB" sz="2000" b="1" dirty="0" err="1"/>
              <a:t>seterusnya</a:t>
            </a:r>
            <a:endParaRPr lang="en-US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b="1" i="1" dirty="0"/>
              <a:t>2. Stratified Random Sampling</a:t>
            </a:r>
            <a:r>
              <a:rPr lang="en-GB" b="1" dirty="0"/>
              <a:t> (</a:t>
            </a:r>
            <a:r>
              <a:rPr lang="en-GB" b="1" dirty="0" err="1"/>
              <a:t>Penarikan</a:t>
            </a:r>
            <a:r>
              <a:rPr lang="en-GB" b="1" dirty="0"/>
              <a:t> </a:t>
            </a:r>
            <a:r>
              <a:rPr lang="en-GB" b="1" dirty="0" err="1"/>
              <a:t>Sampel</a:t>
            </a:r>
            <a:r>
              <a:rPr lang="en-GB" b="1" dirty="0"/>
              <a:t> </a:t>
            </a:r>
            <a:r>
              <a:rPr lang="en-GB" b="1" dirty="0" err="1"/>
              <a:t>Startifikasi</a:t>
            </a:r>
            <a:r>
              <a:rPr lang="en-GB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None/>
              <a:defRPr/>
            </a:pPr>
            <a:r>
              <a:rPr lang="en-GB" sz="2800" b="1" dirty="0" err="1"/>
              <a:t>Caranya</a:t>
            </a:r>
            <a:r>
              <a:rPr lang="en-GB" sz="2800" b="1" dirty="0"/>
              <a:t>: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GB" sz="2400" b="1" dirty="0" err="1"/>
              <a:t>Menetapkan</a:t>
            </a:r>
            <a:r>
              <a:rPr lang="en-GB" sz="2400" b="1" dirty="0"/>
              <a:t> </a:t>
            </a:r>
            <a:r>
              <a:rPr lang="en-GB" sz="2400" b="1" dirty="0" err="1"/>
              <a:t>kriteria</a:t>
            </a:r>
            <a:r>
              <a:rPr lang="en-GB" sz="2400" b="1" dirty="0"/>
              <a:t> yang </a:t>
            </a:r>
            <a:r>
              <a:rPr lang="en-GB" sz="2400" b="1" dirty="0" err="1"/>
              <a:t>jelas</a:t>
            </a:r>
            <a:r>
              <a:rPr lang="en-GB" sz="2400" b="1" dirty="0"/>
              <a:t> yang </a:t>
            </a:r>
            <a:r>
              <a:rPr lang="en-GB" sz="2400" b="1" dirty="0" err="1"/>
              <a:t>akan</a:t>
            </a:r>
            <a:r>
              <a:rPr lang="en-GB" sz="2400" b="1" dirty="0"/>
              <a:t> </a:t>
            </a:r>
            <a:r>
              <a:rPr lang="en-GB" sz="2400" b="1" dirty="0" err="1"/>
              <a:t>digunakan</a:t>
            </a:r>
            <a:r>
              <a:rPr lang="en-GB" sz="2400" b="1" dirty="0"/>
              <a:t> </a:t>
            </a:r>
            <a:r>
              <a:rPr lang="en-GB" sz="2400" b="1" dirty="0" err="1"/>
              <a:t>sebagai</a:t>
            </a:r>
            <a:r>
              <a:rPr lang="en-GB" sz="2400" b="1" dirty="0"/>
              <a:t> </a:t>
            </a:r>
            <a:r>
              <a:rPr lang="en-GB" sz="2400" b="1" dirty="0" err="1"/>
              <a:t>dasar</a:t>
            </a:r>
            <a:r>
              <a:rPr lang="en-GB" sz="2400" b="1" dirty="0"/>
              <a:t> </a:t>
            </a:r>
            <a:r>
              <a:rPr lang="en-GB" sz="2400" b="1" dirty="0" err="1"/>
              <a:t>penetuan</a:t>
            </a:r>
            <a:r>
              <a:rPr lang="en-GB" sz="2400" b="1" dirty="0"/>
              <a:t> strata (</a:t>
            </a:r>
            <a:r>
              <a:rPr lang="en-GB" sz="2400" b="1" dirty="0" err="1"/>
              <a:t>lapisan</a:t>
            </a:r>
            <a:r>
              <a:rPr lang="en-GB" sz="2400" b="1" dirty="0"/>
              <a:t>).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GB" sz="2400" b="1" dirty="0" err="1"/>
              <a:t>Dengan</a:t>
            </a:r>
            <a:r>
              <a:rPr lang="en-GB" sz="2400" b="1" dirty="0"/>
              <a:t> </a:t>
            </a:r>
            <a:r>
              <a:rPr lang="en-GB" sz="2400" b="1" dirty="0" err="1"/>
              <a:t>dasar</a:t>
            </a:r>
            <a:r>
              <a:rPr lang="en-GB" sz="2400" b="1" dirty="0"/>
              <a:t> </a:t>
            </a:r>
            <a:r>
              <a:rPr lang="en-GB" sz="2400" b="1" dirty="0" err="1"/>
              <a:t>kriteria</a:t>
            </a:r>
            <a:r>
              <a:rPr lang="en-GB" sz="2400" b="1" dirty="0"/>
              <a:t> </a:t>
            </a:r>
            <a:r>
              <a:rPr lang="en-GB" sz="2400" b="1" dirty="0" err="1"/>
              <a:t>tersebut</a:t>
            </a:r>
            <a:r>
              <a:rPr lang="en-GB" sz="2400" b="1" dirty="0"/>
              <a:t> </a:t>
            </a:r>
            <a:r>
              <a:rPr lang="en-GB" sz="2400" b="1" dirty="0" err="1"/>
              <a:t>populasi</a:t>
            </a:r>
            <a:r>
              <a:rPr lang="en-GB" sz="2400" b="1" dirty="0"/>
              <a:t> </a:t>
            </a:r>
            <a:r>
              <a:rPr lang="en-GB" sz="2400" b="1" dirty="0" err="1"/>
              <a:t>dibagi</a:t>
            </a:r>
            <a:r>
              <a:rPr lang="en-GB" sz="2400" b="1" dirty="0"/>
              <a:t> </a:t>
            </a:r>
            <a:r>
              <a:rPr lang="en-GB" sz="2400" b="1" dirty="0" err="1"/>
              <a:t>ke</a:t>
            </a:r>
            <a:r>
              <a:rPr lang="en-GB" sz="2400" b="1" dirty="0"/>
              <a:t> </a:t>
            </a:r>
            <a:r>
              <a:rPr lang="en-GB" sz="2400" b="1" dirty="0" err="1"/>
              <a:t>dalam</a:t>
            </a:r>
            <a:r>
              <a:rPr lang="en-GB" sz="2400" b="1" dirty="0"/>
              <a:t> sub-</a:t>
            </a:r>
            <a:r>
              <a:rPr lang="en-GB" sz="2400" b="1" dirty="0" err="1"/>
              <a:t>subpopulasi</a:t>
            </a:r>
            <a:r>
              <a:rPr lang="en-GB" sz="2400" b="1" dirty="0"/>
              <a:t> (</a:t>
            </a:r>
            <a:r>
              <a:rPr lang="en-GB" sz="2400" b="1" dirty="0" err="1"/>
              <a:t>setiap</a:t>
            </a:r>
            <a:r>
              <a:rPr lang="en-GB" sz="2400" b="1" dirty="0"/>
              <a:t> </a:t>
            </a:r>
            <a:r>
              <a:rPr lang="en-GB" sz="2400" b="1" dirty="0" err="1"/>
              <a:t>subpopulasi</a:t>
            </a:r>
            <a:r>
              <a:rPr lang="en-GB" sz="2400" b="1" dirty="0"/>
              <a:t> </a:t>
            </a:r>
            <a:r>
              <a:rPr lang="en-GB" sz="2400" b="1" dirty="0" err="1"/>
              <a:t>diasumsikan</a:t>
            </a:r>
            <a:r>
              <a:rPr lang="en-GB" sz="2400" b="1" dirty="0"/>
              <a:t>   </a:t>
            </a:r>
            <a:r>
              <a:rPr lang="en-GB" sz="2400" b="1" dirty="0" err="1"/>
              <a:t>homogen</a:t>
            </a:r>
            <a:r>
              <a:rPr lang="en-GB" sz="2400" b="1" dirty="0"/>
              <a:t>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GB" sz="2400" b="1" dirty="0" err="1"/>
              <a:t>Penentuan</a:t>
            </a:r>
            <a:r>
              <a:rPr lang="en-GB" sz="2400" b="1" dirty="0"/>
              <a:t> </a:t>
            </a:r>
            <a:r>
              <a:rPr lang="en-GB" sz="2400" b="1" dirty="0" err="1"/>
              <a:t>besar</a:t>
            </a:r>
            <a:r>
              <a:rPr lang="en-GB" sz="2400" b="1" dirty="0"/>
              <a:t> </a:t>
            </a:r>
            <a:r>
              <a:rPr lang="en-GB" sz="2400" b="1" dirty="0" err="1"/>
              <a:t>sampel</a:t>
            </a:r>
            <a:r>
              <a:rPr lang="en-GB" sz="2400" b="1" dirty="0"/>
              <a:t> </a:t>
            </a:r>
            <a:r>
              <a:rPr lang="en-GB" sz="2400" b="1" dirty="0" err="1"/>
              <a:t>pada</a:t>
            </a:r>
            <a:r>
              <a:rPr lang="en-GB" sz="2400" b="1" dirty="0"/>
              <a:t> </a:t>
            </a:r>
            <a:r>
              <a:rPr lang="en-GB" sz="2400" b="1" dirty="0" err="1"/>
              <a:t>masing-masing</a:t>
            </a:r>
            <a:r>
              <a:rPr lang="en-GB" sz="2400" b="1" dirty="0"/>
              <a:t> </a:t>
            </a:r>
            <a:r>
              <a:rPr lang="en-GB" sz="2400" b="1" dirty="0" err="1"/>
              <a:t>subpopulasi</a:t>
            </a:r>
            <a:r>
              <a:rPr lang="en-GB" sz="2400" b="1" dirty="0"/>
              <a:t> </a:t>
            </a:r>
            <a:r>
              <a:rPr lang="en-GB" sz="2400" b="1" dirty="0" err="1"/>
              <a:t>bisa</a:t>
            </a:r>
            <a:r>
              <a:rPr lang="en-GB" sz="2400" b="1" dirty="0"/>
              <a:t> </a:t>
            </a:r>
            <a:r>
              <a:rPr lang="en-GB" sz="2400" b="1" dirty="0" err="1"/>
              <a:t>proporsional</a:t>
            </a:r>
            <a:r>
              <a:rPr lang="en-GB" sz="2400" b="1" dirty="0"/>
              <a:t> </a:t>
            </a:r>
            <a:r>
              <a:rPr lang="en-GB" sz="2400" b="1" dirty="0" err="1"/>
              <a:t>bisa</a:t>
            </a:r>
            <a:r>
              <a:rPr lang="en-GB" sz="2400" b="1" dirty="0"/>
              <a:t> pula </a:t>
            </a:r>
            <a:r>
              <a:rPr lang="en-GB" sz="2400" b="1" dirty="0" err="1"/>
              <a:t>tidak</a:t>
            </a:r>
            <a:r>
              <a:rPr lang="en-GB" sz="2400" b="1" dirty="0"/>
              <a:t>.</a:t>
            </a:r>
            <a:r>
              <a:rPr lang="en-GB" dirty="0"/>
              <a:t> 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GB" dirty="0" err="1"/>
              <a:t>Penentuan</a:t>
            </a:r>
            <a:r>
              <a:rPr lang="en-GB" dirty="0"/>
              <a:t> </a:t>
            </a:r>
            <a:r>
              <a:rPr lang="en-GB" dirty="0" err="1"/>
              <a:t>usnsur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i="1" dirty="0"/>
              <a:t>simple random/systematic</a:t>
            </a:r>
          </a:p>
          <a:p>
            <a:pPr marL="914400" lvl="1" indent="-457200">
              <a:lnSpc>
                <a:spcPct val="90000"/>
              </a:lnSpc>
              <a:defRPr/>
            </a:pP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menstratifikasi</a:t>
            </a:r>
            <a:endParaRPr lang="en-US" dirty="0"/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dirty="0" err="1"/>
              <a:t>Ada</a:t>
            </a:r>
            <a:r>
              <a:rPr lang="en-US" dirty="0"/>
              <a:t> data </a:t>
            </a:r>
            <a:r>
              <a:rPr lang="en-US" dirty="0" err="1"/>
              <a:t>pendahuluan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kriteria</a:t>
            </a:r>
            <a:endParaRPr lang="en-US" dirty="0"/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lapisan</a:t>
            </a:r>
            <a:endParaRPr lang="en-US" dirty="0"/>
          </a:p>
          <a:p>
            <a:pPr>
              <a:buNone/>
            </a:pPr>
            <a:r>
              <a:rPr lang="en-GB" sz="3600" b="1" i="1" dirty="0"/>
              <a:t>4. </a:t>
            </a:r>
            <a:r>
              <a:rPr lang="en-GB" sz="3600" i="1" dirty="0"/>
              <a:t>Cluster Sampling</a:t>
            </a:r>
            <a:r>
              <a:rPr lang="en-GB" sz="3600" dirty="0"/>
              <a:t> </a:t>
            </a:r>
            <a:br>
              <a:rPr lang="en-GB" sz="3600" dirty="0"/>
            </a:br>
            <a:r>
              <a:rPr lang="en-GB" dirty="0"/>
              <a:t>(</a:t>
            </a:r>
            <a:r>
              <a:rPr lang="en-GB" dirty="0" err="1"/>
              <a:t>Penarikan</a:t>
            </a:r>
            <a:r>
              <a:rPr lang="en-GB" dirty="0"/>
              <a:t> </a:t>
            </a:r>
            <a:r>
              <a:rPr lang="en-GB" dirty="0" err="1"/>
              <a:t>Sampel</a:t>
            </a:r>
            <a:r>
              <a:rPr lang="en-GB" dirty="0"/>
              <a:t> </a:t>
            </a:r>
            <a:r>
              <a:rPr lang="en-GB" dirty="0" err="1"/>
              <a:t>Berkelompok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4" name="Rectangle 4" descr="Medium wood"/>
          <p:cNvSpPr>
            <a:spLocks noGrp="1" noRot="1" noChangeArrowheads="1"/>
          </p:cNvSpPr>
          <p:nvPr>
            <p:ph type="title"/>
          </p:nvPr>
        </p:nvSpPr>
        <p:spPr>
          <a:blipFill dpi="0" rotWithShape="1">
            <a:blip r:embed="rId4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defRPr/>
            </a:pPr>
            <a:r>
              <a:rPr lang="en-GB" sz="4000" b="1" i="1" dirty="0" err="1"/>
              <a:t>Syarat</a:t>
            </a:r>
            <a:r>
              <a:rPr lang="en-GB" sz="4000" b="1" i="1" dirty="0"/>
              <a:t> Stratified Random Sampling</a:t>
            </a:r>
            <a:endParaRPr lang="en-US" sz="4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 tmFilter="0,0; .5, 0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i="1" dirty="0"/>
              <a:t>4. Cluster Sampling</a:t>
            </a:r>
            <a:r>
              <a:rPr lang="en-GB" sz="4800" b="1" dirty="0"/>
              <a:t> </a:t>
            </a:r>
            <a:br>
              <a:rPr lang="en-GB" sz="4800" b="1" dirty="0"/>
            </a:br>
            <a:r>
              <a:rPr lang="en-GB" b="1" dirty="0"/>
              <a:t>(</a:t>
            </a:r>
            <a:r>
              <a:rPr lang="en-GB" b="1" dirty="0" err="1"/>
              <a:t>Penarikan</a:t>
            </a:r>
            <a:r>
              <a:rPr lang="en-GB" b="1" dirty="0"/>
              <a:t> </a:t>
            </a:r>
            <a:r>
              <a:rPr lang="en-GB" b="1" dirty="0" err="1"/>
              <a:t>Sampel</a:t>
            </a:r>
            <a:r>
              <a:rPr lang="en-GB" b="1" dirty="0"/>
              <a:t> </a:t>
            </a:r>
            <a:r>
              <a:rPr lang="en-GB" b="1" dirty="0" err="1"/>
              <a:t>Berkelompok</a:t>
            </a:r>
            <a:r>
              <a:rPr lang="en-GB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None/>
              <a:defRPr/>
            </a:pPr>
            <a:r>
              <a:rPr lang="en-GB" b="1" dirty="0" err="1"/>
              <a:t>Teknik</a:t>
            </a:r>
            <a:r>
              <a:rPr lang="en-GB" b="1" dirty="0"/>
              <a:t> </a:t>
            </a:r>
            <a:r>
              <a:rPr lang="en-GB" b="1" dirty="0" err="1"/>
              <a:t>ini</a:t>
            </a:r>
            <a:r>
              <a:rPr lang="en-GB" b="1" dirty="0"/>
              <a:t> </a:t>
            </a:r>
            <a:r>
              <a:rPr lang="en-GB" b="1" dirty="0" err="1"/>
              <a:t>digunakan</a:t>
            </a:r>
            <a:r>
              <a:rPr lang="en-GB" b="1" dirty="0"/>
              <a:t> </a:t>
            </a:r>
            <a:r>
              <a:rPr lang="en-GB" b="1" dirty="0" err="1"/>
              <a:t>karena</a:t>
            </a:r>
            <a:r>
              <a:rPr lang="en-GB" b="1" dirty="0"/>
              <a:t>  </a:t>
            </a:r>
            <a:r>
              <a:rPr lang="en-GB" b="1" dirty="0" err="1"/>
              <a:t>mengalami</a:t>
            </a:r>
            <a:r>
              <a:rPr lang="en-GB" b="1" dirty="0"/>
              <a:t> </a:t>
            </a:r>
            <a:r>
              <a:rPr lang="en-GB" b="1" dirty="0" err="1"/>
              <a:t>dua</a:t>
            </a:r>
            <a:r>
              <a:rPr lang="en-GB" b="1" dirty="0"/>
              <a:t> </a:t>
            </a:r>
            <a:r>
              <a:rPr lang="en-GB" b="1" dirty="0" err="1"/>
              <a:t>permasalahan</a:t>
            </a:r>
            <a:r>
              <a:rPr lang="en-GB" b="1" dirty="0"/>
              <a:t>, </a:t>
            </a:r>
            <a:r>
              <a:rPr lang="en-GB" b="1" dirty="0" err="1"/>
              <a:t>yaitu</a:t>
            </a:r>
            <a:r>
              <a:rPr lang="en-GB" b="1" dirty="0"/>
              <a:t>: </a:t>
            </a:r>
          </a:p>
          <a:p>
            <a:pPr marL="533400" indent="-533400">
              <a:buFont typeface="Wingdings" pitchFamily="2" charset="2"/>
              <a:buAutoNum type="arabicParenR"/>
              <a:defRPr/>
            </a:pPr>
            <a:r>
              <a:rPr lang="en-GB" b="1" dirty="0" err="1"/>
              <a:t>peneliti</a:t>
            </a:r>
            <a:r>
              <a:rPr lang="en-GB" b="1" dirty="0"/>
              <a:t> </a:t>
            </a:r>
            <a:r>
              <a:rPr lang="en-GB" b="1" dirty="0" err="1"/>
              <a:t>kekurangan</a:t>
            </a:r>
            <a:r>
              <a:rPr lang="en-GB" b="1" dirty="0"/>
              <a:t> </a:t>
            </a:r>
            <a:r>
              <a:rPr lang="en-GB" b="1" dirty="0" err="1"/>
              <a:t>kerangka</a:t>
            </a:r>
            <a:r>
              <a:rPr lang="en-GB" b="1" dirty="0"/>
              <a:t> sampling yang </a:t>
            </a:r>
            <a:r>
              <a:rPr lang="en-GB" b="1" dirty="0" err="1"/>
              <a:t>baik</a:t>
            </a:r>
            <a:r>
              <a:rPr lang="en-GB" b="1" dirty="0"/>
              <a:t>, </a:t>
            </a:r>
            <a:r>
              <a:rPr lang="en-GB" b="1" dirty="0" err="1"/>
              <a:t>suatu</a:t>
            </a:r>
            <a:r>
              <a:rPr lang="en-GB" b="1" dirty="0"/>
              <a:t> </a:t>
            </a:r>
            <a:r>
              <a:rPr lang="en-GB" b="1" dirty="0" err="1"/>
              <a:t>populasi</a:t>
            </a:r>
            <a:r>
              <a:rPr lang="en-GB" b="1" dirty="0"/>
              <a:t> yang </a:t>
            </a:r>
            <a:r>
              <a:rPr lang="en-GB" b="1" dirty="0" err="1"/>
              <a:t>menyebar</a:t>
            </a:r>
            <a:r>
              <a:rPr lang="en-GB" b="1" dirty="0"/>
              <a:t>;</a:t>
            </a:r>
          </a:p>
          <a:p>
            <a:pPr marL="533400" indent="-533400">
              <a:buFont typeface="Wingdings" pitchFamily="2" charset="2"/>
              <a:buAutoNum type="arabicParenR"/>
              <a:defRPr/>
            </a:pPr>
            <a:r>
              <a:rPr lang="en-GB" b="1" dirty="0" err="1"/>
              <a:t>Biaya</a:t>
            </a:r>
            <a:r>
              <a:rPr lang="en-GB" b="1" dirty="0"/>
              <a:t> yang </a:t>
            </a:r>
            <a:r>
              <a:rPr lang="en-GB" b="1" dirty="0" err="1"/>
              <a:t>tinggi</a:t>
            </a:r>
            <a:r>
              <a:rPr lang="en-GB" b="1" dirty="0"/>
              <a:t> </a:t>
            </a:r>
            <a:r>
              <a:rPr lang="en-GB" b="1" dirty="0" err="1"/>
              <a:t>untuk</a:t>
            </a:r>
            <a:r>
              <a:rPr lang="en-GB" b="1" dirty="0"/>
              <a:t> </a:t>
            </a:r>
            <a:r>
              <a:rPr lang="en-GB" b="1" dirty="0" err="1"/>
              <a:t>menyusun</a:t>
            </a:r>
            <a:r>
              <a:rPr lang="en-GB" b="1" dirty="0"/>
              <a:t> </a:t>
            </a:r>
            <a:r>
              <a:rPr lang="en-GB" b="1" dirty="0" err="1"/>
              <a:t>kerangka</a:t>
            </a:r>
            <a:r>
              <a:rPr lang="en-GB" b="1" dirty="0"/>
              <a:t> sampling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menjangkau</a:t>
            </a:r>
            <a:r>
              <a:rPr lang="en-GB" b="1" dirty="0"/>
              <a:t> </a:t>
            </a:r>
            <a:r>
              <a:rPr lang="en-GB" b="1" dirty="0" err="1"/>
              <a:t>setiap</a:t>
            </a:r>
            <a:r>
              <a:rPr lang="en-GB" b="1" dirty="0"/>
              <a:t> </a:t>
            </a:r>
            <a:r>
              <a:rPr lang="en-GB" b="1" dirty="0" err="1"/>
              <a:t>elemen</a:t>
            </a:r>
            <a:r>
              <a:rPr lang="en-GB" b="1" dirty="0"/>
              <a:t> sample.</a:t>
            </a:r>
            <a:r>
              <a:rPr lang="en-GB" dirty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Caranya</a:t>
            </a:r>
            <a:r>
              <a:rPr lang="en-GB" b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4075" lvl="1" indent="-503238">
              <a:buFontTx/>
              <a:buAutoNum type="arabicPeriod"/>
              <a:defRPr/>
            </a:pPr>
            <a:r>
              <a:rPr lang="en-GB" sz="2400" b="1" dirty="0" err="1"/>
              <a:t>Populasi</a:t>
            </a:r>
            <a:r>
              <a:rPr lang="en-GB" sz="2400" b="1" dirty="0"/>
              <a:t> </a:t>
            </a:r>
            <a:r>
              <a:rPr lang="en-GB" sz="2400" b="1" dirty="0" err="1"/>
              <a:t>dibagi</a:t>
            </a:r>
            <a:r>
              <a:rPr lang="en-GB" sz="2400" b="1" dirty="0"/>
              <a:t> </a:t>
            </a:r>
            <a:r>
              <a:rPr lang="en-GB" sz="2400" b="1" dirty="0" err="1"/>
              <a:t>ke</a:t>
            </a:r>
            <a:r>
              <a:rPr lang="en-GB" sz="2400" b="1" dirty="0"/>
              <a:t> </a:t>
            </a:r>
            <a:r>
              <a:rPr lang="en-GB" sz="2400" b="1" dirty="0" err="1"/>
              <a:t>dalam</a:t>
            </a:r>
            <a:r>
              <a:rPr lang="en-GB" sz="2400" b="1" dirty="0"/>
              <a:t> mini </a:t>
            </a:r>
            <a:r>
              <a:rPr lang="en-GB" sz="2400" b="1" dirty="0" err="1"/>
              <a:t>populasi</a:t>
            </a:r>
            <a:r>
              <a:rPr lang="en-GB" sz="2400" b="1" dirty="0"/>
              <a:t>-mini </a:t>
            </a:r>
            <a:r>
              <a:rPr lang="en-GB" sz="2400" b="1" dirty="0" err="1"/>
              <a:t>populasi</a:t>
            </a:r>
            <a:r>
              <a:rPr lang="en-GB" sz="2400" b="1" dirty="0"/>
              <a:t>. Mini </a:t>
            </a:r>
            <a:r>
              <a:rPr lang="en-GB" sz="2400" b="1" dirty="0" err="1"/>
              <a:t>populasi</a:t>
            </a:r>
            <a:r>
              <a:rPr lang="en-GB" sz="2400" b="1" dirty="0"/>
              <a:t> </a:t>
            </a:r>
            <a:r>
              <a:rPr lang="en-GB" sz="2400" b="1" dirty="0" err="1"/>
              <a:t>memiliki</a:t>
            </a:r>
            <a:r>
              <a:rPr lang="en-GB" sz="2400" b="1" dirty="0"/>
              <a:t> </a:t>
            </a:r>
            <a:r>
              <a:rPr lang="en-GB" sz="2400" b="1" dirty="0" err="1"/>
              <a:t>karakteristik</a:t>
            </a:r>
            <a:r>
              <a:rPr lang="en-GB" sz="2400" b="1" dirty="0"/>
              <a:t> yang </a:t>
            </a:r>
            <a:r>
              <a:rPr lang="en-GB" sz="2400" b="1" dirty="0" err="1"/>
              <a:t>sama</a:t>
            </a:r>
            <a:r>
              <a:rPr lang="en-GB" sz="2400" b="1" dirty="0"/>
              <a:t> </a:t>
            </a:r>
            <a:r>
              <a:rPr lang="en-GB" sz="2400" b="1" dirty="0" err="1"/>
              <a:t>dengan</a:t>
            </a:r>
            <a:r>
              <a:rPr lang="en-GB" sz="2400" b="1" dirty="0"/>
              <a:t> </a:t>
            </a:r>
            <a:r>
              <a:rPr lang="en-GB" sz="2400" b="1" dirty="0" err="1"/>
              <a:t>populasi</a:t>
            </a:r>
            <a:endParaRPr lang="en-GB" sz="2400" b="1" dirty="0"/>
          </a:p>
          <a:p>
            <a:pPr marL="854075" lvl="1" indent="-503238">
              <a:buFontTx/>
              <a:buAutoNum type="arabicPeriod"/>
              <a:defRPr/>
            </a:pPr>
            <a:r>
              <a:rPr lang="en-GB" sz="2400" b="1" dirty="0" err="1"/>
              <a:t>Pengelompokan</a:t>
            </a:r>
            <a:r>
              <a:rPr lang="en-GB" sz="2400" b="1" dirty="0"/>
              <a:t> mini </a:t>
            </a:r>
            <a:r>
              <a:rPr lang="en-GB" sz="2400" b="1" dirty="0" err="1"/>
              <a:t>populasi</a:t>
            </a:r>
            <a:r>
              <a:rPr lang="en-GB" sz="2400" b="1" dirty="0"/>
              <a:t> </a:t>
            </a:r>
            <a:r>
              <a:rPr lang="en-GB" sz="2400" b="1" dirty="0" err="1"/>
              <a:t>ini</a:t>
            </a:r>
            <a:r>
              <a:rPr lang="en-GB" sz="2400" b="1" dirty="0"/>
              <a:t> </a:t>
            </a:r>
            <a:r>
              <a:rPr lang="en-GB" sz="2400" b="1" dirty="0" err="1"/>
              <a:t>bisa</a:t>
            </a:r>
            <a:r>
              <a:rPr lang="en-GB" sz="2400" b="1" dirty="0"/>
              <a:t> </a:t>
            </a:r>
            <a:r>
              <a:rPr lang="en-GB" sz="2400" b="1" dirty="0" err="1"/>
              <a:t>berdasarkan</a:t>
            </a:r>
            <a:r>
              <a:rPr lang="en-GB" sz="2400" b="1" dirty="0"/>
              <a:t> </a:t>
            </a:r>
            <a:r>
              <a:rPr lang="en-GB" sz="2400" b="1" dirty="0" err="1"/>
              <a:t>pada</a:t>
            </a:r>
            <a:r>
              <a:rPr lang="en-GB" sz="2400" b="1" dirty="0"/>
              <a:t> </a:t>
            </a:r>
            <a:r>
              <a:rPr lang="en-GB" sz="2400" b="1" dirty="0" err="1"/>
              <a:t>pengelompokan</a:t>
            </a:r>
            <a:r>
              <a:rPr lang="en-GB" sz="2400" b="1" dirty="0"/>
              <a:t> </a:t>
            </a:r>
            <a:r>
              <a:rPr lang="en-GB" sz="2400" b="1" dirty="0" err="1"/>
              <a:t>secara</a:t>
            </a:r>
            <a:r>
              <a:rPr lang="en-GB" sz="2400" b="1" dirty="0"/>
              <a:t> </a:t>
            </a:r>
            <a:r>
              <a:rPr lang="en-GB" sz="2400" b="1" dirty="0" err="1"/>
              <a:t>administrasi</a:t>
            </a:r>
            <a:r>
              <a:rPr lang="en-GB" sz="2400" b="1" dirty="0"/>
              <a:t>.</a:t>
            </a:r>
          </a:p>
          <a:p>
            <a:pPr marL="854075" lvl="1" indent="-503238">
              <a:buFontTx/>
              <a:buAutoNum type="arabicPeriod"/>
              <a:defRPr/>
            </a:pPr>
            <a:r>
              <a:rPr lang="en-GB" sz="2400" b="1" dirty="0" err="1"/>
              <a:t>Setelah</a:t>
            </a:r>
            <a:r>
              <a:rPr lang="en-GB" sz="2400" b="1" dirty="0"/>
              <a:t> </a:t>
            </a:r>
            <a:r>
              <a:rPr lang="en-GB" sz="2400" b="1" dirty="0" err="1"/>
              <a:t>itu</a:t>
            </a:r>
            <a:r>
              <a:rPr lang="en-GB" sz="2400" b="1" dirty="0"/>
              <a:t> </a:t>
            </a:r>
            <a:r>
              <a:rPr lang="en-GB" sz="2400" b="1" dirty="0" err="1"/>
              <a:t>menentukan</a:t>
            </a:r>
            <a:r>
              <a:rPr lang="en-GB" sz="2400" b="1" dirty="0"/>
              <a:t> cluster </a:t>
            </a:r>
            <a:r>
              <a:rPr lang="en-GB" sz="2400" b="1" dirty="0" err="1"/>
              <a:t>secara</a:t>
            </a:r>
            <a:r>
              <a:rPr lang="en-GB" sz="2400" b="1" dirty="0"/>
              <a:t> random (</a:t>
            </a:r>
            <a:r>
              <a:rPr lang="en-GB" sz="2400" b="1" dirty="0" err="1"/>
              <a:t>bisa</a:t>
            </a:r>
            <a:r>
              <a:rPr lang="en-GB" sz="2400" b="1" dirty="0"/>
              <a:t> </a:t>
            </a:r>
            <a:r>
              <a:rPr lang="en-GB" sz="2400" b="1" dirty="0" err="1"/>
              <a:t>dilakukan</a:t>
            </a:r>
            <a:r>
              <a:rPr lang="en-GB" sz="2400" b="1" dirty="0"/>
              <a:t> </a:t>
            </a:r>
            <a:r>
              <a:rPr lang="en-GB" sz="2400" b="1" dirty="0" err="1"/>
              <a:t>secara</a:t>
            </a:r>
            <a:r>
              <a:rPr lang="en-GB" sz="2400" b="1" dirty="0"/>
              <a:t> </a:t>
            </a:r>
            <a:r>
              <a:rPr lang="en-GB" sz="2400" b="1" dirty="0" err="1"/>
              <a:t>bertingkat</a:t>
            </a:r>
            <a:r>
              <a:rPr lang="en-GB" sz="2400" b="1" dirty="0"/>
              <a:t> </a:t>
            </a:r>
            <a:r>
              <a:rPr lang="en-GB" sz="2400" b="1" dirty="0" err="1"/>
              <a:t>misal</a:t>
            </a:r>
            <a:r>
              <a:rPr lang="en-GB" sz="2400" b="1" dirty="0"/>
              <a:t> </a:t>
            </a:r>
            <a:r>
              <a:rPr lang="en-GB" sz="2400" b="1" dirty="0" err="1"/>
              <a:t>dari</a:t>
            </a:r>
            <a:r>
              <a:rPr lang="en-GB" sz="2400" b="1" dirty="0"/>
              <a:t> </a:t>
            </a:r>
            <a:r>
              <a:rPr lang="en-GB" sz="2400" b="1" dirty="0" err="1"/>
              <a:t>desa</a:t>
            </a:r>
            <a:r>
              <a:rPr lang="en-GB" sz="2400" b="1" dirty="0"/>
              <a:t> </a:t>
            </a:r>
            <a:r>
              <a:rPr lang="en-GB" sz="2400" b="1" dirty="0" err="1"/>
              <a:t>menjadi</a:t>
            </a:r>
            <a:r>
              <a:rPr lang="en-GB" sz="2400" b="1" dirty="0"/>
              <a:t> </a:t>
            </a:r>
            <a:r>
              <a:rPr lang="en-GB" sz="2400" b="1" dirty="0" err="1"/>
              <a:t>dukuh-dukuh</a:t>
            </a:r>
            <a:r>
              <a:rPr lang="en-GB" sz="2400" b="1" dirty="0"/>
              <a:t> </a:t>
            </a:r>
            <a:r>
              <a:rPr lang="en-GB" sz="2400" b="1" dirty="0" err="1"/>
              <a:t>atau</a:t>
            </a:r>
            <a:r>
              <a:rPr lang="en-GB" sz="2400" b="1" dirty="0"/>
              <a:t> </a:t>
            </a:r>
            <a:r>
              <a:rPr lang="en-GB" sz="2400" b="1" dirty="0" err="1"/>
              <a:t>dusun</a:t>
            </a:r>
            <a:r>
              <a:rPr lang="en-GB" sz="2400" b="1" dirty="0"/>
              <a:t> </a:t>
            </a:r>
            <a:r>
              <a:rPr lang="en-GB" sz="2400" b="1" dirty="0" err="1"/>
              <a:t>dst</a:t>
            </a:r>
            <a:r>
              <a:rPr lang="en-GB" sz="2400" b="1" dirty="0"/>
              <a:t>) </a:t>
            </a:r>
          </a:p>
          <a:p>
            <a:pPr marL="854075" lvl="1" indent="-503238">
              <a:buFontTx/>
              <a:buAutoNum type="arabicPeriod"/>
              <a:defRPr/>
            </a:pPr>
            <a:r>
              <a:rPr lang="en-GB" sz="2400" b="1" dirty="0"/>
              <a:t>Cluster yang </a:t>
            </a:r>
            <a:r>
              <a:rPr lang="en-GB" sz="2400" b="1" dirty="0" err="1"/>
              <a:t>terpilih</a:t>
            </a:r>
            <a:r>
              <a:rPr lang="en-GB" sz="2400" b="1" dirty="0"/>
              <a:t> </a:t>
            </a:r>
            <a:r>
              <a:rPr lang="en-GB" sz="2400" b="1" dirty="0" err="1"/>
              <a:t>adalah</a:t>
            </a:r>
            <a:r>
              <a:rPr lang="en-GB" sz="2400" b="1" dirty="0"/>
              <a:t> unit yang </a:t>
            </a:r>
            <a:r>
              <a:rPr lang="en-GB" sz="2400" b="1" dirty="0" err="1"/>
              <a:t>berisi</a:t>
            </a:r>
            <a:r>
              <a:rPr lang="en-GB" sz="2400" b="1" dirty="0"/>
              <a:t> </a:t>
            </a:r>
            <a:r>
              <a:rPr lang="en-GB" sz="2400" b="1" dirty="0" err="1"/>
              <a:t>elemen</a:t>
            </a:r>
            <a:r>
              <a:rPr lang="en-GB" sz="2400" b="1" dirty="0"/>
              <a:t> sample final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POPULASI DAN SAMPEL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b="1" noProof="1"/>
              <a:t>Apakah populasi?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GB" b="1" noProof="1"/>
              <a:t>Populasi : sekumpulan unsur atau elemen yang menjadi obyek penelitian. 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GB" b="1" noProof="1"/>
              <a:t>Elemen populasi ini biasanya merupakan satuan analisis.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GB" b="1" noProof="1"/>
              <a:t>Populasi: Himpunan semua hal yang ingin diketahui.</a:t>
            </a:r>
          </a:p>
          <a:p>
            <a:pPr lvl="2">
              <a:defRPr/>
            </a:pPr>
            <a:r>
              <a:rPr lang="en-GB" b="1" noProof="1"/>
              <a:t> Dapat berupa kumpulan semua kota, semua wanita, semua perusahaan.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GB" b="1" noProof="1"/>
              <a:t> Salah satu tujuan penelitian adalah menjelaskan sifat populasi.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GB" b="1" noProof="1"/>
              <a:t>Sensus: adalah salah satu contoh proses penelitian  yang dapat menjelaskan sifat populasi/setiap anggota populasi.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1" dirty="0"/>
              <a:t>Multistage Sampling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(</a:t>
            </a:r>
            <a:r>
              <a:rPr lang="en-GB" b="1" dirty="0" err="1"/>
              <a:t>Penarikan</a:t>
            </a:r>
            <a:r>
              <a:rPr lang="en-GB" b="1" dirty="0"/>
              <a:t> </a:t>
            </a:r>
            <a:r>
              <a:rPr lang="en-GB" b="1" dirty="0" err="1"/>
              <a:t>Sampel</a:t>
            </a:r>
            <a:r>
              <a:rPr lang="en-GB" b="1" dirty="0"/>
              <a:t> </a:t>
            </a:r>
            <a:r>
              <a:rPr lang="en-GB" b="1" dirty="0" err="1"/>
              <a:t>Secara</a:t>
            </a:r>
            <a:r>
              <a:rPr lang="en-GB" b="1" dirty="0"/>
              <a:t> </a:t>
            </a:r>
            <a:r>
              <a:rPr lang="en-GB" b="1" dirty="0" err="1"/>
              <a:t>Bertahap</a:t>
            </a:r>
            <a:r>
              <a:rPr lang="en-GB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  <a:defRPr/>
            </a:pPr>
            <a:r>
              <a:rPr lang="en-GB" b="1" dirty="0" err="1"/>
              <a:t>Hampir</a:t>
            </a:r>
            <a:r>
              <a:rPr lang="en-GB" b="1" dirty="0"/>
              <a:t> </a:t>
            </a:r>
            <a:r>
              <a:rPr lang="en-GB" b="1" dirty="0" err="1"/>
              <a:t>sama</a:t>
            </a:r>
            <a:r>
              <a:rPr lang="en-GB" b="1" dirty="0"/>
              <a:t> </a:t>
            </a:r>
            <a:r>
              <a:rPr lang="en-GB" b="1" dirty="0" err="1"/>
              <a:t>dengan</a:t>
            </a:r>
            <a:r>
              <a:rPr lang="en-GB" b="1" dirty="0"/>
              <a:t> cluster, </a:t>
            </a:r>
            <a:r>
              <a:rPr lang="en-GB" b="1" dirty="0" err="1"/>
              <a:t>dengan</a:t>
            </a:r>
            <a:r>
              <a:rPr lang="en-GB" b="1" dirty="0"/>
              <a:t> </a:t>
            </a:r>
            <a:r>
              <a:rPr lang="en-GB" b="1" dirty="0" err="1"/>
              <a:t>tahap</a:t>
            </a:r>
            <a:r>
              <a:rPr lang="en-GB" b="1" dirty="0"/>
              <a:t> </a:t>
            </a:r>
            <a:r>
              <a:rPr lang="en-GB" b="1" dirty="0" err="1"/>
              <a:t>lebih</a:t>
            </a:r>
            <a:r>
              <a:rPr lang="en-GB" b="1" dirty="0"/>
              <a:t> </a:t>
            </a:r>
            <a:r>
              <a:rPr lang="en-GB" b="1" dirty="0" err="1"/>
              <a:t>dari</a:t>
            </a:r>
            <a:r>
              <a:rPr lang="en-GB" b="1" dirty="0"/>
              <a:t> </a:t>
            </a:r>
            <a:r>
              <a:rPr lang="en-GB" b="1" dirty="0" err="1"/>
              <a:t>satu</a:t>
            </a:r>
            <a:r>
              <a:rPr lang="en-GB" b="1" dirty="0"/>
              <a:t> kali (</a:t>
            </a:r>
            <a:r>
              <a:rPr lang="en-GB" b="1" dirty="0" err="1"/>
              <a:t>misal</a:t>
            </a:r>
            <a:r>
              <a:rPr lang="en-GB" b="1" dirty="0"/>
              <a:t> </a:t>
            </a:r>
            <a:r>
              <a:rPr lang="en-GB" b="1" dirty="0" err="1"/>
              <a:t>propinsi</a:t>
            </a:r>
            <a:r>
              <a:rPr lang="en-GB" b="1" dirty="0"/>
              <a:t>, </a:t>
            </a:r>
            <a:r>
              <a:rPr lang="en-GB" b="1" dirty="0" err="1"/>
              <a:t>kabupaten</a:t>
            </a:r>
            <a:r>
              <a:rPr lang="en-GB" b="1" dirty="0"/>
              <a:t>, </a:t>
            </a:r>
            <a:r>
              <a:rPr lang="en-GB" b="1" dirty="0" err="1"/>
              <a:t>kecamatan</a:t>
            </a:r>
            <a:r>
              <a:rPr lang="en-GB" b="1" dirty="0"/>
              <a:t>, </a:t>
            </a:r>
            <a:r>
              <a:rPr lang="en-GB" b="1" dirty="0" err="1"/>
              <a:t>kelurahan</a:t>
            </a:r>
            <a:r>
              <a:rPr lang="en-GB" b="1" dirty="0"/>
              <a:t>/</a:t>
            </a:r>
            <a:r>
              <a:rPr lang="en-GB" b="1" dirty="0" err="1"/>
              <a:t>desa</a:t>
            </a:r>
            <a:r>
              <a:rPr lang="en-GB" b="1" dirty="0"/>
              <a:t> 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seterusnya</a:t>
            </a:r>
            <a:r>
              <a:rPr lang="en-GB" b="1" dirty="0"/>
              <a:t>)</a:t>
            </a:r>
            <a:r>
              <a:rPr lang="en-US" b="1" dirty="0"/>
              <a:t>.</a:t>
            </a:r>
          </a:p>
          <a:p>
            <a:pPr marL="514350" indent="-514350">
              <a:buNone/>
              <a:defRPr/>
            </a:pPr>
            <a:endParaRPr lang="en-US" b="1" dirty="0"/>
          </a:p>
          <a:p>
            <a:pPr marL="514350" indent="-514350">
              <a:buNone/>
              <a:defRPr/>
            </a:pPr>
            <a:endParaRPr lang="en-GB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Area Sampling ( </a:t>
            </a:r>
            <a:r>
              <a:rPr lang="en-GB" sz="2800" b="1" dirty="0" err="1"/>
              <a:t>Penarikan</a:t>
            </a:r>
            <a:r>
              <a:rPr lang="en-GB" sz="2800" b="1" dirty="0"/>
              <a:t> </a:t>
            </a:r>
            <a:r>
              <a:rPr lang="en-GB" sz="2800" b="1" dirty="0" err="1"/>
              <a:t>Sampel</a:t>
            </a:r>
            <a:r>
              <a:rPr lang="en-GB" sz="2800" b="1" dirty="0"/>
              <a:t> Wilayah)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b="1" dirty="0"/>
              <a:t>Cara </a:t>
            </a:r>
            <a:r>
              <a:rPr lang="en-GB" b="1" dirty="0" err="1"/>
              <a:t>ini</a:t>
            </a:r>
            <a:r>
              <a:rPr lang="en-GB" b="1" dirty="0"/>
              <a:t> </a:t>
            </a:r>
            <a:r>
              <a:rPr lang="en-GB" b="1" dirty="0" err="1"/>
              <a:t>dilakukan</a:t>
            </a:r>
            <a:r>
              <a:rPr lang="en-GB" b="1" dirty="0"/>
              <a:t> </a:t>
            </a:r>
            <a:r>
              <a:rPr lang="en-GB" b="1" dirty="0" err="1"/>
              <a:t>karena</a:t>
            </a:r>
            <a:r>
              <a:rPr lang="en-GB" b="1" dirty="0"/>
              <a:t> </a:t>
            </a:r>
            <a:r>
              <a:rPr lang="en-GB" b="1" dirty="0" err="1"/>
              <a:t>populasi</a:t>
            </a:r>
            <a:r>
              <a:rPr lang="en-GB" b="1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dapat</a:t>
            </a:r>
            <a:r>
              <a:rPr lang="en-GB" b="1" dirty="0"/>
              <a:t> </a:t>
            </a:r>
            <a:r>
              <a:rPr lang="en-GB" b="1" dirty="0" err="1"/>
              <a:t>kerangka</a:t>
            </a:r>
            <a:r>
              <a:rPr lang="en-GB" b="1" dirty="0"/>
              <a:t> sampling. </a:t>
            </a:r>
          </a:p>
          <a:p>
            <a:pPr>
              <a:defRPr/>
            </a:pPr>
            <a:r>
              <a:rPr lang="en-GB" b="1" dirty="0" err="1"/>
              <a:t>Dibutuhkan</a:t>
            </a:r>
            <a:r>
              <a:rPr lang="en-GB" b="1" dirty="0"/>
              <a:t> </a:t>
            </a:r>
            <a:r>
              <a:rPr lang="en-GB" b="1" dirty="0" err="1"/>
              <a:t>suatu</a:t>
            </a:r>
            <a:r>
              <a:rPr lang="en-GB" b="1" dirty="0"/>
              <a:t> </a:t>
            </a:r>
            <a:r>
              <a:rPr lang="en-GB" b="1" dirty="0" err="1"/>
              <a:t>foto</a:t>
            </a:r>
            <a:r>
              <a:rPr lang="en-GB" b="1" dirty="0"/>
              <a:t> </a:t>
            </a:r>
            <a:r>
              <a:rPr lang="en-GB" b="1" dirty="0" err="1"/>
              <a:t>udara</a:t>
            </a:r>
            <a:r>
              <a:rPr lang="en-GB" b="1" dirty="0"/>
              <a:t> yang </a:t>
            </a:r>
            <a:r>
              <a:rPr lang="en-GB" b="1" dirty="0" err="1"/>
              <a:t>jelas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rinci</a:t>
            </a:r>
            <a:r>
              <a:rPr lang="en-GB" b="1" dirty="0"/>
              <a:t> </a:t>
            </a:r>
            <a:r>
              <a:rPr lang="en-GB" b="1" dirty="0" err="1"/>
              <a:t>dari</a:t>
            </a:r>
            <a:r>
              <a:rPr lang="en-GB" b="1" dirty="0"/>
              <a:t> </a:t>
            </a:r>
            <a:r>
              <a:rPr lang="en-GB" b="1" dirty="0" err="1"/>
              <a:t>wilayah</a:t>
            </a:r>
            <a:r>
              <a:rPr lang="en-GB" b="1" dirty="0"/>
              <a:t> yang </a:t>
            </a:r>
            <a:r>
              <a:rPr lang="en-GB" b="1" dirty="0" err="1"/>
              <a:t>akan</a:t>
            </a:r>
            <a:r>
              <a:rPr lang="en-GB" b="1" dirty="0"/>
              <a:t> </a:t>
            </a:r>
            <a:r>
              <a:rPr lang="en-GB" b="1" dirty="0" err="1"/>
              <a:t>diteliti</a:t>
            </a:r>
            <a:r>
              <a:rPr lang="en-GB" b="1" dirty="0"/>
              <a:t>, </a:t>
            </a:r>
            <a:r>
              <a:rPr lang="en-GB" b="1" dirty="0" err="1"/>
              <a:t>sehingga</a:t>
            </a:r>
            <a:r>
              <a:rPr lang="en-GB" b="1" dirty="0"/>
              <a:t> </a:t>
            </a:r>
            <a:r>
              <a:rPr lang="en-GB" b="1" dirty="0" err="1"/>
              <a:t>dapat</a:t>
            </a:r>
            <a:r>
              <a:rPr lang="en-GB" b="1" dirty="0"/>
              <a:t> </a:t>
            </a:r>
            <a:r>
              <a:rPr lang="en-GB" b="1" dirty="0" err="1"/>
              <a:t>diketahui</a:t>
            </a:r>
            <a:r>
              <a:rPr lang="en-GB" b="1" dirty="0"/>
              <a:t> </a:t>
            </a:r>
            <a:r>
              <a:rPr lang="en-GB" b="1" dirty="0" err="1"/>
              <a:t>blok-blok</a:t>
            </a:r>
            <a:r>
              <a:rPr lang="en-GB" b="1" dirty="0"/>
              <a:t> yang </a:t>
            </a:r>
            <a:r>
              <a:rPr lang="en-GB" b="1" dirty="0" err="1"/>
              <a:t>ada</a:t>
            </a:r>
            <a:r>
              <a:rPr lang="en-GB" b="1" dirty="0"/>
              <a:t> </a:t>
            </a:r>
            <a:r>
              <a:rPr lang="en-GB" b="1" dirty="0" err="1"/>
              <a:t>seperti</a:t>
            </a:r>
            <a:r>
              <a:rPr lang="en-GB" b="1" dirty="0"/>
              <a:t> </a:t>
            </a:r>
            <a:r>
              <a:rPr lang="en-GB" b="1" dirty="0" err="1"/>
              <a:t>perumahan</a:t>
            </a:r>
            <a:r>
              <a:rPr lang="en-GB" b="1" dirty="0"/>
              <a:t>, </a:t>
            </a:r>
            <a:r>
              <a:rPr lang="en-GB" b="1" dirty="0" err="1"/>
              <a:t>pertokoan</a:t>
            </a:r>
            <a:r>
              <a:rPr lang="en-GB" b="1" dirty="0"/>
              <a:t>. </a:t>
            </a:r>
          </a:p>
          <a:p>
            <a:pPr>
              <a:defRPr/>
            </a:pPr>
            <a:r>
              <a:rPr lang="en-GB" b="1" dirty="0" err="1"/>
              <a:t>Teknik</a:t>
            </a:r>
            <a:r>
              <a:rPr lang="en-GB" b="1" dirty="0"/>
              <a:t> </a:t>
            </a:r>
            <a:r>
              <a:rPr lang="en-GB" b="1" dirty="0" err="1"/>
              <a:t>penarikan</a:t>
            </a:r>
            <a:r>
              <a:rPr lang="en-GB" b="1" dirty="0"/>
              <a:t> sample </a:t>
            </a:r>
            <a:r>
              <a:rPr lang="en-GB" b="1" dirty="0" err="1"/>
              <a:t>sama</a:t>
            </a:r>
            <a:r>
              <a:rPr lang="en-GB" b="1" dirty="0"/>
              <a:t> </a:t>
            </a:r>
            <a:r>
              <a:rPr lang="en-GB" b="1" dirty="0" err="1"/>
              <a:t>seperti</a:t>
            </a:r>
            <a:r>
              <a:rPr lang="en-GB" b="1" dirty="0"/>
              <a:t> </a:t>
            </a:r>
            <a:r>
              <a:rPr lang="en-GB" b="1" dirty="0" err="1"/>
              <a:t>penarikan</a:t>
            </a:r>
            <a:r>
              <a:rPr lang="en-GB" b="1" dirty="0"/>
              <a:t> </a:t>
            </a:r>
            <a:r>
              <a:rPr lang="en-GB" b="1" dirty="0" err="1"/>
              <a:t>sampel</a:t>
            </a:r>
            <a:r>
              <a:rPr lang="en-GB" b="1" dirty="0"/>
              <a:t> </a:t>
            </a:r>
            <a:r>
              <a:rPr lang="en-GB" b="1" dirty="0" err="1"/>
              <a:t>secara</a:t>
            </a:r>
            <a:r>
              <a:rPr lang="en-GB" b="1" dirty="0"/>
              <a:t> </a:t>
            </a:r>
            <a:r>
              <a:rPr lang="en-GB" b="1" dirty="0" err="1"/>
              <a:t>bertahap</a:t>
            </a:r>
            <a:r>
              <a:rPr lang="en-GB" b="1" dirty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Beberapa</a:t>
            </a:r>
            <a:r>
              <a:rPr lang="en-GB" b="1" dirty="0"/>
              <a:t> </a:t>
            </a:r>
            <a:r>
              <a:rPr lang="en-GB" b="1" dirty="0" err="1"/>
              <a:t>Teknik</a:t>
            </a:r>
            <a:r>
              <a:rPr lang="en-GB" b="1" dirty="0"/>
              <a:t> Non Probability Sampling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None/>
              <a:defRPr/>
            </a:pPr>
            <a:r>
              <a:rPr lang="en-GB" sz="2800" b="1" i="1" dirty="0"/>
              <a:t>Purposive Sampling</a:t>
            </a:r>
            <a:r>
              <a:rPr lang="en-GB" sz="2800" b="1" dirty="0"/>
              <a:t> (</a:t>
            </a:r>
            <a:r>
              <a:rPr lang="en-GB" sz="2800" b="1" dirty="0" err="1"/>
              <a:t>Penarikan</a:t>
            </a:r>
            <a:r>
              <a:rPr lang="en-GB" sz="2800" b="1" dirty="0"/>
              <a:t> </a:t>
            </a:r>
            <a:r>
              <a:rPr lang="en-GB" sz="2800" b="1" dirty="0" err="1"/>
              <a:t>Sampel</a:t>
            </a:r>
            <a:r>
              <a:rPr lang="en-GB" sz="2800" b="1" dirty="0"/>
              <a:t> </a:t>
            </a:r>
            <a:r>
              <a:rPr lang="en-GB" sz="2800" b="1" dirty="0" err="1"/>
              <a:t>Secara</a:t>
            </a:r>
            <a:r>
              <a:rPr lang="en-GB" sz="2800" b="1" dirty="0"/>
              <a:t> </a:t>
            </a:r>
            <a:r>
              <a:rPr lang="en-GB" sz="2800" b="1" dirty="0" err="1"/>
              <a:t>Sengaja</a:t>
            </a:r>
            <a:r>
              <a:rPr lang="en-GB" sz="2800" b="1" dirty="0"/>
              <a:t>)</a:t>
            </a:r>
          </a:p>
          <a:p>
            <a:pPr marL="914400" lvl="1" indent="-457200">
              <a:defRPr/>
            </a:pPr>
            <a:r>
              <a:rPr lang="en-GB" sz="2400" b="1" dirty="0"/>
              <a:t>Cara </a:t>
            </a:r>
            <a:r>
              <a:rPr lang="en-GB" sz="2400" b="1" dirty="0" err="1"/>
              <a:t>ini</a:t>
            </a:r>
            <a:r>
              <a:rPr lang="en-GB" sz="2400" b="1" dirty="0"/>
              <a:t> </a:t>
            </a:r>
            <a:r>
              <a:rPr lang="en-GB" sz="2400" b="1" dirty="0" err="1"/>
              <a:t>membutuhkan</a:t>
            </a:r>
            <a:r>
              <a:rPr lang="en-GB" sz="2400" b="1" dirty="0"/>
              <a:t> </a:t>
            </a:r>
            <a:r>
              <a:rPr lang="en-GB" sz="2400" b="1" dirty="0" err="1"/>
              <a:t>kemampuan</a:t>
            </a:r>
            <a:r>
              <a:rPr lang="en-GB" sz="2400" b="1" dirty="0"/>
              <a:t> </a:t>
            </a:r>
            <a:r>
              <a:rPr lang="en-GB" sz="2400" b="1" dirty="0" err="1"/>
              <a:t>dan</a:t>
            </a:r>
            <a:r>
              <a:rPr lang="en-GB" sz="2400" b="1" dirty="0"/>
              <a:t> </a:t>
            </a:r>
            <a:r>
              <a:rPr lang="en-GB" sz="2400" b="1" dirty="0" err="1"/>
              <a:t>pengetahuan</a:t>
            </a:r>
            <a:r>
              <a:rPr lang="en-GB" sz="2400" b="1" dirty="0"/>
              <a:t> yang </a:t>
            </a:r>
            <a:r>
              <a:rPr lang="en-GB" sz="2400" b="1" dirty="0" err="1"/>
              <a:t>baik</a:t>
            </a:r>
            <a:r>
              <a:rPr lang="en-GB" sz="2400" b="1" dirty="0"/>
              <a:t> </a:t>
            </a:r>
            <a:r>
              <a:rPr lang="en-GB" sz="2400" b="1" dirty="0" err="1"/>
              <a:t>dari</a:t>
            </a:r>
            <a:r>
              <a:rPr lang="en-GB" sz="2400" b="1" dirty="0"/>
              <a:t> </a:t>
            </a:r>
            <a:r>
              <a:rPr lang="en-GB" sz="2400" b="1" dirty="0" err="1"/>
              <a:t>peneliti</a:t>
            </a:r>
            <a:r>
              <a:rPr lang="en-GB" sz="2400" b="1" dirty="0"/>
              <a:t> </a:t>
            </a:r>
            <a:r>
              <a:rPr lang="en-GB" sz="2400" b="1" dirty="0" err="1"/>
              <a:t>terhadap</a:t>
            </a:r>
            <a:r>
              <a:rPr lang="en-GB" sz="2400" b="1" dirty="0"/>
              <a:t> </a:t>
            </a:r>
            <a:r>
              <a:rPr lang="en-GB" sz="2400" b="1" dirty="0" err="1"/>
              <a:t>populasi</a:t>
            </a:r>
            <a:r>
              <a:rPr lang="en-GB" sz="2400" b="1" dirty="0"/>
              <a:t> </a:t>
            </a:r>
            <a:r>
              <a:rPr lang="en-GB" sz="2400" b="1" dirty="0" err="1"/>
              <a:t>penelitian</a:t>
            </a:r>
            <a:r>
              <a:rPr lang="en-GB" sz="2400" b="1" dirty="0"/>
              <a:t>. </a:t>
            </a:r>
          </a:p>
          <a:p>
            <a:pPr marL="914400" lvl="1" indent="-457200">
              <a:defRPr/>
            </a:pPr>
            <a:r>
              <a:rPr lang="en-GB" sz="2400" b="1" dirty="0" err="1"/>
              <a:t>Untuk</a:t>
            </a:r>
            <a:r>
              <a:rPr lang="en-GB" sz="2400" b="1" dirty="0"/>
              <a:t> </a:t>
            </a:r>
            <a:r>
              <a:rPr lang="en-GB" sz="2400" b="1" dirty="0" err="1"/>
              <a:t>menentukan</a:t>
            </a:r>
            <a:r>
              <a:rPr lang="en-GB" sz="2400" b="1" dirty="0"/>
              <a:t> </a:t>
            </a:r>
            <a:r>
              <a:rPr lang="en-GB" sz="2400" b="1" dirty="0" err="1"/>
              <a:t>siapa</a:t>
            </a:r>
            <a:r>
              <a:rPr lang="en-GB" sz="2400" b="1" dirty="0"/>
              <a:t> yang </a:t>
            </a:r>
            <a:r>
              <a:rPr lang="en-GB" sz="2400" b="1" dirty="0" err="1"/>
              <a:t>menjadi</a:t>
            </a:r>
            <a:r>
              <a:rPr lang="en-GB" sz="2400" b="1" dirty="0"/>
              <a:t> </a:t>
            </a:r>
            <a:r>
              <a:rPr lang="en-GB" sz="2400" b="1" dirty="0" err="1"/>
              <a:t>anggota</a:t>
            </a:r>
            <a:r>
              <a:rPr lang="en-GB" sz="2400" b="1" dirty="0"/>
              <a:t> sample, </a:t>
            </a:r>
            <a:r>
              <a:rPr lang="en-GB" sz="2400" b="1" dirty="0" err="1"/>
              <a:t>maka</a:t>
            </a:r>
            <a:r>
              <a:rPr lang="en-GB" sz="2400" b="1" dirty="0"/>
              <a:t> </a:t>
            </a:r>
            <a:r>
              <a:rPr lang="en-GB" sz="2400" b="1" dirty="0" err="1"/>
              <a:t>peneliti</a:t>
            </a:r>
            <a:r>
              <a:rPr lang="en-GB" sz="2400" b="1" dirty="0"/>
              <a:t> </a:t>
            </a:r>
            <a:r>
              <a:rPr lang="en-GB" sz="2400" b="1" dirty="0" err="1"/>
              <a:t>harus</a:t>
            </a:r>
            <a:r>
              <a:rPr lang="en-GB" sz="2400" b="1" dirty="0"/>
              <a:t> </a:t>
            </a:r>
            <a:r>
              <a:rPr lang="en-GB" sz="2400" b="1" dirty="0" err="1"/>
              <a:t>benar-benar</a:t>
            </a:r>
            <a:r>
              <a:rPr lang="en-GB" sz="2400" b="1" dirty="0"/>
              <a:t> </a:t>
            </a:r>
            <a:r>
              <a:rPr lang="en-GB" sz="2400" b="1" dirty="0" err="1"/>
              <a:t>mengetahui</a:t>
            </a:r>
            <a:r>
              <a:rPr lang="en-GB" sz="2400" b="1" dirty="0"/>
              <a:t> </a:t>
            </a:r>
            <a:r>
              <a:rPr lang="en-GB" sz="2400" b="1" dirty="0" err="1"/>
              <a:t>dan</a:t>
            </a:r>
            <a:r>
              <a:rPr lang="en-GB" sz="2400" b="1" dirty="0"/>
              <a:t> </a:t>
            </a:r>
            <a:r>
              <a:rPr lang="en-GB" sz="2400" b="1" dirty="0" err="1"/>
              <a:t>beranggapan</a:t>
            </a:r>
            <a:r>
              <a:rPr lang="en-GB" sz="2400" b="1" dirty="0"/>
              <a:t> </a:t>
            </a:r>
            <a:r>
              <a:rPr lang="en-GB" sz="2400" b="1" dirty="0" err="1"/>
              <a:t>bahwa</a:t>
            </a:r>
            <a:r>
              <a:rPr lang="en-GB" sz="2400" b="1" dirty="0"/>
              <a:t> </a:t>
            </a:r>
            <a:r>
              <a:rPr lang="en-GB" sz="2400" b="1" dirty="0" err="1"/>
              <a:t>orang</a:t>
            </a:r>
            <a:r>
              <a:rPr lang="en-GB" sz="2400" b="1" dirty="0"/>
              <a:t> yang </a:t>
            </a:r>
            <a:r>
              <a:rPr lang="en-GB" sz="2400" b="1" dirty="0" err="1"/>
              <a:t>dipilihnya</a:t>
            </a:r>
            <a:r>
              <a:rPr lang="en-GB" sz="2400" b="1" dirty="0"/>
              <a:t> </a:t>
            </a:r>
            <a:r>
              <a:rPr lang="en-GB" sz="2400" b="1" dirty="0" err="1"/>
              <a:t>dapat</a:t>
            </a:r>
            <a:r>
              <a:rPr lang="en-GB" sz="2400" b="1" dirty="0"/>
              <a:t> </a:t>
            </a:r>
            <a:r>
              <a:rPr lang="en-GB" sz="2400" b="1" dirty="0" err="1"/>
              <a:t>memberikan</a:t>
            </a:r>
            <a:r>
              <a:rPr lang="en-GB" sz="2400" b="1" dirty="0"/>
              <a:t> </a:t>
            </a:r>
            <a:r>
              <a:rPr lang="en-GB" sz="2400" b="1" dirty="0" err="1"/>
              <a:t>informasi</a:t>
            </a:r>
            <a:r>
              <a:rPr lang="en-GB" sz="2400" b="1" dirty="0"/>
              <a:t> yang </a:t>
            </a:r>
            <a:r>
              <a:rPr lang="en-GB" sz="2400" b="1" dirty="0" err="1"/>
              <a:t>diinginkan</a:t>
            </a:r>
            <a:r>
              <a:rPr lang="en-GB" sz="2400" b="1" dirty="0"/>
              <a:t> </a:t>
            </a:r>
            <a:r>
              <a:rPr lang="en-GB" sz="2400" b="1" dirty="0" err="1"/>
              <a:t>sesuai</a:t>
            </a:r>
            <a:r>
              <a:rPr lang="en-GB" sz="2400" b="1" dirty="0"/>
              <a:t> </a:t>
            </a:r>
            <a:r>
              <a:rPr lang="en-GB" sz="2400" b="1" dirty="0" err="1"/>
              <a:t>dengan</a:t>
            </a:r>
            <a:r>
              <a:rPr lang="en-GB" sz="2400" b="1" dirty="0"/>
              <a:t> </a:t>
            </a:r>
            <a:r>
              <a:rPr lang="en-GB" sz="2400" b="1" dirty="0" err="1"/>
              <a:t>permasalahan</a:t>
            </a:r>
            <a:r>
              <a:rPr lang="en-GB" sz="2400" b="1" dirty="0"/>
              <a:t> </a:t>
            </a:r>
            <a:r>
              <a:rPr lang="en-GB" sz="2400" b="1" dirty="0" err="1"/>
              <a:t>penelitian</a:t>
            </a:r>
            <a:r>
              <a:rPr lang="en-GB" sz="2400" b="1" dirty="0"/>
              <a:t>.</a:t>
            </a:r>
            <a:endParaRPr lang="en-US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1" dirty="0"/>
              <a:t>Quota Sampling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(</a:t>
            </a:r>
            <a:r>
              <a:rPr lang="en-GB" b="1" dirty="0" err="1"/>
              <a:t>Penarikan</a:t>
            </a:r>
            <a:r>
              <a:rPr lang="en-GB" b="1" dirty="0"/>
              <a:t> </a:t>
            </a:r>
            <a:r>
              <a:rPr lang="en-GB" b="1" dirty="0" err="1"/>
              <a:t>Sampel</a:t>
            </a:r>
            <a:r>
              <a:rPr lang="en-GB" b="1" dirty="0"/>
              <a:t> </a:t>
            </a:r>
            <a:r>
              <a:rPr lang="en-GB" b="1" dirty="0" err="1"/>
              <a:t>Jatah</a:t>
            </a:r>
            <a:r>
              <a:rPr lang="en-GB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i="1" dirty="0"/>
              <a:t>Snow-ball Sampling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(</a:t>
            </a:r>
            <a:r>
              <a:rPr lang="en-GB" b="1" dirty="0" err="1"/>
              <a:t>Penarikan</a:t>
            </a:r>
            <a:r>
              <a:rPr lang="en-GB" b="1" dirty="0"/>
              <a:t> </a:t>
            </a:r>
            <a:r>
              <a:rPr lang="en-GB" b="1" dirty="0" err="1"/>
              <a:t>Sampel</a:t>
            </a:r>
            <a:r>
              <a:rPr lang="en-GB" b="1" dirty="0"/>
              <a:t> Bola </a:t>
            </a:r>
            <a:r>
              <a:rPr lang="en-GB" b="1" dirty="0" err="1"/>
              <a:t>Salju</a:t>
            </a:r>
            <a:r>
              <a:rPr lang="en-GB" b="1" dirty="0"/>
              <a:t>)</a:t>
            </a:r>
          </a:p>
          <a:p>
            <a:endParaRPr lang="en-GB" b="1" dirty="0"/>
          </a:p>
          <a:p>
            <a:r>
              <a:rPr lang="en-GB" b="1" i="1" dirty="0"/>
              <a:t>Sequential Sampling</a:t>
            </a:r>
            <a:r>
              <a:rPr lang="en-GB" dirty="0"/>
              <a:t>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b="1" dirty="0" err="1"/>
              <a:t>Penarikan</a:t>
            </a:r>
            <a:r>
              <a:rPr lang="en-GB" b="1" dirty="0"/>
              <a:t> sample </a:t>
            </a:r>
            <a:r>
              <a:rPr lang="en-GB" b="1" dirty="0" err="1"/>
              <a:t>ini</a:t>
            </a:r>
            <a:r>
              <a:rPr lang="en-GB" b="1" dirty="0"/>
              <a:t> </a:t>
            </a:r>
            <a:r>
              <a:rPr lang="en-GB" b="1" dirty="0" err="1"/>
              <a:t>dimulai</a:t>
            </a:r>
            <a:r>
              <a:rPr lang="en-GB" b="1" dirty="0"/>
              <a:t> </a:t>
            </a:r>
            <a:r>
              <a:rPr lang="en-GB" b="1" dirty="0" err="1"/>
              <a:t>dengan</a:t>
            </a:r>
            <a:r>
              <a:rPr lang="en-GB" b="1" dirty="0"/>
              <a:t> </a:t>
            </a:r>
            <a:r>
              <a:rPr lang="en-GB" b="1" dirty="0" err="1"/>
              <a:t>pengambilan</a:t>
            </a:r>
            <a:r>
              <a:rPr lang="en-GB" b="1" dirty="0"/>
              <a:t> sample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jumlah</a:t>
            </a:r>
            <a:r>
              <a:rPr lang="en-GB" b="1" dirty="0"/>
              <a:t> </a:t>
            </a:r>
            <a:r>
              <a:rPr lang="en-GB" b="1" dirty="0" err="1"/>
              <a:t>kecil</a:t>
            </a:r>
            <a:r>
              <a:rPr lang="en-GB" b="1" dirty="0"/>
              <a:t>, </a:t>
            </a:r>
            <a:r>
              <a:rPr lang="en-GB" b="1" dirty="0" err="1"/>
              <a:t>kemudian</a:t>
            </a:r>
            <a:r>
              <a:rPr lang="en-GB" b="1" dirty="0"/>
              <a:t> data </a:t>
            </a:r>
            <a:r>
              <a:rPr lang="en-GB" b="1" dirty="0" err="1"/>
              <a:t>dianalisis</a:t>
            </a:r>
            <a:r>
              <a:rPr lang="en-GB" b="1" dirty="0"/>
              <a:t>.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b="1" dirty="0" err="1"/>
              <a:t>Jika</a:t>
            </a:r>
            <a:r>
              <a:rPr lang="en-GB" b="1" dirty="0"/>
              <a:t> </a:t>
            </a:r>
            <a:r>
              <a:rPr lang="en-GB" b="1" dirty="0" err="1"/>
              <a:t>hasilnya</a:t>
            </a:r>
            <a:r>
              <a:rPr lang="en-GB" b="1" dirty="0"/>
              <a:t> </a:t>
            </a:r>
            <a:r>
              <a:rPr lang="en-GB" b="1" dirty="0" err="1"/>
              <a:t>masih</a:t>
            </a:r>
            <a:r>
              <a:rPr lang="en-GB" b="1" dirty="0"/>
              <a:t> </a:t>
            </a:r>
            <a:r>
              <a:rPr lang="en-GB" b="1" dirty="0" err="1"/>
              <a:t>diragukan</a:t>
            </a:r>
            <a:r>
              <a:rPr lang="en-GB" b="1" dirty="0"/>
              <a:t>, </a:t>
            </a:r>
            <a:r>
              <a:rPr lang="en-GB" b="1" dirty="0" err="1"/>
              <a:t>maka</a:t>
            </a:r>
            <a:r>
              <a:rPr lang="en-GB" b="1" dirty="0"/>
              <a:t> sample </a:t>
            </a:r>
            <a:r>
              <a:rPr lang="en-GB" b="1" dirty="0" err="1"/>
              <a:t>diambil</a:t>
            </a:r>
            <a:r>
              <a:rPr lang="en-GB" b="1" dirty="0"/>
              <a:t> yang </a:t>
            </a:r>
            <a:r>
              <a:rPr lang="en-GB" b="1" dirty="0" err="1"/>
              <a:t>lebih</a:t>
            </a:r>
            <a:r>
              <a:rPr lang="en-GB" b="1" dirty="0"/>
              <a:t> </a:t>
            </a:r>
            <a:r>
              <a:rPr lang="en-GB" b="1" dirty="0" err="1"/>
              <a:t>besar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seterusnya</a:t>
            </a:r>
            <a:r>
              <a:rPr lang="en-GB" b="1" dirty="0"/>
              <a:t>.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entury Gothic" pitchFamily="34" charset="0"/>
              </a:rPr>
              <a:t>Akhir</a:t>
            </a:r>
            <a:r>
              <a:rPr lang="en-US" b="1" dirty="0">
                <a:latin typeface="Century Gothic" pitchFamily="34" charset="0"/>
              </a:rPr>
              <a:t> </a:t>
            </a:r>
            <a:r>
              <a:rPr lang="en-US" b="1" dirty="0" err="1">
                <a:latin typeface="Century Gothic" pitchFamily="34" charset="0"/>
              </a:rPr>
              <a:t>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. Accidental/Haphazard Sampling</a:t>
            </a:r>
            <a:r>
              <a:rPr lang="en-GB" b="1" dirty="0"/>
              <a:t> (</a:t>
            </a:r>
            <a:r>
              <a:rPr lang="en-GB" b="1" dirty="0" err="1"/>
              <a:t>Penarikan</a:t>
            </a:r>
            <a:r>
              <a:rPr lang="en-GB" b="1" dirty="0"/>
              <a:t> </a:t>
            </a:r>
            <a:r>
              <a:rPr lang="en-GB" b="1" dirty="0" err="1"/>
              <a:t>Sampel</a:t>
            </a:r>
            <a:r>
              <a:rPr lang="en-GB" b="1" dirty="0"/>
              <a:t> </a:t>
            </a:r>
            <a:r>
              <a:rPr lang="en-GB" b="1" dirty="0" err="1"/>
              <a:t>Secara</a:t>
            </a:r>
            <a:r>
              <a:rPr lang="en-GB" b="1" dirty="0"/>
              <a:t> </a:t>
            </a:r>
            <a:r>
              <a:rPr lang="en-GB" b="1" dirty="0" err="1"/>
              <a:t>Kebetulan</a:t>
            </a:r>
            <a:r>
              <a:rPr lang="en-GB" b="1" dirty="0"/>
              <a:t>)</a:t>
            </a:r>
          </a:p>
          <a:p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populai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dilalui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sarjana</a:t>
            </a:r>
            <a:r>
              <a:rPr lang="en-US" dirty="0"/>
              <a:t> yang </a:t>
            </a:r>
            <a:r>
              <a:rPr lang="en-US" sz="6000" b="1" dirty="0" err="1"/>
              <a:t>jujur</a:t>
            </a:r>
            <a:endParaRPr lang="en-US" sz="6000" b="1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r>
              <a:rPr lang="en-US" dirty="0"/>
              <a:t>….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b="1" dirty="0" err="1"/>
              <a:t>Populasi</a:t>
            </a:r>
            <a:r>
              <a:rPr lang="en-GB" b="1" dirty="0"/>
              <a:t>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penelitian</a:t>
            </a:r>
            <a:r>
              <a:rPr lang="en-GB" b="1" dirty="0"/>
              <a:t> </a:t>
            </a:r>
            <a:r>
              <a:rPr lang="en-GB" b="1" dirty="0" err="1"/>
              <a:t>dapat</a:t>
            </a:r>
            <a:r>
              <a:rPr lang="en-GB" b="1" dirty="0"/>
              <a:t> pula </a:t>
            </a:r>
            <a:r>
              <a:rPr lang="en-GB" b="1" dirty="0" err="1"/>
              <a:t>diartikan</a:t>
            </a:r>
            <a:r>
              <a:rPr lang="en-GB" b="1" dirty="0"/>
              <a:t> </a:t>
            </a:r>
            <a:r>
              <a:rPr lang="en-GB" b="1" dirty="0" err="1"/>
              <a:t>sebagai</a:t>
            </a:r>
            <a:r>
              <a:rPr lang="en-GB" b="1" dirty="0"/>
              <a:t> </a:t>
            </a:r>
            <a:r>
              <a:rPr lang="en-GB" b="1" dirty="0" err="1"/>
              <a:t>keseluruhan</a:t>
            </a:r>
            <a:r>
              <a:rPr lang="en-GB" b="1" dirty="0"/>
              <a:t> unit </a:t>
            </a:r>
            <a:r>
              <a:rPr lang="en-GB" b="1" dirty="0" err="1"/>
              <a:t>analisis</a:t>
            </a:r>
            <a:r>
              <a:rPr lang="en-GB" b="1" dirty="0"/>
              <a:t> yang </a:t>
            </a:r>
            <a:r>
              <a:rPr lang="en-GB" b="1" dirty="0" err="1"/>
              <a:t>ciri-cirinya</a:t>
            </a:r>
            <a:r>
              <a:rPr lang="en-GB" b="1" dirty="0"/>
              <a:t> </a:t>
            </a:r>
            <a:r>
              <a:rPr lang="en-GB" b="1" dirty="0" err="1"/>
              <a:t>akan</a:t>
            </a:r>
            <a:r>
              <a:rPr lang="en-GB" b="1" dirty="0"/>
              <a:t> </a:t>
            </a:r>
            <a:r>
              <a:rPr lang="en-GB" b="1" dirty="0" err="1"/>
              <a:t>diduga</a:t>
            </a:r>
            <a:r>
              <a:rPr lang="en-GB" b="1" dirty="0"/>
              <a:t>. </a:t>
            </a:r>
            <a:endParaRPr lang="en-GB" b="1" dirty="0">
              <a:sym typeface="Wingdings" pitchFamily="2" charset="2"/>
            </a:endParaRP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Unit </a:t>
            </a:r>
            <a:r>
              <a:rPr lang="en-GB" b="1" dirty="0" err="1">
                <a:solidFill>
                  <a:srgbClr val="FF0000"/>
                </a:solidFill>
              </a:rPr>
              <a:t>analisis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adalah</a:t>
            </a:r>
            <a:r>
              <a:rPr lang="en-GB" b="1" dirty="0">
                <a:solidFill>
                  <a:srgbClr val="FF0000"/>
                </a:solidFill>
              </a:rPr>
              <a:t> unit/</a:t>
            </a:r>
            <a:r>
              <a:rPr lang="en-GB" b="1" dirty="0" err="1">
                <a:solidFill>
                  <a:srgbClr val="FF0000"/>
                </a:solidFill>
              </a:rPr>
              <a:t>satuan</a:t>
            </a:r>
            <a:r>
              <a:rPr lang="en-GB" b="1" dirty="0">
                <a:solidFill>
                  <a:srgbClr val="FF0000"/>
                </a:solidFill>
              </a:rPr>
              <a:t> yang </a:t>
            </a:r>
            <a:r>
              <a:rPr lang="en-GB" b="1" dirty="0" err="1">
                <a:solidFill>
                  <a:srgbClr val="FF0000"/>
                </a:solidFill>
              </a:rPr>
              <a:t>akan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diteliti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atau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dianalisis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 err="1"/>
              <a:t>Namun</a:t>
            </a:r>
            <a:r>
              <a:rPr lang="en-GB" b="1" dirty="0"/>
              <a:t>, </a:t>
            </a:r>
            <a:r>
              <a:rPr lang="en-GB" b="1" dirty="0" err="1"/>
              <a:t>sering</a:t>
            </a:r>
            <a:r>
              <a:rPr lang="en-GB" b="1" dirty="0"/>
              <a:t> kali </a:t>
            </a:r>
            <a:r>
              <a:rPr lang="en-GB" b="1" dirty="0" err="1"/>
              <a:t>meneliti</a:t>
            </a:r>
            <a:r>
              <a:rPr lang="en-GB" b="1" dirty="0"/>
              <a:t> </a:t>
            </a:r>
            <a:r>
              <a:rPr lang="en-GB" b="1" dirty="0" err="1"/>
              <a:t>setiap</a:t>
            </a:r>
            <a:r>
              <a:rPr lang="en-GB" b="1" dirty="0"/>
              <a:t> </a:t>
            </a:r>
            <a:r>
              <a:rPr lang="en-GB" b="1" dirty="0" err="1"/>
              <a:t>atau</a:t>
            </a:r>
            <a:r>
              <a:rPr lang="en-GB" b="1" dirty="0"/>
              <a:t> </a:t>
            </a:r>
            <a:r>
              <a:rPr lang="en-GB" b="1" dirty="0" err="1"/>
              <a:t>seluruh</a:t>
            </a:r>
            <a:r>
              <a:rPr lang="en-GB" b="1" dirty="0"/>
              <a:t> </a:t>
            </a:r>
            <a:r>
              <a:rPr lang="en-GB" b="1" dirty="0" err="1"/>
              <a:t>anggota</a:t>
            </a:r>
            <a:r>
              <a:rPr lang="en-GB" b="1" dirty="0"/>
              <a:t> </a:t>
            </a:r>
            <a:r>
              <a:rPr lang="en-GB" b="1" dirty="0" err="1"/>
              <a:t>populasi</a:t>
            </a:r>
            <a:r>
              <a:rPr lang="en-GB" b="1" dirty="0"/>
              <a:t>/unit </a:t>
            </a:r>
            <a:r>
              <a:rPr lang="en-GB" b="1" dirty="0" err="1"/>
              <a:t>analisis</a:t>
            </a:r>
            <a:r>
              <a:rPr lang="en-GB" b="1" dirty="0"/>
              <a:t> </a:t>
            </a:r>
            <a:r>
              <a:rPr lang="en-GB" b="1" dirty="0" err="1"/>
              <a:t>sulit</a:t>
            </a:r>
            <a:r>
              <a:rPr lang="en-GB" b="1" dirty="0"/>
              <a:t> </a:t>
            </a:r>
            <a:r>
              <a:rPr lang="en-GB" b="1" dirty="0" err="1"/>
              <a:t>dilakukan</a:t>
            </a:r>
            <a:r>
              <a:rPr lang="en-GB" b="1" dirty="0"/>
              <a:t>, </a:t>
            </a:r>
            <a:r>
              <a:rPr lang="en-GB" b="1" dirty="0" err="1"/>
              <a:t>karena</a:t>
            </a:r>
            <a:r>
              <a:rPr lang="en-GB" b="1" dirty="0"/>
              <a:t>:</a:t>
            </a:r>
          </a:p>
          <a:p>
            <a:pPr lvl="1"/>
            <a:r>
              <a:rPr lang="en-GB" b="1" dirty="0" err="1"/>
              <a:t>Keterbatasan</a:t>
            </a:r>
            <a:r>
              <a:rPr lang="en-GB" b="1" dirty="0"/>
              <a:t> </a:t>
            </a:r>
            <a:r>
              <a:rPr lang="en-GB" b="1" dirty="0" err="1"/>
              <a:t>waktu</a:t>
            </a:r>
            <a:r>
              <a:rPr lang="en-GB" b="1" dirty="0"/>
              <a:t> &amp; </a:t>
            </a:r>
            <a:r>
              <a:rPr lang="en-GB" b="1" dirty="0" err="1"/>
              <a:t>biaya</a:t>
            </a:r>
            <a:r>
              <a:rPr lang="en-GB" b="1" dirty="0">
                <a:sym typeface="Wingdings" pitchFamily="2" charset="2"/>
              </a:rPr>
              <a:t> </a:t>
            </a:r>
            <a:r>
              <a:rPr lang="en-GB" b="1" dirty="0" err="1">
                <a:sym typeface="Wingdings" pitchFamily="2" charset="2"/>
              </a:rPr>
              <a:t>sehingga</a:t>
            </a:r>
            <a:r>
              <a:rPr lang="en-GB" b="1" dirty="0">
                <a:sym typeface="Wingdings" pitchFamily="2" charset="2"/>
              </a:rPr>
              <a:t>  </a:t>
            </a:r>
            <a:r>
              <a:rPr lang="en-GB" b="1" dirty="0" err="1">
                <a:sym typeface="Wingdings" pitchFamily="2" charset="2"/>
              </a:rPr>
              <a:t>dilakukan</a:t>
            </a:r>
            <a:r>
              <a:rPr lang="en-GB" b="1" dirty="0">
                <a:sym typeface="Wingdings" pitchFamily="2" charset="2"/>
              </a:rPr>
              <a:t> </a:t>
            </a:r>
            <a:r>
              <a:rPr lang="en-GB" b="1" dirty="0" err="1">
                <a:sym typeface="Wingdings" pitchFamily="2" charset="2"/>
              </a:rPr>
              <a:t>prosedur</a:t>
            </a:r>
            <a:r>
              <a:rPr lang="en-GB" b="1" dirty="0">
                <a:sym typeface="Wingdings" pitchFamily="2" charset="2"/>
              </a:rPr>
              <a:t> </a:t>
            </a:r>
            <a:r>
              <a:rPr lang="en-GB" b="1" dirty="0" err="1">
                <a:sym typeface="Wingdings" pitchFamily="2" charset="2"/>
              </a:rPr>
              <a:t>pengambilan</a:t>
            </a:r>
            <a:r>
              <a:rPr lang="en-GB" b="1" dirty="0">
                <a:sym typeface="Wingdings" pitchFamily="2" charset="2"/>
              </a:rPr>
              <a:t> </a:t>
            </a:r>
            <a:r>
              <a:rPr lang="en-GB" b="1" dirty="0" err="1">
                <a:sym typeface="Wingdings" pitchFamily="2" charset="2"/>
              </a:rPr>
              <a:t>sampel</a:t>
            </a:r>
            <a:r>
              <a:rPr lang="en-GB" b="1" dirty="0">
                <a:sym typeface="Wingdings" pitchFamily="2" charset="2"/>
              </a:rPr>
              <a:t>.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noProof="1"/>
              <a:t>Menentukan populasi dapat  dibantu oleh empat faktor </a:t>
            </a:r>
            <a:r>
              <a:rPr lang="en-GB" b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defRPr/>
            </a:pPr>
            <a:r>
              <a:rPr lang="en-GB" b="1" dirty="0" err="1"/>
              <a:t>Isi</a:t>
            </a:r>
            <a:endParaRPr lang="en-GB" b="1" dirty="0"/>
          </a:p>
          <a:p>
            <a:pPr marL="533400" indent="-533400">
              <a:defRPr/>
            </a:pPr>
            <a:r>
              <a:rPr lang="en-GB" b="1" dirty="0" err="1"/>
              <a:t>Satuan</a:t>
            </a:r>
            <a:endParaRPr lang="en-GB" b="1" dirty="0"/>
          </a:p>
          <a:p>
            <a:pPr marL="533400" indent="-533400">
              <a:defRPr/>
            </a:pPr>
            <a:r>
              <a:rPr lang="en-GB" b="1" dirty="0" err="1"/>
              <a:t>Cakupan</a:t>
            </a:r>
            <a:r>
              <a:rPr lang="en-GB" b="1" dirty="0"/>
              <a:t> (scope)</a:t>
            </a:r>
          </a:p>
          <a:p>
            <a:pPr marL="533400" indent="-533400">
              <a:defRPr/>
            </a:pPr>
            <a:r>
              <a:rPr lang="en-GB" b="1" dirty="0" err="1"/>
              <a:t>Waktu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1"/>
              <a:t>Contoh</a:t>
            </a:r>
            <a:r>
              <a:rPr lang="en-GB" b="1" dirty="0"/>
              <a:t>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GB" b="1" noProof="1"/>
              <a:t>Suatu penelitian tentang pendapatan keluarga  petani di   Kabupaten Jombang tahun 2005, </a:t>
            </a:r>
            <a:endParaRPr lang="en-GB" b="1" noProof="1">
              <a:sym typeface="Wingdings" pitchFamily="2" charset="2"/>
            </a:endParaRPr>
          </a:p>
          <a:p>
            <a:pPr lvl="1">
              <a:lnSpc>
                <a:spcPct val="90000"/>
              </a:lnSpc>
              <a:defRPr/>
            </a:pPr>
            <a:r>
              <a:rPr lang="en-GB" b="1" noProof="1"/>
              <a:t>maka populasinya dapat ditetapkan dengan 4 faktor tsb: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b="1" noProof="1">
                <a:solidFill>
                  <a:srgbClr val="FF0000"/>
                </a:solidFill>
              </a:rPr>
              <a:t> Isi </a:t>
            </a:r>
            <a:r>
              <a:rPr lang="en-GB" b="1" noProof="1">
                <a:sym typeface="Wingdings" pitchFamily="2" charset="2"/>
              </a:rPr>
              <a:t></a:t>
            </a:r>
            <a:r>
              <a:rPr lang="en-GB" b="1" noProof="1"/>
              <a:t> Semua keluarga petani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b="1" noProof="1">
                <a:solidFill>
                  <a:srgbClr val="FF0000"/>
                </a:solidFill>
              </a:rPr>
              <a:t>Satuan</a:t>
            </a:r>
            <a:r>
              <a:rPr lang="en-GB" b="1" noProof="1"/>
              <a:t> </a:t>
            </a:r>
            <a:r>
              <a:rPr lang="en-GB" b="1" noProof="1">
                <a:sym typeface="Wingdings" pitchFamily="2" charset="2"/>
              </a:rPr>
              <a:t></a:t>
            </a:r>
            <a:r>
              <a:rPr lang="en-GB" b="1" noProof="1"/>
              <a:t> Petani penggarap/pemilik sawah (unit analisis)                         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b="1" noProof="1">
                <a:solidFill>
                  <a:srgbClr val="FF0000"/>
                </a:solidFill>
              </a:rPr>
              <a:t>Cakupan</a:t>
            </a:r>
            <a:r>
              <a:rPr lang="en-GB" b="1" noProof="1"/>
              <a:t> (</a:t>
            </a:r>
            <a:r>
              <a:rPr lang="en-GB" b="1" i="1" noProof="1">
                <a:solidFill>
                  <a:srgbClr val="FF0000"/>
                </a:solidFill>
              </a:rPr>
              <a:t>scope</a:t>
            </a:r>
            <a:r>
              <a:rPr lang="en-GB" b="1" noProof="1"/>
              <a:t>)</a:t>
            </a:r>
            <a:r>
              <a:rPr lang="en-GB" b="1" noProof="1">
                <a:sym typeface="Wingdings" pitchFamily="2" charset="2"/>
              </a:rPr>
              <a:t></a:t>
            </a:r>
            <a:r>
              <a:rPr lang="en-GB" b="1" noProof="1"/>
              <a:t> Kabupaten Jombang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b="1" noProof="1">
                <a:solidFill>
                  <a:srgbClr val="FF0000"/>
                </a:solidFill>
              </a:rPr>
              <a:t>Waktu</a:t>
            </a:r>
            <a:r>
              <a:rPr lang="en-GB" b="1" noProof="1"/>
              <a:t> </a:t>
            </a:r>
            <a:r>
              <a:rPr lang="en-GB" b="1" noProof="1">
                <a:sym typeface="Wingdings" pitchFamily="2" charset="2"/>
              </a:rPr>
              <a:t></a:t>
            </a:r>
            <a:r>
              <a:rPr lang="en-GB" b="1" noProof="1"/>
              <a:t> tahun </a:t>
            </a:r>
            <a:r>
              <a:rPr lang="en-GB" b="1" dirty="0"/>
              <a:t>2005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1"/>
              <a:t>Populasi dapat dibedakan 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8038" lvl="2" indent="-396875">
              <a:defRPr/>
            </a:pPr>
            <a:r>
              <a:rPr lang="en-GB" sz="3200" b="1" noProof="1"/>
              <a:t>Populasi target merupakan populasi yang telah ditentukan sesuai dengan permasalahan penelitian, dan hasil penelitian dari populasi tersebut ingin disimpulkan.</a:t>
            </a:r>
          </a:p>
          <a:p>
            <a:pPr marL="808038" lvl="2" indent="-396875">
              <a:defRPr/>
            </a:pPr>
            <a:r>
              <a:rPr lang="en-GB" sz="3200" b="1" noProof="1"/>
              <a:t>Populasi survei merupakan populasi yang terliput dalam penelitian yang dilakukan</a:t>
            </a:r>
            <a:r>
              <a:rPr lang="en-GB" sz="3200" b="1" noProof="1">
                <a:sym typeface="Wingdings" pitchFamily="2" charset="2"/>
              </a:rPr>
              <a:t> </a:t>
            </a:r>
            <a:r>
              <a:rPr lang="en-GB" sz="3200" b="1" noProof="1">
                <a:solidFill>
                  <a:srgbClr val="FF0000"/>
                </a:solidFill>
                <a:sym typeface="Wingdings" pitchFamily="2" charset="2"/>
              </a:rPr>
              <a:t>bisa disebut sebagai sampel</a:t>
            </a:r>
            <a:r>
              <a:rPr lang="en-GB" sz="3200" b="1" noProof="1">
                <a:sym typeface="Wingdings" pitchFamily="2" charset="2"/>
              </a:rPr>
              <a:t>.</a:t>
            </a:r>
            <a:endParaRPr lang="en-US" sz="18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              </a:t>
            </a:r>
            <a:r>
              <a:rPr lang="en-US" sz="2000" dirty="0" err="1">
                <a:solidFill>
                  <a:srgbClr val="FF0000"/>
                </a:solidFill>
              </a:rPr>
              <a:t>populasi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 err="1">
                <a:solidFill>
                  <a:srgbClr val="FF0000"/>
                </a:solidFill>
              </a:rPr>
              <a:t>survei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                           </a:t>
            </a:r>
          </a:p>
          <a:p>
            <a:pPr>
              <a:buNone/>
            </a:pPr>
            <a:r>
              <a:rPr lang="en-US" sz="2000" dirty="0"/>
              <a:t>			 </a:t>
            </a:r>
            <a:r>
              <a:rPr lang="en-US" sz="2000" dirty="0" err="1">
                <a:solidFill>
                  <a:srgbClr val="FF0000"/>
                </a:solidFill>
              </a:rPr>
              <a:t>Populasi</a:t>
            </a:r>
            <a:r>
              <a:rPr lang="en-US" sz="2000" dirty="0">
                <a:solidFill>
                  <a:srgbClr val="FF0000"/>
                </a:solidFill>
              </a:rPr>
              <a:t> target</a:t>
            </a:r>
          </a:p>
          <a:p>
            <a:pPr>
              <a:buNone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GB" sz="2000" b="1" dirty="0" err="1"/>
              <a:t>Idealnya</a:t>
            </a:r>
            <a:r>
              <a:rPr lang="en-GB" sz="2000" b="1" dirty="0"/>
              <a:t>   </a:t>
            </a:r>
            <a:r>
              <a:rPr lang="en-GB" sz="2000" b="1" dirty="0" err="1"/>
              <a:t>populasi</a:t>
            </a:r>
            <a:r>
              <a:rPr lang="en-GB" sz="2000" b="1" dirty="0"/>
              <a:t> target </a:t>
            </a:r>
            <a:r>
              <a:rPr lang="en-GB" sz="2000" b="1" dirty="0" err="1"/>
              <a:t>dan</a:t>
            </a:r>
            <a:r>
              <a:rPr lang="en-GB" sz="2000" b="1" dirty="0"/>
              <a:t> </a:t>
            </a:r>
            <a:r>
              <a:rPr lang="en-GB" sz="2000" b="1" dirty="0" err="1"/>
              <a:t>populasi</a:t>
            </a:r>
            <a:r>
              <a:rPr lang="en-GB" sz="2000" b="1" dirty="0"/>
              <a:t> </a:t>
            </a:r>
            <a:r>
              <a:rPr lang="en-GB" sz="2000" b="1" dirty="0" err="1"/>
              <a:t>survei</a:t>
            </a:r>
            <a:r>
              <a:rPr lang="en-GB" sz="2000" b="1" dirty="0"/>
              <a:t> </a:t>
            </a:r>
            <a:r>
              <a:rPr lang="en-GB" sz="2000" b="1" dirty="0" err="1"/>
              <a:t>sama</a:t>
            </a:r>
            <a:r>
              <a:rPr lang="en-GB" sz="2000" b="1" dirty="0"/>
              <a:t>, </a:t>
            </a:r>
            <a:r>
              <a:rPr lang="en-GB" sz="2000" b="1" dirty="0" err="1"/>
              <a:t>tapi</a:t>
            </a:r>
            <a:r>
              <a:rPr lang="en-GB" sz="2000" b="1" dirty="0"/>
              <a:t> </a:t>
            </a:r>
            <a:r>
              <a:rPr lang="en-GB" sz="2000" b="1" dirty="0" err="1"/>
              <a:t>karena</a:t>
            </a:r>
            <a:r>
              <a:rPr lang="en-GB" sz="2000" b="1" dirty="0"/>
              <a:t> </a:t>
            </a:r>
            <a:r>
              <a:rPr lang="en-GB" sz="2000" b="1" dirty="0" err="1"/>
              <a:t>berbagai</a:t>
            </a:r>
            <a:r>
              <a:rPr lang="en-GB" sz="2000" b="1" dirty="0"/>
              <a:t> </a:t>
            </a:r>
            <a:r>
              <a:rPr lang="en-GB" sz="2000" b="1" dirty="0" err="1"/>
              <a:t>sebab</a:t>
            </a:r>
            <a:r>
              <a:rPr lang="en-GB" sz="2000" b="1" dirty="0"/>
              <a:t> </a:t>
            </a:r>
            <a:r>
              <a:rPr lang="en-GB" sz="2000" b="1" dirty="0" err="1"/>
              <a:t>maka</a:t>
            </a:r>
            <a:r>
              <a:rPr lang="en-GB" sz="2000" b="1" dirty="0"/>
              <a:t> </a:t>
            </a:r>
            <a:r>
              <a:rPr lang="en-GB" sz="2000" b="1" dirty="0" err="1"/>
              <a:t>populasi</a:t>
            </a:r>
            <a:r>
              <a:rPr lang="en-GB" sz="2000" b="1" dirty="0"/>
              <a:t> target </a:t>
            </a:r>
            <a:r>
              <a:rPr lang="en-GB" sz="2000" b="1" dirty="0" err="1"/>
              <a:t>dan</a:t>
            </a:r>
            <a:r>
              <a:rPr lang="en-GB" sz="2000" b="1" dirty="0"/>
              <a:t> </a:t>
            </a:r>
            <a:r>
              <a:rPr lang="en-GB" sz="2000" b="1" dirty="0" err="1"/>
              <a:t>survei</a:t>
            </a:r>
            <a:r>
              <a:rPr lang="en-GB" sz="2000" b="1" dirty="0"/>
              <a:t> </a:t>
            </a:r>
            <a:r>
              <a:rPr lang="en-GB" sz="2000" b="1" dirty="0" err="1"/>
              <a:t>menjadi</a:t>
            </a:r>
            <a:r>
              <a:rPr lang="en-GB" sz="2000" b="1" dirty="0"/>
              <a:t> </a:t>
            </a:r>
            <a:r>
              <a:rPr lang="en-GB" sz="2000" b="1" dirty="0" err="1"/>
              <a:t>tidak</a:t>
            </a:r>
            <a:r>
              <a:rPr lang="en-GB" sz="2000" b="1" dirty="0"/>
              <a:t> </a:t>
            </a:r>
            <a:r>
              <a:rPr lang="en-GB" sz="2000" b="1" dirty="0" err="1"/>
              <a:t>sama</a:t>
            </a:r>
            <a:r>
              <a:rPr lang="en-GB" sz="2000" b="1" dirty="0"/>
              <a:t>.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09800" y="4572000"/>
            <a:ext cx="762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57400" y="1524000"/>
            <a:ext cx="4419600" cy="228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1828800"/>
            <a:ext cx="2209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>
          <a:xfrm>
            <a:off x="5943600" y="24384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171700" y="33909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Unsur-unsur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Populasi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 err="1"/>
              <a:t>Populasi</a:t>
            </a:r>
            <a:r>
              <a:rPr lang="en-GB" b="1" dirty="0"/>
              <a:t> </a:t>
            </a:r>
            <a:r>
              <a:rPr lang="en-GB" b="1" dirty="0" err="1"/>
              <a:t>terdiri</a:t>
            </a:r>
            <a:r>
              <a:rPr lang="en-GB" b="1" dirty="0"/>
              <a:t> </a:t>
            </a:r>
            <a:r>
              <a:rPr lang="en-GB" b="1" dirty="0" err="1"/>
              <a:t>dari</a:t>
            </a:r>
            <a:r>
              <a:rPr lang="en-GB" b="1" dirty="0"/>
              <a:t> </a:t>
            </a:r>
            <a:r>
              <a:rPr lang="en-GB" b="1" dirty="0" err="1"/>
              <a:t>unsur</a:t>
            </a:r>
            <a:r>
              <a:rPr lang="en-GB" b="1" dirty="0"/>
              <a:t> sampling </a:t>
            </a:r>
            <a:r>
              <a:rPr lang="en-GB" b="1" dirty="0" err="1"/>
              <a:t>yaitu</a:t>
            </a:r>
            <a:r>
              <a:rPr lang="en-GB" b="1" dirty="0"/>
              <a:t> </a:t>
            </a:r>
            <a:r>
              <a:rPr lang="en-GB" b="1" dirty="0" err="1"/>
              <a:t>unsur</a:t>
            </a:r>
            <a:r>
              <a:rPr lang="en-GB" b="1" dirty="0"/>
              <a:t>/</a:t>
            </a:r>
            <a:r>
              <a:rPr lang="en-GB" b="1" dirty="0" err="1"/>
              <a:t>unsur</a:t>
            </a:r>
            <a:r>
              <a:rPr lang="en-GB" b="1" dirty="0"/>
              <a:t> yang </a:t>
            </a:r>
            <a:r>
              <a:rPr lang="en-GB" b="1" dirty="0" err="1"/>
              <a:t>diambil</a:t>
            </a:r>
            <a:r>
              <a:rPr lang="en-GB" b="1" dirty="0"/>
              <a:t> </a:t>
            </a:r>
            <a:r>
              <a:rPr lang="en-GB" b="1" dirty="0" err="1"/>
              <a:t>sebagai</a:t>
            </a:r>
            <a:r>
              <a:rPr lang="en-GB" b="1" dirty="0"/>
              <a:t> </a:t>
            </a:r>
            <a:r>
              <a:rPr lang="en-GB" b="1" dirty="0" err="1"/>
              <a:t>sampel</a:t>
            </a:r>
            <a:r>
              <a:rPr lang="en-GB" b="1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 </a:t>
            </a:r>
            <a:r>
              <a:rPr lang="en-GB" b="1" dirty="0" err="1"/>
              <a:t>Kerangka</a:t>
            </a:r>
            <a:r>
              <a:rPr lang="en-GB" b="1" dirty="0"/>
              <a:t> sampling (</a:t>
            </a:r>
            <a:r>
              <a:rPr lang="en-GB" b="1" i="1" dirty="0"/>
              <a:t>sampling Frame</a:t>
            </a:r>
            <a:r>
              <a:rPr lang="en-GB" b="1" dirty="0"/>
              <a:t>) </a:t>
            </a:r>
            <a:r>
              <a:rPr lang="en-GB" b="1" dirty="0" err="1"/>
              <a:t>adalah</a:t>
            </a:r>
            <a:r>
              <a:rPr lang="en-GB" b="1" dirty="0"/>
              <a:t> </a:t>
            </a:r>
            <a:r>
              <a:rPr lang="en-GB" b="1" dirty="0" err="1"/>
              <a:t>daftar</a:t>
            </a:r>
            <a:r>
              <a:rPr lang="en-GB" b="1" dirty="0"/>
              <a:t> </a:t>
            </a:r>
            <a:r>
              <a:rPr lang="en-GB" b="1" dirty="0" err="1"/>
              <a:t>semua</a:t>
            </a:r>
            <a:r>
              <a:rPr lang="en-GB" b="1" dirty="0"/>
              <a:t> </a:t>
            </a:r>
            <a:r>
              <a:rPr lang="en-GB" b="1" dirty="0" err="1"/>
              <a:t>unsur</a:t>
            </a:r>
            <a:r>
              <a:rPr lang="en-GB" b="1" dirty="0"/>
              <a:t> sampling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populasi</a:t>
            </a:r>
            <a:r>
              <a:rPr lang="en-GB" b="1" dirty="0"/>
              <a:t> sampling. </a:t>
            </a:r>
          </a:p>
          <a:p>
            <a:pPr lvl="1">
              <a:buFont typeface="Wingdings" pitchFamily="2" charset="2"/>
              <a:buChar char="q"/>
            </a:pPr>
            <a:r>
              <a:rPr lang="en-GB" b="1" dirty="0" err="1"/>
              <a:t>Unsur</a:t>
            </a:r>
            <a:r>
              <a:rPr lang="en-GB" b="1" dirty="0"/>
              <a:t> sampling </a:t>
            </a:r>
            <a:r>
              <a:rPr lang="en-GB" b="1" dirty="0" err="1"/>
              <a:t>ini</a:t>
            </a:r>
            <a:r>
              <a:rPr lang="en-GB" b="1" dirty="0"/>
              <a:t> </a:t>
            </a:r>
            <a:r>
              <a:rPr lang="en-GB" b="1" dirty="0" err="1"/>
              <a:t>diambil</a:t>
            </a:r>
            <a:r>
              <a:rPr lang="en-GB" b="1" dirty="0"/>
              <a:t> </a:t>
            </a:r>
            <a:r>
              <a:rPr lang="en-GB" b="1" dirty="0" err="1"/>
              <a:t>dengan</a:t>
            </a:r>
            <a:r>
              <a:rPr lang="en-GB" b="1" dirty="0"/>
              <a:t> </a:t>
            </a:r>
            <a:r>
              <a:rPr lang="en-GB" b="1" dirty="0" err="1"/>
              <a:t>menggunakan</a:t>
            </a:r>
            <a:r>
              <a:rPr lang="en-GB" b="1" dirty="0"/>
              <a:t> </a:t>
            </a:r>
            <a:r>
              <a:rPr lang="en-GB" b="1" dirty="0" err="1"/>
              <a:t>kerangka</a:t>
            </a:r>
            <a:r>
              <a:rPr lang="en-GB" b="1" dirty="0"/>
              <a:t> sampling (sampling frame)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Apakah</a:t>
            </a:r>
            <a:r>
              <a:rPr lang="en-GB" b="1" dirty="0"/>
              <a:t> </a:t>
            </a:r>
            <a:r>
              <a:rPr lang="en-GB" b="1" dirty="0" err="1"/>
              <a:t>sampel</a:t>
            </a:r>
            <a:r>
              <a:rPr lang="en-GB" b="1" dirty="0"/>
              <a:t>?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GB" b="1" dirty="0" err="1"/>
              <a:t>Sampel</a:t>
            </a:r>
            <a:r>
              <a:rPr lang="en-GB" b="1" dirty="0"/>
              <a:t>: </a:t>
            </a:r>
            <a:r>
              <a:rPr lang="en-GB" b="1" dirty="0" err="1"/>
              <a:t>unsur-unsur</a:t>
            </a:r>
            <a:r>
              <a:rPr lang="en-GB" b="1" dirty="0"/>
              <a:t> yang </a:t>
            </a:r>
            <a:r>
              <a:rPr lang="en-GB" b="1" dirty="0" err="1"/>
              <a:t>diambil</a:t>
            </a:r>
            <a:r>
              <a:rPr lang="en-GB" b="1" dirty="0"/>
              <a:t> </a:t>
            </a:r>
            <a:r>
              <a:rPr lang="en-GB" b="1" dirty="0" err="1"/>
              <a:t>dari</a:t>
            </a:r>
            <a:r>
              <a:rPr lang="en-GB" b="1" dirty="0"/>
              <a:t> </a:t>
            </a:r>
            <a:r>
              <a:rPr lang="en-GB" b="1" dirty="0" err="1"/>
              <a:t>populasi</a:t>
            </a:r>
            <a:endParaRPr lang="en-GB" b="1" dirty="0"/>
          </a:p>
          <a:p>
            <a:pPr>
              <a:defRPr/>
            </a:pPr>
            <a:r>
              <a:rPr lang="en-GB" b="1" dirty="0" err="1"/>
              <a:t>Bagian</a:t>
            </a:r>
            <a:r>
              <a:rPr lang="en-GB" b="1" dirty="0"/>
              <a:t> </a:t>
            </a:r>
            <a:r>
              <a:rPr lang="en-GB" b="1" dirty="0" err="1"/>
              <a:t>dari</a:t>
            </a:r>
            <a:r>
              <a:rPr lang="en-GB" b="1" dirty="0"/>
              <a:t> </a:t>
            </a:r>
            <a:r>
              <a:rPr lang="en-GB" b="1" dirty="0" err="1"/>
              <a:t>populasi</a:t>
            </a:r>
            <a:r>
              <a:rPr lang="en-GB" b="1" dirty="0"/>
              <a:t> yang </a:t>
            </a:r>
            <a:r>
              <a:rPr lang="en-GB" b="1" dirty="0" err="1"/>
              <a:t>mewakili</a:t>
            </a:r>
            <a:r>
              <a:rPr lang="en-GB" b="1" dirty="0"/>
              <a:t> </a:t>
            </a:r>
            <a:r>
              <a:rPr lang="en-GB" b="1" dirty="0" err="1"/>
              <a:t>keseluruhan</a:t>
            </a:r>
            <a:r>
              <a:rPr lang="en-GB" b="1" dirty="0"/>
              <a:t> </a:t>
            </a:r>
            <a:r>
              <a:rPr lang="en-GB" b="1" dirty="0" err="1"/>
              <a:t>anggota</a:t>
            </a:r>
            <a:r>
              <a:rPr lang="en-GB" b="1" dirty="0"/>
              <a:t> </a:t>
            </a:r>
            <a:r>
              <a:rPr lang="en-GB" b="1" dirty="0" err="1"/>
              <a:t>populasi</a:t>
            </a:r>
            <a:r>
              <a:rPr lang="en-GB" b="1" dirty="0"/>
              <a:t> (</a:t>
            </a:r>
            <a:r>
              <a:rPr lang="en-GB" b="1" dirty="0" err="1"/>
              <a:t>representatif</a:t>
            </a:r>
            <a:r>
              <a:rPr lang="en-GB" b="1" dirty="0"/>
              <a:t>)</a:t>
            </a:r>
          </a:p>
          <a:p>
            <a:pPr>
              <a:defRPr/>
            </a:pPr>
            <a:r>
              <a:rPr lang="en-GB" b="1" dirty="0" err="1"/>
              <a:t>Jika</a:t>
            </a:r>
            <a:r>
              <a:rPr lang="en-GB" b="1" dirty="0"/>
              <a:t> </a:t>
            </a:r>
            <a:r>
              <a:rPr lang="en-GB" b="1" dirty="0" err="1"/>
              <a:t>prinsip</a:t>
            </a:r>
            <a:r>
              <a:rPr lang="en-GB" b="1" dirty="0"/>
              <a:t> </a:t>
            </a:r>
            <a:r>
              <a:rPr lang="en-GB" b="1" dirty="0" err="1"/>
              <a:t>representatif</a:t>
            </a:r>
            <a:r>
              <a:rPr lang="en-GB" b="1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dipenuhi</a:t>
            </a:r>
            <a:r>
              <a:rPr lang="en-GB" b="1" dirty="0"/>
              <a:t>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penarikan</a:t>
            </a:r>
            <a:r>
              <a:rPr lang="en-GB" b="1" dirty="0"/>
              <a:t> </a:t>
            </a:r>
            <a:r>
              <a:rPr lang="en-GB" b="1" dirty="0" err="1"/>
              <a:t>sampel</a:t>
            </a:r>
            <a:r>
              <a:rPr lang="en-GB" b="1" dirty="0"/>
              <a:t>, </a:t>
            </a:r>
            <a:r>
              <a:rPr lang="en-GB" b="1" dirty="0" err="1"/>
              <a:t>maka</a:t>
            </a:r>
            <a:r>
              <a:rPr lang="en-GB" b="1" dirty="0"/>
              <a:t> </a:t>
            </a:r>
            <a:r>
              <a:rPr lang="en-GB" b="1" dirty="0" err="1"/>
              <a:t>berapapun</a:t>
            </a:r>
            <a:r>
              <a:rPr lang="en-GB" b="1" dirty="0"/>
              <a:t> </a:t>
            </a:r>
            <a:r>
              <a:rPr lang="en-GB" b="1" dirty="0" err="1"/>
              <a:t>ukuran</a:t>
            </a:r>
            <a:r>
              <a:rPr lang="en-GB" b="1" dirty="0"/>
              <a:t> </a:t>
            </a:r>
            <a:r>
              <a:rPr lang="en-GB" b="1" dirty="0" err="1"/>
              <a:t>sampel</a:t>
            </a:r>
            <a:r>
              <a:rPr lang="en-GB" b="1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dapat</a:t>
            </a:r>
            <a:r>
              <a:rPr lang="en-GB" b="1" dirty="0"/>
              <a:t> </a:t>
            </a:r>
            <a:r>
              <a:rPr lang="en-GB" b="1" dirty="0" err="1"/>
              <a:t>digeneralisasikan</a:t>
            </a:r>
            <a:r>
              <a:rPr lang="en-GB" b="1" dirty="0"/>
              <a:t> </a:t>
            </a:r>
            <a:r>
              <a:rPr lang="en-GB" b="1" dirty="0" err="1"/>
              <a:t>untuk</a:t>
            </a:r>
            <a:r>
              <a:rPr lang="en-GB" b="1" dirty="0"/>
              <a:t> </a:t>
            </a:r>
            <a:r>
              <a:rPr lang="en-GB" b="1" dirty="0" err="1"/>
              <a:t>menjelaskan</a:t>
            </a:r>
            <a:r>
              <a:rPr lang="en-GB" b="1" dirty="0"/>
              <a:t> </a:t>
            </a:r>
            <a:r>
              <a:rPr lang="en-GB" b="1" dirty="0" err="1"/>
              <a:t>sifat</a:t>
            </a:r>
            <a:r>
              <a:rPr lang="en-GB" b="1" dirty="0"/>
              <a:t> </a:t>
            </a:r>
            <a:r>
              <a:rPr lang="en-GB" b="1" dirty="0" err="1"/>
              <a:t>populasi</a:t>
            </a:r>
            <a:r>
              <a:rPr lang="en-GB" b="1" dirty="0"/>
              <a:t> </a:t>
            </a:r>
            <a:r>
              <a:rPr lang="en-GB" b="1" dirty="0" err="1"/>
              <a:t>di</a:t>
            </a:r>
            <a:r>
              <a:rPr lang="en-GB" b="1" dirty="0"/>
              <a:t> </a:t>
            </a:r>
            <a:r>
              <a:rPr lang="en-GB" b="1" dirty="0" err="1"/>
              <a:t>mana</a:t>
            </a:r>
            <a:r>
              <a:rPr lang="en-GB" b="1" dirty="0"/>
              <a:t> </a:t>
            </a:r>
            <a:r>
              <a:rPr lang="en-GB" b="1" dirty="0" err="1"/>
              <a:t>sampel</a:t>
            </a:r>
            <a:r>
              <a:rPr lang="en-GB" b="1" dirty="0"/>
              <a:t> </a:t>
            </a:r>
            <a:r>
              <a:rPr lang="en-GB" b="1" dirty="0" err="1"/>
              <a:t>diambil</a:t>
            </a:r>
            <a:r>
              <a:rPr lang="en-GB" b="1"/>
              <a:t>. </a:t>
            </a:r>
            <a:endParaRPr lang="en-GB" b="1" dirty="0"/>
          </a:p>
          <a:p>
            <a:pPr>
              <a:defRPr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917</Words>
  <Application>Microsoft Office PowerPoint</Application>
  <PresentationFormat>On-screen Show (4:3)</PresentationFormat>
  <Paragraphs>135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Office Theme</vt:lpstr>
      <vt:lpstr>POPULASI DAN SAMPEL </vt:lpstr>
      <vt:lpstr>POPULASI DAN SAMPEL </vt:lpstr>
      <vt:lpstr>Lanjutan…. </vt:lpstr>
      <vt:lpstr>Menentukan populasi dapat  dibantu oleh empat faktor :</vt:lpstr>
      <vt:lpstr>Contoh: </vt:lpstr>
      <vt:lpstr>Populasi dapat dibedakan </vt:lpstr>
      <vt:lpstr>Lanjutan…</vt:lpstr>
      <vt:lpstr>Unsur-unsur dalam Populasi</vt:lpstr>
      <vt:lpstr>Apakah sampel? </vt:lpstr>
      <vt:lpstr>Cara menentukan sample, agar memenuhi syarat </vt:lpstr>
      <vt:lpstr>Berapa besar sampel = representatif? </vt:lpstr>
      <vt:lpstr>Teknik penarikan/pengambilan sample</vt:lpstr>
      <vt:lpstr>Probability Sampling </vt:lpstr>
      <vt:lpstr>Beberapa Teknik Probability Sampling: </vt:lpstr>
      <vt:lpstr>Systematic Random Sampling (Penarikan sample secara sistematik)</vt:lpstr>
      <vt:lpstr>2. Stratified Random Sampling (Penarikan Sampel Startifikasi)</vt:lpstr>
      <vt:lpstr>Syarat Stratified Random Sampling</vt:lpstr>
      <vt:lpstr>4. Cluster Sampling  (Penarikan Sampel Berkelompok)</vt:lpstr>
      <vt:lpstr>Caranya:</vt:lpstr>
      <vt:lpstr>Multistage Sampling  (Penarikan Sampel Secara Bertahap)</vt:lpstr>
      <vt:lpstr>Area Sampling ( Penarikan Sampel Wilayah) </vt:lpstr>
      <vt:lpstr>Beberapa Teknik Non Probability Sampling </vt:lpstr>
      <vt:lpstr>Quota Sampling  (Penarikan Sampel Jatah)</vt:lpstr>
      <vt:lpstr>Akhir Kata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POPULASI DAN SAMPEL</dc:title>
  <dc:creator>lenovo206</dc:creator>
  <cp:lastModifiedBy>tuti budirahayu</cp:lastModifiedBy>
  <cp:revision>9</cp:revision>
  <dcterms:created xsi:type="dcterms:W3CDTF">2014-10-12T12:50:11Z</dcterms:created>
  <dcterms:modified xsi:type="dcterms:W3CDTF">2016-12-12T15:24:52Z</dcterms:modified>
</cp:coreProperties>
</file>