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8" r:id="rId2"/>
    <p:sldId id="256" r:id="rId3"/>
    <p:sldId id="259" r:id="rId4"/>
    <p:sldId id="284" r:id="rId5"/>
    <p:sldId id="290" r:id="rId6"/>
    <p:sldId id="285" r:id="rId7"/>
    <p:sldId id="291" r:id="rId8"/>
    <p:sldId id="288" r:id="rId9"/>
    <p:sldId id="292" r:id="rId10"/>
    <p:sldId id="286" r:id="rId11"/>
    <p:sldId id="293" r:id="rId12"/>
    <p:sldId id="287" r:id="rId13"/>
    <p:sldId id="263" r:id="rId14"/>
    <p:sldId id="261" r:id="rId15"/>
    <p:sldId id="262" r:id="rId16"/>
    <p:sldId id="265" r:id="rId17"/>
    <p:sldId id="273" r:id="rId18"/>
    <p:sldId id="282" r:id="rId19"/>
    <p:sldId id="283" r:id="rId2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Varela Round" panose="020B0604020202020204" charset="-79"/>
      <p:regular r:id="rId30"/>
    </p:embeddedFont>
    <p:embeddedFont>
      <p:font typeface="Didact Gothic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1D1BD9-3E90-4C80-90A6-960BCB4314B8}">
  <a:tblStyle styleId="{5F1D1BD9-3E90-4C80-90A6-960BCB431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0394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597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28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11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518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35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882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205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545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556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670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55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09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53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42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10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27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185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15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" name="Google Shape;12;p2"/>
            <p:cNvSpPr/>
            <p:nvPr/>
          </p:nvSpPr>
          <p:spPr>
            <a:xfrm>
              <a:off x="428433" y="583382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388375" y="548150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4" name="Google Shape;14;p2"/>
          <p:cNvGrpSpPr/>
          <p:nvPr/>
        </p:nvGrpSpPr>
        <p:grpSpPr>
          <a:xfrm>
            <a:off x="7590820" y="3227709"/>
            <a:ext cx="1171804" cy="1387410"/>
            <a:chOff x="1384300" y="1439863"/>
            <a:chExt cx="1433400" cy="1697138"/>
          </a:xfrm>
        </p:grpSpPr>
        <p:sp>
          <p:nvSpPr>
            <p:cNvPr id="15" name="Google Shape;15;p2"/>
            <p:cNvSpPr/>
            <p:nvPr/>
          </p:nvSpPr>
          <p:spPr>
            <a:xfrm>
              <a:off x="2805113" y="2438401"/>
              <a:ext cx="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5113" y="24638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84300" y="1439863"/>
              <a:ext cx="14271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98763" y="2463801"/>
              <a:ext cx="63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33550" y="2768601"/>
              <a:ext cx="1077900" cy="3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3863" y="2152651"/>
              <a:ext cx="155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5813" y="1498601"/>
              <a:ext cx="690600" cy="5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84375" y="2120901"/>
              <a:ext cx="777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55838" y="2457451"/>
              <a:ext cx="3555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39950" y="2787651"/>
              <a:ext cx="1350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03350" y="1620838"/>
              <a:ext cx="271500" cy="10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24113" y="1633538"/>
              <a:ext cx="303300" cy="20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33575" y="2438401"/>
              <a:ext cx="1413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65325" y="2463801"/>
              <a:ext cx="840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4300" y="1439863"/>
              <a:ext cx="14334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0875" y="21399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52600" y="201612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6000"/>
              <a:buNone/>
              <a:defRPr sz="6000">
                <a:solidFill>
                  <a:srgbClr val="3E4A6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49" name="Google Shape;49;p3"/>
            <p:cNvSpPr/>
            <p:nvPr/>
          </p:nvSpPr>
          <p:spPr>
            <a:xfrm>
              <a:off x="428433" y="583382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50" name="Google Shape;50;p3"/>
            <p:cNvSpPr/>
            <p:nvPr/>
          </p:nvSpPr>
          <p:spPr>
            <a:xfrm>
              <a:off x="388375" y="548150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1" name="Google Shape;51;p3"/>
          <p:cNvGrpSpPr/>
          <p:nvPr/>
        </p:nvGrpSpPr>
        <p:grpSpPr>
          <a:xfrm>
            <a:off x="7651743" y="3237540"/>
            <a:ext cx="1194349" cy="1381259"/>
            <a:chOff x="3895725" y="1433513"/>
            <a:chExt cx="1490700" cy="1723988"/>
          </a:xfrm>
        </p:grpSpPr>
        <p:sp>
          <p:nvSpPr>
            <p:cNvPr id="52" name="Google Shape;52;p3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224338" y="2781301"/>
              <a:ext cx="909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102225" y="1601788"/>
              <a:ext cx="2190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662488" y="1557338"/>
              <a:ext cx="368400" cy="3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927475" y="1479551"/>
              <a:ext cx="355500" cy="37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14775" y="1433513"/>
              <a:ext cx="212700" cy="30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830763" y="1498601"/>
              <a:ext cx="2253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205288" y="2819401"/>
              <a:ext cx="1158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18088" y="2638426"/>
              <a:ext cx="103200" cy="2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56063" y="2093913"/>
              <a:ext cx="949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46575" y="2470151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62488" y="2463801"/>
              <a:ext cx="355500" cy="3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095750" y="21463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579938" y="2192338"/>
              <a:ext cx="1668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67263" y="2093913"/>
              <a:ext cx="1095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59325" y="2159001"/>
              <a:ext cx="906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005263" y="1990726"/>
              <a:ext cx="1032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05263" y="2062163"/>
              <a:ext cx="1032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37013" y="2139951"/>
              <a:ext cx="651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314825" y="2165351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321175" y="2457451"/>
              <a:ext cx="1620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352925" y="2489201"/>
              <a:ext cx="840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586288" y="20875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4800"/>
              <a:buNone/>
              <a:defRPr sz="4800">
                <a:solidFill>
                  <a:srgbClr val="3E4A6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>
                <a:solidFill>
                  <a:srgbClr val="6D9EE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000"/>
              <a:buNone/>
              <a:defRPr sz="3000">
                <a:solidFill>
                  <a:srgbClr val="6D9EE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428433" y="888182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>
            <a:off x="388375" y="852950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137" name="Google Shape;137;p5"/>
            <p:cNvSpPr/>
            <p:nvPr/>
          </p:nvSpPr>
          <p:spPr>
            <a:xfrm>
              <a:off x="2674938" y="3643313"/>
              <a:ext cx="525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727325" y="36814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727325" y="3681413"/>
              <a:ext cx="126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700213" y="4303713"/>
              <a:ext cx="742800" cy="35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649413" y="5224463"/>
              <a:ext cx="8382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36713" y="4316413"/>
              <a:ext cx="928800" cy="3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390775" y="3694113"/>
              <a:ext cx="3492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443038" y="3668713"/>
              <a:ext cx="3684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527300" y="3805238"/>
              <a:ext cx="2778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352550" y="3805238"/>
              <a:ext cx="315900" cy="3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836738" y="4608513"/>
              <a:ext cx="509700" cy="11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681163" y="5237163"/>
              <a:ext cx="2652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217738" y="5249863"/>
              <a:ext cx="238200" cy="10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405063" y="4310063"/>
              <a:ext cx="1095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662113" y="4329113"/>
              <a:ext cx="651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411413" y="3843338"/>
              <a:ext cx="906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733550" y="3779838"/>
              <a:ext cx="77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727200" y="3830638"/>
              <a:ext cx="507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217738" y="42846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5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428433" y="888182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388375" y="852950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6" name="Google Shape;176;p6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177" name="Google Shape;177;p6"/>
            <p:cNvSpPr/>
            <p:nvPr/>
          </p:nvSpPr>
          <p:spPr>
            <a:xfrm>
              <a:off x="2805113" y="2438401"/>
              <a:ext cx="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805113" y="24638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384300" y="1439863"/>
              <a:ext cx="14271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798763" y="2463801"/>
              <a:ext cx="63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805113" y="243840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733550" y="2768601"/>
              <a:ext cx="1077900" cy="36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693863" y="2152651"/>
              <a:ext cx="155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055813" y="1498601"/>
              <a:ext cx="690600" cy="5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984375" y="2120901"/>
              <a:ext cx="777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255838" y="2457451"/>
              <a:ext cx="3555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139950" y="2787651"/>
              <a:ext cx="1350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403350" y="1620838"/>
              <a:ext cx="271500" cy="10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424113" y="1633538"/>
              <a:ext cx="303300" cy="20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933575" y="2438401"/>
              <a:ext cx="1413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965325" y="2463801"/>
              <a:ext cx="840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384300" y="1439863"/>
              <a:ext cx="1433400" cy="1671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920875" y="21399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52600" y="201612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09" name="Google Shape;209;p6"/>
          <p:cNvSpPr txBox="1">
            <a:spLocks noGrp="1"/>
          </p:cNvSpPr>
          <p:nvPr>
            <p:ph type="body" idx="2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10" name="Google Shape;210;p6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428433" y="888182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14" name="Google Shape;214;p7"/>
          <p:cNvSpPr/>
          <p:nvPr/>
        </p:nvSpPr>
        <p:spPr>
          <a:xfrm>
            <a:off x="388375" y="852950"/>
            <a:ext cx="7165225" cy="3994205"/>
          </a:xfrm>
          <a:custGeom>
            <a:avLst/>
            <a:gdLst/>
            <a:ahLst/>
            <a:cxnLst/>
            <a:rect l="l" t="t" r="r" b="b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1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2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body" idx="3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19" name="Google Shape;219;p7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220" name="Google Shape;220;p7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224338" y="2781301"/>
              <a:ext cx="909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102225" y="1601788"/>
              <a:ext cx="2190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662488" y="1557338"/>
              <a:ext cx="368400" cy="3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927475" y="1479551"/>
              <a:ext cx="355500" cy="37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914775" y="1433513"/>
              <a:ext cx="212700" cy="30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830763" y="1498601"/>
              <a:ext cx="2253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4205288" y="2819401"/>
              <a:ext cx="1158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018088" y="2638426"/>
              <a:ext cx="103200" cy="2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4056063" y="2093913"/>
              <a:ext cx="949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346575" y="2470151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662488" y="2463801"/>
              <a:ext cx="355500" cy="3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095750" y="21463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579938" y="2192338"/>
              <a:ext cx="1668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767263" y="2093913"/>
              <a:ext cx="1095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759325" y="2159001"/>
              <a:ext cx="906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005263" y="1990726"/>
              <a:ext cx="1032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005263" y="2062163"/>
              <a:ext cx="1032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037013" y="2139951"/>
              <a:ext cx="651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314825" y="2165351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321175" y="2457451"/>
              <a:ext cx="1620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352925" y="2489201"/>
              <a:ext cx="840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586288" y="20875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9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297" name="Google Shape;297;p9"/>
            <p:cNvSpPr/>
            <p:nvPr/>
          </p:nvSpPr>
          <p:spPr>
            <a:xfrm>
              <a:off x="428433" y="583382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298" name="Google Shape;298;p9"/>
            <p:cNvSpPr/>
            <p:nvPr/>
          </p:nvSpPr>
          <p:spPr>
            <a:xfrm>
              <a:off x="388375" y="548150"/>
              <a:ext cx="7165225" cy="3994205"/>
            </a:xfrm>
            <a:custGeom>
              <a:avLst/>
              <a:gdLst/>
              <a:ahLst/>
              <a:cxnLst/>
              <a:rect l="l" t="t" r="r" b="b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99" name="Google Shape;299;p9"/>
          <p:cNvSpPr txBox="1">
            <a:spLocks noGrp="1"/>
          </p:cNvSpPr>
          <p:nvPr>
            <p:ph type="body" idx="1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grpSp>
        <p:nvGrpSpPr>
          <p:cNvPr id="300" name="Google Shape;300;p9"/>
          <p:cNvGrpSpPr/>
          <p:nvPr/>
        </p:nvGrpSpPr>
        <p:grpSpPr>
          <a:xfrm>
            <a:off x="7522239" y="3121170"/>
            <a:ext cx="1194510" cy="1523626"/>
            <a:chOff x="1300163" y="3487738"/>
            <a:chExt cx="1549500" cy="1976425"/>
          </a:xfrm>
        </p:grpSpPr>
        <p:sp>
          <p:nvSpPr>
            <p:cNvPr id="301" name="Google Shape;301;p9"/>
            <p:cNvSpPr/>
            <p:nvPr/>
          </p:nvSpPr>
          <p:spPr>
            <a:xfrm>
              <a:off x="2674938" y="3643313"/>
              <a:ext cx="525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727325" y="36814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727325" y="3681413"/>
              <a:ext cx="126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700213" y="4303713"/>
              <a:ext cx="742800" cy="35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649413" y="5224463"/>
              <a:ext cx="8382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636713" y="4316413"/>
              <a:ext cx="928800" cy="3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390775" y="3694113"/>
              <a:ext cx="3492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443038" y="3668713"/>
              <a:ext cx="3684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527300" y="3805238"/>
              <a:ext cx="2778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352550" y="3805238"/>
              <a:ext cx="315900" cy="3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836738" y="4608513"/>
              <a:ext cx="509700" cy="11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681163" y="5237163"/>
              <a:ext cx="2652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2217738" y="5249863"/>
              <a:ext cx="238200" cy="10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405063" y="4310063"/>
              <a:ext cx="1095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662113" y="4329113"/>
              <a:ext cx="651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411413" y="3843338"/>
              <a:ext cx="906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733550" y="3779838"/>
              <a:ext cx="77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727200" y="3830638"/>
              <a:ext cx="507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2217738" y="42846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at)">
  <p:cSld name="BLANK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1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373" name="Google Shape;373;p11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4224338" y="2781301"/>
              <a:ext cx="909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102225" y="1601788"/>
              <a:ext cx="2190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662488" y="1557338"/>
              <a:ext cx="368400" cy="34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927475" y="1479551"/>
              <a:ext cx="355500" cy="37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3914775" y="1433513"/>
              <a:ext cx="212700" cy="30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830763" y="1498601"/>
              <a:ext cx="225300" cy="2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205288" y="2819401"/>
              <a:ext cx="1158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5018088" y="2638426"/>
              <a:ext cx="103200" cy="2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056063" y="2093913"/>
              <a:ext cx="949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4346575" y="2470151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4662488" y="2463801"/>
              <a:ext cx="355500" cy="3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4095750" y="21463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579938" y="2192338"/>
              <a:ext cx="1668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767263" y="2093913"/>
              <a:ext cx="1095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4759325" y="2159001"/>
              <a:ext cx="906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4005263" y="1990726"/>
              <a:ext cx="1032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4005263" y="2062163"/>
              <a:ext cx="1032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037013" y="2139951"/>
              <a:ext cx="651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4314825" y="2165351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321175" y="2457451"/>
              <a:ext cx="1620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4352925" y="2489201"/>
              <a:ext cx="840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3895725" y="1433513"/>
              <a:ext cx="14907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4586288" y="20875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p1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mster)">
  <p:cSld name="BLANK_1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2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2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405" name="Google Shape;405;p12"/>
            <p:cNvSpPr/>
            <p:nvPr/>
          </p:nvSpPr>
          <p:spPr>
            <a:xfrm>
              <a:off x="2674938" y="3643313"/>
              <a:ext cx="52500" cy="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2727325" y="36814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2727325" y="3681413"/>
              <a:ext cx="12600" cy="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700213" y="4303713"/>
              <a:ext cx="742800" cy="357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1649413" y="5224463"/>
              <a:ext cx="8382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1636713" y="4316413"/>
              <a:ext cx="928800" cy="3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2390775" y="3694113"/>
              <a:ext cx="3492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1443038" y="3668713"/>
              <a:ext cx="368400" cy="3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2527300" y="3805238"/>
              <a:ext cx="2778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352550" y="3805238"/>
              <a:ext cx="315900" cy="3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1836738" y="4608513"/>
              <a:ext cx="509700" cy="11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681163" y="5237163"/>
              <a:ext cx="265200" cy="12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2217738" y="5249863"/>
              <a:ext cx="238200" cy="109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2405063" y="4310063"/>
              <a:ext cx="1095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662113" y="4329113"/>
              <a:ext cx="651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411413" y="3843338"/>
              <a:ext cx="906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1733550" y="3779838"/>
              <a:ext cx="77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1727200" y="3830638"/>
              <a:ext cx="507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1300163" y="3487738"/>
              <a:ext cx="1549500" cy="191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2217738" y="4284663"/>
              <a:ext cx="122100" cy="1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12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sh)">
  <p:cSld name="BLANK_1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3"/>
          <p:cNvGrpSpPr/>
          <p:nvPr/>
        </p:nvGrpSpPr>
        <p:grpSpPr>
          <a:xfrm>
            <a:off x="7401334" y="3761110"/>
            <a:ext cx="1453993" cy="1092425"/>
            <a:chOff x="3708400" y="3798888"/>
            <a:chExt cx="1844700" cy="1385975"/>
          </a:xfrm>
        </p:grpSpPr>
        <p:sp>
          <p:nvSpPr>
            <p:cNvPr id="442" name="Google Shape;442;p13"/>
            <p:cNvSpPr/>
            <p:nvPr/>
          </p:nvSpPr>
          <p:spPr>
            <a:xfrm>
              <a:off x="3708400" y="3967163"/>
              <a:ext cx="1844700" cy="12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3746500" y="4906963"/>
              <a:ext cx="1938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4824413" y="4938713"/>
              <a:ext cx="1746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5064125" y="4329113"/>
              <a:ext cx="354000" cy="233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5160963" y="4646613"/>
              <a:ext cx="270000" cy="21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4476750" y="4044951"/>
              <a:ext cx="528600" cy="1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4352925" y="4194176"/>
              <a:ext cx="5937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952875" y="4699001"/>
              <a:ext cx="10272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779838" y="4951413"/>
              <a:ext cx="212700" cy="1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4443413" y="4110038"/>
              <a:ext cx="439800" cy="239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4818063" y="4673601"/>
              <a:ext cx="212700" cy="2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5005388" y="4699001"/>
              <a:ext cx="5223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5167313" y="4271963"/>
              <a:ext cx="341400" cy="35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5064125" y="4471988"/>
              <a:ext cx="173100" cy="14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5076825" y="4537076"/>
              <a:ext cx="1476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5089525" y="4654551"/>
              <a:ext cx="63600" cy="4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5043488" y="4654551"/>
              <a:ext cx="142800" cy="147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4721225" y="4154488"/>
              <a:ext cx="969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792663" y="4200526"/>
              <a:ext cx="1032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759325" y="4187826"/>
              <a:ext cx="777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799013" y="4997451"/>
              <a:ext cx="507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824413" y="4991101"/>
              <a:ext cx="39600" cy="5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824413" y="4964113"/>
              <a:ext cx="714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849688" y="4932363"/>
              <a:ext cx="714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883025" y="4951413"/>
              <a:ext cx="507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3895725" y="4964113"/>
              <a:ext cx="63600" cy="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3952875" y="4795838"/>
              <a:ext cx="1620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437063" y="4848226"/>
              <a:ext cx="168300" cy="8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3708400" y="3967163"/>
              <a:ext cx="1844700" cy="12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367338" y="4919663"/>
              <a:ext cx="126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3952875" y="4997451"/>
              <a:ext cx="12600" cy="1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5367338" y="491966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173538" y="4816476"/>
              <a:ext cx="200100" cy="7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4005263" y="4699001"/>
              <a:ext cx="115800" cy="1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4443413" y="4738688"/>
              <a:ext cx="122100" cy="1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13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B1CD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B1CDF4"/>
              </a:buClr>
              <a:buSzPts val="3000"/>
              <a:buFont typeface="Didact Gothic"/>
              <a:buChar char="●"/>
              <a:defRPr sz="3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SzPts val="2400"/>
              <a:buFont typeface="Didact Gothic"/>
              <a:buChar char="○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1CDF4"/>
              </a:buClr>
              <a:buSzPts val="2400"/>
              <a:buFont typeface="Didact Gothic"/>
              <a:buChar char="■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●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○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■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●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○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1800"/>
              <a:buFont typeface="Didact Gothic"/>
              <a:buChar char="■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6"/>
          <p:cNvSpPr txBox="1">
            <a:spLocks noGrp="1"/>
          </p:cNvSpPr>
          <p:nvPr>
            <p:ph type="ctrTitle" idx="4294967295"/>
          </p:nvPr>
        </p:nvSpPr>
        <p:spPr>
          <a:xfrm>
            <a:off x="5781520" y="2389864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501" name="Google Shape;501;p16"/>
          <p:cNvSpPr txBox="1">
            <a:spLocks noGrp="1"/>
          </p:cNvSpPr>
          <p:nvPr>
            <p:ph type="subTitle" idx="4294967295"/>
          </p:nvPr>
        </p:nvSpPr>
        <p:spPr>
          <a:xfrm>
            <a:off x="385555" y="283864"/>
            <a:ext cx="6593700" cy="21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Nafi’atul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Nur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Latifah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		3011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Sheva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Alana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Brilianty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3012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Venina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Bayu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Ruthantien	3013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Zabania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Az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Zahra K.		3014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Dina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Cahyaningtyas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3015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Mutiara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Madini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Rasyida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3016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Aisyah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Audira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Ilmi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3017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Taniya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Septiani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3018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Belia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Angeline		3019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Lailatul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Qudroti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Islami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	3020</a:t>
            </a:r>
            <a:endParaRPr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2" name="Google Shape;502;p16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67600" y="125950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Hasil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63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ysClr val="windowText" lastClr="000000"/>
                </a:solidFill>
              </a:rPr>
              <a:t>Hasil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03342" y="959974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000" dirty="0" err="1" smtClean="0"/>
              <a:t>Masalahnya</a:t>
            </a:r>
            <a:r>
              <a:rPr lang="en-US" sz="2000" dirty="0" smtClean="0"/>
              <a:t>: </a:t>
            </a:r>
            <a:r>
              <a:rPr lang="en-US" sz="2000" dirty="0" err="1" smtClean="0"/>
              <a:t>ketakutan</a:t>
            </a:r>
            <a:r>
              <a:rPr lang="en-US" sz="2000" dirty="0" smtClean="0"/>
              <a:t> </a:t>
            </a:r>
            <a:r>
              <a:rPr lang="en-US" sz="2000" dirty="0" err="1" smtClean="0"/>
              <a:t>arsiparis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tergantikan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Artificial Intelligence/ AI di era </a:t>
            </a:r>
            <a:r>
              <a:rPr lang="en-US" sz="2000" dirty="0" err="1" smtClean="0"/>
              <a:t>revolusi</a:t>
            </a:r>
            <a:r>
              <a:rPr lang="en-US" sz="2000" dirty="0" smtClean="0"/>
              <a:t> industry 4.0 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arsiparis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punya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kemampuan</a:t>
            </a:r>
            <a:r>
              <a:rPr lang="en-US" sz="2000" dirty="0" smtClean="0"/>
              <a:t> di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pemerintahan</a:t>
            </a:r>
            <a:r>
              <a:rPr lang="en-US" sz="2000" dirty="0" smtClean="0"/>
              <a:t>,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arsitektur</a:t>
            </a:r>
            <a:r>
              <a:rPr lang="en-US" sz="2000" dirty="0" smtClean="0"/>
              <a:t>,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 smtClean="0"/>
              <a:t>kualitas</a:t>
            </a:r>
            <a:r>
              <a:rPr lang="en-US" sz="2000" dirty="0" smtClean="0"/>
              <a:t>,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,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lain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memanajemen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.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27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67600" y="125950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Kelebihan dan Kekurangan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02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>
            <a:spLocks noGrp="1"/>
          </p:cNvSpPr>
          <p:nvPr>
            <p:ph type="body" idx="1"/>
          </p:nvPr>
        </p:nvSpPr>
        <p:spPr>
          <a:xfrm>
            <a:off x="388375" y="852900"/>
            <a:ext cx="353445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 smtClean="0"/>
              <a:t>Kelebihan</a:t>
            </a:r>
            <a:endParaRPr sz="2000" b="1" dirty="0"/>
          </a:p>
          <a:p>
            <a:pPr marL="0" lvl="0" indent="0">
              <a:buNone/>
            </a:pPr>
            <a:r>
              <a:rPr lang="en-US" sz="2000" dirty="0" err="1"/>
              <a:t>Membahas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menghadapi</a:t>
            </a:r>
            <a:r>
              <a:rPr lang="en-US" sz="2000" dirty="0"/>
              <a:t> </a:t>
            </a:r>
            <a:r>
              <a:rPr lang="en-US" sz="2000" dirty="0" err="1"/>
              <a:t>perubahan-perubahan</a:t>
            </a:r>
            <a:r>
              <a:rPr lang="en-US" sz="2000" dirty="0"/>
              <a:t> </a:t>
            </a:r>
            <a:r>
              <a:rPr lang="en-US" sz="2000" dirty="0" err="1"/>
              <a:t>pesat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.</a:t>
            </a:r>
          </a:p>
          <a:p>
            <a:pPr marL="0" lvl="0" indent="0">
              <a:buNone/>
            </a:pP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nantinya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mempersiapkan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arsiparis</a:t>
            </a:r>
            <a:r>
              <a:rPr lang="en-US" sz="2000" dirty="0"/>
              <a:t> </a:t>
            </a:r>
            <a:r>
              <a:rPr lang="en-US" sz="2000" dirty="0" err="1"/>
              <a:t>profesional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mengimbangi</a:t>
            </a:r>
            <a:r>
              <a:rPr lang="en-US" sz="2000" dirty="0"/>
              <a:t> </a:t>
            </a:r>
            <a:r>
              <a:rPr lang="en-US" sz="2000" dirty="0" err="1"/>
              <a:t>kemajuan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</a:t>
            </a:r>
          </a:p>
        </p:txBody>
      </p:sp>
      <p:sp>
        <p:nvSpPr>
          <p:cNvPr id="539" name="Google Shape;539;p21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Kelebihan dan kekurangan</a:t>
            </a:r>
            <a:endParaRPr dirty="0"/>
          </a:p>
        </p:txBody>
      </p:sp>
      <p:sp>
        <p:nvSpPr>
          <p:cNvPr id="540" name="Google Shape;540;p21"/>
          <p:cNvSpPr txBox="1">
            <a:spLocks noGrp="1"/>
          </p:cNvSpPr>
          <p:nvPr>
            <p:ph type="body" idx="2"/>
          </p:nvPr>
        </p:nvSpPr>
        <p:spPr>
          <a:xfrm>
            <a:off x="3922833" y="852900"/>
            <a:ext cx="3388942" cy="34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/>
              <a:t>Kekurangan</a:t>
            </a:r>
            <a:endParaRPr sz="2000" b="1" dirty="0"/>
          </a:p>
          <a:p>
            <a:pPr marL="0" lvl="0" indent="0" algn="r">
              <a:buNone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cara-cara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tahapan-tahapan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(</a:t>
            </a:r>
            <a:r>
              <a:rPr lang="en-US" sz="2000" dirty="0" err="1"/>
              <a:t>arsiparis</a:t>
            </a:r>
            <a:r>
              <a:rPr lang="en-US" sz="2000" dirty="0"/>
              <a:t>) </a:t>
            </a:r>
            <a:r>
              <a:rPr lang="en-US" sz="2000" dirty="0" err="1"/>
              <a:t>mengimbangi</a:t>
            </a:r>
            <a:r>
              <a:rPr lang="en-US" sz="2000" dirty="0"/>
              <a:t> </a:t>
            </a:r>
            <a:r>
              <a:rPr lang="en-US" sz="2000" dirty="0" err="1"/>
              <a:t>kemajuan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.</a:t>
            </a:r>
          </a:p>
          <a:p>
            <a:pPr marL="0" lvl="0" indent="0" algn="r">
              <a:buNone/>
            </a:pPr>
            <a:r>
              <a:rPr lang="en-US" sz="2000" dirty="0"/>
              <a:t>Para </a:t>
            </a:r>
            <a:r>
              <a:rPr lang="en-US" sz="2000" dirty="0" err="1"/>
              <a:t>pembaca</a:t>
            </a:r>
            <a:r>
              <a:rPr lang="en-US" sz="2000" dirty="0"/>
              <a:t>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disini</a:t>
            </a:r>
            <a:r>
              <a:rPr lang="en-US" sz="2000" dirty="0"/>
              <a:t> </a:t>
            </a:r>
            <a:r>
              <a:rPr lang="en-US" sz="2000" dirty="0" err="1"/>
              <a:t>diharuskan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mengimbangi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mandiri</a:t>
            </a:r>
            <a:r>
              <a:rPr lang="en-US" sz="2000" dirty="0"/>
              <a:t>.</a:t>
            </a:r>
          </a:p>
        </p:txBody>
      </p:sp>
      <p:sp>
        <p:nvSpPr>
          <p:cNvPr id="541" name="Google Shape;541;p2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ysClr val="windowText" lastClr="000000"/>
                </a:solidFill>
              </a:rPr>
              <a:t>Kesimpulan</a:t>
            </a:r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d-ID" sz="2000" dirty="0" smtClean="0"/>
              <a:t>Dengan adanya kemajuan teknologi ini arsiparis menjadi lebih mudah dalam menata arsip – arsip agar tersusun secara sistematis.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id-ID" sz="2000" dirty="0" smtClean="0"/>
              <a:t>arsiparis </a:t>
            </a:r>
            <a:r>
              <a:rPr lang="en-US" sz="2000" dirty="0" err="1" smtClean="0"/>
              <a:t>diharapkan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id-ID" sz="2000" dirty="0" smtClean="0"/>
              <a:t>mengimbangi kemampuannya agar tidak tergerus dengan kemajuan teknologi itu sendiri. Selain itu, arsiparis juga harus memiliki soft skill yang mumpuni. </a:t>
            </a:r>
            <a:endParaRPr lang="en-US" sz="2000" dirty="0" smtClean="0"/>
          </a:p>
          <a:p>
            <a:endParaRPr lang="en-US" dirty="0" smtClean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endParaRPr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045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TERIMA KASIH</a:t>
            </a:r>
            <a:endParaRPr sz="6000"/>
          </a:p>
        </p:txBody>
      </p:sp>
      <p:sp>
        <p:nvSpPr>
          <p:cNvPr id="528" name="Google Shape;528;p20"/>
          <p:cNvSpPr txBox="1">
            <a:spLocks noGrp="1"/>
          </p:cNvSpPr>
          <p:nvPr>
            <p:ph type="subTitle" idx="4294967295"/>
          </p:nvPr>
        </p:nvSpPr>
        <p:spPr>
          <a:xfrm>
            <a:off x="685800" y="2801950"/>
            <a:ext cx="6432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Tencu</a:t>
            </a:r>
            <a:r>
              <a:rPr lang="en-US" dirty="0" smtClean="0"/>
              <a:t> for your attention </a:t>
            </a:r>
            <a:endParaRPr dirty="0"/>
          </a:p>
        </p:txBody>
      </p:sp>
      <p:sp>
        <p:nvSpPr>
          <p:cNvPr id="529" name="Google Shape;529;p20"/>
          <p:cNvSpPr/>
          <p:nvPr/>
        </p:nvSpPr>
        <p:spPr>
          <a:xfrm>
            <a:off x="7409788" y="689491"/>
            <a:ext cx="1265175" cy="128072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30" name="Google Shape;530;p20"/>
          <p:cNvSpPr/>
          <p:nvPr/>
        </p:nvSpPr>
        <p:spPr>
          <a:xfrm rot="1471575">
            <a:off x="6219220" y="1002373"/>
            <a:ext cx="739577" cy="71992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31" name="Google Shape;531;p20"/>
          <p:cNvSpPr/>
          <p:nvPr/>
        </p:nvSpPr>
        <p:spPr>
          <a:xfrm>
            <a:off x="7165088" y="567100"/>
            <a:ext cx="323855" cy="31436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32" name="Google Shape;532;p20"/>
          <p:cNvSpPr/>
          <p:nvPr/>
        </p:nvSpPr>
        <p:spPr>
          <a:xfrm rot="2485522">
            <a:off x="6956872" y="1993512"/>
            <a:ext cx="230297" cy="22377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33" name="Google Shape;533;p20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9" name="Google Shape;720;p40"/>
          <p:cNvSpPr/>
          <p:nvPr/>
        </p:nvSpPr>
        <p:spPr>
          <a:xfrm>
            <a:off x="4750529" y="2958659"/>
            <a:ext cx="535846" cy="47138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body" idx="1"/>
          </p:nvPr>
        </p:nvSpPr>
        <p:spPr>
          <a:xfrm>
            <a:off x="4394875" y="1039650"/>
            <a:ext cx="2588100" cy="3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557" name="Google Shape;557;p23" descr="7.jpg"/>
          <p:cNvPicPr preferRelativeResize="0"/>
          <p:nvPr/>
        </p:nvPicPr>
        <p:blipFill rotWithShape="1">
          <a:blip r:embed="rId3">
            <a:alphaModFix/>
          </a:blip>
          <a:srcRect l="21875" r="21875"/>
          <a:stretch/>
        </p:blipFill>
        <p:spPr>
          <a:xfrm>
            <a:off x="596575" y="1039648"/>
            <a:ext cx="3635450" cy="3635451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3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1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627" name="Google Shape;627;p31"/>
          <p:cNvSpPr txBox="1">
            <a:spLocks noGrp="1"/>
          </p:cNvSpPr>
          <p:nvPr>
            <p:ph type="body" idx="1"/>
          </p:nvPr>
        </p:nvSpPr>
        <p:spPr>
          <a:xfrm>
            <a:off x="535675" y="12763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628" name="Google Shape;628;p31"/>
          <p:cNvSpPr txBox="1">
            <a:spLocks noGrp="1"/>
          </p:cNvSpPr>
          <p:nvPr>
            <p:ph type="body" idx="2"/>
          </p:nvPr>
        </p:nvSpPr>
        <p:spPr>
          <a:xfrm>
            <a:off x="2778052" y="12763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629" name="Google Shape;629;p31"/>
          <p:cNvSpPr txBox="1">
            <a:spLocks noGrp="1"/>
          </p:cNvSpPr>
          <p:nvPr>
            <p:ph type="body" idx="3"/>
          </p:nvPr>
        </p:nvSpPr>
        <p:spPr>
          <a:xfrm>
            <a:off x="5020428" y="12763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0" name="Google Shape;630;p31"/>
          <p:cNvSpPr txBox="1">
            <a:spLocks noGrp="1"/>
          </p:cNvSpPr>
          <p:nvPr>
            <p:ph type="body" idx="1"/>
          </p:nvPr>
        </p:nvSpPr>
        <p:spPr>
          <a:xfrm>
            <a:off x="535675" y="30289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631" name="Google Shape;631;p31"/>
          <p:cNvSpPr txBox="1">
            <a:spLocks noGrp="1"/>
          </p:cNvSpPr>
          <p:nvPr>
            <p:ph type="body" idx="2"/>
          </p:nvPr>
        </p:nvSpPr>
        <p:spPr>
          <a:xfrm>
            <a:off x="2778052" y="30289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632" name="Google Shape;632;p31"/>
          <p:cNvSpPr txBox="1">
            <a:spLocks noGrp="1"/>
          </p:cNvSpPr>
          <p:nvPr>
            <p:ph type="body" idx="3"/>
          </p:nvPr>
        </p:nvSpPr>
        <p:spPr>
          <a:xfrm>
            <a:off x="5020428" y="3028950"/>
            <a:ext cx="2133000" cy="1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3" name="Google Shape;633;p31"/>
          <p:cNvSpPr/>
          <p:nvPr/>
        </p:nvSpPr>
        <p:spPr>
          <a:xfrm>
            <a:off x="5601910" y="1393421"/>
            <a:ext cx="335248" cy="32577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1"/>
          <p:cNvSpPr/>
          <p:nvPr/>
        </p:nvSpPr>
        <p:spPr>
          <a:xfrm>
            <a:off x="1379850" y="1317782"/>
            <a:ext cx="372599" cy="3762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1"/>
          <p:cNvSpPr/>
          <p:nvPr/>
        </p:nvSpPr>
        <p:spPr>
          <a:xfrm>
            <a:off x="3422484" y="1374748"/>
            <a:ext cx="361547" cy="363126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1"/>
          <p:cNvSpPr/>
          <p:nvPr/>
        </p:nvSpPr>
        <p:spPr>
          <a:xfrm>
            <a:off x="3433537" y="3065526"/>
            <a:ext cx="339444" cy="359449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1"/>
          <p:cNvSpPr/>
          <p:nvPr/>
        </p:nvSpPr>
        <p:spPr>
          <a:xfrm>
            <a:off x="5598480" y="3039995"/>
            <a:ext cx="342082" cy="410512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1"/>
          <p:cNvSpPr/>
          <p:nvPr/>
        </p:nvSpPr>
        <p:spPr>
          <a:xfrm>
            <a:off x="1339060" y="3028954"/>
            <a:ext cx="253691" cy="432593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DF4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SlidesCarnival icons are editable shapes</a:t>
            </a: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means that you can: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900"/>
              <a:buFont typeface="Didact Gothic"/>
              <a:buChar char="●"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Resize them without losing quality.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E4A63"/>
              </a:buClr>
              <a:buSzPts val="900"/>
              <a:buFont typeface="Didact Gothic"/>
              <a:buChar char="●"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Change fill color and opacity.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Isn’t that nice? :)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Examples:</a:t>
            </a: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6" name="Google Shape;706;p40"/>
          <p:cNvSpPr/>
          <p:nvPr/>
        </p:nvSpPr>
        <p:spPr>
          <a:xfrm>
            <a:off x="361248" y="271975"/>
            <a:ext cx="369982" cy="474702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0"/>
          <p:cNvSpPr/>
          <p:nvPr/>
        </p:nvSpPr>
        <p:spPr>
          <a:xfrm>
            <a:off x="930120" y="338286"/>
            <a:ext cx="394724" cy="334188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0"/>
          <p:cNvSpPr/>
          <p:nvPr/>
        </p:nvSpPr>
        <p:spPr>
          <a:xfrm>
            <a:off x="1516381" y="339324"/>
            <a:ext cx="383110" cy="33840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0"/>
          <p:cNvSpPr/>
          <p:nvPr/>
        </p:nvSpPr>
        <p:spPr>
          <a:xfrm>
            <a:off x="2135775" y="330391"/>
            <a:ext cx="312085" cy="350495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0"/>
          <p:cNvSpPr/>
          <p:nvPr/>
        </p:nvSpPr>
        <p:spPr>
          <a:xfrm>
            <a:off x="2736743" y="327234"/>
            <a:ext cx="265780" cy="35365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0"/>
          <p:cNvSpPr/>
          <p:nvPr/>
        </p:nvSpPr>
        <p:spPr>
          <a:xfrm>
            <a:off x="3244041" y="323016"/>
            <a:ext cx="410512" cy="362607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0"/>
          <p:cNvSpPr/>
          <p:nvPr/>
        </p:nvSpPr>
        <p:spPr>
          <a:xfrm>
            <a:off x="3855563" y="301432"/>
            <a:ext cx="352074" cy="40681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0"/>
          <p:cNvSpPr/>
          <p:nvPr/>
        </p:nvSpPr>
        <p:spPr>
          <a:xfrm>
            <a:off x="4408647" y="327753"/>
            <a:ext cx="409971" cy="35838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0"/>
          <p:cNvSpPr/>
          <p:nvPr/>
        </p:nvSpPr>
        <p:spPr>
          <a:xfrm>
            <a:off x="5012253" y="334068"/>
            <a:ext cx="362607" cy="345759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0"/>
          <p:cNvSpPr/>
          <p:nvPr/>
        </p:nvSpPr>
        <p:spPr>
          <a:xfrm>
            <a:off x="5599552" y="325655"/>
            <a:ext cx="352074" cy="359449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0"/>
          <p:cNvSpPr/>
          <p:nvPr/>
        </p:nvSpPr>
        <p:spPr>
          <a:xfrm>
            <a:off x="365466" y="859274"/>
            <a:ext cx="364705" cy="45153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0"/>
          <p:cNvSpPr/>
          <p:nvPr/>
        </p:nvSpPr>
        <p:spPr>
          <a:xfrm>
            <a:off x="946968" y="859274"/>
            <a:ext cx="364705" cy="45153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0"/>
          <p:cNvSpPr/>
          <p:nvPr/>
        </p:nvSpPr>
        <p:spPr>
          <a:xfrm>
            <a:off x="1518479" y="927163"/>
            <a:ext cx="376275" cy="323656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2099463" y="894527"/>
            <a:ext cx="375756" cy="380493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2683604" y="919269"/>
            <a:ext cx="372599" cy="329452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3271422" y="919269"/>
            <a:ext cx="361547" cy="33312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3862397" y="922946"/>
            <a:ext cx="335248" cy="32577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4425495" y="904519"/>
            <a:ext cx="371539" cy="364185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0"/>
          <p:cNvSpPr/>
          <p:nvPr/>
        </p:nvSpPr>
        <p:spPr>
          <a:xfrm>
            <a:off x="4969106" y="864530"/>
            <a:ext cx="453637" cy="446803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0"/>
          <p:cNvSpPr/>
          <p:nvPr/>
        </p:nvSpPr>
        <p:spPr>
          <a:xfrm>
            <a:off x="5561660" y="880318"/>
            <a:ext cx="425218" cy="406294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0"/>
          <p:cNvSpPr/>
          <p:nvPr/>
        </p:nvSpPr>
        <p:spPr>
          <a:xfrm>
            <a:off x="336506" y="1524974"/>
            <a:ext cx="416827" cy="295778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920128" y="1469196"/>
            <a:ext cx="413648" cy="400498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0"/>
          <p:cNvSpPr/>
          <p:nvPr/>
        </p:nvSpPr>
        <p:spPr>
          <a:xfrm>
            <a:off x="1516900" y="1487082"/>
            <a:ext cx="372599" cy="37629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0"/>
          <p:cNvSpPr/>
          <p:nvPr/>
        </p:nvSpPr>
        <p:spPr>
          <a:xfrm>
            <a:off x="2094726" y="1475511"/>
            <a:ext cx="388387" cy="387327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0"/>
          <p:cNvSpPr/>
          <p:nvPr/>
        </p:nvSpPr>
        <p:spPr>
          <a:xfrm>
            <a:off x="2688859" y="1487623"/>
            <a:ext cx="361547" cy="363126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3286669" y="1444995"/>
            <a:ext cx="329452" cy="44784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0"/>
          <p:cNvSpPr/>
          <p:nvPr/>
        </p:nvSpPr>
        <p:spPr>
          <a:xfrm>
            <a:off x="3824506" y="1533928"/>
            <a:ext cx="413648" cy="266818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0"/>
          <p:cNvSpPr/>
          <p:nvPr/>
        </p:nvSpPr>
        <p:spPr>
          <a:xfrm>
            <a:off x="4423376" y="1477090"/>
            <a:ext cx="381033" cy="385229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0"/>
          <p:cNvSpPr/>
          <p:nvPr/>
        </p:nvSpPr>
        <p:spPr>
          <a:xfrm>
            <a:off x="5003840" y="1462362"/>
            <a:ext cx="383131" cy="39837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0"/>
          <p:cNvSpPr/>
          <p:nvPr/>
        </p:nvSpPr>
        <p:spPr>
          <a:xfrm>
            <a:off x="5567457" y="1473932"/>
            <a:ext cx="409971" cy="384169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0"/>
          <p:cNvSpPr/>
          <p:nvPr/>
        </p:nvSpPr>
        <p:spPr>
          <a:xfrm>
            <a:off x="384930" y="2073321"/>
            <a:ext cx="321039" cy="350517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0"/>
          <p:cNvSpPr/>
          <p:nvPr/>
        </p:nvSpPr>
        <p:spPr>
          <a:xfrm>
            <a:off x="952224" y="2073862"/>
            <a:ext cx="342623" cy="344699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0"/>
          <p:cNvSpPr/>
          <p:nvPr/>
        </p:nvSpPr>
        <p:spPr>
          <a:xfrm>
            <a:off x="1540582" y="2073862"/>
            <a:ext cx="342601" cy="344699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"/>
          <p:cNvSpPr/>
          <p:nvPr/>
        </p:nvSpPr>
        <p:spPr>
          <a:xfrm>
            <a:off x="2117349" y="2073862"/>
            <a:ext cx="342082" cy="344699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/>
          <p:cNvSpPr/>
          <p:nvPr/>
        </p:nvSpPr>
        <p:spPr>
          <a:xfrm>
            <a:off x="2778311" y="2020182"/>
            <a:ext cx="184742" cy="455756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0"/>
          <p:cNvSpPr/>
          <p:nvPr/>
        </p:nvSpPr>
        <p:spPr>
          <a:xfrm>
            <a:off x="3370888" y="2023340"/>
            <a:ext cx="160000" cy="45047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3957646" y="2073321"/>
            <a:ext cx="145791" cy="345240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442862" y="2068585"/>
            <a:ext cx="339444" cy="359449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5010155" y="2078058"/>
            <a:ext cx="372080" cy="343661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598493" y="2019642"/>
            <a:ext cx="342082" cy="410512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482298" y="2617473"/>
            <a:ext cx="125786" cy="425240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/>
          <p:nvPr/>
        </p:nvSpPr>
        <p:spPr>
          <a:xfrm>
            <a:off x="990115" y="2601685"/>
            <a:ext cx="272096" cy="455756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1532148" y="2601685"/>
            <a:ext cx="356291" cy="455756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/>
          <p:nvPr/>
        </p:nvSpPr>
        <p:spPr>
          <a:xfrm>
            <a:off x="2651487" y="2679047"/>
            <a:ext cx="429976" cy="239979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0"/>
          <p:cNvSpPr/>
          <p:nvPr/>
        </p:nvSpPr>
        <p:spPr>
          <a:xfrm>
            <a:off x="2078397" y="2629044"/>
            <a:ext cx="417346" cy="3947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0"/>
          <p:cNvSpPr/>
          <p:nvPr/>
        </p:nvSpPr>
        <p:spPr>
          <a:xfrm>
            <a:off x="3263528" y="2639058"/>
            <a:ext cx="369441" cy="372599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3843452" y="2642215"/>
            <a:ext cx="374177" cy="372599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4373394" y="2642215"/>
            <a:ext cx="487311" cy="394183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0"/>
          <p:cNvSpPr/>
          <p:nvPr/>
        </p:nvSpPr>
        <p:spPr>
          <a:xfrm>
            <a:off x="5046468" y="2626427"/>
            <a:ext cx="293139" cy="407851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0"/>
          <p:cNvSpPr/>
          <p:nvPr/>
        </p:nvSpPr>
        <p:spPr>
          <a:xfrm>
            <a:off x="5630609" y="2646952"/>
            <a:ext cx="286283" cy="392063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0"/>
          <p:cNvSpPr/>
          <p:nvPr/>
        </p:nvSpPr>
        <p:spPr>
          <a:xfrm>
            <a:off x="348098" y="3248979"/>
            <a:ext cx="413648" cy="327354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0"/>
          <p:cNvSpPr/>
          <p:nvPr/>
        </p:nvSpPr>
        <p:spPr>
          <a:xfrm>
            <a:off x="925384" y="3273181"/>
            <a:ext cx="403137" cy="273674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0"/>
          <p:cNvSpPr/>
          <p:nvPr/>
        </p:nvSpPr>
        <p:spPr>
          <a:xfrm>
            <a:off x="1518479" y="3261610"/>
            <a:ext cx="382590" cy="298935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0"/>
          <p:cNvSpPr/>
          <p:nvPr/>
        </p:nvSpPr>
        <p:spPr>
          <a:xfrm>
            <a:off x="2097343" y="3253716"/>
            <a:ext cx="385251" cy="313145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0"/>
          <p:cNvSpPr/>
          <p:nvPr/>
        </p:nvSpPr>
        <p:spPr>
          <a:xfrm>
            <a:off x="2699392" y="3228455"/>
            <a:ext cx="347857" cy="351014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0"/>
          <p:cNvSpPr/>
          <p:nvPr/>
        </p:nvSpPr>
        <p:spPr>
          <a:xfrm>
            <a:off x="3249318" y="3272662"/>
            <a:ext cx="393123" cy="289462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0"/>
          <p:cNvSpPr/>
          <p:nvPr/>
        </p:nvSpPr>
        <p:spPr>
          <a:xfrm>
            <a:off x="3831881" y="3272662"/>
            <a:ext cx="392604" cy="289462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0"/>
          <p:cNvSpPr/>
          <p:nvPr/>
        </p:nvSpPr>
        <p:spPr>
          <a:xfrm>
            <a:off x="4423916" y="3244243"/>
            <a:ext cx="378373" cy="331550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0"/>
          <p:cNvSpPr/>
          <p:nvPr/>
        </p:nvSpPr>
        <p:spPr>
          <a:xfrm>
            <a:off x="4985932" y="3204253"/>
            <a:ext cx="415248" cy="418384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0"/>
          <p:cNvSpPr/>
          <p:nvPr/>
        </p:nvSpPr>
        <p:spPr>
          <a:xfrm>
            <a:off x="5597454" y="3227936"/>
            <a:ext cx="355751" cy="36048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342302" y="3794170"/>
            <a:ext cx="405234" cy="39470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0"/>
          <p:cNvSpPr/>
          <p:nvPr/>
        </p:nvSpPr>
        <p:spPr>
          <a:xfrm>
            <a:off x="905919" y="3857841"/>
            <a:ext cx="432074" cy="264202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0"/>
          <p:cNvSpPr/>
          <p:nvPr/>
        </p:nvSpPr>
        <p:spPr>
          <a:xfrm>
            <a:off x="1588985" y="3767329"/>
            <a:ext cx="253691" cy="432593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0"/>
          <p:cNvSpPr/>
          <p:nvPr/>
        </p:nvSpPr>
        <p:spPr>
          <a:xfrm>
            <a:off x="2134197" y="3808898"/>
            <a:ext cx="318400" cy="399460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0"/>
          <p:cNvSpPr/>
          <p:nvPr/>
        </p:nvSpPr>
        <p:spPr>
          <a:xfrm>
            <a:off x="2691498" y="3839436"/>
            <a:ext cx="358389" cy="311544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0"/>
          <p:cNvSpPr/>
          <p:nvPr/>
        </p:nvSpPr>
        <p:spPr>
          <a:xfrm>
            <a:off x="3270881" y="3811536"/>
            <a:ext cx="359449" cy="359968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0"/>
          <p:cNvSpPr/>
          <p:nvPr/>
        </p:nvSpPr>
        <p:spPr>
          <a:xfrm>
            <a:off x="3850827" y="3806800"/>
            <a:ext cx="362066" cy="370501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0"/>
          <p:cNvSpPr/>
          <p:nvPr/>
        </p:nvSpPr>
        <p:spPr>
          <a:xfrm>
            <a:off x="4404430" y="3810477"/>
            <a:ext cx="417865" cy="353134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0"/>
          <p:cNvSpPr/>
          <p:nvPr/>
        </p:nvSpPr>
        <p:spPr>
          <a:xfrm>
            <a:off x="5003840" y="3803123"/>
            <a:ext cx="380493" cy="375756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0"/>
          <p:cNvSpPr/>
          <p:nvPr/>
        </p:nvSpPr>
        <p:spPr>
          <a:xfrm>
            <a:off x="5594816" y="3785216"/>
            <a:ext cx="364705" cy="40787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0"/>
          <p:cNvSpPr/>
          <p:nvPr/>
        </p:nvSpPr>
        <p:spPr>
          <a:xfrm>
            <a:off x="314424" y="4442523"/>
            <a:ext cx="469425" cy="264721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0"/>
          <p:cNvSpPr/>
          <p:nvPr/>
        </p:nvSpPr>
        <p:spPr>
          <a:xfrm>
            <a:off x="935397" y="4372515"/>
            <a:ext cx="378395" cy="39840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0"/>
          <p:cNvSpPr/>
          <p:nvPr/>
        </p:nvSpPr>
        <p:spPr>
          <a:xfrm>
            <a:off x="1502172" y="4349892"/>
            <a:ext cx="416264" cy="429436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0"/>
          <p:cNvSpPr/>
          <p:nvPr/>
        </p:nvSpPr>
        <p:spPr>
          <a:xfrm>
            <a:off x="2104718" y="4386205"/>
            <a:ext cx="367343" cy="372080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0"/>
          <p:cNvSpPr/>
          <p:nvPr/>
        </p:nvSpPr>
        <p:spPr>
          <a:xfrm>
            <a:off x="2649389" y="4387265"/>
            <a:ext cx="441547" cy="368381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0"/>
          <p:cNvSpPr/>
          <p:nvPr/>
        </p:nvSpPr>
        <p:spPr>
          <a:xfrm>
            <a:off x="3280354" y="4355688"/>
            <a:ext cx="340503" cy="412069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0"/>
          <p:cNvSpPr/>
          <p:nvPr/>
        </p:nvSpPr>
        <p:spPr>
          <a:xfrm>
            <a:off x="3789772" y="4350952"/>
            <a:ext cx="488911" cy="44364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0"/>
          <p:cNvSpPr/>
          <p:nvPr/>
        </p:nvSpPr>
        <p:spPr>
          <a:xfrm>
            <a:off x="4377590" y="4344096"/>
            <a:ext cx="479957" cy="459433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0"/>
          <p:cNvSpPr/>
          <p:nvPr/>
        </p:nvSpPr>
        <p:spPr>
          <a:xfrm>
            <a:off x="4981196" y="4454094"/>
            <a:ext cx="426819" cy="247354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0"/>
          <p:cNvSpPr/>
          <p:nvPr/>
        </p:nvSpPr>
        <p:spPr>
          <a:xfrm>
            <a:off x="5620077" y="4408827"/>
            <a:ext cx="318400" cy="349457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3E4A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0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0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0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0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0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DF4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/>
          <p:nvPr/>
        </p:nvSpPr>
        <p:spPr>
          <a:xfrm>
            <a:off x="2087650" y="685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Now you can use any emoji as an icon!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of course it resizes without losing quality and you can change the color.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How? Follow Google instructions </a:t>
            </a:r>
            <a:r>
              <a:rPr lang="en" u="sng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https://twitter.com/googledocs/status/730087240156643328</a:t>
            </a: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E4A6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6" name="Google Shape;796;p41"/>
          <p:cNvSpPr txBox="1"/>
          <p:nvPr/>
        </p:nvSpPr>
        <p:spPr>
          <a:xfrm>
            <a:off x="731900" y="2145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E4A63"/>
                </a:highlight>
                <a:latin typeface="Didact Gothic"/>
                <a:ea typeface="Didact Gothic"/>
                <a:cs typeface="Didact Gothic"/>
                <a:sym typeface="Didact Gothic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3E4A63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7" name="Google Shape;797;p41"/>
          <p:cNvSpPr txBox="1"/>
          <p:nvPr/>
        </p:nvSpPr>
        <p:spPr>
          <a:xfrm>
            <a:off x="572775" y="627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798" name="Google Shape;798;p41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"/>
          <p:cNvSpPr txBox="1">
            <a:spLocks noGrp="1"/>
          </p:cNvSpPr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 smtClean="0"/>
              <a:t>Metamorphosis </a:t>
            </a:r>
            <a:r>
              <a:rPr lang="en-US" sz="4000" dirty="0"/>
              <a:t>A</a:t>
            </a:r>
            <a:r>
              <a:rPr lang="en-US" sz="4000" dirty="0" smtClean="0"/>
              <a:t>rchivist </a:t>
            </a:r>
            <a:r>
              <a:rPr lang="en-US" sz="4000" dirty="0"/>
              <a:t>in the Industrial Age 4.0: A challenge in the face of digital revolution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600575" y="4600575"/>
            <a:ext cx="301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Didact Gothic" panose="020B0604020202020204" charset="0"/>
                <a:cs typeface="Varela Round" panose="020B0604020202020204" charset="-79"/>
              </a:rPr>
              <a:t>DISUSUN OLEH KELOMPOK 2</a:t>
            </a:r>
            <a:endParaRPr lang="en-US" b="1" dirty="0">
              <a:latin typeface="Didact Gothic" panose="020B0604020202020204" charset="0"/>
              <a:cs typeface="Varela Round" panose="020B0604020202020204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6137" y="3938614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ambria" pitchFamily="18" charset="0"/>
              </a:rPr>
              <a:t>Taufik</a:t>
            </a:r>
            <a:r>
              <a:rPr lang="en-US" sz="1600" dirty="0" smtClean="0">
                <a:latin typeface="Cambria" pitchFamily="18" charset="0"/>
              </a:rPr>
              <a:t> </a:t>
            </a:r>
            <a:r>
              <a:rPr lang="en-US" sz="1600" dirty="0" err="1" smtClean="0">
                <a:latin typeface="Cambria" pitchFamily="18" charset="0"/>
              </a:rPr>
              <a:t>Asmiyanto</a:t>
            </a:r>
            <a:endParaRPr lang="en-US" sz="1600" dirty="0" smtClean="0">
              <a:latin typeface="Cambria" pitchFamily="18" charset="0"/>
            </a:endParaRPr>
          </a:p>
          <a:p>
            <a:r>
              <a:rPr lang="en-US" sz="1600" dirty="0" err="1" smtClean="0">
                <a:latin typeface="Cambria" pitchFamily="18" charset="0"/>
              </a:rPr>
              <a:t>Universitas</a:t>
            </a:r>
            <a:r>
              <a:rPr lang="en-US" sz="1600" dirty="0" smtClean="0">
                <a:latin typeface="Cambria" pitchFamily="18" charset="0"/>
              </a:rPr>
              <a:t> Indonesia</a:t>
            </a:r>
            <a:endParaRPr lang="en-US" sz="16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67600" y="125950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Latar Belakang Masalah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883517" y="912659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Tujuan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1030663" y="2388107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93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ysClr val="windowText" lastClr="000000"/>
                </a:solidFill>
              </a:rPr>
              <a:t>Tujuan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45384" y="953204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menganalisis</a:t>
            </a:r>
            <a:r>
              <a:rPr lang="en-US" sz="2800" dirty="0" smtClean="0"/>
              <a:t>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TIK agar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 smtClean="0"/>
              <a:t>arsiparis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mengelola</a:t>
            </a:r>
            <a:r>
              <a:rPr lang="en-US" sz="2800" dirty="0" smtClean="0"/>
              <a:t> </a:t>
            </a:r>
            <a:r>
              <a:rPr lang="en-US" sz="2800" dirty="0" err="1" smtClean="0"/>
              <a:t>arsip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berjumlah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di era </a:t>
            </a:r>
            <a:r>
              <a:rPr lang="en-US" sz="2800" dirty="0" err="1" smtClean="0"/>
              <a:t>revolusi</a:t>
            </a:r>
            <a:r>
              <a:rPr lang="en-US" sz="2800" dirty="0" smtClean="0"/>
              <a:t> </a:t>
            </a:r>
            <a:r>
              <a:rPr lang="en-US" sz="2800" dirty="0" err="1" smtClean="0"/>
              <a:t>industri</a:t>
            </a:r>
            <a:r>
              <a:rPr lang="en-US" sz="2800" dirty="0" smtClean="0"/>
              <a:t> </a:t>
            </a:r>
            <a:r>
              <a:rPr lang="en-US" sz="2800" dirty="0" smtClean="0"/>
              <a:t>4.0.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 smtClean="0"/>
              <a:t>Agar </a:t>
            </a:r>
            <a:r>
              <a:rPr lang="en-US" sz="2800" dirty="0" err="1" smtClean="0"/>
              <a:t>arsiparis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kemampuan</a:t>
            </a:r>
            <a:r>
              <a:rPr lang="en-US" sz="2800" dirty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mengelola</a:t>
            </a:r>
            <a:r>
              <a:rPr lang="en-US" sz="2800" dirty="0" smtClean="0"/>
              <a:t> </a:t>
            </a:r>
            <a:r>
              <a:rPr lang="en-US" sz="2800" dirty="0" err="1" smtClean="0"/>
              <a:t>arsip</a:t>
            </a:r>
            <a:r>
              <a:rPr lang="en-US" sz="2800" dirty="0" smtClean="0"/>
              <a:t> </a:t>
            </a:r>
            <a:r>
              <a:rPr lang="en-US" sz="2800" dirty="0" err="1" smtClean="0"/>
              <a:t>jangka</a:t>
            </a:r>
            <a:r>
              <a:rPr lang="en-US" sz="2800" dirty="0" smtClean="0"/>
              <a:t> </a:t>
            </a:r>
            <a:r>
              <a:rPr lang="en-US" sz="2800" dirty="0" err="1" smtClean="0"/>
              <a:t>panjang</a:t>
            </a:r>
            <a:endParaRPr sz="2800" dirty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98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36069" y="986231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Metode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78110" y="2577293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014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</a:t>
            </a:r>
            <a:endParaRPr dirty="0"/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87425" y="1126625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 err="1" smtClean="0"/>
              <a:t>Metode</a:t>
            </a:r>
            <a:r>
              <a:rPr lang="en-US" sz="2800" dirty="0" smtClean="0"/>
              <a:t> </a:t>
            </a:r>
            <a:r>
              <a:rPr lang="en-US" sz="2800" dirty="0" err="1" smtClean="0"/>
              <a:t>Hermeneutika</a:t>
            </a:r>
            <a:r>
              <a:rPr lang="en-US" sz="2800" dirty="0" smtClean="0"/>
              <a:t> </a:t>
            </a:r>
            <a:r>
              <a:rPr lang="en-US" sz="2800" dirty="0" err="1" smtClean="0"/>
              <a:t>Fenomenologi</a:t>
            </a:r>
            <a:r>
              <a:rPr lang="en-US" sz="2800" dirty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penafsiran</a:t>
            </a:r>
            <a:endParaRPr lang="en-US" sz="2800" dirty="0"/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200" dirty="0" err="1"/>
              <a:t>Hermeneutik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alat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memahami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teks</a:t>
            </a:r>
            <a:r>
              <a:rPr lang="en-US" sz="2200" dirty="0"/>
              <a:t> </a:t>
            </a:r>
            <a:r>
              <a:rPr lang="en-US" sz="2200" dirty="0" err="1"/>
              <a:t>suci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awal</a:t>
            </a:r>
            <a:r>
              <a:rPr lang="en-US" sz="2200" dirty="0"/>
              <a:t> </a:t>
            </a:r>
            <a:r>
              <a:rPr lang="en-US" sz="2200" dirty="0" err="1"/>
              <a:t>abad</a:t>
            </a:r>
            <a:r>
              <a:rPr lang="en-US" sz="2200" dirty="0"/>
              <a:t> 17 </a:t>
            </a:r>
            <a:r>
              <a:rPr lang="en-US" sz="2200" dirty="0" err="1"/>
              <a:t>dan</a:t>
            </a:r>
            <a:r>
              <a:rPr lang="en-US" sz="2200" dirty="0"/>
              <a:t> 18 </a:t>
            </a:r>
            <a:r>
              <a:rPr lang="en-US" sz="2200" dirty="0" smtClean="0"/>
              <a:t>M.</a:t>
            </a:r>
            <a:endParaRPr lang="en-US" sz="2200" dirty="0" smtClean="0"/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200" dirty="0" err="1"/>
              <a:t>T</a:t>
            </a:r>
            <a:r>
              <a:rPr lang="en-US" sz="2200" dirty="0" err="1" smtClean="0"/>
              <a:t>idak</a:t>
            </a:r>
            <a:r>
              <a:rPr lang="en-US" sz="2200" dirty="0" smtClean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penafsiran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teks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interpretasi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perilaku</a:t>
            </a:r>
            <a:r>
              <a:rPr lang="en-US" sz="2200" dirty="0"/>
              <a:t> </a:t>
            </a:r>
            <a:r>
              <a:rPr lang="en-US" sz="2200" dirty="0" err="1" smtClean="0"/>
              <a:t>manusia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83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>
            <a:spLocks noGrp="1"/>
          </p:cNvSpPr>
          <p:nvPr>
            <p:ph type="ctrTitle"/>
          </p:nvPr>
        </p:nvSpPr>
        <p:spPr>
          <a:xfrm>
            <a:off x="978110" y="944190"/>
            <a:ext cx="571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Fenomena</a:t>
            </a:r>
            <a:endParaRPr sz="4400" dirty="0"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1"/>
          </p:nvPr>
        </p:nvSpPr>
        <p:spPr>
          <a:xfrm>
            <a:off x="999131" y="2293514"/>
            <a:ext cx="571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/>
              <a:t>Metamorphosis Archivist </a:t>
            </a:r>
            <a:r>
              <a:rPr lang="en-US" sz="2800" dirty="0"/>
              <a:t>in the Industrial Age 4.0: A </a:t>
            </a:r>
            <a:r>
              <a:rPr lang="en-US" sz="2800" dirty="0" smtClean="0"/>
              <a:t>Challenge </a:t>
            </a:r>
            <a:r>
              <a:rPr lang="en-US" sz="2800" dirty="0"/>
              <a:t>in the </a:t>
            </a:r>
            <a:r>
              <a:rPr lang="en-US" sz="2800" dirty="0" smtClean="0"/>
              <a:t>Face </a:t>
            </a:r>
            <a:r>
              <a:rPr lang="en-US" sz="2800" dirty="0"/>
              <a:t>of </a:t>
            </a:r>
            <a:r>
              <a:rPr lang="en-US" sz="2800" dirty="0" smtClean="0"/>
              <a:t>Digital Revolution </a:t>
            </a:r>
            <a:endParaRPr sz="2800" dirty="0"/>
          </a:p>
        </p:txBody>
      </p:sp>
      <p:sp>
        <p:nvSpPr>
          <p:cNvPr id="509" name="Google Shape;509;p17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895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9"/>
          <p:cNvSpPr txBox="1">
            <a:spLocks noGrp="1"/>
          </p:cNvSpPr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Fenomena</a:t>
            </a:r>
            <a:endParaRPr dirty="0"/>
          </a:p>
        </p:txBody>
      </p:sp>
      <p:sp>
        <p:nvSpPr>
          <p:cNvPr id="521" name="Google Shape;521;p19"/>
          <p:cNvSpPr txBox="1">
            <a:spLocks noGrp="1"/>
          </p:cNvSpPr>
          <p:nvPr>
            <p:ph type="body" idx="1"/>
          </p:nvPr>
        </p:nvSpPr>
        <p:spPr>
          <a:xfrm>
            <a:off x="587425" y="852900"/>
            <a:ext cx="6525300" cy="3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smtClean="0"/>
              <a:t>Era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</a:t>
            </a:r>
            <a:r>
              <a:rPr lang="en-US" sz="2400" dirty="0" smtClean="0"/>
              <a:t> 1.0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000" dirty="0" err="1" smtClean="0"/>
              <a:t>Teknologi</a:t>
            </a:r>
            <a:r>
              <a:rPr lang="en-US" sz="2000" dirty="0" smtClean="0"/>
              <a:t> steam engine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smtClean="0"/>
              <a:t>Era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</a:t>
            </a:r>
            <a:r>
              <a:rPr lang="en-US" sz="2400" dirty="0" smtClean="0"/>
              <a:t> 2.0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elektrik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menciptakan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produksi</a:t>
            </a:r>
            <a:r>
              <a:rPr lang="en-US" sz="2000" dirty="0" smtClean="0"/>
              <a:t> </a:t>
            </a:r>
            <a:r>
              <a:rPr lang="en-US" sz="2000" dirty="0" err="1" smtClean="0"/>
              <a:t>massa</a:t>
            </a:r>
            <a:r>
              <a:rPr lang="en-US" sz="2000" dirty="0" smtClean="0"/>
              <a:t> 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smtClean="0"/>
              <a:t>Era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</a:t>
            </a:r>
            <a:r>
              <a:rPr lang="en-US" sz="2400" dirty="0" smtClean="0"/>
              <a:t> 3.0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000" dirty="0" err="1" smtClean="0"/>
              <a:t>Industri</a:t>
            </a:r>
            <a:r>
              <a:rPr lang="en-US" sz="2000" dirty="0" smtClean="0"/>
              <a:t> </a:t>
            </a:r>
            <a:r>
              <a:rPr lang="en-US" sz="2000" dirty="0" err="1" smtClean="0"/>
              <a:t>automasi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endParaRPr lang="en-US" sz="2000" dirty="0" smtClean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 smtClean="0"/>
              <a:t>Era </a:t>
            </a:r>
            <a:r>
              <a:rPr lang="en-US" sz="2400" dirty="0" err="1" smtClean="0"/>
              <a:t>revolusi</a:t>
            </a:r>
            <a:r>
              <a:rPr lang="en-US" sz="2400" dirty="0" smtClean="0"/>
              <a:t> industry 4.0</a:t>
            </a:r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2000" dirty="0" smtClean="0"/>
              <a:t>3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: </a:t>
            </a:r>
            <a:r>
              <a:rPr lang="en-US" sz="2000" dirty="0" err="1" smtClean="0"/>
              <a:t>nanoteknologi</a:t>
            </a:r>
            <a:r>
              <a:rPr lang="en-US" sz="2000" dirty="0" smtClean="0"/>
              <a:t>, TIK,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bioteknologi</a:t>
            </a:r>
            <a:endParaRPr lang="en-US" sz="2000" dirty="0" smtClean="0"/>
          </a:p>
          <a:p>
            <a:pPr lvl="1" indent="-419100">
              <a:spcBef>
                <a:spcPts val="600"/>
              </a:spcBef>
              <a:buSzPts val="3000"/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22" name="Google Shape;522;p19"/>
          <p:cNvSpPr txBox="1">
            <a:spLocks noGrp="1"/>
          </p:cNvSpPr>
          <p:nvPr>
            <p:ph type="sldNum" idx="12"/>
          </p:nvPr>
        </p:nvSpPr>
        <p:spPr>
          <a:xfrm>
            <a:off x="8529670" y="32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0946257"/>
      </p:ext>
    </p:extLst>
  </p:cSld>
  <p:clrMapOvr>
    <a:masterClrMapping/>
  </p:clrMapOvr>
</p:sld>
</file>

<file path=ppt/theme/theme1.xml><?xml version="1.0" encoding="utf-8"?>
<a:theme xmlns:a="http://schemas.openxmlformats.org/drawingml/2006/main" name="Crab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696</Words>
  <Application>Microsoft Office PowerPoint</Application>
  <PresentationFormat>On-screen Show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Cambria</vt:lpstr>
      <vt:lpstr>Wingdings</vt:lpstr>
      <vt:lpstr>Calibri</vt:lpstr>
      <vt:lpstr>Varela Round</vt:lpstr>
      <vt:lpstr>Arial</vt:lpstr>
      <vt:lpstr>Didact Gothic</vt:lpstr>
      <vt:lpstr>Crab template</vt:lpstr>
      <vt:lpstr>Hello!</vt:lpstr>
      <vt:lpstr>Metamorphosis Archivist in the Industrial Age 4.0: A challenge in the face of digital revolution  </vt:lpstr>
      <vt:lpstr>Latar Belakang Masalah</vt:lpstr>
      <vt:lpstr>Tujuan</vt:lpstr>
      <vt:lpstr>Tujuan</vt:lpstr>
      <vt:lpstr>Metode</vt:lpstr>
      <vt:lpstr>Metode</vt:lpstr>
      <vt:lpstr>Fenomena</vt:lpstr>
      <vt:lpstr>Fenomena</vt:lpstr>
      <vt:lpstr>Hasil</vt:lpstr>
      <vt:lpstr>Hasil</vt:lpstr>
      <vt:lpstr>Kelebihan dan Kekurangan</vt:lpstr>
      <vt:lpstr>Kelebihan dan kekurangan</vt:lpstr>
      <vt:lpstr>Kesimpulan</vt:lpstr>
      <vt:lpstr>TERIMA KASIH</vt:lpstr>
      <vt:lpstr>A picture is worth a thousand words</vt:lpstr>
      <vt:lpstr>Let’s review some concepts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Metamorphosis archivist in the Industrial Age 4.0: A challenge in the face of digital revolution</dc:title>
  <dc:creator>ASUS</dc:creator>
  <cp:lastModifiedBy>Venina Ruthantien</cp:lastModifiedBy>
  <cp:revision>16</cp:revision>
  <dcterms:modified xsi:type="dcterms:W3CDTF">2020-02-18T03:58:56Z</dcterms:modified>
</cp:coreProperties>
</file>