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0DA9-849B-6D95-32DB-B2FE33A08B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DB7E3884-B42C-E1B1-4364-9517E2D0D5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F93849F3-5F44-A075-5DCF-69C891649235}"/>
              </a:ext>
            </a:extLst>
          </p:cNvPr>
          <p:cNvSpPr>
            <a:spLocks noGrp="1"/>
          </p:cNvSpPr>
          <p:nvPr>
            <p:ph type="dt" sz="half" idx="10"/>
          </p:nvPr>
        </p:nvSpPr>
        <p:spPr/>
        <p:txBody>
          <a:bodyPr/>
          <a:lstStyle/>
          <a:p>
            <a:fld id="{920FB3CD-7A89-4F2B-BF3E-6D4477C08B71}" type="datetimeFigureOut">
              <a:rPr lang="en-KE" smtClean="0"/>
              <a:t>25/03/2023</a:t>
            </a:fld>
            <a:endParaRPr lang="en-KE"/>
          </a:p>
        </p:txBody>
      </p:sp>
      <p:sp>
        <p:nvSpPr>
          <p:cNvPr id="5" name="Footer Placeholder 4">
            <a:extLst>
              <a:ext uri="{FF2B5EF4-FFF2-40B4-BE49-F238E27FC236}">
                <a16:creationId xmlns:a16="http://schemas.microsoft.com/office/drawing/2014/main" id="{C6CD2C26-DD87-C551-0631-9B4830CF3FC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674AE28-C81C-BAC8-74A7-A35B3A7ED270}"/>
              </a:ext>
            </a:extLst>
          </p:cNvPr>
          <p:cNvSpPr>
            <a:spLocks noGrp="1"/>
          </p:cNvSpPr>
          <p:nvPr>
            <p:ph type="sldNum" sz="quarter" idx="12"/>
          </p:nvPr>
        </p:nvSpPr>
        <p:spPr/>
        <p:txBody>
          <a:bodyPr/>
          <a:lstStyle/>
          <a:p>
            <a:fld id="{C6515CB1-1861-4407-9281-1F8D028BD2DC}" type="slidenum">
              <a:rPr lang="en-KE" smtClean="0"/>
              <a:t>‹#›</a:t>
            </a:fld>
            <a:endParaRPr lang="en-KE"/>
          </a:p>
        </p:txBody>
      </p:sp>
    </p:spTree>
    <p:extLst>
      <p:ext uri="{BB962C8B-B14F-4D97-AF65-F5344CB8AC3E}">
        <p14:creationId xmlns:p14="http://schemas.microsoft.com/office/powerpoint/2010/main" val="2030395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04AA-1295-6251-18FE-321B78B641A8}"/>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27B38710-C78F-19A6-AD33-7F37A98640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94CFF54-3703-4D99-E5F3-FD7CAA4FE004}"/>
              </a:ext>
            </a:extLst>
          </p:cNvPr>
          <p:cNvSpPr>
            <a:spLocks noGrp="1"/>
          </p:cNvSpPr>
          <p:nvPr>
            <p:ph type="dt" sz="half" idx="10"/>
          </p:nvPr>
        </p:nvSpPr>
        <p:spPr/>
        <p:txBody>
          <a:bodyPr/>
          <a:lstStyle/>
          <a:p>
            <a:fld id="{920FB3CD-7A89-4F2B-BF3E-6D4477C08B71}" type="datetimeFigureOut">
              <a:rPr lang="en-KE" smtClean="0"/>
              <a:t>25/03/2023</a:t>
            </a:fld>
            <a:endParaRPr lang="en-KE"/>
          </a:p>
        </p:txBody>
      </p:sp>
      <p:sp>
        <p:nvSpPr>
          <p:cNvPr id="5" name="Footer Placeholder 4">
            <a:extLst>
              <a:ext uri="{FF2B5EF4-FFF2-40B4-BE49-F238E27FC236}">
                <a16:creationId xmlns:a16="http://schemas.microsoft.com/office/drawing/2014/main" id="{26F58FE9-1B93-176A-764E-0727E2CC118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85FCD18-C581-6DE4-C72D-7CBEEF3CB820}"/>
              </a:ext>
            </a:extLst>
          </p:cNvPr>
          <p:cNvSpPr>
            <a:spLocks noGrp="1"/>
          </p:cNvSpPr>
          <p:nvPr>
            <p:ph type="sldNum" sz="quarter" idx="12"/>
          </p:nvPr>
        </p:nvSpPr>
        <p:spPr/>
        <p:txBody>
          <a:bodyPr/>
          <a:lstStyle/>
          <a:p>
            <a:fld id="{C6515CB1-1861-4407-9281-1F8D028BD2DC}" type="slidenum">
              <a:rPr lang="en-KE" smtClean="0"/>
              <a:t>‹#›</a:t>
            </a:fld>
            <a:endParaRPr lang="en-KE"/>
          </a:p>
        </p:txBody>
      </p:sp>
    </p:spTree>
    <p:extLst>
      <p:ext uri="{BB962C8B-B14F-4D97-AF65-F5344CB8AC3E}">
        <p14:creationId xmlns:p14="http://schemas.microsoft.com/office/powerpoint/2010/main" val="253467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682C0C-095D-3368-28DB-52C76C1FDD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BDB2107-98E6-313C-257D-A231904EE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A0DCA89-9AA4-0F72-4E38-956B7DF7B255}"/>
              </a:ext>
            </a:extLst>
          </p:cNvPr>
          <p:cNvSpPr>
            <a:spLocks noGrp="1"/>
          </p:cNvSpPr>
          <p:nvPr>
            <p:ph type="dt" sz="half" idx="10"/>
          </p:nvPr>
        </p:nvSpPr>
        <p:spPr/>
        <p:txBody>
          <a:bodyPr/>
          <a:lstStyle/>
          <a:p>
            <a:fld id="{920FB3CD-7A89-4F2B-BF3E-6D4477C08B71}" type="datetimeFigureOut">
              <a:rPr lang="en-KE" smtClean="0"/>
              <a:t>25/03/2023</a:t>
            </a:fld>
            <a:endParaRPr lang="en-KE"/>
          </a:p>
        </p:txBody>
      </p:sp>
      <p:sp>
        <p:nvSpPr>
          <p:cNvPr id="5" name="Footer Placeholder 4">
            <a:extLst>
              <a:ext uri="{FF2B5EF4-FFF2-40B4-BE49-F238E27FC236}">
                <a16:creationId xmlns:a16="http://schemas.microsoft.com/office/drawing/2014/main" id="{1C761802-AED8-59E0-AE83-CEB49B6C4A6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4579339-965F-18CA-3DD9-15B1C36688EC}"/>
              </a:ext>
            </a:extLst>
          </p:cNvPr>
          <p:cNvSpPr>
            <a:spLocks noGrp="1"/>
          </p:cNvSpPr>
          <p:nvPr>
            <p:ph type="sldNum" sz="quarter" idx="12"/>
          </p:nvPr>
        </p:nvSpPr>
        <p:spPr/>
        <p:txBody>
          <a:bodyPr/>
          <a:lstStyle/>
          <a:p>
            <a:fld id="{C6515CB1-1861-4407-9281-1F8D028BD2DC}" type="slidenum">
              <a:rPr lang="en-KE" smtClean="0"/>
              <a:t>‹#›</a:t>
            </a:fld>
            <a:endParaRPr lang="en-KE"/>
          </a:p>
        </p:txBody>
      </p:sp>
    </p:spTree>
    <p:extLst>
      <p:ext uri="{BB962C8B-B14F-4D97-AF65-F5344CB8AC3E}">
        <p14:creationId xmlns:p14="http://schemas.microsoft.com/office/powerpoint/2010/main" val="142755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38AC-1A07-FD3F-77C1-E55C4193FAD2}"/>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A1CA5EFA-FD73-0767-7B28-FB93618D14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74614E4-1356-FA37-8113-8F5D943874E2}"/>
              </a:ext>
            </a:extLst>
          </p:cNvPr>
          <p:cNvSpPr>
            <a:spLocks noGrp="1"/>
          </p:cNvSpPr>
          <p:nvPr>
            <p:ph type="dt" sz="half" idx="10"/>
          </p:nvPr>
        </p:nvSpPr>
        <p:spPr/>
        <p:txBody>
          <a:bodyPr/>
          <a:lstStyle/>
          <a:p>
            <a:fld id="{920FB3CD-7A89-4F2B-BF3E-6D4477C08B71}" type="datetimeFigureOut">
              <a:rPr lang="en-KE" smtClean="0"/>
              <a:t>25/03/2023</a:t>
            </a:fld>
            <a:endParaRPr lang="en-KE"/>
          </a:p>
        </p:txBody>
      </p:sp>
      <p:sp>
        <p:nvSpPr>
          <p:cNvPr id="5" name="Footer Placeholder 4">
            <a:extLst>
              <a:ext uri="{FF2B5EF4-FFF2-40B4-BE49-F238E27FC236}">
                <a16:creationId xmlns:a16="http://schemas.microsoft.com/office/drawing/2014/main" id="{D3538DAB-7BD6-B763-2F8D-6FFC7EA876E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4EFB7EB-9D8B-753A-D4DD-86AA1BA6230B}"/>
              </a:ext>
            </a:extLst>
          </p:cNvPr>
          <p:cNvSpPr>
            <a:spLocks noGrp="1"/>
          </p:cNvSpPr>
          <p:nvPr>
            <p:ph type="sldNum" sz="quarter" idx="12"/>
          </p:nvPr>
        </p:nvSpPr>
        <p:spPr/>
        <p:txBody>
          <a:bodyPr/>
          <a:lstStyle/>
          <a:p>
            <a:fld id="{C6515CB1-1861-4407-9281-1F8D028BD2DC}" type="slidenum">
              <a:rPr lang="en-KE" smtClean="0"/>
              <a:t>‹#›</a:t>
            </a:fld>
            <a:endParaRPr lang="en-KE"/>
          </a:p>
        </p:txBody>
      </p:sp>
    </p:spTree>
    <p:extLst>
      <p:ext uri="{BB962C8B-B14F-4D97-AF65-F5344CB8AC3E}">
        <p14:creationId xmlns:p14="http://schemas.microsoft.com/office/powerpoint/2010/main" val="55433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1E8E-DF82-FE9A-0F61-ACCB7A4CB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DCE49AB0-93D9-E09A-5BA9-8F54B49CCE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D07D78-497E-9050-6A44-A8A324CBBFA8}"/>
              </a:ext>
            </a:extLst>
          </p:cNvPr>
          <p:cNvSpPr>
            <a:spLocks noGrp="1"/>
          </p:cNvSpPr>
          <p:nvPr>
            <p:ph type="dt" sz="half" idx="10"/>
          </p:nvPr>
        </p:nvSpPr>
        <p:spPr/>
        <p:txBody>
          <a:bodyPr/>
          <a:lstStyle/>
          <a:p>
            <a:fld id="{920FB3CD-7A89-4F2B-BF3E-6D4477C08B71}" type="datetimeFigureOut">
              <a:rPr lang="en-KE" smtClean="0"/>
              <a:t>25/03/2023</a:t>
            </a:fld>
            <a:endParaRPr lang="en-KE"/>
          </a:p>
        </p:txBody>
      </p:sp>
      <p:sp>
        <p:nvSpPr>
          <p:cNvPr id="5" name="Footer Placeholder 4">
            <a:extLst>
              <a:ext uri="{FF2B5EF4-FFF2-40B4-BE49-F238E27FC236}">
                <a16:creationId xmlns:a16="http://schemas.microsoft.com/office/drawing/2014/main" id="{0E2A5D6F-E9F0-86E9-B510-347DE8E82D3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809F153-49F6-AADC-7531-447DEA0A20F3}"/>
              </a:ext>
            </a:extLst>
          </p:cNvPr>
          <p:cNvSpPr>
            <a:spLocks noGrp="1"/>
          </p:cNvSpPr>
          <p:nvPr>
            <p:ph type="sldNum" sz="quarter" idx="12"/>
          </p:nvPr>
        </p:nvSpPr>
        <p:spPr/>
        <p:txBody>
          <a:bodyPr/>
          <a:lstStyle/>
          <a:p>
            <a:fld id="{C6515CB1-1861-4407-9281-1F8D028BD2DC}" type="slidenum">
              <a:rPr lang="en-KE" smtClean="0"/>
              <a:t>‹#›</a:t>
            </a:fld>
            <a:endParaRPr lang="en-KE"/>
          </a:p>
        </p:txBody>
      </p:sp>
    </p:spTree>
    <p:extLst>
      <p:ext uri="{BB962C8B-B14F-4D97-AF65-F5344CB8AC3E}">
        <p14:creationId xmlns:p14="http://schemas.microsoft.com/office/powerpoint/2010/main" val="405749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E8BE-5CB6-DE0F-8757-452D14409C4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C63D7A6A-B31D-5FC9-4E91-53E566746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919CE086-1593-7D60-7572-C520E828AC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271BF043-B8F2-241A-7BF2-559B8D363841}"/>
              </a:ext>
            </a:extLst>
          </p:cNvPr>
          <p:cNvSpPr>
            <a:spLocks noGrp="1"/>
          </p:cNvSpPr>
          <p:nvPr>
            <p:ph type="dt" sz="half" idx="10"/>
          </p:nvPr>
        </p:nvSpPr>
        <p:spPr/>
        <p:txBody>
          <a:bodyPr/>
          <a:lstStyle/>
          <a:p>
            <a:fld id="{920FB3CD-7A89-4F2B-BF3E-6D4477C08B71}" type="datetimeFigureOut">
              <a:rPr lang="en-KE" smtClean="0"/>
              <a:t>25/03/2023</a:t>
            </a:fld>
            <a:endParaRPr lang="en-KE"/>
          </a:p>
        </p:txBody>
      </p:sp>
      <p:sp>
        <p:nvSpPr>
          <p:cNvPr id="6" name="Footer Placeholder 5">
            <a:extLst>
              <a:ext uri="{FF2B5EF4-FFF2-40B4-BE49-F238E27FC236}">
                <a16:creationId xmlns:a16="http://schemas.microsoft.com/office/drawing/2014/main" id="{B4599ED7-E26B-8E27-E61D-0C169A5F1A2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9764D0F5-2C23-B003-1999-E521C5DDE44F}"/>
              </a:ext>
            </a:extLst>
          </p:cNvPr>
          <p:cNvSpPr>
            <a:spLocks noGrp="1"/>
          </p:cNvSpPr>
          <p:nvPr>
            <p:ph type="sldNum" sz="quarter" idx="12"/>
          </p:nvPr>
        </p:nvSpPr>
        <p:spPr/>
        <p:txBody>
          <a:bodyPr/>
          <a:lstStyle/>
          <a:p>
            <a:fld id="{C6515CB1-1861-4407-9281-1F8D028BD2DC}" type="slidenum">
              <a:rPr lang="en-KE" smtClean="0"/>
              <a:t>‹#›</a:t>
            </a:fld>
            <a:endParaRPr lang="en-KE"/>
          </a:p>
        </p:txBody>
      </p:sp>
    </p:spTree>
    <p:extLst>
      <p:ext uri="{BB962C8B-B14F-4D97-AF65-F5344CB8AC3E}">
        <p14:creationId xmlns:p14="http://schemas.microsoft.com/office/powerpoint/2010/main" val="1539759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FD4E-AF87-CD59-0AC2-D18204A230E9}"/>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D5737D42-FEB3-B9DB-79FD-C8F8D1F0EE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C428C9-5AAA-247B-3EED-0BD3C95CF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EB386BE7-C41C-5819-03C1-EC446AC74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AC14EC-450A-9CB0-C393-D003C4DFF0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851973AD-2EB6-29B5-7F83-BC2AB04296F4}"/>
              </a:ext>
            </a:extLst>
          </p:cNvPr>
          <p:cNvSpPr>
            <a:spLocks noGrp="1"/>
          </p:cNvSpPr>
          <p:nvPr>
            <p:ph type="dt" sz="half" idx="10"/>
          </p:nvPr>
        </p:nvSpPr>
        <p:spPr/>
        <p:txBody>
          <a:bodyPr/>
          <a:lstStyle/>
          <a:p>
            <a:fld id="{920FB3CD-7A89-4F2B-BF3E-6D4477C08B71}" type="datetimeFigureOut">
              <a:rPr lang="en-KE" smtClean="0"/>
              <a:t>25/03/2023</a:t>
            </a:fld>
            <a:endParaRPr lang="en-KE"/>
          </a:p>
        </p:txBody>
      </p:sp>
      <p:sp>
        <p:nvSpPr>
          <p:cNvPr id="8" name="Footer Placeholder 7">
            <a:extLst>
              <a:ext uri="{FF2B5EF4-FFF2-40B4-BE49-F238E27FC236}">
                <a16:creationId xmlns:a16="http://schemas.microsoft.com/office/drawing/2014/main" id="{F6173F59-030E-F2B4-8D0B-4C967BCCED56}"/>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2610B055-8B09-F8F7-BE63-3CD4FBC29353}"/>
              </a:ext>
            </a:extLst>
          </p:cNvPr>
          <p:cNvSpPr>
            <a:spLocks noGrp="1"/>
          </p:cNvSpPr>
          <p:nvPr>
            <p:ph type="sldNum" sz="quarter" idx="12"/>
          </p:nvPr>
        </p:nvSpPr>
        <p:spPr/>
        <p:txBody>
          <a:bodyPr/>
          <a:lstStyle/>
          <a:p>
            <a:fld id="{C6515CB1-1861-4407-9281-1F8D028BD2DC}" type="slidenum">
              <a:rPr lang="en-KE" smtClean="0"/>
              <a:t>‹#›</a:t>
            </a:fld>
            <a:endParaRPr lang="en-KE"/>
          </a:p>
        </p:txBody>
      </p:sp>
    </p:spTree>
    <p:extLst>
      <p:ext uri="{BB962C8B-B14F-4D97-AF65-F5344CB8AC3E}">
        <p14:creationId xmlns:p14="http://schemas.microsoft.com/office/powerpoint/2010/main" val="79164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B3F2-5388-FCCE-968D-81F0FF38903D}"/>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74305BDA-0956-971A-3BBA-D3CAE58A7231}"/>
              </a:ext>
            </a:extLst>
          </p:cNvPr>
          <p:cNvSpPr>
            <a:spLocks noGrp="1"/>
          </p:cNvSpPr>
          <p:nvPr>
            <p:ph type="dt" sz="half" idx="10"/>
          </p:nvPr>
        </p:nvSpPr>
        <p:spPr/>
        <p:txBody>
          <a:bodyPr/>
          <a:lstStyle/>
          <a:p>
            <a:fld id="{920FB3CD-7A89-4F2B-BF3E-6D4477C08B71}" type="datetimeFigureOut">
              <a:rPr lang="en-KE" smtClean="0"/>
              <a:t>25/03/2023</a:t>
            </a:fld>
            <a:endParaRPr lang="en-KE"/>
          </a:p>
        </p:txBody>
      </p:sp>
      <p:sp>
        <p:nvSpPr>
          <p:cNvPr id="4" name="Footer Placeholder 3">
            <a:extLst>
              <a:ext uri="{FF2B5EF4-FFF2-40B4-BE49-F238E27FC236}">
                <a16:creationId xmlns:a16="http://schemas.microsoft.com/office/drawing/2014/main" id="{AB749479-8FE6-904A-68B2-DB2A2F97F6F9}"/>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7A310A48-7BCC-73A9-88FF-8BD38EDA6656}"/>
              </a:ext>
            </a:extLst>
          </p:cNvPr>
          <p:cNvSpPr>
            <a:spLocks noGrp="1"/>
          </p:cNvSpPr>
          <p:nvPr>
            <p:ph type="sldNum" sz="quarter" idx="12"/>
          </p:nvPr>
        </p:nvSpPr>
        <p:spPr/>
        <p:txBody>
          <a:bodyPr/>
          <a:lstStyle/>
          <a:p>
            <a:fld id="{C6515CB1-1861-4407-9281-1F8D028BD2DC}" type="slidenum">
              <a:rPr lang="en-KE" smtClean="0"/>
              <a:t>‹#›</a:t>
            </a:fld>
            <a:endParaRPr lang="en-KE"/>
          </a:p>
        </p:txBody>
      </p:sp>
    </p:spTree>
    <p:extLst>
      <p:ext uri="{BB962C8B-B14F-4D97-AF65-F5344CB8AC3E}">
        <p14:creationId xmlns:p14="http://schemas.microsoft.com/office/powerpoint/2010/main" val="68698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01CB8B-F146-121D-0F64-50D218BB09BF}"/>
              </a:ext>
            </a:extLst>
          </p:cNvPr>
          <p:cNvSpPr>
            <a:spLocks noGrp="1"/>
          </p:cNvSpPr>
          <p:nvPr>
            <p:ph type="dt" sz="half" idx="10"/>
          </p:nvPr>
        </p:nvSpPr>
        <p:spPr/>
        <p:txBody>
          <a:bodyPr/>
          <a:lstStyle/>
          <a:p>
            <a:fld id="{920FB3CD-7A89-4F2B-BF3E-6D4477C08B71}" type="datetimeFigureOut">
              <a:rPr lang="en-KE" smtClean="0"/>
              <a:t>25/03/2023</a:t>
            </a:fld>
            <a:endParaRPr lang="en-KE"/>
          </a:p>
        </p:txBody>
      </p:sp>
      <p:sp>
        <p:nvSpPr>
          <p:cNvPr id="3" name="Footer Placeholder 2">
            <a:extLst>
              <a:ext uri="{FF2B5EF4-FFF2-40B4-BE49-F238E27FC236}">
                <a16:creationId xmlns:a16="http://schemas.microsoft.com/office/drawing/2014/main" id="{AF129998-A625-3A0A-925F-847DE64EAA86}"/>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65202A87-E243-E107-4DFE-5374145B582E}"/>
              </a:ext>
            </a:extLst>
          </p:cNvPr>
          <p:cNvSpPr>
            <a:spLocks noGrp="1"/>
          </p:cNvSpPr>
          <p:nvPr>
            <p:ph type="sldNum" sz="quarter" idx="12"/>
          </p:nvPr>
        </p:nvSpPr>
        <p:spPr/>
        <p:txBody>
          <a:bodyPr/>
          <a:lstStyle/>
          <a:p>
            <a:fld id="{C6515CB1-1861-4407-9281-1F8D028BD2DC}" type="slidenum">
              <a:rPr lang="en-KE" smtClean="0"/>
              <a:t>‹#›</a:t>
            </a:fld>
            <a:endParaRPr lang="en-KE"/>
          </a:p>
        </p:txBody>
      </p:sp>
    </p:spTree>
    <p:extLst>
      <p:ext uri="{BB962C8B-B14F-4D97-AF65-F5344CB8AC3E}">
        <p14:creationId xmlns:p14="http://schemas.microsoft.com/office/powerpoint/2010/main" val="143117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4046-5FB9-D8B1-385B-DD1EAB338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88E4A3BD-9EC8-7E7F-B914-A1B2E2198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B5DED047-68A2-A03A-5538-A31AA212B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8AB2D-BFA9-A133-219F-4B09EFBEE072}"/>
              </a:ext>
            </a:extLst>
          </p:cNvPr>
          <p:cNvSpPr>
            <a:spLocks noGrp="1"/>
          </p:cNvSpPr>
          <p:nvPr>
            <p:ph type="dt" sz="half" idx="10"/>
          </p:nvPr>
        </p:nvSpPr>
        <p:spPr/>
        <p:txBody>
          <a:bodyPr/>
          <a:lstStyle/>
          <a:p>
            <a:fld id="{920FB3CD-7A89-4F2B-BF3E-6D4477C08B71}" type="datetimeFigureOut">
              <a:rPr lang="en-KE" smtClean="0"/>
              <a:t>25/03/2023</a:t>
            </a:fld>
            <a:endParaRPr lang="en-KE"/>
          </a:p>
        </p:txBody>
      </p:sp>
      <p:sp>
        <p:nvSpPr>
          <p:cNvPr id="6" name="Footer Placeholder 5">
            <a:extLst>
              <a:ext uri="{FF2B5EF4-FFF2-40B4-BE49-F238E27FC236}">
                <a16:creationId xmlns:a16="http://schemas.microsoft.com/office/drawing/2014/main" id="{EB112437-25A0-6BE2-0F17-BDB5B5D9D69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E658AC7-6FE7-14FF-3E3F-BF9ED9CA09CF}"/>
              </a:ext>
            </a:extLst>
          </p:cNvPr>
          <p:cNvSpPr>
            <a:spLocks noGrp="1"/>
          </p:cNvSpPr>
          <p:nvPr>
            <p:ph type="sldNum" sz="quarter" idx="12"/>
          </p:nvPr>
        </p:nvSpPr>
        <p:spPr/>
        <p:txBody>
          <a:bodyPr/>
          <a:lstStyle/>
          <a:p>
            <a:fld id="{C6515CB1-1861-4407-9281-1F8D028BD2DC}" type="slidenum">
              <a:rPr lang="en-KE" smtClean="0"/>
              <a:t>‹#›</a:t>
            </a:fld>
            <a:endParaRPr lang="en-KE"/>
          </a:p>
        </p:txBody>
      </p:sp>
    </p:spTree>
    <p:extLst>
      <p:ext uri="{BB962C8B-B14F-4D97-AF65-F5344CB8AC3E}">
        <p14:creationId xmlns:p14="http://schemas.microsoft.com/office/powerpoint/2010/main" val="244558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B91D-017E-1CD5-6C7B-5AC1DDECC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4DB53DE9-7DBA-0CDF-071E-CB60EC1FD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3C46FE55-2114-8E87-EF19-FA19F9F51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37C17D-8AC1-35A5-9DB0-0138DDE0B001}"/>
              </a:ext>
            </a:extLst>
          </p:cNvPr>
          <p:cNvSpPr>
            <a:spLocks noGrp="1"/>
          </p:cNvSpPr>
          <p:nvPr>
            <p:ph type="dt" sz="half" idx="10"/>
          </p:nvPr>
        </p:nvSpPr>
        <p:spPr/>
        <p:txBody>
          <a:bodyPr/>
          <a:lstStyle/>
          <a:p>
            <a:fld id="{920FB3CD-7A89-4F2B-BF3E-6D4477C08B71}" type="datetimeFigureOut">
              <a:rPr lang="en-KE" smtClean="0"/>
              <a:t>25/03/2023</a:t>
            </a:fld>
            <a:endParaRPr lang="en-KE"/>
          </a:p>
        </p:txBody>
      </p:sp>
      <p:sp>
        <p:nvSpPr>
          <p:cNvPr id="6" name="Footer Placeholder 5">
            <a:extLst>
              <a:ext uri="{FF2B5EF4-FFF2-40B4-BE49-F238E27FC236}">
                <a16:creationId xmlns:a16="http://schemas.microsoft.com/office/drawing/2014/main" id="{B73C9367-C125-EF10-A1A4-8F66732A8783}"/>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E9F0962-38D3-B941-E717-F7EC0DA514FF}"/>
              </a:ext>
            </a:extLst>
          </p:cNvPr>
          <p:cNvSpPr>
            <a:spLocks noGrp="1"/>
          </p:cNvSpPr>
          <p:nvPr>
            <p:ph type="sldNum" sz="quarter" idx="12"/>
          </p:nvPr>
        </p:nvSpPr>
        <p:spPr/>
        <p:txBody>
          <a:bodyPr/>
          <a:lstStyle/>
          <a:p>
            <a:fld id="{C6515CB1-1861-4407-9281-1F8D028BD2DC}" type="slidenum">
              <a:rPr lang="en-KE" smtClean="0"/>
              <a:t>‹#›</a:t>
            </a:fld>
            <a:endParaRPr lang="en-KE"/>
          </a:p>
        </p:txBody>
      </p:sp>
    </p:spTree>
    <p:extLst>
      <p:ext uri="{BB962C8B-B14F-4D97-AF65-F5344CB8AC3E}">
        <p14:creationId xmlns:p14="http://schemas.microsoft.com/office/powerpoint/2010/main" val="3702586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9D3D8-73F6-1F8F-5BEB-0295D8514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47B3C3F7-6260-7AA6-8082-3579AF8E9C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373117A-2D03-35E5-21FE-4A7268D80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FB3CD-7A89-4F2B-BF3E-6D4477C08B71}" type="datetimeFigureOut">
              <a:rPr lang="en-KE" smtClean="0"/>
              <a:t>25/03/2023</a:t>
            </a:fld>
            <a:endParaRPr lang="en-KE"/>
          </a:p>
        </p:txBody>
      </p:sp>
      <p:sp>
        <p:nvSpPr>
          <p:cNvPr id="5" name="Footer Placeholder 4">
            <a:extLst>
              <a:ext uri="{FF2B5EF4-FFF2-40B4-BE49-F238E27FC236}">
                <a16:creationId xmlns:a16="http://schemas.microsoft.com/office/drawing/2014/main" id="{B31E84BD-C9A5-B5AF-4737-DE94482C9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EC5207D1-FC79-D879-FAAC-A07178164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15CB1-1861-4407-9281-1F8D028BD2DC}" type="slidenum">
              <a:rPr lang="en-KE" smtClean="0"/>
              <a:t>‹#›</a:t>
            </a:fld>
            <a:endParaRPr lang="en-KE"/>
          </a:p>
        </p:txBody>
      </p:sp>
    </p:spTree>
    <p:extLst>
      <p:ext uri="{BB962C8B-B14F-4D97-AF65-F5344CB8AC3E}">
        <p14:creationId xmlns:p14="http://schemas.microsoft.com/office/powerpoint/2010/main" val="2866463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8825-0DA5-49EE-C69C-4902B9E3043F}"/>
              </a:ext>
            </a:extLst>
          </p:cNvPr>
          <p:cNvSpPr>
            <a:spLocks noGrp="1"/>
          </p:cNvSpPr>
          <p:nvPr>
            <p:ph type="ctrTitle"/>
          </p:nvPr>
        </p:nvSpPr>
        <p:spPr/>
        <p:txBody>
          <a:bodyPr/>
          <a:lstStyle/>
          <a:p>
            <a:r>
              <a:rPr lang="en-US" b="1" i="1" dirty="0"/>
              <a:t>Module 2 Project</a:t>
            </a:r>
            <a:endParaRPr lang="en-KE" b="1" i="1" dirty="0"/>
          </a:p>
        </p:txBody>
      </p:sp>
      <p:sp>
        <p:nvSpPr>
          <p:cNvPr id="3" name="Subtitle 2">
            <a:extLst>
              <a:ext uri="{FF2B5EF4-FFF2-40B4-BE49-F238E27FC236}">
                <a16:creationId xmlns:a16="http://schemas.microsoft.com/office/drawing/2014/main" id="{024FF936-E8CB-ABCB-BB33-FF19740AA479}"/>
              </a:ext>
            </a:extLst>
          </p:cNvPr>
          <p:cNvSpPr>
            <a:spLocks noGrp="1"/>
          </p:cNvSpPr>
          <p:nvPr>
            <p:ph type="subTitle" idx="1"/>
          </p:nvPr>
        </p:nvSpPr>
        <p:spPr/>
        <p:txBody>
          <a:bodyPr>
            <a:normAutofit lnSpcReduction="10000"/>
          </a:bodyPr>
          <a:lstStyle/>
          <a:p>
            <a:endParaRPr lang="en-US" b="1" dirty="0"/>
          </a:p>
          <a:p>
            <a:r>
              <a:rPr lang="en-US" b="1" dirty="0"/>
              <a:t>School: Moringa</a:t>
            </a:r>
          </a:p>
          <a:p>
            <a:endParaRPr lang="en-US" b="1" dirty="0"/>
          </a:p>
          <a:p>
            <a:r>
              <a:rPr lang="en-US" b="1" dirty="0"/>
              <a:t>By Meshack Mbindo</a:t>
            </a:r>
          </a:p>
        </p:txBody>
      </p:sp>
    </p:spTree>
    <p:extLst>
      <p:ext uri="{BB962C8B-B14F-4D97-AF65-F5344CB8AC3E}">
        <p14:creationId xmlns:p14="http://schemas.microsoft.com/office/powerpoint/2010/main" val="106898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3154-1A27-2D59-F52C-6AEFC3A01138}"/>
              </a:ext>
            </a:extLst>
          </p:cNvPr>
          <p:cNvSpPr>
            <a:spLocks noGrp="1"/>
          </p:cNvSpPr>
          <p:nvPr>
            <p:ph type="title"/>
          </p:nvPr>
        </p:nvSpPr>
        <p:spPr/>
        <p:txBody>
          <a:bodyPr/>
          <a:lstStyle/>
          <a:p>
            <a:r>
              <a:rPr lang="en-US" b="1" dirty="0"/>
              <a:t>Business Understanding/Problem Statement</a:t>
            </a:r>
            <a:endParaRPr lang="en-KE" b="1" dirty="0"/>
          </a:p>
        </p:txBody>
      </p:sp>
      <p:sp>
        <p:nvSpPr>
          <p:cNvPr id="3" name="Content Placeholder 2">
            <a:extLst>
              <a:ext uri="{FF2B5EF4-FFF2-40B4-BE49-F238E27FC236}">
                <a16:creationId xmlns:a16="http://schemas.microsoft.com/office/drawing/2014/main" id="{06B72427-AD29-37E8-D60E-DB7E33A0684B}"/>
              </a:ext>
            </a:extLst>
          </p:cNvPr>
          <p:cNvSpPr>
            <a:spLocks noGrp="1"/>
          </p:cNvSpPr>
          <p:nvPr>
            <p:ph idx="1"/>
          </p:nvPr>
        </p:nvSpPr>
        <p:spPr/>
        <p:txBody>
          <a:bodyPr/>
          <a:lstStyle/>
          <a:p>
            <a:r>
              <a:rPr lang="en-US" dirty="0"/>
              <a:t> In this analysis </a:t>
            </a:r>
            <a:r>
              <a:rPr lang="en-US" dirty="0" err="1"/>
              <a:t>i</a:t>
            </a:r>
            <a:r>
              <a:rPr lang="en-US" dirty="0"/>
              <a:t> will investigate how prices of real estate property can significantly be determined by time, physical location and other attributes. </a:t>
            </a:r>
          </a:p>
          <a:p>
            <a:r>
              <a:rPr lang="en-US" dirty="0"/>
              <a:t>The outcome of this analysis will help YDX ltd decision makers to decide whether to invest in real estate </a:t>
            </a:r>
            <a:endParaRPr lang="en-KE" dirty="0"/>
          </a:p>
        </p:txBody>
      </p:sp>
    </p:spTree>
    <p:extLst>
      <p:ext uri="{BB962C8B-B14F-4D97-AF65-F5344CB8AC3E}">
        <p14:creationId xmlns:p14="http://schemas.microsoft.com/office/powerpoint/2010/main" val="114613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E460-456E-3E15-2EC4-AA108FF8F42B}"/>
              </a:ext>
            </a:extLst>
          </p:cNvPr>
          <p:cNvSpPr>
            <a:spLocks noGrp="1"/>
          </p:cNvSpPr>
          <p:nvPr>
            <p:ph type="title"/>
          </p:nvPr>
        </p:nvSpPr>
        <p:spPr/>
        <p:txBody>
          <a:bodyPr/>
          <a:lstStyle/>
          <a:p>
            <a:r>
              <a:rPr lang="en-US" b="1" dirty="0"/>
              <a:t>Data Understanding</a:t>
            </a:r>
            <a:endParaRPr lang="en-KE" b="1" dirty="0"/>
          </a:p>
        </p:txBody>
      </p:sp>
      <p:sp>
        <p:nvSpPr>
          <p:cNvPr id="3" name="Content Placeholder 2">
            <a:extLst>
              <a:ext uri="{FF2B5EF4-FFF2-40B4-BE49-F238E27FC236}">
                <a16:creationId xmlns:a16="http://schemas.microsoft.com/office/drawing/2014/main" id="{F04B4460-F212-4867-8F54-631AEDD5D42C}"/>
              </a:ext>
            </a:extLst>
          </p:cNvPr>
          <p:cNvSpPr>
            <a:spLocks noGrp="1"/>
          </p:cNvSpPr>
          <p:nvPr>
            <p:ph idx="1"/>
          </p:nvPr>
        </p:nvSpPr>
        <p:spPr/>
        <p:txBody>
          <a:bodyPr/>
          <a:lstStyle/>
          <a:p>
            <a:r>
              <a:rPr lang="en-US" dirty="0"/>
              <a:t>This analysis will use data from King County House sales Dataset.</a:t>
            </a:r>
          </a:p>
          <a:p>
            <a:r>
              <a:rPr lang="en-US" dirty="0"/>
              <a:t>The initial data set used contains 21597 rows × 21 columns but due to data cleaning or model fitting some data was removed.</a:t>
            </a:r>
          </a:p>
          <a:p>
            <a:r>
              <a:rPr lang="en-US" dirty="0"/>
              <a:t>For the purposes of regression modeling the data is manipulated so that every datapoint is encoded as either an integer or a decimal and there are no null or missing values.</a:t>
            </a:r>
            <a:endParaRPr lang="en-KE" dirty="0"/>
          </a:p>
        </p:txBody>
      </p:sp>
    </p:spTree>
    <p:extLst>
      <p:ext uri="{BB962C8B-B14F-4D97-AF65-F5344CB8AC3E}">
        <p14:creationId xmlns:p14="http://schemas.microsoft.com/office/powerpoint/2010/main" val="360893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6C67-BB66-40CE-9650-553761E22048}"/>
              </a:ext>
            </a:extLst>
          </p:cNvPr>
          <p:cNvSpPr>
            <a:spLocks noGrp="1"/>
          </p:cNvSpPr>
          <p:nvPr>
            <p:ph type="title"/>
          </p:nvPr>
        </p:nvSpPr>
        <p:spPr/>
        <p:txBody>
          <a:bodyPr>
            <a:normAutofit/>
          </a:bodyPr>
          <a:lstStyle/>
          <a:p>
            <a:r>
              <a:rPr lang="en-US" b="1" dirty="0"/>
              <a:t>Data Preparation</a:t>
            </a:r>
            <a:endParaRPr lang="en-KE" b="1" dirty="0"/>
          </a:p>
        </p:txBody>
      </p:sp>
      <p:sp>
        <p:nvSpPr>
          <p:cNvPr id="3" name="Content Placeholder 2">
            <a:extLst>
              <a:ext uri="{FF2B5EF4-FFF2-40B4-BE49-F238E27FC236}">
                <a16:creationId xmlns:a16="http://schemas.microsoft.com/office/drawing/2014/main" id="{41DBB983-B135-F469-2316-D278B36B5C31}"/>
              </a:ext>
            </a:extLst>
          </p:cNvPr>
          <p:cNvSpPr>
            <a:spLocks noGrp="1"/>
          </p:cNvSpPr>
          <p:nvPr>
            <p:ph idx="1"/>
          </p:nvPr>
        </p:nvSpPr>
        <p:spPr/>
        <p:txBody>
          <a:bodyPr/>
          <a:lstStyle/>
          <a:p>
            <a:r>
              <a:rPr lang="en-US" dirty="0"/>
              <a:t>I imported the data then performed random checks to determine missing or null values, a total of 453 records where removed due to some questionable values that couldn't be justifiably replaced with any sort of filter such as 0 or 'NONE’. </a:t>
            </a:r>
          </a:p>
          <a:p>
            <a:r>
              <a:rPr lang="en-US" dirty="0"/>
              <a:t>By the end of the model development process about 7% of the initial data was eliminated.</a:t>
            </a:r>
            <a:endParaRPr lang="en-KE" dirty="0"/>
          </a:p>
        </p:txBody>
      </p:sp>
    </p:spTree>
    <p:extLst>
      <p:ext uri="{BB962C8B-B14F-4D97-AF65-F5344CB8AC3E}">
        <p14:creationId xmlns:p14="http://schemas.microsoft.com/office/powerpoint/2010/main" val="210448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4FA672C-AD58-1CCD-7176-57EBA43DA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900"/>
            <a:ext cx="12192000" cy="642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00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F569-A244-766E-2F05-1B8FAAF2BEEA}"/>
              </a:ext>
            </a:extLst>
          </p:cNvPr>
          <p:cNvSpPr>
            <a:spLocks noGrp="1"/>
          </p:cNvSpPr>
          <p:nvPr>
            <p:ph type="title"/>
          </p:nvPr>
        </p:nvSpPr>
        <p:spPr/>
        <p:txBody>
          <a:bodyPr/>
          <a:lstStyle/>
          <a:p>
            <a:r>
              <a:rPr lang="en-US" b="1" dirty="0"/>
              <a:t>Regression Results</a:t>
            </a:r>
            <a:endParaRPr lang="en-KE" b="1" dirty="0"/>
          </a:p>
        </p:txBody>
      </p:sp>
      <p:sp>
        <p:nvSpPr>
          <p:cNvPr id="3" name="Content Placeholder 2">
            <a:extLst>
              <a:ext uri="{FF2B5EF4-FFF2-40B4-BE49-F238E27FC236}">
                <a16:creationId xmlns:a16="http://schemas.microsoft.com/office/drawing/2014/main" id="{44244EF5-732D-36D3-FF3C-CD9E19DB2032}"/>
              </a:ext>
            </a:extLst>
          </p:cNvPr>
          <p:cNvSpPr>
            <a:spLocks noGrp="1"/>
          </p:cNvSpPr>
          <p:nvPr>
            <p:ph idx="1"/>
          </p:nvPr>
        </p:nvSpPr>
        <p:spPr/>
        <p:txBody>
          <a:bodyPr>
            <a:normAutofit/>
          </a:bodyPr>
          <a:lstStyle/>
          <a:p>
            <a:r>
              <a:rPr lang="en-US" sz="2400" b="0" i="0" dirty="0">
                <a:solidFill>
                  <a:srgbClr val="24292F"/>
                </a:solidFill>
                <a:effectLst/>
                <a:latin typeface="-apple-system"/>
              </a:rPr>
              <a:t> the latitude that a property lies on seems to be the strongest predictor of price. For every </a:t>
            </a:r>
            <a:r>
              <a:rPr lang="en-US" dirty="0">
                <a:solidFill>
                  <a:srgbClr val="24292F"/>
                </a:solidFill>
                <a:latin typeface="-apple-system"/>
              </a:rPr>
              <a:t>addition</a:t>
            </a:r>
            <a:r>
              <a:rPr lang="en-US" sz="2400" b="0" i="0" dirty="0">
                <a:solidFill>
                  <a:srgbClr val="24292F"/>
                </a:solidFill>
                <a:effectLst/>
                <a:latin typeface="-apple-system"/>
              </a:rPr>
              <a:t> degree north, a properties price will increase by 1.47%.</a:t>
            </a:r>
          </a:p>
          <a:p>
            <a:r>
              <a:rPr lang="en-US" sz="2400" b="0" i="0" dirty="0">
                <a:solidFill>
                  <a:srgbClr val="24292F"/>
                </a:solidFill>
                <a:effectLst/>
                <a:latin typeface="-apple-system"/>
              </a:rPr>
              <a:t>Condition is another strong predictor and is similar to grade, it is a more qualitative version and does not refer to its satisfaction of building codes, it is on a scale of 1-5 and according to the model for every additional point here the price of the property will increase by 0.1%.</a:t>
            </a:r>
          </a:p>
          <a:p>
            <a:r>
              <a:rPr lang="en-US" sz="2400" b="0" i="0" dirty="0">
                <a:solidFill>
                  <a:srgbClr val="24292F"/>
                </a:solidFill>
                <a:effectLst/>
                <a:latin typeface="-apple-system"/>
              </a:rPr>
              <a:t>View is worth considering as well, the quality of the view from a property is also on a scale of 1-5 and for every additional point the price of a property increases by 0.07%. It is also worth noting that the price of a property increases by 0.09% for every additional bathroom in the house.</a:t>
            </a:r>
          </a:p>
        </p:txBody>
      </p:sp>
    </p:spTree>
    <p:extLst>
      <p:ext uri="{BB962C8B-B14F-4D97-AF65-F5344CB8AC3E}">
        <p14:creationId xmlns:p14="http://schemas.microsoft.com/office/powerpoint/2010/main" val="293480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B105C4C-B11B-8D82-5955-B556163C9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0"/>
            <a:ext cx="10018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93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A86E-222A-D537-5AFF-139B7D1C284F}"/>
              </a:ext>
            </a:extLst>
          </p:cNvPr>
          <p:cNvSpPr>
            <a:spLocks noGrp="1"/>
          </p:cNvSpPr>
          <p:nvPr>
            <p:ph type="title"/>
          </p:nvPr>
        </p:nvSpPr>
        <p:spPr/>
        <p:txBody>
          <a:bodyPr/>
          <a:lstStyle/>
          <a:p>
            <a:r>
              <a:rPr lang="en-US" b="1" dirty="0"/>
              <a:t>Recommendations</a:t>
            </a:r>
            <a:endParaRPr lang="en-KE" b="1" dirty="0"/>
          </a:p>
        </p:txBody>
      </p:sp>
      <p:sp>
        <p:nvSpPr>
          <p:cNvPr id="3" name="Content Placeholder 2">
            <a:extLst>
              <a:ext uri="{FF2B5EF4-FFF2-40B4-BE49-F238E27FC236}">
                <a16:creationId xmlns:a16="http://schemas.microsoft.com/office/drawing/2014/main" id="{F12D7A7A-AAF7-309C-987C-3AE9811DEFFC}"/>
              </a:ext>
            </a:extLst>
          </p:cNvPr>
          <p:cNvSpPr>
            <a:spLocks noGrp="1"/>
          </p:cNvSpPr>
          <p:nvPr>
            <p:ph idx="1"/>
          </p:nvPr>
        </p:nvSpPr>
        <p:spPr/>
        <p:txBody>
          <a:bodyPr/>
          <a:lstStyle/>
          <a:p>
            <a:r>
              <a:rPr lang="en-US" dirty="0"/>
              <a:t>I recommend the company to look at properties on Lake Union, or north of downtown Seattle that are also on a waterfront, preferably with a view of said waterfront.</a:t>
            </a:r>
          </a:p>
          <a:p>
            <a:r>
              <a:rPr lang="en-US" dirty="0"/>
              <a:t> I recommend the company to invest in properties that satisfy the aforementioned geographic stipulations that require renovation and potentially do not satisfy city building regulations.</a:t>
            </a:r>
          </a:p>
          <a:p>
            <a:r>
              <a:rPr lang="en-US" dirty="0"/>
              <a:t>The best course of action according to this analysis would be to bring the building and property up to code and beyond and additionally perhaps add one or two bathrooms to the home</a:t>
            </a:r>
            <a:endParaRPr lang="en-KE" dirty="0"/>
          </a:p>
        </p:txBody>
      </p:sp>
    </p:spTree>
    <p:extLst>
      <p:ext uri="{BB962C8B-B14F-4D97-AF65-F5344CB8AC3E}">
        <p14:creationId xmlns:p14="http://schemas.microsoft.com/office/powerpoint/2010/main" val="2217594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432</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Calibri</vt:lpstr>
      <vt:lpstr>Calibri Light</vt:lpstr>
      <vt:lpstr>Office Theme</vt:lpstr>
      <vt:lpstr>Module 2 Project</vt:lpstr>
      <vt:lpstr>Business Understanding/Problem Statement</vt:lpstr>
      <vt:lpstr>Data Understanding</vt:lpstr>
      <vt:lpstr>Data Preparation</vt:lpstr>
      <vt:lpstr>PowerPoint Presentation</vt:lpstr>
      <vt:lpstr>Regression Results</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Project</dc:title>
  <dc:creator>Meshack Mbindo</dc:creator>
  <cp:lastModifiedBy>Meshack Mbindo</cp:lastModifiedBy>
  <cp:revision>1</cp:revision>
  <dcterms:created xsi:type="dcterms:W3CDTF">2023-03-24T22:03:20Z</dcterms:created>
  <dcterms:modified xsi:type="dcterms:W3CDTF">2023-03-24T22:12:35Z</dcterms:modified>
</cp:coreProperties>
</file>