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Oswald Bold" charset="1" panose="00000800000000000000"/>
      <p:regular r:id="rId16"/>
    </p:embeddedFont>
    <p:embeddedFont>
      <p:font typeface="DM San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b="true" sz="16437" spc="1610">
                <a:solidFill>
                  <a:srgbClr val="231F20"/>
                </a:solidFill>
                <a:latin typeface="Oswald Bold"/>
                <a:ea typeface="Oswald Bold"/>
                <a:cs typeface="Oswald Bold"/>
                <a:sym typeface="Oswald Bold"/>
              </a:rPr>
              <a:t>PROJECT</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DEEP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THANK'S</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OUR TEAM</a:t>
            </a:r>
          </a:p>
        </p:txBody>
      </p:sp>
      <p:sp>
        <p:nvSpPr>
          <p:cNvPr name="TextBox 6" id="6"/>
          <p:cNvSpPr txBox="true"/>
          <p:nvPr/>
        </p:nvSpPr>
        <p:spPr>
          <a:xfrm rot="0">
            <a:off x="3860187" y="6558496"/>
            <a:ext cx="2257081"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Everest Cantu</a:t>
            </a:r>
          </a:p>
        </p:txBody>
      </p:sp>
      <p:sp>
        <p:nvSpPr>
          <p:cNvPr name="TextBox 7" id="7"/>
          <p:cNvSpPr txBox="true"/>
          <p:nvPr/>
        </p:nvSpPr>
        <p:spPr>
          <a:xfrm rot="0">
            <a:off x="3793461"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sp>
        <p:nvSpPr>
          <p:cNvPr name="TextBox 8" id="8"/>
          <p:cNvSpPr txBox="true"/>
          <p:nvPr/>
        </p:nvSpPr>
        <p:spPr>
          <a:xfrm rot="0">
            <a:off x="8005441" y="6558496"/>
            <a:ext cx="2213980"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Drew Holloway</a:t>
            </a:r>
          </a:p>
        </p:txBody>
      </p:sp>
      <p:sp>
        <p:nvSpPr>
          <p:cNvPr name="TextBox 9" id="9"/>
          <p:cNvSpPr txBox="true"/>
          <p:nvPr/>
        </p:nvSpPr>
        <p:spPr>
          <a:xfrm rot="0">
            <a:off x="7949138" y="7488242"/>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grpSp>
        <p:nvGrpSpPr>
          <p:cNvPr name="Group 10" id="10"/>
          <p:cNvGrpSpPr/>
          <p:nvPr/>
        </p:nvGrpSpPr>
        <p:grpSpPr>
          <a:xfrm rot="0">
            <a:off x="11726664" y="4973579"/>
            <a:ext cx="3145217" cy="2667064"/>
            <a:chOff x="0" y="0"/>
            <a:chExt cx="4193623" cy="3556085"/>
          </a:xfrm>
        </p:grpSpPr>
        <p:grpSp>
          <p:nvGrpSpPr>
            <p:cNvPr name="Group 11" id="11"/>
            <p:cNvGrpSpPr/>
            <p:nvPr/>
          </p:nvGrpSpPr>
          <p:grpSpPr>
            <a:xfrm rot="0">
              <a:off x="0" y="0"/>
              <a:ext cx="4193623" cy="3556085"/>
              <a:chOff x="0" y="0"/>
              <a:chExt cx="862412" cy="731303"/>
            </a:xfrm>
          </p:grpSpPr>
          <p:sp>
            <p:nvSpPr>
              <p:cNvPr name="Freeform 12" id="12"/>
              <p:cNvSpPr/>
              <p:nvPr/>
            </p:nvSpPr>
            <p:spPr>
              <a:xfrm flipH="false" flipV="false" rot="0">
                <a:off x="0" y="0"/>
                <a:ext cx="862412" cy="731303"/>
              </a:xfrm>
              <a:custGeom>
                <a:avLst/>
                <a:gdLst/>
                <a:ahLst/>
                <a:cxnLst/>
                <a:rect r="r" b="b" t="t" l="l"/>
                <a:pathLst>
                  <a:path h="731303" w="862412">
                    <a:moveTo>
                      <a:pt x="246149" y="0"/>
                    </a:moveTo>
                    <a:lnTo>
                      <a:pt x="616263" y="0"/>
                    </a:lnTo>
                    <a:cubicBezTo>
                      <a:pt x="681545" y="0"/>
                      <a:pt x="744154" y="25933"/>
                      <a:pt x="790316" y="72095"/>
                    </a:cubicBezTo>
                    <a:cubicBezTo>
                      <a:pt x="836478" y="118257"/>
                      <a:pt x="862412" y="180866"/>
                      <a:pt x="862412" y="246149"/>
                    </a:cubicBezTo>
                    <a:lnTo>
                      <a:pt x="862412" y="485154"/>
                    </a:lnTo>
                    <a:cubicBezTo>
                      <a:pt x="862412" y="621098"/>
                      <a:pt x="752207" y="731303"/>
                      <a:pt x="616263" y="731303"/>
                    </a:cubicBezTo>
                    <a:lnTo>
                      <a:pt x="246149" y="731303"/>
                    </a:lnTo>
                    <a:cubicBezTo>
                      <a:pt x="110205" y="731303"/>
                      <a:pt x="0" y="621098"/>
                      <a:pt x="0" y="485154"/>
                    </a:cubicBezTo>
                    <a:lnTo>
                      <a:pt x="0" y="246149"/>
                    </a:lnTo>
                    <a:cubicBezTo>
                      <a:pt x="0" y="110205"/>
                      <a:pt x="110205" y="0"/>
                      <a:pt x="246149" y="0"/>
                    </a:cubicBezTo>
                    <a:close/>
                  </a:path>
                </a:pathLst>
              </a:custGeom>
              <a:solidFill>
                <a:srgbClr val="100F0D"/>
              </a:solidFill>
              <a:ln cap="rnd">
                <a:noFill/>
                <a:prstDash val="solid"/>
                <a:round/>
              </a:ln>
            </p:spPr>
          </p:sp>
          <p:sp>
            <p:nvSpPr>
              <p:cNvPr name="TextBox 13" id="13"/>
              <p:cNvSpPr txBox="true"/>
              <p:nvPr/>
            </p:nvSpPr>
            <p:spPr>
              <a:xfrm>
                <a:off x="0" y="-47625"/>
                <a:ext cx="862412" cy="778928"/>
              </a:xfrm>
              <a:prstGeom prst="rect">
                <a:avLst/>
              </a:prstGeom>
            </p:spPr>
            <p:txBody>
              <a:bodyPr anchor="ctr" rtlCol="false" tIns="50800" lIns="50800" bIns="50800" rIns="50800"/>
              <a:lstStyle/>
              <a:p>
                <a:pPr algn="ctr">
                  <a:lnSpc>
                    <a:spcPts val="3360"/>
                  </a:lnSpc>
                </a:pPr>
              </a:p>
            </p:txBody>
          </p:sp>
        </p:grpSp>
        <p:sp>
          <p:nvSpPr>
            <p:cNvPr name="TextBox 14" id="14"/>
            <p:cNvSpPr txBox="true"/>
            <p:nvPr/>
          </p:nvSpPr>
          <p:spPr>
            <a:xfrm rot="0">
              <a:off x="757327" y="917820"/>
              <a:ext cx="2678970" cy="53657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Osama Ali</a:t>
              </a:r>
            </a:p>
          </p:txBody>
        </p:sp>
        <p:sp>
          <p:nvSpPr>
            <p:cNvPr name="TextBox 15" id="15"/>
            <p:cNvSpPr txBox="true"/>
            <p:nvPr/>
          </p:nvSpPr>
          <p:spPr>
            <a:xfrm rot="0">
              <a:off x="562080" y="2086724"/>
              <a:ext cx="3069463" cy="4064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21i-0587</a:t>
              </a:r>
            </a:p>
          </p:txBody>
        </p:sp>
      </p:grpSp>
      <p:sp>
        <p:nvSpPr>
          <p:cNvPr name="Freeform 16" id="16"/>
          <p:cNvSpPr/>
          <p:nvPr/>
        </p:nvSpPr>
        <p:spPr>
          <a:xfrm flipH="false" flipV="false" rot="0">
            <a:off x="3416119"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5"/>
            <a:stretch>
              <a:fillRect l="0" t="-86495" r="0" b="0"/>
            </a:stretch>
          </a:blipFill>
        </p:spPr>
      </p:sp>
      <p:sp>
        <p:nvSpPr>
          <p:cNvPr name="Freeform 17" id="17"/>
          <p:cNvSpPr/>
          <p:nvPr/>
        </p:nvSpPr>
        <p:spPr>
          <a:xfrm flipH="false" flipV="false" rot="0">
            <a:off x="7571796" y="8256064"/>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5"/>
            <a:stretch>
              <a:fillRect l="0" t="-86495" r="0" b="0"/>
            </a:stretch>
          </a:blipFill>
        </p:spPr>
      </p:sp>
      <p:sp>
        <p:nvSpPr>
          <p:cNvPr name="Freeform 18" id="18"/>
          <p:cNvSpPr/>
          <p:nvPr/>
        </p:nvSpPr>
        <p:spPr>
          <a:xfrm flipH="false" flipV="false" rot="0">
            <a:off x="11726664"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5"/>
            <a:stretch>
              <a:fillRect l="0" t="-86495" r="0" b="0"/>
            </a:stretch>
          </a:blipFill>
        </p:spPr>
      </p:sp>
      <p:grpSp>
        <p:nvGrpSpPr>
          <p:cNvPr name="Group 19" id="19"/>
          <p:cNvGrpSpPr/>
          <p:nvPr/>
        </p:nvGrpSpPr>
        <p:grpSpPr>
          <a:xfrm rot="0">
            <a:off x="7527578" y="4973579"/>
            <a:ext cx="3145217" cy="2667064"/>
            <a:chOff x="0" y="0"/>
            <a:chExt cx="862412" cy="731303"/>
          </a:xfrm>
        </p:grpSpPr>
        <p:sp>
          <p:nvSpPr>
            <p:cNvPr name="Freeform 20" id="20"/>
            <p:cNvSpPr/>
            <p:nvPr/>
          </p:nvSpPr>
          <p:spPr>
            <a:xfrm flipH="false" flipV="false" rot="0">
              <a:off x="0" y="0"/>
              <a:ext cx="862412" cy="731303"/>
            </a:xfrm>
            <a:custGeom>
              <a:avLst/>
              <a:gdLst/>
              <a:ahLst/>
              <a:cxnLst/>
              <a:rect r="r" b="b" t="t" l="l"/>
              <a:pathLst>
                <a:path h="731303" w="862412">
                  <a:moveTo>
                    <a:pt x="246149" y="0"/>
                  </a:moveTo>
                  <a:lnTo>
                    <a:pt x="616263" y="0"/>
                  </a:lnTo>
                  <a:cubicBezTo>
                    <a:pt x="681545" y="0"/>
                    <a:pt x="744154" y="25933"/>
                    <a:pt x="790316" y="72095"/>
                  </a:cubicBezTo>
                  <a:cubicBezTo>
                    <a:pt x="836478" y="118257"/>
                    <a:pt x="862412" y="180866"/>
                    <a:pt x="862412" y="246149"/>
                  </a:cubicBezTo>
                  <a:lnTo>
                    <a:pt x="862412" y="485154"/>
                  </a:lnTo>
                  <a:cubicBezTo>
                    <a:pt x="862412" y="621098"/>
                    <a:pt x="752207" y="731303"/>
                    <a:pt x="616263" y="731303"/>
                  </a:cubicBezTo>
                  <a:lnTo>
                    <a:pt x="246149" y="731303"/>
                  </a:lnTo>
                  <a:cubicBezTo>
                    <a:pt x="110205" y="731303"/>
                    <a:pt x="0" y="621098"/>
                    <a:pt x="0" y="485154"/>
                  </a:cubicBezTo>
                  <a:lnTo>
                    <a:pt x="0" y="246149"/>
                  </a:lnTo>
                  <a:cubicBezTo>
                    <a:pt x="0" y="110205"/>
                    <a:pt x="110205" y="0"/>
                    <a:pt x="246149" y="0"/>
                  </a:cubicBezTo>
                  <a:close/>
                </a:path>
              </a:pathLst>
            </a:custGeom>
            <a:solidFill>
              <a:srgbClr val="100F0D"/>
            </a:solidFill>
            <a:ln cap="rnd">
              <a:noFill/>
              <a:prstDash val="solid"/>
              <a:round/>
            </a:ln>
          </p:spPr>
        </p:sp>
        <p:sp>
          <p:nvSpPr>
            <p:cNvPr name="TextBox 21" id="21"/>
            <p:cNvSpPr txBox="true"/>
            <p:nvPr/>
          </p:nvSpPr>
          <p:spPr>
            <a:xfrm>
              <a:off x="0" y="-47625"/>
              <a:ext cx="862412" cy="778928"/>
            </a:xfrm>
            <a:prstGeom prst="rect">
              <a:avLst/>
            </a:prstGeom>
          </p:spPr>
          <p:txBody>
            <a:bodyPr anchor="ctr" rtlCol="false" tIns="50800" lIns="50800" bIns="50800" rIns="50800"/>
            <a:lstStyle/>
            <a:p>
              <a:pPr algn="ctr">
                <a:lnSpc>
                  <a:spcPts val="3360"/>
                </a:lnSpc>
              </a:pPr>
            </a:p>
          </p:txBody>
        </p:sp>
      </p:grpSp>
      <p:sp>
        <p:nvSpPr>
          <p:cNvPr name="TextBox 22" id="22"/>
          <p:cNvSpPr txBox="true"/>
          <p:nvPr/>
        </p:nvSpPr>
        <p:spPr>
          <a:xfrm rot="0">
            <a:off x="7732935" y="5664325"/>
            <a:ext cx="2805510" cy="400050"/>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Muti Ur Rehman</a:t>
            </a:r>
          </a:p>
        </p:txBody>
      </p:sp>
      <p:sp>
        <p:nvSpPr>
          <p:cNvPr name="TextBox 23" id="23"/>
          <p:cNvSpPr txBox="true"/>
          <p:nvPr/>
        </p:nvSpPr>
        <p:spPr>
          <a:xfrm rot="0">
            <a:off x="7949138" y="6538621"/>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21i-0872</a:t>
            </a:r>
          </a:p>
        </p:txBody>
      </p:sp>
      <p:grpSp>
        <p:nvGrpSpPr>
          <p:cNvPr name="Group 24" id="24"/>
          <p:cNvGrpSpPr/>
          <p:nvPr/>
        </p:nvGrpSpPr>
        <p:grpSpPr>
          <a:xfrm rot="0">
            <a:off x="3416119" y="4973579"/>
            <a:ext cx="3145217" cy="2667064"/>
            <a:chOff x="0" y="0"/>
            <a:chExt cx="862412" cy="731303"/>
          </a:xfrm>
        </p:grpSpPr>
        <p:sp>
          <p:nvSpPr>
            <p:cNvPr name="Freeform 25" id="25"/>
            <p:cNvSpPr/>
            <p:nvPr/>
          </p:nvSpPr>
          <p:spPr>
            <a:xfrm flipH="false" flipV="false" rot="0">
              <a:off x="0" y="0"/>
              <a:ext cx="862412" cy="731303"/>
            </a:xfrm>
            <a:custGeom>
              <a:avLst/>
              <a:gdLst/>
              <a:ahLst/>
              <a:cxnLst/>
              <a:rect r="r" b="b" t="t" l="l"/>
              <a:pathLst>
                <a:path h="731303" w="862412">
                  <a:moveTo>
                    <a:pt x="246149" y="0"/>
                  </a:moveTo>
                  <a:lnTo>
                    <a:pt x="616263" y="0"/>
                  </a:lnTo>
                  <a:cubicBezTo>
                    <a:pt x="681545" y="0"/>
                    <a:pt x="744154" y="25933"/>
                    <a:pt x="790316" y="72095"/>
                  </a:cubicBezTo>
                  <a:cubicBezTo>
                    <a:pt x="836478" y="118257"/>
                    <a:pt x="862412" y="180866"/>
                    <a:pt x="862412" y="246149"/>
                  </a:cubicBezTo>
                  <a:lnTo>
                    <a:pt x="862412" y="485154"/>
                  </a:lnTo>
                  <a:cubicBezTo>
                    <a:pt x="862412" y="621098"/>
                    <a:pt x="752207" y="731303"/>
                    <a:pt x="616263" y="731303"/>
                  </a:cubicBezTo>
                  <a:lnTo>
                    <a:pt x="246149" y="731303"/>
                  </a:lnTo>
                  <a:cubicBezTo>
                    <a:pt x="110205" y="731303"/>
                    <a:pt x="0" y="621098"/>
                    <a:pt x="0" y="485154"/>
                  </a:cubicBezTo>
                  <a:lnTo>
                    <a:pt x="0" y="246149"/>
                  </a:lnTo>
                  <a:cubicBezTo>
                    <a:pt x="0" y="110205"/>
                    <a:pt x="110205" y="0"/>
                    <a:pt x="246149" y="0"/>
                  </a:cubicBezTo>
                  <a:close/>
                </a:path>
              </a:pathLst>
            </a:custGeom>
            <a:solidFill>
              <a:srgbClr val="100F0D"/>
            </a:solidFill>
            <a:ln cap="rnd">
              <a:noFill/>
              <a:prstDash val="solid"/>
              <a:round/>
            </a:ln>
          </p:spPr>
        </p:sp>
        <p:sp>
          <p:nvSpPr>
            <p:cNvPr name="TextBox 26" id="26"/>
            <p:cNvSpPr txBox="true"/>
            <p:nvPr/>
          </p:nvSpPr>
          <p:spPr>
            <a:xfrm>
              <a:off x="0" y="-47625"/>
              <a:ext cx="862412" cy="778928"/>
            </a:xfrm>
            <a:prstGeom prst="rect">
              <a:avLst/>
            </a:prstGeom>
          </p:spPr>
          <p:txBody>
            <a:bodyPr anchor="ctr" rtlCol="false" tIns="50800" lIns="50800" bIns="50800" rIns="50800"/>
            <a:lstStyle/>
            <a:p>
              <a:pPr algn="ctr">
                <a:lnSpc>
                  <a:spcPts val="3360"/>
                </a:lnSpc>
              </a:pPr>
            </a:p>
          </p:txBody>
        </p:sp>
      </p:grpSp>
      <p:sp>
        <p:nvSpPr>
          <p:cNvPr name="TextBox 27" id="27"/>
          <p:cNvSpPr txBox="true"/>
          <p:nvPr/>
        </p:nvSpPr>
        <p:spPr>
          <a:xfrm rot="0">
            <a:off x="3984114" y="5664325"/>
            <a:ext cx="2009227" cy="400050"/>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Abubakar</a:t>
            </a:r>
          </a:p>
        </p:txBody>
      </p:sp>
      <p:sp>
        <p:nvSpPr>
          <p:cNvPr name="TextBox 28" id="28"/>
          <p:cNvSpPr txBox="true"/>
          <p:nvPr/>
        </p:nvSpPr>
        <p:spPr>
          <a:xfrm rot="0">
            <a:off x="3837679" y="6538621"/>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DM Sans"/>
                <a:ea typeface="DM Sans"/>
                <a:cs typeface="DM Sans"/>
                <a:sym typeface="DM Sans"/>
              </a:rPr>
              <a:t>21i-1379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264232" cy="3018725"/>
            <a:chOff x="0" y="0"/>
            <a:chExt cx="332967" cy="795055"/>
          </a:xfrm>
        </p:grpSpPr>
        <p:sp>
          <p:nvSpPr>
            <p:cNvPr name="Freeform 4" id="4"/>
            <p:cNvSpPr/>
            <p:nvPr/>
          </p:nvSpPr>
          <p:spPr>
            <a:xfrm flipH="false" flipV="false" rot="0">
              <a:off x="0" y="0"/>
              <a:ext cx="332966" cy="795055"/>
            </a:xfrm>
            <a:custGeom>
              <a:avLst/>
              <a:gdLst/>
              <a:ahLst/>
              <a:cxnLst/>
              <a:rect r="r" b="b" t="t" l="l"/>
              <a:pathLst>
                <a:path h="795055" w="332966">
                  <a:moveTo>
                    <a:pt x="0" y="0"/>
                  </a:moveTo>
                  <a:lnTo>
                    <a:pt x="332966" y="0"/>
                  </a:lnTo>
                  <a:lnTo>
                    <a:pt x="332966" y="795055"/>
                  </a:lnTo>
                  <a:lnTo>
                    <a:pt x="0" y="795055"/>
                  </a:lnTo>
                  <a:close/>
                </a:path>
              </a:pathLst>
            </a:custGeom>
            <a:solidFill>
              <a:srgbClr val="CCCCCC"/>
            </a:solidFill>
          </p:spPr>
        </p:sp>
        <p:sp>
          <p:nvSpPr>
            <p:cNvPr name="TextBox 5" id="5"/>
            <p:cNvSpPr txBox="true"/>
            <p:nvPr/>
          </p:nvSpPr>
          <p:spPr>
            <a:xfrm>
              <a:off x="0" y="-19050"/>
              <a:ext cx="332967" cy="814105"/>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MODELS</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CONVLSTM</a:t>
            </a:r>
          </a:p>
        </p:txBody>
      </p:sp>
      <p:sp>
        <p:nvSpPr>
          <p:cNvPr name="TextBox 12" id="12"/>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PREDRNN</a:t>
            </a:r>
          </a:p>
        </p:txBody>
      </p:sp>
      <p:sp>
        <p:nvSpPr>
          <p:cNvPr name="TextBox 13" id="13"/>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TRANSFORMER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CONVLSTM</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0951206" cy="3522657"/>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ea typeface="DM Sans"/>
                <a:cs typeface="DM Sans"/>
                <a:sym typeface="DM Sans"/>
              </a:rPr>
              <a:t>ConvLSTM (Convolutional Long Short-Term Memory) is a specialized neural network architecture that combines convolutional layers with the temporal modeling capabilities of LSTMs. It is designed to handle spatiotemporal data, making it particularly effective for tasks like video prediction, precipitation nowcasting, and action recognition.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471284" y="2217918"/>
            <a:ext cx="7942168" cy="1396186"/>
          </a:xfrm>
          <a:prstGeom prst="rect">
            <a:avLst/>
          </a:prstGeom>
        </p:spPr>
        <p:txBody>
          <a:bodyPr anchor="t" rtlCol="false" tIns="0" lIns="0" bIns="0" rIns="0">
            <a:spAutoFit/>
          </a:bodyPr>
          <a:lstStyle/>
          <a:p>
            <a:pPr algn="l">
              <a:lnSpc>
                <a:spcPts val="11349"/>
              </a:lnSpc>
            </a:pPr>
            <a:r>
              <a:rPr lang="en-US" b="true" sz="8224" spc="806">
                <a:solidFill>
                  <a:srgbClr val="FFFFFF"/>
                </a:solidFill>
                <a:latin typeface="Oswald Bold"/>
                <a:ea typeface="Oswald Bold"/>
                <a:cs typeface="Oswald Bold"/>
                <a:sym typeface="Oswald Bold"/>
              </a:rPr>
              <a:t>STATISTICS</a:t>
            </a:r>
          </a:p>
        </p:txBody>
      </p:sp>
      <p:sp>
        <p:nvSpPr>
          <p:cNvPr name="TextBox 8" id="8"/>
          <p:cNvSpPr txBox="true"/>
          <p:nvPr/>
        </p:nvSpPr>
        <p:spPr>
          <a:xfrm rot="0">
            <a:off x="5471284" y="3937724"/>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ea typeface="DM Sans"/>
                <a:cs typeface="DM Sans"/>
                <a:sym typeface="DM Sans"/>
              </a:rPr>
              <a:t>Validation Loss : 0.0530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PREDRNN</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0951206" cy="4028554"/>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ea typeface="DM Sans"/>
                <a:cs typeface="DM Sans"/>
                <a:sym typeface="DM Sans"/>
              </a:rPr>
              <a:t>PredRNN (Predictive Recurrent Neural Network) is an advanced spatiotemporal modeling framework designed for video prediction and other sequential data tasks. It improves upon traditional models by introducing a spatiotemporal memory flow mechanism, which allows it to capture both short-term dynamics and long-term dependencies more effectively.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471284" y="2217918"/>
            <a:ext cx="7942168" cy="1396186"/>
          </a:xfrm>
          <a:prstGeom prst="rect">
            <a:avLst/>
          </a:prstGeom>
        </p:spPr>
        <p:txBody>
          <a:bodyPr anchor="t" rtlCol="false" tIns="0" lIns="0" bIns="0" rIns="0">
            <a:spAutoFit/>
          </a:bodyPr>
          <a:lstStyle/>
          <a:p>
            <a:pPr algn="l">
              <a:lnSpc>
                <a:spcPts val="11349"/>
              </a:lnSpc>
            </a:pPr>
            <a:r>
              <a:rPr lang="en-US" b="true" sz="8224" spc="806">
                <a:solidFill>
                  <a:srgbClr val="FFFFFF"/>
                </a:solidFill>
                <a:latin typeface="Oswald Bold"/>
                <a:ea typeface="Oswald Bold"/>
                <a:cs typeface="Oswald Bold"/>
                <a:sym typeface="Oswald Bold"/>
              </a:rPr>
              <a:t>STATISTICS</a:t>
            </a:r>
          </a:p>
        </p:txBody>
      </p:sp>
      <p:sp>
        <p:nvSpPr>
          <p:cNvPr name="TextBox 8" id="8"/>
          <p:cNvSpPr txBox="true"/>
          <p:nvPr/>
        </p:nvSpPr>
        <p:spPr>
          <a:xfrm rot="0">
            <a:off x="5471284" y="3937724"/>
            <a:ext cx="5741759" cy="991659"/>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ea typeface="DM Sans"/>
                <a:cs typeface="DM Sans"/>
                <a:sym typeface="DM Sans"/>
              </a:rPr>
              <a:t>Validation Loss : 0.0268</a:t>
            </a:r>
          </a:p>
          <a:p>
            <a:pPr algn="l">
              <a:lnSpc>
                <a:spcPts val="3992"/>
              </a:lnSpc>
            </a:pPr>
            <a:r>
              <a:rPr lang="en-US" sz="2893" spc="283">
                <a:solidFill>
                  <a:srgbClr val="F5FFF5"/>
                </a:solidFill>
                <a:latin typeface="DM Sans"/>
                <a:ea typeface="DM Sans"/>
                <a:cs typeface="DM Sans"/>
                <a:sym typeface="DM Sans"/>
              </a:rPr>
              <a:t>Accuracy : 0.7023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TRANSFORMER</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0951206" cy="3522657"/>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ea typeface="DM Sans"/>
                <a:cs typeface="DM Sans"/>
                <a:sym typeface="DM Sans"/>
              </a:rPr>
              <a:t>Transformer-based models for video prediction leverage self-attention mechanisms to capture long-range dependencies in both spatial and temporal dimensions. Unlike recurrent architectures, they process input sequences in parallel, enabling efficient handling of complex patterns across frames.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471284" y="2217918"/>
            <a:ext cx="7942168" cy="1396186"/>
          </a:xfrm>
          <a:prstGeom prst="rect">
            <a:avLst/>
          </a:prstGeom>
        </p:spPr>
        <p:txBody>
          <a:bodyPr anchor="t" rtlCol="false" tIns="0" lIns="0" bIns="0" rIns="0">
            <a:spAutoFit/>
          </a:bodyPr>
          <a:lstStyle/>
          <a:p>
            <a:pPr algn="l">
              <a:lnSpc>
                <a:spcPts val="11349"/>
              </a:lnSpc>
            </a:pPr>
            <a:r>
              <a:rPr lang="en-US" b="true" sz="8224" spc="806">
                <a:solidFill>
                  <a:srgbClr val="FFFFFF"/>
                </a:solidFill>
                <a:latin typeface="Oswald Bold"/>
                <a:ea typeface="Oswald Bold"/>
                <a:cs typeface="Oswald Bold"/>
                <a:sym typeface="Oswald Bold"/>
              </a:rPr>
              <a:t>STATISTICS</a:t>
            </a:r>
          </a:p>
        </p:txBody>
      </p:sp>
      <p:sp>
        <p:nvSpPr>
          <p:cNvPr name="TextBox 8" id="8"/>
          <p:cNvSpPr txBox="true"/>
          <p:nvPr/>
        </p:nvSpPr>
        <p:spPr>
          <a:xfrm rot="0">
            <a:off x="5471284" y="3937724"/>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ea typeface="DM Sans"/>
                <a:cs typeface="DM Sans"/>
                <a:sym typeface="DM Sans"/>
              </a:rPr>
              <a:t>Test Loss (MSE):</a:t>
            </a:r>
            <a:r>
              <a:rPr lang="en-US" sz="2893" spc="283">
                <a:solidFill>
                  <a:srgbClr val="F5FFF5"/>
                </a:solidFill>
                <a:latin typeface="DM Sans"/>
                <a:ea typeface="DM Sans"/>
                <a:cs typeface="DM Sans"/>
                <a:sym typeface="DM Sans"/>
              </a:rPr>
              <a:t> 0.0357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DAGYPaqGOdI</dc:identifier>
  <dcterms:modified xsi:type="dcterms:W3CDTF">2011-08-01T06:04:30Z</dcterms:modified>
  <cp:revision>1</cp:revision>
  <dc:title>Grey minimalist business project presentation </dc:title>
</cp:coreProperties>
</file>