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22BA20-4F6A-4537-8D3C-18167044FA07}" v="53" dt="2022-12-15T14:35:53.3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12/15/2022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51942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12/15/2022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55687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12/15/2022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97401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12/15/2022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73162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12/15/2022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27760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12/15/2022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780771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12/15/2022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66240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12/15/2022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752696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12/15/2022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66335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12/15/2022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1248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12/15/2022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79520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12/15/2022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9382954"/>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Çok çeşitli kakaç pods">
            <a:extLst>
              <a:ext uri="{FF2B5EF4-FFF2-40B4-BE49-F238E27FC236}">
                <a16:creationId xmlns:a16="http://schemas.microsoft.com/office/drawing/2014/main" id="{6F38453D-083B-C35B-C766-4DB2814FD855}"/>
              </a:ext>
            </a:extLst>
          </p:cNvPr>
          <p:cNvPicPr>
            <a:picLocks noChangeAspect="1"/>
          </p:cNvPicPr>
          <p:nvPr/>
        </p:nvPicPr>
        <p:blipFill rotWithShape="1">
          <a:blip r:embed="rId2">
            <a:alphaModFix amt="40000"/>
          </a:blip>
          <a:srcRect t="23278" r="9085" b="-7"/>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98A5A773-8DA9-28C7-91AC-50D14893BFC4}"/>
              </a:ext>
            </a:extLst>
          </p:cNvPr>
          <p:cNvSpPr>
            <a:spLocks noGrp="1"/>
          </p:cNvSpPr>
          <p:nvPr>
            <p:ph type="ctrTitle"/>
          </p:nvPr>
        </p:nvSpPr>
        <p:spPr>
          <a:xfrm>
            <a:off x="3088058" y="190498"/>
            <a:ext cx="5518066" cy="2268559"/>
          </a:xfrm>
        </p:spPr>
        <p:txBody>
          <a:bodyPr>
            <a:normAutofit/>
          </a:bodyPr>
          <a:lstStyle/>
          <a:p>
            <a:pPr>
              <a:lnSpc>
                <a:spcPct val="90000"/>
              </a:lnSpc>
            </a:pPr>
            <a:r>
              <a:rPr lang="tr-TR" sz="4500" dirty="0">
                <a:solidFill>
                  <a:schemeClr val="tx1"/>
                </a:solidFill>
              </a:rPr>
              <a:t>Görüntü işleme teknikleri ve kümeleme yöntemleri kullanılarak fındık meyvesinin tespit ve sınıflandırılması</a:t>
            </a:r>
            <a:br>
              <a:rPr lang="tr-TR" sz="4500">
                <a:solidFill>
                  <a:schemeClr val="tx1"/>
                </a:solidFill>
              </a:rPr>
            </a:br>
            <a:r>
              <a:rPr lang="tr-TR" sz="4500" dirty="0">
                <a:solidFill>
                  <a:schemeClr val="tx1"/>
                </a:solidFill>
              </a:rPr>
              <a:t>Serdar Solak , Umut Altınışık</a:t>
            </a:r>
          </a:p>
        </p:txBody>
      </p:sp>
      <p:sp>
        <p:nvSpPr>
          <p:cNvPr id="3" name="Alt Başlık 2">
            <a:extLst>
              <a:ext uri="{FF2B5EF4-FFF2-40B4-BE49-F238E27FC236}">
                <a16:creationId xmlns:a16="http://schemas.microsoft.com/office/drawing/2014/main" id="{918C15EB-53C5-C7BA-7965-75A06820FA39}"/>
              </a:ext>
            </a:extLst>
          </p:cNvPr>
          <p:cNvSpPr>
            <a:spLocks noGrp="1"/>
          </p:cNvSpPr>
          <p:nvPr>
            <p:ph type="subTitle" idx="1"/>
          </p:nvPr>
        </p:nvSpPr>
        <p:spPr>
          <a:xfrm>
            <a:off x="3260430" y="5054848"/>
            <a:ext cx="5357600" cy="1160213"/>
          </a:xfrm>
        </p:spPr>
        <p:txBody>
          <a:bodyPr>
            <a:normAutofit/>
          </a:bodyPr>
          <a:lstStyle/>
          <a:p>
            <a:r>
              <a:rPr lang="tr-TR" dirty="0">
                <a:solidFill>
                  <a:schemeClr val="tx1"/>
                </a:solidFill>
              </a:rPr>
              <a:t>Edanur MUTLU - 02200201030</a:t>
            </a:r>
          </a:p>
        </p:txBody>
      </p:sp>
    </p:spTree>
    <p:extLst>
      <p:ext uri="{BB962C8B-B14F-4D97-AF65-F5344CB8AC3E}">
        <p14:creationId xmlns:p14="http://schemas.microsoft.com/office/powerpoint/2010/main" val="422871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C77408AD-7564-278C-665A-4EE1660E46BB}"/>
              </a:ext>
            </a:extLst>
          </p:cNvPr>
          <p:cNvSpPr txBox="1"/>
          <p:nvPr/>
        </p:nvSpPr>
        <p:spPr>
          <a:xfrm>
            <a:off x="416864" y="111023"/>
            <a:ext cx="11358271" cy="1384995"/>
          </a:xfrm>
          <a:prstGeom prst="rect">
            <a:avLst/>
          </a:prstGeom>
          <a:noFill/>
        </p:spPr>
        <p:txBody>
          <a:bodyPr wrap="square">
            <a:spAutoFit/>
          </a:bodyPr>
          <a:lstStyle/>
          <a:p>
            <a:r>
              <a:rPr lang="tr-TR" sz="1400" dirty="0"/>
              <a:t>3. DENEYSEL ÇALIŞMA (EXPERIMENTAL STUDY) Önerilen yöntem ile ortamda bulunan fındıkların tespit edilerek kümelenmesine yönelik deneysel çalışma yapılmaktadır. Çalışmada 1.3 Megapiksel CMOS, 640 x 480 çözünürlükteki </a:t>
            </a:r>
            <a:r>
              <a:rPr lang="tr-TR" sz="1400" dirty="0" err="1"/>
              <a:t>Logitech</a:t>
            </a:r>
            <a:r>
              <a:rPr lang="tr-TR" sz="1400" dirty="0"/>
              <a:t> C110 USB kamera kullanılarak görüntüler alınmaktadır. Alınan görüntüler, Ubuntu 12.04 işletim sistemine sahip bir bilgisayar üzerinde işlenmektedir. Görüntülerin işlenmesi ve sınıflandırılması aşamalarında </a:t>
            </a:r>
            <a:r>
              <a:rPr lang="tr-TR" sz="1400" dirty="0" err="1"/>
              <a:t>OpenCV</a:t>
            </a:r>
            <a:r>
              <a:rPr lang="tr-TR" sz="1400" dirty="0"/>
              <a:t> Kütüphanesi ve </a:t>
            </a:r>
            <a:r>
              <a:rPr lang="tr-TR" sz="1400" dirty="0" err="1"/>
              <a:t>Weka</a:t>
            </a:r>
            <a:r>
              <a:rPr lang="tr-TR" sz="1400" dirty="0"/>
              <a:t> yazılımları kullanılmaktadır. Şekil 6’da deneysel çalışmadan alınan örnek bir görüntü sunulmaktadır. Şekil 6 (a)’da kameradan alınan görüntüye ait ilgilenilen kısım sunulmaktadır. Kameradan alınan ham görüntüde, çalışma alanı dışında kalan dörtgenin bulunduğu alan kesilmiştir. </a:t>
            </a:r>
          </a:p>
        </p:txBody>
      </p:sp>
      <p:pic>
        <p:nvPicPr>
          <p:cNvPr id="5" name="Resim 4">
            <a:extLst>
              <a:ext uri="{FF2B5EF4-FFF2-40B4-BE49-F238E27FC236}">
                <a16:creationId xmlns:a16="http://schemas.microsoft.com/office/drawing/2014/main" id="{59885673-22A9-E81F-8707-7A4D8ED72548}"/>
              </a:ext>
            </a:extLst>
          </p:cNvPr>
          <p:cNvPicPr>
            <a:picLocks noChangeAspect="1"/>
          </p:cNvPicPr>
          <p:nvPr/>
        </p:nvPicPr>
        <p:blipFill>
          <a:blip r:embed="rId2"/>
          <a:stretch>
            <a:fillRect/>
          </a:stretch>
        </p:blipFill>
        <p:spPr>
          <a:xfrm>
            <a:off x="416864" y="1655726"/>
            <a:ext cx="5373174" cy="3060345"/>
          </a:xfrm>
          <a:prstGeom prst="rect">
            <a:avLst/>
          </a:prstGeom>
        </p:spPr>
      </p:pic>
      <p:sp>
        <p:nvSpPr>
          <p:cNvPr id="7" name="Metin kutusu 6">
            <a:extLst>
              <a:ext uri="{FF2B5EF4-FFF2-40B4-BE49-F238E27FC236}">
                <a16:creationId xmlns:a16="http://schemas.microsoft.com/office/drawing/2014/main" id="{07B2EE09-B540-675D-0288-819E80993644}"/>
              </a:ext>
            </a:extLst>
          </p:cNvPr>
          <p:cNvSpPr txBox="1"/>
          <p:nvPr/>
        </p:nvSpPr>
        <p:spPr>
          <a:xfrm>
            <a:off x="6094446" y="2062513"/>
            <a:ext cx="5942044" cy="2246769"/>
          </a:xfrm>
          <a:prstGeom prst="rect">
            <a:avLst/>
          </a:prstGeom>
          <a:noFill/>
        </p:spPr>
        <p:txBody>
          <a:bodyPr wrap="square">
            <a:spAutoFit/>
          </a:bodyPr>
          <a:lstStyle/>
          <a:p>
            <a:r>
              <a:rPr lang="tr-TR" sz="1400" dirty="0"/>
              <a:t>Bu işlemden sonra görüntü ön işleme aşamasına geçilmektedir. Görüntü ön işleme aşamasında, resim üzerinde filtreleme, grileştirme, </a:t>
            </a:r>
            <a:r>
              <a:rPr lang="tr-TR" sz="1400" dirty="0" err="1"/>
              <a:t>eşikleşme</a:t>
            </a:r>
            <a:r>
              <a:rPr lang="tr-TR" sz="1400" dirty="0"/>
              <a:t> ve morfolojik işlem uygulanmaktadır. Bu işlem basamakları sonucunda elde edilen görüntü Şekil 6 (b)’de sunulmaktadır. Bu görüntü nesne bulma ve özellik belirleme aşamasına girdi olarak verilmektedir. Ortamda bulunan ve ilgilenilen nesnelerin dış hatları belirlenmektedir. Çalışmada kullanılacak alan, çap, yarıçap ve merkez noktasına ait koordinatlar elde edilmektedir. Şekil 6 (c)’de ortamda bulunan nesnelerin dış hatları ve indis numaraları sunulmaktadır</a:t>
            </a:r>
          </a:p>
        </p:txBody>
      </p:sp>
      <p:sp>
        <p:nvSpPr>
          <p:cNvPr id="9" name="Metin kutusu 8">
            <a:extLst>
              <a:ext uri="{FF2B5EF4-FFF2-40B4-BE49-F238E27FC236}">
                <a16:creationId xmlns:a16="http://schemas.microsoft.com/office/drawing/2014/main" id="{976B6A9B-DB1C-12EF-E268-C9E620C7E25A}"/>
              </a:ext>
            </a:extLst>
          </p:cNvPr>
          <p:cNvSpPr txBox="1"/>
          <p:nvPr/>
        </p:nvSpPr>
        <p:spPr>
          <a:xfrm>
            <a:off x="416864" y="5023982"/>
            <a:ext cx="6097554" cy="1384995"/>
          </a:xfrm>
          <a:prstGeom prst="rect">
            <a:avLst/>
          </a:prstGeom>
          <a:noFill/>
        </p:spPr>
        <p:txBody>
          <a:bodyPr wrap="square">
            <a:spAutoFit/>
          </a:bodyPr>
          <a:lstStyle/>
          <a:p>
            <a:r>
              <a:rPr lang="tr-TR" sz="1400" dirty="0"/>
              <a:t>Ortalama tabanlı ve K-</a:t>
            </a:r>
            <a:r>
              <a:rPr lang="tr-TR" sz="1400" dirty="0" err="1"/>
              <a:t>means</a:t>
            </a:r>
            <a:r>
              <a:rPr lang="tr-TR" sz="1400" dirty="0"/>
              <a:t> algoritmasına göre kümeleme işleminde, piksel cinsinden bulunan alan değerleri kullanılarak küme merkezleri elde edilmektedir. Küme merkezleri elde edilirken çalışma ortamına 150 adet fındık yerleştirilerek bilgi </a:t>
            </a:r>
            <a:r>
              <a:rPr lang="tr-TR" sz="1400" dirty="0" err="1"/>
              <a:t>veritabanı</a:t>
            </a:r>
            <a:r>
              <a:rPr lang="tr-TR" sz="1400" dirty="0"/>
              <a:t> oluşturulmaktadır. Ortalama tabanlı ve K-</a:t>
            </a:r>
            <a:r>
              <a:rPr lang="tr-TR" sz="1400" dirty="0" err="1"/>
              <a:t>means</a:t>
            </a:r>
            <a:r>
              <a:rPr lang="tr-TR" sz="1400" dirty="0"/>
              <a:t> algoritmaları kullanılarak elde edilen küme merkezleri tablo 1’de sunulmaktadır.</a:t>
            </a:r>
          </a:p>
        </p:txBody>
      </p:sp>
      <p:pic>
        <p:nvPicPr>
          <p:cNvPr id="11" name="Resim 10">
            <a:extLst>
              <a:ext uri="{FF2B5EF4-FFF2-40B4-BE49-F238E27FC236}">
                <a16:creationId xmlns:a16="http://schemas.microsoft.com/office/drawing/2014/main" id="{52BCDBF8-E92A-E0B5-608B-2551D8E99032}"/>
              </a:ext>
            </a:extLst>
          </p:cNvPr>
          <p:cNvPicPr>
            <a:picLocks noChangeAspect="1"/>
          </p:cNvPicPr>
          <p:nvPr/>
        </p:nvPicPr>
        <p:blipFill>
          <a:blip r:embed="rId3"/>
          <a:stretch>
            <a:fillRect/>
          </a:stretch>
        </p:blipFill>
        <p:spPr>
          <a:xfrm>
            <a:off x="7416184" y="4849704"/>
            <a:ext cx="3667125" cy="1733550"/>
          </a:xfrm>
          <a:prstGeom prst="rect">
            <a:avLst/>
          </a:prstGeom>
        </p:spPr>
      </p:pic>
    </p:spTree>
    <p:extLst>
      <p:ext uri="{BB962C8B-B14F-4D97-AF65-F5344CB8AC3E}">
        <p14:creationId xmlns:p14="http://schemas.microsoft.com/office/powerpoint/2010/main" val="3611878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E615348E-1798-056C-A6B2-8A760FA1E39C}"/>
              </a:ext>
            </a:extLst>
          </p:cNvPr>
          <p:cNvSpPr txBox="1"/>
          <p:nvPr/>
        </p:nvSpPr>
        <p:spPr>
          <a:xfrm>
            <a:off x="293689" y="601469"/>
            <a:ext cx="3750129" cy="1384995"/>
          </a:xfrm>
          <a:prstGeom prst="rect">
            <a:avLst/>
          </a:prstGeom>
          <a:noFill/>
        </p:spPr>
        <p:txBody>
          <a:bodyPr wrap="square">
            <a:spAutoFit/>
          </a:bodyPr>
          <a:lstStyle/>
          <a:p>
            <a:r>
              <a:rPr lang="tr-TR" sz="1400" dirty="0"/>
              <a:t>Örnek çalışmada ortamda bulunan 25 adet fındık önerilen yöntem kullanılarak %100 başarım oranı ile tespit edilmektedir. Ayrıca, çalışmanın yöntem kısmında sunulan kümeleme metotlarına göre fındıklar ayrıştırılmaktadır.</a:t>
            </a:r>
          </a:p>
        </p:txBody>
      </p:sp>
      <p:pic>
        <p:nvPicPr>
          <p:cNvPr id="5" name="Resim 4">
            <a:extLst>
              <a:ext uri="{FF2B5EF4-FFF2-40B4-BE49-F238E27FC236}">
                <a16:creationId xmlns:a16="http://schemas.microsoft.com/office/drawing/2014/main" id="{6BE340F9-F18D-DBB0-6576-0EEA4297FD73}"/>
              </a:ext>
            </a:extLst>
          </p:cNvPr>
          <p:cNvPicPr>
            <a:picLocks noChangeAspect="1"/>
          </p:cNvPicPr>
          <p:nvPr/>
        </p:nvPicPr>
        <p:blipFill>
          <a:blip r:embed="rId2"/>
          <a:stretch>
            <a:fillRect/>
          </a:stretch>
        </p:blipFill>
        <p:spPr>
          <a:xfrm>
            <a:off x="293689" y="2429474"/>
            <a:ext cx="3670205" cy="3504796"/>
          </a:xfrm>
          <a:prstGeom prst="rect">
            <a:avLst/>
          </a:prstGeom>
        </p:spPr>
      </p:pic>
      <p:sp>
        <p:nvSpPr>
          <p:cNvPr id="7" name="Metin kutusu 6">
            <a:extLst>
              <a:ext uri="{FF2B5EF4-FFF2-40B4-BE49-F238E27FC236}">
                <a16:creationId xmlns:a16="http://schemas.microsoft.com/office/drawing/2014/main" id="{D7C0C7AA-1D61-45E8-FC34-51296F1CF317}"/>
              </a:ext>
            </a:extLst>
          </p:cNvPr>
          <p:cNvSpPr txBox="1"/>
          <p:nvPr/>
        </p:nvSpPr>
        <p:spPr>
          <a:xfrm>
            <a:off x="4273031" y="154796"/>
            <a:ext cx="7841603" cy="4185761"/>
          </a:xfrm>
          <a:prstGeom prst="rect">
            <a:avLst/>
          </a:prstGeom>
          <a:noFill/>
        </p:spPr>
        <p:txBody>
          <a:bodyPr wrap="square">
            <a:spAutoFit/>
          </a:bodyPr>
          <a:lstStyle/>
          <a:p>
            <a:r>
              <a:rPr lang="tr-TR" sz="1400" dirty="0"/>
              <a:t>Deneysel çalışmada, ortalama tabanlı yöntem kullanılarak 3 adet küçük, 12 adet orta ve 10 adet büyük sınıf fındık bulunmaktadır. K-</a:t>
            </a:r>
            <a:r>
              <a:rPr lang="tr-TR" sz="1400" dirty="0" err="1"/>
              <a:t>means</a:t>
            </a:r>
            <a:r>
              <a:rPr lang="tr-TR" sz="1400" dirty="0"/>
              <a:t> algoritması kullanılarak yapılan kümelemede 3 adet küçük, 10 adet orta, 12 adet büyük fındık tespit edilmektedir. Tablo 2’de örnek çalışmada elde edilen bazı veriler sunulmaktadır. Bulunan fındıkların indis numarası, piksel cinsinden görüntü düzleminde kaplamış oldukları alan, mm2 cinsinden hesaplanan alan, ortalama tabanlı yöntem ve </a:t>
            </a:r>
            <a:r>
              <a:rPr lang="tr-TR" sz="1400" dirty="0" err="1"/>
              <a:t>Kmeans</a:t>
            </a:r>
            <a:r>
              <a:rPr lang="tr-TR" sz="1400" dirty="0"/>
              <a:t> algoritması kullanılarak hangi fındığın hangi kümeye girdiğini gösteren bilgiler sunulmaktadır. Sunulan örnek çalışmada, iki yöntem ile kümelemenin %92 oranda benzerlik gösterdiği gözlenmektedir. Tablo 3’te deneysel çalışma ortamına farklı sayıda fındıklar yerleştirilerek kümeleme işlemi gerçekleştirilmekte ve elde edilen sonuçlar özet halinde sunulmaktadır. Ortama yerleştirilen fındıkların görüntü işleme tekniği kullanılarak %100 oranında tespit edildiği gözlenmiştir. </a:t>
            </a:r>
            <a:r>
              <a:rPr lang="tr-TR" sz="1400" dirty="0" err="1"/>
              <a:t>Kmeans</a:t>
            </a:r>
            <a:r>
              <a:rPr lang="tr-TR" sz="1400" dirty="0"/>
              <a:t> ve ortalama tabanlı kümeleme yöntemleri kullanılarak yapılan sınıflama sonuçlarındaki benzeşen fındık sayısı ve iki yöntemin benzerlik oranları tablo 3’te sunulmaktadır. Örneğin, tablo 3’te yer alan durum 1 incelendiğinde, küme dağılımlarının %91 oranında benzerlik gösterdiği gözlenmiştir. Durum 4’te ortama yerleştirilen fındıkların tamamı iri tespit edilmiş ve benzerlik oranı %100 olarak bulunmuştur. Benzerlik oranlarının düşük olduğu durumlarda, uç noktalarda olan fındıklarda sınıflama kayması olduğu gözlenmektedir. </a:t>
            </a:r>
            <a:r>
              <a:rPr lang="tr-TR" sz="1400" dirty="0" err="1"/>
              <a:t>Kmeans</a:t>
            </a:r>
            <a:r>
              <a:rPr lang="tr-TR" sz="1400" dirty="0"/>
              <a:t> ve ortalama tabanlı kümeleme yöntemleri ile elde edilen sınıflama sonuçlarının birbirine benzerlik oranı %90 ile %100 arasında bulunmaktadır.</a:t>
            </a:r>
          </a:p>
        </p:txBody>
      </p:sp>
      <p:pic>
        <p:nvPicPr>
          <p:cNvPr id="9" name="Resim 8">
            <a:extLst>
              <a:ext uri="{FF2B5EF4-FFF2-40B4-BE49-F238E27FC236}">
                <a16:creationId xmlns:a16="http://schemas.microsoft.com/office/drawing/2014/main" id="{66542430-D83B-8B7C-EC4E-F8264BBE3C41}"/>
              </a:ext>
            </a:extLst>
          </p:cNvPr>
          <p:cNvPicPr>
            <a:picLocks noChangeAspect="1"/>
          </p:cNvPicPr>
          <p:nvPr/>
        </p:nvPicPr>
        <p:blipFill>
          <a:blip r:embed="rId3"/>
          <a:stretch>
            <a:fillRect/>
          </a:stretch>
        </p:blipFill>
        <p:spPr>
          <a:xfrm>
            <a:off x="4423487" y="4542669"/>
            <a:ext cx="7449394" cy="1811478"/>
          </a:xfrm>
          <a:prstGeom prst="rect">
            <a:avLst/>
          </a:prstGeom>
        </p:spPr>
      </p:pic>
    </p:spTree>
    <p:extLst>
      <p:ext uri="{BB962C8B-B14F-4D97-AF65-F5344CB8AC3E}">
        <p14:creationId xmlns:p14="http://schemas.microsoft.com/office/powerpoint/2010/main" val="1137835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aboratuvar rafındaki çözelti içeren beherler">
            <a:extLst>
              <a:ext uri="{FF2B5EF4-FFF2-40B4-BE49-F238E27FC236}">
                <a16:creationId xmlns:a16="http://schemas.microsoft.com/office/drawing/2014/main" id="{70E02FAF-89E2-49F1-2B6D-1874E687366E}"/>
              </a:ext>
            </a:extLst>
          </p:cNvPr>
          <p:cNvPicPr>
            <a:picLocks noChangeAspect="1"/>
          </p:cNvPicPr>
          <p:nvPr/>
        </p:nvPicPr>
        <p:blipFill rotWithShape="1">
          <a:blip r:embed="rId2">
            <a:duotone>
              <a:schemeClr val="bg2">
                <a:shade val="45000"/>
                <a:satMod val="135000"/>
              </a:schemeClr>
              <a:prstClr val="white"/>
            </a:duotone>
            <a:alphaModFix amt="25000"/>
          </a:blip>
          <a:srcRect t="23257" r="9094" b="3"/>
          <a:stretch/>
        </p:blipFill>
        <p:spPr>
          <a:xfrm>
            <a:off x="20" y="1"/>
            <a:ext cx="12188932" cy="6858000"/>
          </a:xfrm>
          <a:prstGeom prst="rect">
            <a:avLst/>
          </a:prstGeom>
        </p:spPr>
      </p:pic>
      <p:sp>
        <p:nvSpPr>
          <p:cNvPr id="3" name="Metin kutusu 2">
            <a:extLst>
              <a:ext uri="{FF2B5EF4-FFF2-40B4-BE49-F238E27FC236}">
                <a16:creationId xmlns:a16="http://schemas.microsoft.com/office/drawing/2014/main" id="{E6901D4C-04A6-D0DE-36D8-CE86E5F54E86}"/>
              </a:ext>
            </a:extLst>
          </p:cNvPr>
          <p:cNvSpPr txBox="1"/>
          <p:nvPr/>
        </p:nvSpPr>
        <p:spPr>
          <a:xfrm>
            <a:off x="3869268" y="864108"/>
            <a:ext cx="7315200" cy="5120640"/>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buClr>
              <a:buFont typeface="Wingdings 2" pitchFamily="18" charset="2"/>
              <a:buChar char=""/>
            </a:pPr>
            <a:r>
              <a:rPr lang="en-US" sz="1500" b="1" dirty="0">
                <a:solidFill>
                  <a:schemeClr val="tx1">
                    <a:lumMod val="65000"/>
                    <a:lumOff val="35000"/>
                  </a:schemeClr>
                </a:solidFill>
              </a:rPr>
              <a:t>4. SONUÇLAR (CONCLUSIONS) </a:t>
            </a:r>
          </a:p>
          <a:p>
            <a:pPr indent="-182880" defTabSz="914400">
              <a:lnSpc>
                <a:spcPct val="90000"/>
              </a:lnSpc>
              <a:spcAft>
                <a:spcPts val="600"/>
              </a:spcAft>
              <a:buClr>
                <a:schemeClr val="accent1"/>
              </a:buClr>
              <a:buFont typeface="Wingdings 2" pitchFamily="18" charset="2"/>
              <a:buChar char=""/>
            </a:pPr>
            <a:r>
              <a:rPr lang="en-US" sz="1500" dirty="0">
                <a:solidFill>
                  <a:schemeClr val="tx1">
                    <a:lumMod val="65000"/>
                    <a:lumOff val="35000"/>
                  </a:schemeClr>
                </a:solidFill>
              </a:rPr>
              <a:t>Makalede, görüntü işleme teknikleri kullanılarak ortamda bulunan nesnelerin tespit ve sınıflandırılmasına yönelik çalışma sunulmaktadır. 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 Nesne tespiti ve özellik çıkarımı aşamasında ise, ortamda yer alan nesnelerin bulunması ve alan, boyut ve konum gibi özellik bilgileri elde edilmektedir. Sınıflandırma aşamasında, bilgi veritabanında bulunan veriler, ortalama tabanlı ve K-means algoritmaları kullanılarak sınıflandırılmaktadır. Makalenin, deneysel çalışma bölümünde örnekleme işlemi için fındık meyvesi kullanılmaktadır. Çalışma ortamında bulunan fındık meyveleri gerçek zamanlı olarak %100 başarımla tespit edilmektedir. Ortalama tabanlı ve K-means kümeleme yöntemleri kullanılarak fındık meyvelerinin küçük, orta ve büyük olarak sınıflandırılması gerçekleştirilmektedir. Yapılan deneysel çalışmalarda, gerçeklenen iki algoritma ile sınıflandırmanın %90 ile %100 oranlarında benzerlik gösterdiği tespit edilmektedir. Önerilen yöntem, açık kaynak kodlu yazılımlarla gerçekleştirildiğinden lisans maliyeti bulunmamaktadır. Ayrıca, tek kart bilgisayar sistemleri üzerinde gerçeklenebilir olarak hazırlanmıştır. Sonuç olarak, gömülü sistem uygulamaları için uygun olup, yüksek performans ve düşük maliyetli olarak gerçekleştirilmiştir. Önerilen yöntemin deneysel çalışmasında farklı nesneler kullanılarak tespit ve sınıflandırma işlemleri de gerçekleştirilebilmektedir.</a:t>
            </a:r>
          </a:p>
        </p:txBody>
      </p:sp>
    </p:spTree>
    <p:extLst>
      <p:ext uri="{BB962C8B-B14F-4D97-AF65-F5344CB8AC3E}">
        <p14:creationId xmlns:p14="http://schemas.microsoft.com/office/powerpoint/2010/main" val="2081505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3" name="Picture 11">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5" name="Picture 13">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7" name="Rectangle 15">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17">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19">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21">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TextBox 23">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43" name="Rectangle 25">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27">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Elektronik devre kartı">
            <a:extLst>
              <a:ext uri="{FF2B5EF4-FFF2-40B4-BE49-F238E27FC236}">
                <a16:creationId xmlns:a16="http://schemas.microsoft.com/office/drawing/2014/main" id="{31754B07-CFC6-0C03-FD6B-816BAE292802}"/>
              </a:ext>
            </a:extLst>
          </p:cNvPr>
          <p:cNvPicPr>
            <a:picLocks noChangeAspect="1"/>
          </p:cNvPicPr>
          <p:nvPr/>
        </p:nvPicPr>
        <p:blipFill rotWithShape="1">
          <a:blip r:embed="rId4">
            <a:duotone>
              <a:schemeClr val="bg2">
                <a:shade val="45000"/>
                <a:satMod val="135000"/>
              </a:schemeClr>
              <a:prstClr val="white"/>
            </a:duotone>
            <a:alphaModFix amt="25000"/>
          </a:blip>
          <a:srcRect t="15728" r="-1" b="-1"/>
          <a:stretch/>
        </p:blipFill>
        <p:spPr>
          <a:xfrm>
            <a:off x="20" y="1"/>
            <a:ext cx="12188932" cy="6858000"/>
          </a:xfrm>
          <a:prstGeom prst="rect">
            <a:avLst/>
          </a:prstGeom>
        </p:spPr>
      </p:pic>
      <p:pic>
        <p:nvPicPr>
          <p:cNvPr id="45" name="Picture 29">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46" name="Rectangle 31">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33">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etin kutusu 4">
            <a:extLst>
              <a:ext uri="{FF2B5EF4-FFF2-40B4-BE49-F238E27FC236}">
                <a16:creationId xmlns:a16="http://schemas.microsoft.com/office/drawing/2014/main" id="{2323D696-1F36-40A7-02C6-9923C852F77D}"/>
              </a:ext>
            </a:extLst>
          </p:cNvPr>
          <p:cNvSpPr txBox="1"/>
          <p:nvPr/>
        </p:nvSpPr>
        <p:spPr>
          <a:xfrm>
            <a:off x="94542" y="410403"/>
            <a:ext cx="12114615" cy="6013352"/>
          </a:xfrm>
          <a:prstGeom prst="rect">
            <a:avLst/>
          </a:prstGeom>
        </p:spPr>
        <p:txBody>
          <a:bodyPr vert="horz" lIns="91440" tIns="45720" rIns="91440" bIns="45720" rtlCol="0" anchor="ctr">
            <a:noAutofit/>
          </a:bodyPr>
          <a:lstStyle/>
          <a:p>
            <a:pPr indent="-182880" defTabSz="914400">
              <a:lnSpc>
                <a:spcPct val="110000"/>
              </a:lnSpc>
              <a:spcBef>
                <a:spcPts val="1000"/>
              </a:spcBef>
              <a:spcAft>
                <a:spcPts val="600"/>
              </a:spcAft>
              <a:buClr>
                <a:schemeClr val="accent6"/>
              </a:buClr>
              <a:buSzPct val="90000"/>
              <a:buFont typeface="Wingdings" panose="05000000000000000000" pitchFamily="2" charset="2"/>
              <a:buChar char="§"/>
            </a:pPr>
            <a:r>
              <a:rPr lang="en-US" sz="1600" dirty="0"/>
              <a:t>1. GİRİŞ (INTRODUCTION)</a:t>
            </a:r>
            <a:endParaRPr lang="en-US" sz="1600" dirty="0">
              <a:cs typeface="Arial"/>
            </a:endParaRPr>
          </a:p>
          <a:p>
            <a:pPr indent="-182880" defTabSz="914400">
              <a:lnSpc>
                <a:spcPct val="110000"/>
              </a:lnSpc>
              <a:spcBef>
                <a:spcPts val="1000"/>
              </a:spcBef>
              <a:spcAft>
                <a:spcPts val="600"/>
              </a:spcAft>
              <a:buClr>
                <a:schemeClr val="accent6"/>
              </a:buClr>
              <a:buSzPct val="90000"/>
              <a:buFont typeface="Wingdings" panose="05000000000000000000" pitchFamily="2" charset="2"/>
              <a:buChar char="§"/>
            </a:pPr>
            <a:endParaRPr lang="en-US" sz="1600" dirty="0">
              <a:cs typeface="Arial"/>
            </a:endParaRPr>
          </a:p>
          <a:p>
            <a:pPr indent="-182880" defTabSz="914400">
              <a:lnSpc>
                <a:spcPct val="110000"/>
              </a:lnSpc>
              <a:spcBef>
                <a:spcPts val="1000"/>
              </a:spcBef>
              <a:spcAft>
                <a:spcPts val="600"/>
              </a:spcAft>
              <a:buClr>
                <a:schemeClr val="accent6"/>
              </a:buClr>
              <a:buSzPct val="90000"/>
              <a:buFont typeface="Wingdings" panose="05000000000000000000" pitchFamily="2" charset="2"/>
              <a:buChar char="§"/>
            </a:pPr>
            <a:r>
              <a:rPr lang="en-US" sz="1600" dirty="0"/>
              <a:t> </a:t>
            </a:r>
            <a:r>
              <a:rPr lang="en-US" sz="1600" dirty="0" err="1"/>
              <a:t>Görüntü</a:t>
            </a:r>
            <a:r>
              <a:rPr lang="en-US" sz="1600" dirty="0"/>
              <a:t> </a:t>
            </a:r>
            <a:r>
              <a:rPr lang="en-US" sz="1600" dirty="0" err="1"/>
              <a:t>işleme</a:t>
            </a:r>
            <a:r>
              <a:rPr lang="en-US" sz="1600" dirty="0"/>
              <a:t> </a:t>
            </a:r>
            <a:r>
              <a:rPr lang="en-US" sz="1600" dirty="0" err="1"/>
              <a:t>ve</a:t>
            </a:r>
            <a:r>
              <a:rPr lang="en-US" sz="1600" dirty="0"/>
              <a:t> </a:t>
            </a:r>
            <a:r>
              <a:rPr lang="en-US" sz="1600" dirty="0" err="1"/>
              <a:t>bilgisayarlı</a:t>
            </a:r>
            <a:r>
              <a:rPr lang="en-US" sz="1600" dirty="0"/>
              <a:t> </a:t>
            </a:r>
            <a:r>
              <a:rPr lang="en-US" sz="1600" dirty="0" err="1"/>
              <a:t>görme</a:t>
            </a:r>
            <a:r>
              <a:rPr lang="en-US" sz="1600" dirty="0"/>
              <a:t> </a:t>
            </a:r>
            <a:r>
              <a:rPr lang="en-US" sz="1600" dirty="0" err="1"/>
              <a:t>uygulamaları</a:t>
            </a:r>
            <a:r>
              <a:rPr lang="en-US" sz="1600" dirty="0"/>
              <a:t> son </a:t>
            </a:r>
            <a:r>
              <a:rPr lang="en-US" sz="1600" dirty="0" err="1"/>
              <a:t>yıllarda</a:t>
            </a:r>
            <a:r>
              <a:rPr lang="en-US" sz="1600" dirty="0"/>
              <a:t> </a:t>
            </a:r>
            <a:r>
              <a:rPr lang="en-US" sz="1600" dirty="0" err="1"/>
              <a:t>ciddi</a:t>
            </a:r>
            <a:r>
              <a:rPr lang="en-US" sz="1600" dirty="0"/>
              <a:t> </a:t>
            </a:r>
            <a:r>
              <a:rPr lang="en-US" sz="1600" dirty="0" err="1"/>
              <a:t>bir</a:t>
            </a:r>
            <a:r>
              <a:rPr lang="en-US" sz="1600" dirty="0"/>
              <a:t> </a:t>
            </a:r>
            <a:r>
              <a:rPr lang="en-US" sz="1600" dirty="0" err="1"/>
              <a:t>artış</a:t>
            </a:r>
            <a:r>
              <a:rPr lang="en-US" sz="1600" dirty="0"/>
              <a:t> </a:t>
            </a:r>
            <a:r>
              <a:rPr lang="en-US" sz="1600" dirty="0" err="1"/>
              <a:t>göstermektedir</a:t>
            </a:r>
            <a:r>
              <a:rPr lang="en-US" sz="1600" dirty="0"/>
              <a:t>. </a:t>
            </a:r>
            <a:r>
              <a:rPr lang="en-US" sz="1600" dirty="0" err="1"/>
              <a:t>Özellikle</a:t>
            </a:r>
            <a:r>
              <a:rPr lang="en-US" sz="1600" dirty="0"/>
              <a:t> </a:t>
            </a:r>
            <a:r>
              <a:rPr lang="en-US" sz="1600" dirty="0" err="1"/>
              <a:t>araç</a:t>
            </a:r>
            <a:r>
              <a:rPr lang="en-US" sz="1600" dirty="0"/>
              <a:t> </a:t>
            </a:r>
            <a:r>
              <a:rPr lang="en-US" sz="1600" dirty="0" err="1"/>
              <a:t>içi</a:t>
            </a:r>
            <a:r>
              <a:rPr lang="en-US" sz="1600" dirty="0"/>
              <a:t> </a:t>
            </a:r>
            <a:r>
              <a:rPr lang="en-US" sz="1600" dirty="0" err="1"/>
              <a:t>otomasyon</a:t>
            </a:r>
            <a:r>
              <a:rPr lang="en-US" sz="1600" dirty="0"/>
              <a:t>, </a:t>
            </a:r>
            <a:r>
              <a:rPr lang="en-US" sz="1600" dirty="0" err="1"/>
              <a:t>güvenlik</a:t>
            </a:r>
            <a:r>
              <a:rPr lang="en-US" sz="1600" dirty="0"/>
              <a:t> </a:t>
            </a:r>
            <a:r>
              <a:rPr lang="en-US" sz="1600" dirty="0" err="1"/>
              <a:t>sistemleri</a:t>
            </a:r>
            <a:r>
              <a:rPr lang="en-US" sz="1600" dirty="0"/>
              <a:t>, </a:t>
            </a:r>
            <a:r>
              <a:rPr lang="en-US" sz="1600" dirty="0" err="1"/>
              <a:t>gezgin</a:t>
            </a:r>
            <a:r>
              <a:rPr lang="en-US" sz="1600" dirty="0"/>
              <a:t> robot </a:t>
            </a:r>
            <a:r>
              <a:rPr lang="en-US" sz="1600" dirty="0" err="1"/>
              <a:t>uygulamaları</a:t>
            </a:r>
            <a:r>
              <a:rPr lang="en-US" sz="1600" dirty="0"/>
              <a:t>, </a:t>
            </a:r>
            <a:r>
              <a:rPr lang="en-US" sz="1600" dirty="0" err="1"/>
              <a:t>askeri</a:t>
            </a:r>
            <a:r>
              <a:rPr lang="en-US" sz="1600" dirty="0"/>
              <a:t> </a:t>
            </a:r>
            <a:r>
              <a:rPr lang="en-US" sz="1600" dirty="0" err="1"/>
              <a:t>alanlarda</a:t>
            </a:r>
            <a:r>
              <a:rPr lang="en-US" sz="1600" dirty="0"/>
              <a:t> dost </a:t>
            </a:r>
            <a:r>
              <a:rPr lang="en-US" sz="1600" dirty="0" err="1"/>
              <a:t>ve</a:t>
            </a:r>
            <a:r>
              <a:rPr lang="en-US" sz="1600" dirty="0"/>
              <a:t> </a:t>
            </a:r>
            <a:r>
              <a:rPr lang="en-US" sz="1600" dirty="0" err="1"/>
              <a:t>düşman</a:t>
            </a:r>
            <a:r>
              <a:rPr lang="en-US" sz="1600" dirty="0"/>
              <a:t> </a:t>
            </a:r>
            <a:r>
              <a:rPr lang="en-US" sz="1600" dirty="0" err="1"/>
              <a:t>kuvvetlerinin</a:t>
            </a:r>
            <a:r>
              <a:rPr lang="en-US" sz="1600" dirty="0"/>
              <a:t> </a:t>
            </a:r>
            <a:r>
              <a:rPr lang="en-US" sz="1600" dirty="0" err="1"/>
              <a:t>gözetlenmesi</a:t>
            </a:r>
            <a:r>
              <a:rPr lang="en-US" sz="1600" dirty="0"/>
              <a:t>, </a:t>
            </a:r>
            <a:r>
              <a:rPr lang="en-US" sz="1600" dirty="0" err="1"/>
              <a:t>tarım</a:t>
            </a:r>
            <a:r>
              <a:rPr lang="en-US" sz="1600" dirty="0"/>
              <a:t> </a:t>
            </a:r>
            <a:r>
              <a:rPr lang="en-US" sz="1600" dirty="0" err="1"/>
              <a:t>uygulamaları</a:t>
            </a:r>
            <a:r>
              <a:rPr lang="en-US" sz="1600" dirty="0"/>
              <a:t>, </a:t>
            </a:r>
            <a:r>
              <a:rPr lang="en-US" sz="1600" dirty="0" err="1"/>
              <a:t>biyomedikal</a:t>
            </a:r>
            <a:r>
              <a:rPr lang="en-US" sz="1600" dirty="0"/>
              <a:t> </a:t>
            </a:r>
            <a:r>
              <a:rPr lang="en-US" sz="1600" dirty="0" err="1"/>
              <a:t>ve</a:t>
            </a:r>
            <a:r>
              <a:rPr lang="en-US" sz="1600" dirty="0"/>
              <a:t> </a:t>
            </a:r>
            <a:r>
              <a:rPr lang="en-US" sz="1600" dirty="0" err="1"/>
              <a:t>tıp</a:t>
            </a:r>
            <a:r>
              <a:rPr lang="en-US" sz="1600" dirty="0"/>
              <a:t> </a:t>
            </a:r>
            <a:r>
              <a:rPr lang="en-US" sz="1600" dirty="0" err="1"/>
              <a:t>alanlarında</a:t>
            </a:r>
            <a:r>
              <a:rPr lang="en-US" sz="1600" dirty="0"/>
              <a:t>, </a:t>
            </a:r>
            <a:r>
              <a:rPr lang="en-US" sz="1600" dirty="0" err="1"/>
              <a:t>coğrafi</a:t>
            </a:r>
            <a:r>
              <a:rPr lang="en-US" sz="1600" dirty="0"/>
              <a:t> </a:t>
            </a:r>
            <a:r>
              <a:rPr lang="en-US" sz="1600" dirty="0" err="1"/>
              <a:t>bilgi</a:t>
            </a:r>
            <a:r>
              <a:rPr lang="en-US" sz="1600" dirty="0"/>
              <a:t> </a:t>
            </a:r>
            <a:r>
              <a:rPr lang="en-US" sz="1600" dirty="0" err="1"/>
              <a:t>sistemlerinde</a:t>
            </a:r>
            <a:r>
              <a:rPr lang="en-US" sz="1600" dirty="0"/>
              <a:t>, </a:t>
            </a:r>
            <a:r>
              <a:rPr lang="en-US" sz="1600" dirty="0" err="1"/>
              <a:t>tasarım</a:t>
            </a:r>
            <a:r>
              <a:rPr lang="en-US" sz="1600" dirty="0"/>
              <a:t> </a:t>
            </a:r>
            <a:r>
              <a:rPr lang="en-US" sz="1600" dirty="0" err="1"/>
              <a:t>ve</a:t>
            </a:r>
            <a:r>
              <a:rPr lang="en-US" sz="1600" dirty="0"/>
              <a:t> </a:t>
            </a:r>
            <a:r>
              <a:rPr lang="en-US" sz="1600" dirty="0" err="1"/>
              <a:t>imalat</a:t>
            </a:r>
            <a:r>
              <a:rPr lang="en-US" sz="1600" dirty="0"/>
              <a:t> </a:t>
            </a:r>
            <a:r>
              <a:rPr lang="en-US" sz="1600" dirty="0" err="1"/>
              <a:t>uygulamalarında</a:t>
            </a:r>
            <a:r>
              <a:rPr lang="en-US" sz="1600" dirty="0"/>
              <a:t> </a:t>
            </a:r>
            <a:r>
              <a:rPr lang="en-US" sz="1600" dirty="0" err="1"/>
              <a:t>yaygın</a:t>
            </a:r>
            <a:r>
              <a:rPr lang="en-US" sz="1600" dirty="0"/>
              <a:t> </a:t>
            </a:r>
            <a:r>
              <a:rPr lang="en-US" sz="1600" dirty="0" err="1"/>
              <a:t>olarak</a:t>
            </a:r>
            <a:r>
              <a:rPr lang="en-US" sz="1600" dirty="0"/>
              <a:t> </a:t>
            </a:r>
            <a:r>
              <a:rPr lang="en-US" sz="1600" dirty="0" err="1"/>
              <a:t>kullanılmaktadır</a:t>
            </a:r>
            <a:r>
              <a:rPr lang="en-US" sz="1600" dirty="0"/>
              <a:t> [1]. </a:t>
            </a:r>
            <a:r>
              <a:rPr lang="en-US" sz="1600" dirty="0" err="1"/>
              <a:t>Görüntü</a:t>
            </a:r>
            <a:r>
              <a:rPr lang="en-US" sz="1600" dirty="0"/>
              <a:t> </a:t>
            </a:r>
            <a:r>
              <a:rPr lang="en-US" sz="1600" dirty="0" err="1"/>
              <a:t>işleme</a:t>
            </a:r>
            <a:r>
              <a:rPr lang="en-US" sz="1600" dirty="0"/>
              <a:t> </a:t>
            </a:r>
            <a:r>
              <a:rPr lang="en-US" sz="1600" dirty="0" err="1"/>
              <a:t>teknikleri</a:t>
            </a:r>
            <a:r>
              <a:rPr lang="en-US" sz="1600" dirty="0"/>
              <a:t> </a:t>
            </a:r>
            <a:r>
              <a:rPr lang="en-US" sz="1600" dirty="0" err="1"/>
              <a:t>kullanılarak</a:t>
            </a:r>
            <a:r>
              <a:rPr lang="en-US" sz="1600" dirty="0"/>
              <a:t> </a:t>
            </a:r>
            <a:r>
              <a:rPr lang="en-US" sz="1600" dirty="0" err="1"/>
              <a:t>yapılan</a:t>
            </a:r>
            <a:r>
              <a:rPr lang="en-US" sz="1600" dirty="0"/>
              <a:t> </a:t>
            </a:r>
            <a:r>
              <a:rPr lang="en-US" sz="1600" dirty="0" err="1"/>
              <a:t>çalışmalarda</a:t>
            </a:r>
            <a:r>
              <a:rPr lang="en-US" sz="1600" dirty="0"/>
              <a:t>, ilk </a:t>
            </a:r>
            <a:r>
              <a:rPr lang="en-US" sz="1600" dirty="0" err="1"/>
              <a:t>olarak</a:t>
            </a:r>
            <a:r>
              <a:rPr lang="en-US" sz="1600" dirty="0"/>
              <a:t> </a:t>
            </a:r>
            <a:r>
              <a:rPr lang="en-US" sz="1600" dirty="0" err="1"/>
              <a:t>kameradan</a:t>
            </a:r>
            <a:r>
              <a:rPr lang="en-US" sz="1600" dirty="0"/>
              <a:t> </a:t>
            </a:r>
            <a:r>
              <a:rPr lang="en-US" sz="1600" dirty="0" err="1"/>
              <a:t>görüntüler</a:t>
            </a:r>
            <a:r>
              <a:rPr lang="en-US" sz="1600" dirty="0"/>
              <a:t> </a:t>
            </a:r>
            <a:r>
              <a:rPr lang="en-US" sz="1600" dirty="0" err="1"/>
              <a:t>alınmaktadır</a:t>
            </a:r>
            <a:r>
              <a:rPr lang="en-US" sz="1600" dirty="0"/>
              <a:t>. </a:t>
            </a:r>
            <a:r>
              <a:rPr lang="en-US" sz="1600" dirty="0" err="1"/>
              <a:t>Alınan</a:t>
            </a:r>
            <a:r>
              <a:rPr lang="en-US" sz="1600" dirty="0"/>
              <a:t> </a:t>
            </a:r>
            <a:r>
              <a:rPr lang="en-US" sz="1600" dirty="0" err="1"/>
              <a:t>görüntüler</a:t>
            </a:r>
            <a:r>
              <a:rPr lang="en-US" sz="1600" dirty="0"/>
              <a:t> </a:t>
            </a:r>
            <a:r>
              <a:rPr lang="en-US" sz="1600" dirty="0" err="1"/>
              <a:t>üzerinde</a:t>
            </a:r>
            <a:r>
              <a:rPr lang="en-US" sz="1600" dirty="0"/>
              <a:t>, </a:t>
            </a:r>
            <a:r>
              <a:rPr lang="en-US" sz="1600" dirty="0" err="1"/>
              <a:t>görüntü</a:t>
            </a:r>
            <a:r>
              <a:rPr lang="en-US" sz="1600" dirty="0"/>
              <a:t> </a:t>
            </a:r>
            <a:r>
              <a:rPr lang="en-US" sz="1600" dirty="0" err="1"/>
              <a:t>ön</a:t>
            </a:r>
            <a:r>
              <a:rPr lang="en-US" sz="1600" dirty="0"/>
              <a:t> </a:t>
            </a:r>
            <a:r>
              <a:rPr lang="en-US" sz="1600" dirty="0" err="1"/>
              <a:t>işleme</a:t>
            </a:r>
            <a:r>
              <a:rPr lang="en-US" sz="1600" dirty="0"/>
              <a:t> </a:t>
            </a:r>
            <a:r>
              <a:rPr lang="en-US" sz="1600" dirty="0" err="1"/>
              <a:t>adımları</a:t>
            </a:r>
            <a:r>
              <a:rPr lang="en-US" sz="1600" dirty="0"/>
              <a:t> </a:t>
            </a:r>
            <a:r>
              <a:rPr lang="en-US" sz="1600" dirty="0" err="1"/>
              <a:t>uygulanmakta</a:t>
            </a:r>
            <a:r>
              <a:rPr lang="en-US" sz="1600" dirty="0"/>
              <a:t> </a:t>
            </a:r>
            <a:r>
              <a:rPr lang="en-US" sz="1600" dirty="0" err="1"/>
              <a:t>ve</a:t>
            </a:r>
            <a:r>
              <a:rPr lang="en-US" sz="1600" dirty="0"/>
              <a:t> </a:t>
            </a:r>
            <a:r>
              <a:rPr lang="en-US" sz="1600" dirty="0" err="1"/>
              <a:t>ilgilenilen</a:t>
            </a:r>
            <a:r>
              <a:rPr lang="en-US" sz="1600" dirty="0"/>
              <a:t> </a:t>
            </a:r>
            <a:r>
              <a:rPr lang="en-US" sz="1600" dirty="0" err="1"/>
              <a:t>nesnelere</a:t>
            </a:r>
            <a:r>
              <a:rPr lang="en-US" sz="1600" dirty="0"/>
              <a:t> </a:t>
            </a:r>
            <a:r>
              <a:rPr lang="en-US" sz="1600" dirty="0" err="1"/>
              <a:t>ait</a:t>
            </a:r>
            <a:r>
              <a:rPr lang="en-US" sz="1600" dirty="0"/>
              <a:t> </a:t>
            </a:r>
            <a:r>
              <a:rPr lang="en-US" sz="1600" dirty="0" err="1"/>
              <a:t>özellik</a:t>
            </a:r>
            <a:r>
              <a:rPr lang="en-US" sz="1600" dirty="0"/>
              <a:t> </a:t>
            </a:r>
            <a:r>
              <a:rPr lang="en-US" sz="1600" dirty="0" err="1"/>
              <a:t>çıkartımı</a:t>
            </a:r>
            <a:r>
              <a:rPr lang="en-US" sz="1600" dirty="0"/>
              <a:t> </a:t>
            </a:r>
            <a:r>
              <a:rPr lang="en-US" sz="1600" dirty="0" err="1"/>
              <a:t>gerçekleştirilmektedir</a:t>
            </a:r>
            <a:r>
              <a:rPr lang="en-US" sz="1600" dirty="0"/>
              <a:t>. </a:t>
            </a:r>
            <a:r>
              <a:rPr lang="en-US" sz="1600" dirty="0" err="1"/>
              <a:t>Ortamda</a:t>
            </a:r>
            <a:r>
              <a:rPr lang="en-US" sz="1600" dirty="0"/>
              <a:t> </a:t>
            </a:r>
            <a:r>
              <a:rPr lang="en-US" sz="1600" dirty="0" err="1"/>
              <a:t>bulunan</a:t>
            </a:r>
            <a:r>
              <a:rPr lang="en-US" sz="1600" dirty="0"/>
              <a:t> </a:t>
            </a:r>
            <a:r>
              <a:rPr lang="en-US" sz="1600" dirty="0" err="1"/>
              <a:t>nesnelerin</a:t>
            </a:r>
            <a:r>
              <a:rPr lang="en-US" sz="1600" dirty="0"/>
              <a:t> </a:t>
            </a:r>
            <a:r>
              <a:rPr lang="en-US" sz="1600" dirty="0" err="1"/>
              <a:t>doğru</a:t>
            </a:r>
            <a:r>
              <a:rPr lang="en-US" sz="1600" dirty="0"/>
              <a:t> </a:t>
            </a:r>
            <a:r>
              <a:rPr lang="en-US" sz="1600" dirty="0" err="1"/>
              <a:t>bir</a:t>
            </a:r>
            <a:r>
              <a:rPr lang="en-US" sz="1600" dirty="0"/>
              <a:t> </a:t>
            </a:r>
            <a:r>
              <a:rPr lang="en-US" sz="1600" dirty="0" err="1"/>
              <a:t>şekilde</a:t>
            </a:r>
            <a:r>
              <a:rPr lang="en-US" sz="1600" dirty="0"/>
              <a:t> </a:t>
            </a:r>
            <a:r>
              <a:rPr lang="en-US" sz="1600" dirty="0" err="1"/>
              <a:t>tespit</a:t>
            </a:r>
            <a:r>
              <a:rPr lang="en-US" sz="1600" dirty="0"/>
              <a:t> </a:t>
            </a:r>
            <a:r>
              <a:rPr lang="en-US" sz="1600" dirty="0" err="1"/>
              <a:t>edilmesi</a:t>
            </a:r>
            <a:r>
              <a:rPr lang="en-US" sz="1600" dirty="0"/>
              <a:t>, </a:t>
            </a:r>
            <a:r>
              <a:rPr lang="en-US" sz="1600" dirty="0" err="1"/>
              <a:t>özellik</a:t>
            </a:r>
            <a:r>
              <a:rPr lang="en-US" sz="1600" dirty="0"/>
              <a:t> </a:t>
            </a:r>
            <a:r>
              <a:rPr lang="en-US" sz="1600" dirty="0" err="1"/>
              <a:t>çıkarımı</a:t>
            </a:r>
            <a:r>
              <a:rPr lang="en-US" sz="1600" dirty="0"/>
              <a:t> </a:t>
            </a:r>
            <a:r>
              <a:rPr lang="en-US" sz="1600" dirty="0" err="1"/>
              <a:t>aşaması</a:t>
            </a:r>
            <a:r>
              <a:rPr lang="en-US" sz="1600" dirty="0"/>
              <a:t> </a:t>
            </a:r>
            <a:r>
              <a:rPr lang="en-US" sz="1600" dirty="0" err="1"/>
              <a:t>için</a:t>
            </a:r>
            <a:r>
              <a:rPr lang="en-US" sz="1600" dirty="0"/>
              <a:t> </a:t>
            </a:r>
            <a:r>
              <a:rPr lang="en-US" sz="1600" dirty="0" err="1"/>
              <a:t>çok</a:t>
            </a:r>
            <a:r>
              <a:rPr lang="en-US" sz="1600" dirty="0"/>
              <a:t> </a:t>
            </a:r>
            <a:r>
              <a:rPr lang="en-US" sz="1600" dirty="0" err="1"/>
              <a:t>önemlidir</a:t>
            </a:r>
            <a:r>
              <a:rPr lang="en-US" sz="1600" dirty="0"/>
              <a:t>. </a:t>
            </a:r>
            <a:r>
              <a:rPr lang="en-US" sz="1600" dirty="0" err="1"/>
              <a:t>Nesnelerin</a:t>
            </a:r>
            <a:r>
              <a:rPr lang="en-US" sz="1600" dirty="0"/>
              <a:t> </a:t>
            </a:r>
            <a:r>
              <a:rPr lang="en-US" sz="1600" dirty="0" err="1"/>
              <a:t>tespit</a:t>
            </a:r>
            <a:r>
              <a:rPr lang="en-US" sz="1600" dirty="0"/>
              <a:t> </a:t>
            </a:r>
            <a:r>
              <a:rPr lang="en-US" sz="1600" dirty="0" err="1"/>
              <a:t>edilmesi</a:t>
            </a:r>
            <a:r>
              <a:rPr lang="en-US" sz="1600" dirty="0"/>
              <a:t> </a:t>
            </a:r>
            <a:r>
              <a:rPr lang="en-US" sz="1600" dirty="0" err="1"/>
              <a:t>veya</a:t>
            </a:r>
            <a:r>
              <a:rPr lang="en-US" sz="1600" dirty="0"/>
              <a:t> </a:t>
            </a:r>
            <a:r>
              <a:rPr lang="en-US" sz="1600" dirty="0" err="1"/>
              <a:t>tanınması</a:t>
            </a:r>
            <a:r>
              <a:rPr lang="en-US" sz="1600" dirty="0"/>
              <a:t> </a:t>
            </a:r>
            <a:r>
              <a:rPr lang="en-US" sz="1600" dirty="0" err="1"/>
              <a:t>amacıyla</a:t>
            </a:r>
            <a:r>
              <a:rPr lang="en-US" sz="1600" dirty="0"/>
              <a:t> </a:t>
            </a:r>
            <a:r>
              <a:rPr lang="en-US" sz="1600" dirty="0" err="1"/>
              <a:t>yapılan</a:t>
            </a:r>
            <a:r>
              <a:rPr lang="en-US" sz="1600" dirty="0"/>
              <a:t> </a:t>
            </a:r>
            <a:r>
              <a:rPr lang="en-US" sz="1600" dirty="0" err="1"/>
              <a:t>çalışmalarda</a:t>
            </a:r>
            <a:r>
              <a:rPr lang="en-US" sz="1600" dirty="0"/>
              <a:t> </a:t>
            </a:r>
            <a:r>
              <a:rPr lang="en-US" sz="1600" dirty="0" err="1"/>
              <a:t>farklı</a:t>
            </a:r>
            <a:r>
              <a:rPr lang="en-US" sz="1600" dirty="0"/>
              <a:t> </a:t>
            </a:r>
            <a:r>
              <a:rPr lang="en-US" sz="1600" dirty="0" err="1"/>
              <a:t>yöntemler</a:t>
            </a:r>
            <a:r>
              <a:rPr lang="en-US" sz="1600" dirty="0"/>
              <a:t> </a:t>
            </a:r>
            <a:r>
              <a:rPr lang="en-US" sz="1600" dirty="0" err="1"/>
              <a:t>önerilmektedir</a:t>
            </a:r>
            <a:r>
              <a:rPr lang="en-US" sz="1600" dirty="0"/>
              <a:t>. </a:t>
            </a:r>
            <a:r>
              <a:rPr lang="en-US" sz="1600" dirty="0" err="1"/>
              <a:t>Nesnelere</a:t>
            </a:r>
            <a:r>
              <a:rPr lang="en-US" sz="1600" dirty="0"/>
              <a:t> </a:t>
            </a:r>
            <a:r>
              <a:rPr lang="en-US" sz="1600" dirty="0" err="1"/>
              <a:t>ait</a:t>
            </a:r>
            <a:r>
              <a:rPr lang="en-US" sz="1600" dirty="0"/>
              <a:t> </a:t>
            </a:r>
            <a:r>
              <a:rPr lang="en-US" sz="1600" dirty="0" err="1"/>
              <a:t>basit</a:t>
            </a:r>
            <a:r>
              <a:rPr lang="en-US" sz="1600" dirty="0"/>
              <a:t> </a:t>
            </a:r>
            <a:r>
              <a:rPr lang="en-US" sz="1600" dirty="0" err="1"/>
              <a:t>özellikler</a:t>
            </a:r>
            <a:r>
              <a:rPr lang="en-US" sz="1600" dirty="0"/>
              <a:t> </a:t>
            </a:r>
            <a:r>
              <a:rPr lang="en-US" sz="1600" dirty="0" err="1"/>
              <a:t>kullanılarak</a:t>
            </a:r>
            <a:r>
              <a:rPr lang="en-US" sz="1600" dirty="0"/>
              <a:t> </a:t>
            </a:r>
            <a:r>
              <a:rPr lang="en-US" sz="1600" dirty="0" err="1"/>
              <a:t>hızlı</a:t>
            </a:r>
            <a:r>
              <a:rPr lang="en-US" sz="1600" dirty="0"/>
              <a:t> </a:t>
            </a:r>
            <a:r>
              <a:rPr lang="en-US" sz="1600" dirty="0" err="1"/>
              <a:t>ve</a:t>
            </a:r>
            <a:r>
              <a:rPr lang="en-US" sz="1600" dirty="0"/>
              <a:t> </a:t>
            </a:r>
            <a:r>
              <a:rPr lang="en-US" sz="1600" dirty="0" err="1"/>
              <a:t>etkili</a:t>
            </a:r>
            <a:r>
              <a:rPr lang="en-US" sz="1600" dirty="0"/>
              <a:t> </a:t>
            </a:r>
            <a:r>
              <a:rPr lang="en-US" sz="1600" dirty="0" err="1"/>
              <a:t>nesne</a:t>
            </a:r>
            <a:r>
              <a:rPr lang="en-US" sz="1600" dirty="0"/>
              <a:t> </a:t>
            </a:r>
            <a:r>
              <a:rPr lang="en-US" sz="1600" dirty="0" err="1"/>
              <a:t>tanımaya</a:t>
            </a:r>
            <a:r>
              <a:rPr lang="en-US" sz="1600" dirty="0"/>
              <a:t> </a:t>
            </a:r>
            <a:r>
              <a:rPr lang="en-US" sz="1600" dirty="0" err="1"/>
              <a:t>yönelik</a:t>
            </a:r>
            <a:r>
              <a:rPr lang="en-US" sz="1600" dirty="0"/>
              <a:t> </a:t>
            </a:r>
            <a:r>
              <a:rPr lang="en-US" sz="1600" dirty="0" err="1"/>
              <a:t>çalışmalar</a:t>
            </a:r>
            <a:r>
              <a:rPr lang="en-US" sz="1600" dirty="0"/>
              <a:t> [2], </a:t>
            </a:r>
            <a:r>
              <a:rPr lang="en-US" sz="1600" dirty="0" err="1"/>
              <a:t>karmaşık</a:t>
            </a:r>
            <a:r>
              <a:rPr lang="en-US" sz="1600" dirty="0"/>
              <a:t> </a:t>
            </a:r>
            <a:r>
              <a:rPr lang="en-US" sz="1600" dirty="0" err="1"/>
              <a:t>arka</a:t>
            </a:r>
            <a:r>
              <a:rPr lang="en-US" sz="1600" dirty="0"/>
              <a:t> plan </a:t>
            </a:r>
            <a:r>
              <a:rPr lang="en-US" sz="1600" dirty="0" err="1"/>
              <a:t>çıkarımı</a:t>
            </a:r>
            <a:r>
              <a:rPr lang="en-US" sz="1600" dirty="0"/>
              <a:t> </a:t>
            </a:r>
            <a:r>
              <a:rPr lang="en-US" sz="1600" dirty="0" err="1"/>
              <a:t>ile</a:t>
            </a:r>
            <a:r>
              <a:rPr lang="en-US" sz="1600" dirty="0"/>
              <a:t> </a:t>
            </a:r>
            <a:r>
              <a:rPr lang="en-US" sz="1600" dirty="0" err="1"/>
              <a:t>tanıma</a:t>
            </a:r>
            <a:r>
              <a:rPr lang="en-US" sz="1600" dirty="0"/>
              <a:t> [3], </a:t>
            </a:r>
            <a:r>
              <a:rPr lang="en-US" sz="1600" dirty="0" err="1"/>
              <a:t>şekil</a:t>
            </a:r>
            <a:r>
              <a:rPr lang="en-US" sz="1600" dirty="0"/>
              <a:t> </a:t>
            </a:r>
            <a:r>
              <a:rPr lang="en-US" sz="1600" dirty="0" err="1"/>
              <a:t>tanıma</a:t>
            </a:r>
            <a:r>
              <a:rPr lang="en-US" sz="1600" dirty="0"/>
              <a:t>, </a:t>
            </a:r>
            <a:r>
              <a:rPr lang="en-US" sz="1600" dirty="0" err="1"/>
              <a:t>renk</a:t>
            </a:r>
            <a:r>
              <a:rPr lang="en-US" sz="1600" dirty="0"/>
              <a:t> </a:t>
            </a:r>
            <a:r>
              <a:rPr lang="en-US" sz="1600" dirty="0" err="1"/>
              <a:t>tanıma</a:t>
            </a:r>
            <a:r>
              <a:rPr lang="en-US" sz="1600" dirty="0"/>
              <a:t>, </a:t>
            </a:r>
            <a:r>
              <a:rPr lang="en-US" sz="1600" dirty="0" err="1"/>
              <a:t>kenar</a:t>
            </a:r>
            <a:r>
              <a:rPr lang="en-US" sz="1600" dirty="0"/>
              <a:t> </a:t>
            </a:r>
            <a:r>
              <a:rPr lang="en-US" sz="1600" dirty="0" err="1"/>
              <a:t>ve</a:t>
            </a:r>
            <a:r>
              <a:rPr lang="en-US" sz="1600" dirty="0"/>
              <a:t> </a:t>
            </a:r>
            <a:r>
              <a:rPr lang="en-US" sz="1600" dirty="0" err="1"/>
              <a:t>köşe</a:t>
            </a:r>
            <a:r>
              <a:rPr lang="en-US" sz="1600" dirty="0"/>
              <a:t> </a:t>
            </a:r>
            <a:r>
              <a:rPr lang="en-US" sz="1600" dirty="0" err="1"/>
              <a:t>tanıma</a:t>
            </a:r>
            <a:r>
              <a:rPr lang="en-US" sz="1600" dirty="0"/>
              <a:t>, </a:t>
            </a:r>
            <a:r>
              <a:rPr lang="en-US" sz="1600" dirty="0" err="1"/>
              <a:t>istatistiksel</a:t>
            </a:r>
            <a:r>
              <a:rPr lang="en-US" sz="1600" dirty="0"/>
              <a:t> </a:t>
            </a:r>
            <a:r>
              <a:rPr lang="en-US" sz="1600" dirty="0" err="1"/>
              <a:t>örüntü</a:t>
            </a:r>
            <a:r>
              <a:rPr lang="en-US" sz="1600" dirty="0"/>
              <a:t> </a:t>
            </a:r>
            <a:r>
              <a:rPr lang="en-US" sz="1600" dirty="0" err="1"/>
              <a:t>tanıma</a:t>
            </a:r>
            <a:r>
              <a:rPr lang="en-US" sz="1600" dirty="0"/>
              <a:t>, </a:t>
            </a:r>
            <a:r>
              <a:rPr lang="en-US" sz="1600" dirty="0" err="1"/>
              <a:t>şablon</a:t>
            </a:r>
            <a:r>
              <a:rPr lang="en-US" sz="1600" dirty="0"/>
              <a:t> </a:t>
            </a:r>
            <a:r>
              <a:rPr lang="en-US" sz="1600" dirty="0" err="1"/>
              <a:t>eşleme</a:t>
            </a:r>
            <a:r>
              <a:rPr lang="en-US" sz="1600" dirty="0"/>
              <a:t> </a:t>
            </a:r>
            <a:r>
              <a:rPr lang="en-US" sz="1600" dirty="0" err="1"/>
              <a:t>gibi</a:t>
            </a:r>
            <a:r>
              <a:rPr lang="en-US" sz="1600" dirty="0"/>
              <a:t> </a:t>
            </a:r>
            <a:r>
              <a:rPr lang="en-US" sz="1600" dirty="0" err="1"/>
              <a:t>çeşitli</a:t>
            </a:r>
            <a:r>
              <a:rPr lang="en-US" sz="1600" dirty="0"/>
              <a:t> </a:t>
            </a:r>
            <a:r>
              <a:rPr lang="en-US" sz="1600" dirty="0" err="1"/>
              <a:t>yöntemler</a:t>
            </a:r>
            <a:r>
              <a:rPr lang="en-US" sz="1600" dirty="0"/>
              <a:t> </a:t>
            </a:r>
            <a:r>
              <a:rPr lang="en-US" sz="1600" dirty="0" err="1"/>
              <a:t>kullanılmaktadır</a:t>
            </a:r>
            <a:r>
              <a:rPr lang="en-US" sz="1600" dirty="0"/>
              <a:t> [4]. </a:t>
            </a:r>
            <a:r>
              <a:rPr lang="en-US" sz="1600" dirty="0" err="1"/>
              <a:t>Bilgisayarlı</a:t>
            </a:r>
            <a:r>
              <a:rPr lang="en-US" sz="1600" dirty="0"/>
              <a:t> </a:t>
            </a:r>
            <a:r>
              <a:rPr lang="en-US" sz="1600" dirty="0" err="1"/>
              <a:t>görmenin</a:t>
            </a:r>
            <a:r>
              <a:rPr lang="en-US" sz="1600" dirty="0"/>
              <a:t> </a:t>
            </a:r>
            <a:r>
              <a:rPr lang="en-US" sz="1600" dirty="0" err="1"/>
              <a:t>yaygınlaşması</a:t>
            </a:r>
            <a:r>
              <a:rPr lang="en-US" sz="1600" dirty="0"/>
              <a:t> </a:t>
            </a:r>
            <a:r>
              <a:rPr lang="en-US" sz="1600" dirty="0" err="1"/>
              <a:t>sonucunda</a:t>
            </a:r>
            <a:r>
              <a:rPr lang="en-US" sz="1600" dirty="0"/>
              <a:t>, </a:t>
            </a:r>
            <a:r>
              <a:rPr lang="en-US" sz="1600" dirty="0" err="1"/>
              <a:t>tarım</a:t>
            </a:r>
            <a:r>
              <a:rPr lang="en-US" sz="1600" dirty="0"/>
              <a:t> </a:t>
            </a:r>
            <a:r>
              <a:rPr lang="en-US" sz="1600" dirty="0" err="1"/>
              <a:t>alanında</a:t>
            </a:r>
            <a:r>
              <a:rPr lang="en-US" sz="1600" dirty="0"/>
              <a:t> </a:t>
            </a:r>
            <a:r>
              <a:rPr lang="en-US" sz="1600" dirty="0" err="1"/>
              <a:t>ürün</a:t>
            </a:r>
            <a:r>
              <a:rPr lang="en-US" sz="1600" dirty="0"/>
              <a:t> </a:t>
            </a:r>
            <a:r>
              <a:rPr lang="en-US" sz="1600" dirty="0" err="1"/>
              <a:t>kalitesinin</a:t>
            </a:r>
            <a:r>
              <a:rPr lang="en-US" sz="1600" dirty="0"/>
              <a:t> </a:t>
            </a:r>
            <a:r>
              <a:rPr lang="en-US" sz="1600" dirty="0" err="1"/>
              <a:t>gözlenmesi</a:t>
            </a:r>
            <a:r>
              <a:rPr lang="en-US" sz="1600" dirty="0"/>
              <a:t> [5], </a:t>
            </a:r>
            <a:r>
              <a:rPr lang="en-US" sz="1600" dirty="0" err="1"/>
              <a:t>ürün</a:t>
            </a:r>
            <a:r>
              <a:rPr lang="en-US" sz="1600" dirty="0"/>
              <a:t> </a:t>
            </a:r>
            <a:r>
              <a:rPr lang="en-US" sz="1600" dirty="0" err="1"/>
              <a:t>sulama</a:t>
            </a:r>
            <a:r>
              <a:rPr lang="en-US" sz="1600" dirty="0"/>
              <a:t> [6], </a:t>
            </a:r>
            <a:r>
              <a:rPr lang="en-US" sz="1600" dirty="0" err="1"/>
              <a:t>ilaçlama</a:t>
            </a:r>
            <a:r>
              <a:rPr lang="en-US" sz="1600" dirty="0"/>
              <a:t>, </a:t>
            </a:r>
            <a:r>
              <a:rPr lang="en-US" sz="1600" dirty="0" err="1"/>
              <a:t>hasat</a:t>
            </a:r>
            <a:r>
              <a:rPr lang="en-US" sz="1600" dirty="0"/>
              <a:t>, </a:t>
            </a:r>
            <a:r>
              <a:rPr lang="en-US" sz="1600" dirty="0" err="1"/>
              <a:t>ürün</a:t>
            </a:r>
            <a:r>
              <a:rPr lang="en-US" sz="1600" dirty="0"/>
              <a:t> </a:t>
            </a:r>
            <a:r>
              <a:rPr lang="en-US" sz="1600" dirty="0" err="1"/>
              <a:t>sınıflandırma</a:t>
            </a:r>
            <a:r>
              <a:rPr lang="en-US" sz="1600" dirty="0"/>
              <a:t>, </a:t>
            </a:r>
            <a:r>
              <a:rPr lang="en-US" sz="1600" dirty="0" err="1"/>
              <a:t>ürün</a:t>
            </a:r>
            <a:r>
              <a:rPr lang="en-US" sz="1600" dirty="0"/>
              <a:t> </a:t>
            </a:r>
            <a:r>
              <a:rPr lang="en-US" sz="1600" dirty="0" err="1"/>
              <a:t>gelişimlerinin</a:t>
            </a:r>
            <a:r>
              <a:rPr lang="en-US" sz="1600" dirty="0"/>
              <a:t> </a:t>
            </a:r>
            <a:r>
              <a:rPr lang="en-US" sz="1600" dirty="0" err="1"/>
              <a:t>gözlenmesi</a:t>
            </a:r>
            <a:r>
              <a:rPr lang="en-US" sz="1600" dirty="0"/>
              <a:t> </a:t>
            </a:r>
            <a:r>
              <a:rPr lang="en-US" sz="1600" dirty="0" err="1"/>
              <a:t>gibi</a:t>
            </a:r>
            <a:r>
              <a:rPr lang="en-US" sz="1600" dirty="0"/>
              <a:t> </a:t>
            </a:r>
            <a:r>
              <a:rPr lang="en-US" sz="1600" dirty="0" err="1"/>
              <a:t>çalışmalar</a:t>
            </a:r>
            <a:r>
              <a:rPr lang="en-US" sz="1600" dirty="0"/>
              <a:t> </a:t>
            </a:r>
            <a:r>
              <a:rPr lang="en-US" sz="1600" dirty="0" err="1"/>
              <a:t>yapılmaktadır</a:t>
            </a:r>
            <a:r>
              <a:rPr lang="en-US" sz="1600" dirty="0"/>
              <a:t> [7]. </a:t>
            </a:r>
            <a:r>
              <a:rPr lang="en-US" sz="1600" dirty="0" err="1"/>
              <a:t>Ayrıca</a:t>
            </a:r>
            <a:r>
              <a:rPr lang="en-US" sz="1600" dirty="0"/>
              <a:t> </a:t>
            </a:r>
            <a:r>
              <a:rPr lang="en-US" sz="1600" dirty="0" err="1"/>
              <a:t>tarım</a:t>
            </a:r>
            <a:r>
              <a:rPr lang="en-US" sz="1600" dirty="0"/>
              <a:t> </a:t>
            </a:r>
            <a:r>
              <a:rPr lang="en-US" sz="1600" dirty="0" err="1"/>
              <a:t>alanında</a:t>
            </a:r>
            <a:r>
              <a:rPr lang="en-US" sz="1600" dirty="0"/>
              <a:t>, </a:t>
            </a:r>
            <a:r>
              <a:rPr lang="en-US" sz="1600" dirty="0" err="1"/>
              <a:t>görüntü</a:t>
            </a:r>
            <a:r>
              <a:rPr lang="en-US" sz="1600" dirty="0"/>
              <a:t> </a:t>
            </a:r>
            <a:r>
              <a:rPr lang="en-US" sz="1600" dirty="0" err="1"/>
              <a:t>işleme</a:t>
            </a:r>
            <a:r>
              <a:rPr lang="en-US" sz="1600" dirty="0"/>
              <a:t> </a:t>
            </a:r>
            <a:r>
              <a:rPr lang="en-US" sz="1600" dirty="0" err="1"/>
              <a:t>tekniklerinin</a:t>
            </a:r>
            <a:r>
              <a:rPr lang="en-US" sz="1600" dirty="0"/>
              <a:t> </a:t>
            </a:r>
            <a:r>
              <a:rPr lang="en-US" sz="1600" dirty="0" err="1"/>
              <a:t>kullanılması</a:t>
            </a:r>
            <a:r>
              <a:rPr lang="en-US" sz="1600" dirty="0"/>
              <a:t> </a:t>
            </a:r>
            <a:r>
              <a:rPr lang="en-US" sz="1600" dirty="0" err="1"/>
              <a:t>ile</a:t>
            </a:r>
            <a:r>
              <a:rPr lang="en-US" sz="1600" dirty="0"/>
              <a:t> </a:t>
            </a:r>
            <a:r>
              <a:rPr lang="en-US" sz="1600" dirty="0" err="1"/>
              <a:t>yapılan</a:t>
            </a:r>
            <a:r>
              <a:rPr lang="en-US" sz="1600" dirty="0"/>
              <a:t> </a:t>
            </a:r>
            <a:r>
              <a:rPr lang="en-US" sz="1600" dirty="0" err="1"/>
              <a:t>çeşitli</a:t>
            </a:r>
            <a:r>
              <a:rPr lang="en-US" sz="1600" dirty="0"/>
              <a:t> </a:t>
            </a:r>
            <a:r>
              <a:rPr lang="en-US" sz="1600" dirty="0" err="1"/>
              <a:t>çalışmalarda</a:t>
            </a:r>
            <a:r>
              <a:rPr lang="en-US" sz="1600" dirty="0"/>
              <a:t> </a:t>
            </a:r>
            <a:r>
              <a:rPr lang="en-US" sz="1600" dirty="0" err="1"/>
              <a:t>şeftali</a:t>
            </a:r>
            <a:r>
              <a:rPr lang="en-US" sz="1600" dirty="0"/>
              <a:t> [8,9], </a:t>
            </a:r>
            <a:r>
              <a:rPr lang="en-US" sz="1600" dirty="0" err="1"/>
              <a:t>elma</a:t>
            </a:r>
            <a:r>
              <a:rPr lang="en-US" sz="1600" dirty="0"/>
              <a:t> [9,10], </a:t>
            </a:r>
            <a:r>
              <a:rPr lang="en-US" sz="1600" dirty="0" err="1"/>
              <a:t>buğday</a:t>
            </a:r>
            <a:r>
              <a:rPr lang="en-US" sz="1600" dirty="0"/>
              <a:t> [11], </a:t>
            </a:r>
            <a:r>
              <a:rPr lang="en-US" sz="1600" dirty="0" err="1"/>
              <a:t>fındık</a:t>
            </a:r>
            <a:r>
              <a:rPr lang="en-US" sz="1600" dirty="0"/>
              <a:t> [12,13], </a:t>
            </a:r>
            <a:r>
              <a:rPr lang="en-US" sz="1600" dirty="0" err="1"/>
              <a:t>kiraz</a:t>
            </a:r>
            <a:r>
              <a:rPr lang="en-US" sz="1600" dirty="0"/>
              <a:t> [14,15], </a:t>
            </a:r>
            <a:r>
              <a:rPr lang="en-US" sz="1600" dirty="0" err="1"/>
              <a:t>ceviz</a:t>
            </a:r>
            <a:r>
              <a:rPr lang="en-US" sz="1600" dirty="0"/>
              <a:t> [16], </a:t>
            </a:r>
            <a:r>
              <a:rPr lang="en-US" sz="1600" dirty="0" err="1"/>
              <a:t>badem</a:t>
            </a:r>
            <a:r>
              <a:rPr lang="en-US" sz="1600" dirty="0"/>
              <a:t> [17] vb. </a:t>
            </a:r>
            <a:r>
              <a:rPr lang="en-US" sz="1600" dirty="0" err="1"/>
              <a:t>meyveler</a:t>
            </a:r>
            <a:r>
              <a:rPr lang="en-US" sz="1600" dirty="0"/>
              <a:t> </a:t>
            </a:r>
            <a:r>
              <a:rPr lang="en-US" sz="1600" dirty="0" err="1"/>
              <a:t>sınıflandırılmakta</a:t>
            </a:r>
            <a:r>
              <a:rPr lang="en-US" sz="1600" dirty="0"/>
              <a:t> </a:t>
            </a:r>
            <a:r>
              <a:rPr lang="en-US" sz="1600" dirty="0" err="1"/>
              <a:t>ve</a:t>
            </a:r>
            <a:r>
              <a:rPr lang="en-US" sz="1600" dirty="0"/>
              <a:t> </a:t>
            </a:r>
            <a:r>
              <a:rPr lang="en-US" sz="1600" dirty="0" err="1"/>
              <a:t>özellikleri</a:t>
            </a:r>
            <a:r>
              <a:rPr lang="en-US" sz="1600" dirty="0"/>
              <a:t> </a:t>
            </a:r>
            <a:r>
              <a:rPr lang="en-US" sz="1600" dirty="0" err="1"/>
              <a:t>belirlenmektedir</a:t>
            </a:r>
            <a:r>
              <a:rPr lang="en-US" sz="1600" dirty="0"/>
              <a:t>. Bu </a:t>
            </a:r>
            <a:r>
              <a:rPr lang="en-US" sz="1600" dirty="0" err="1"/>
              <a:t>özelliklerin</a:t>
            </a:r>
            <a:r>
              <a:rPr lang="en-US" sz="1600" dirty="0"/>
              <a:t> </a:t>
            </a:r>
            <a:r>
              <a:rPr lang="en-US" sz="1600" dirty="0" err="1"/>
              <a:t>belirlenmesinde</a:t>
            </a:r>
            <a:r>
              <a:rPr lang="en-US" sz="1600" dirty="0"/>
              <a:t> </a:t>
            </a:r>
            <a:r>
              <a:rPr lang="en-US" sz="1600" dirty="0" err="1"/>
              <a:t>sayısal</a:t>
            </a:r>
            <a:r>
              <a:rPr lang="en-US" sz="1600" dirty="0"/>
              <a:t> </a:t>
            </a:r>
            <a:r>
              <a:rPr lang="en-US" sz="1600" dirty="0" err="1"/>
              <a:t>görüntü</a:t>
            </a:r>
            <a:r>
              <a:rPr lang="en-US" sz="1600" dirty="0"/>
              <a:t> </a:t>
            </a:r>
            <a:r>
              <a:rPr lang="en-US" sz="1600" dirty="0" err="1"/>
              <a:t>analizi</a:t>
            </a:r>
            <a:r>
              <a:rPr lang="en-US" sz="1600" dirty="0"/>
              <a:t>, </a:t>
            </a:r>
            <a:r>
              <a:rPr lang="en-US" sz="1600" dirty="0" err="1"/>
              <a:t>sınıflama</a:t>
            </a:r>
            <a:r>
              <a:rPr lang="en-US" sz="1600" dirty="0"/>
              <a:t>, </a:t>
            </a:r>
            <a:r>
              <a:rPr lang="en-US" sz="1600" dirty="0" err="1"/>
              <a:t>kümeleme</a:t>
            </a:r>
            <a:r>
              <a:rPr lang="en-US" sz="1600" dirty="0"/>
              <a:t> </a:t>
            </a:r>
            <a:r>
              <a:rPr lang="en-US" sz="1600" dirty="0" err="1"/>
              <a:t>gibi</a:t>
            </a:r>
            <a:r>
              <a:rPr lang="en-US" sz="1600" dirty="0"/>
              <a:t> </a:t>
            </a:r>
            <a:r>
              <a:rPr lang="en-US" sz="1600" dirty="0" err="1"/>
              <a:t>yöntemler</a:t>
            </a:r>
            <a:r>
              <a:rPr lang="en-US" sz="1600" dirty="0"/>
              <a:t> </a:t>
            </a:r>
            <a:r>
              <a:rPr lang="en-US" sz="1600" dirty="0" err="1"/>
              <a:t>kullanılarak</a:t>
            </a:r>
            <a:r>
              <a:rPr lang="en-US" sz="1600" dirty="0"/>
              <a:t>, </a:t>
            </a:r>
            <a:r>
              <a:rPr lang="en-US" sz="1600" dirty="0" err="1"/>
              <a:t>araştırılan</a:t>
            </a:r>
            <a:r>
              <a:rPr lang="en-US" sz="1600" dirty="0"/>
              <a:t> </a:t>
            </a:r>
            <a:r>
              <a:rPr lang="en-US" sz="1600" dirty="0" err="1"/>
              <a:t>nesnelerin</a:t>
            </a:r>
            <a:r>
              <a:rPr lang="en-US" sz="1600" dirty="0"/>
              <a:t> </a:t>
            </a:r>
            <a:r>
              <a:rPr lang="en-US" sz="1600" dirty="0" err="1"/>
              <a:t>boyut</a:t>
            </a:r>
            <a:r>
              <a:rPr lang="en-US" sz="1600" dirty="0"/>
              <a:t>, </a:t>
            </a:r>
            <a:r>
              <a:rPr lang="en-US" sz="1600" dirty="0" err="1"/>
              <a:t>cins</a:t>
            </a:r>
            <a:r>
              <a:rPr lang="en-US" sz="1600" dirty="0"/>
              <a:t> </a:t>
            </a:r>
            <a:r>
              <a:rPr lang="en-US" sz="1600" dirty="0" err="1"/>
              <a:t>veya</a:t>
            </a:r>
            <a:r>
              <a:rPr lang="en-US" sz="1600" dirty="0"/>
              <a:t> </a:t>
            </a:r>
            <a:r>
              <a:rPr lang="en-US" sz="1600" dirty="0" err="1"/>
              <a:t>kalite</a:t>
            </a:r>
            <a:r>
              <a:rPr lang="en-US" sz="1600" dirty="0"/>
              <a:t> </a:t>
            </a:r>
            <a:r>
              <a:rPr lang="en-US" sz="1600" dirty="0" err="1"/>
              <a:t>bakımından</a:t>
            </a:r>
            <a:r>
              <a:rPr lang="en-US" sz="1600" dirty="0"/>
              <a:t> </a:t>
            </a:r>
            <a:r>
              <a:rPr lang="en-US" sz="1600" dirty="0" err="1"/>
              <a:t>sınıflandırılması</a:t>
            </a:r>
            <a:r>
              <a:rPr lang="en-US" sz="1600" dirty="0"/>
              <a:t> </a:t>
            </a:r>
            <a:r>
              <a:rPr lang="en-US" sz="1600" dirty="0" err="1"/>
              <a:t>gerçekleştirilmektedir</a:t>
            </a:r>
            <a:r>
              <a:rPr lang="en-US" sz="1600" dirty="0"/>
              <a:t>. K-means </a:t>
            </a:r>
            <a:r>
              <a:rPr lang="en-US" sz="1600" dirty="0" err="1"/>
              <a:t>ve</a:t>
            </a:r>
            <a:r>
              <a:rPr lang="en-US" sz="1600" dirty="0"/>
              <a:t> </a:t>
            </a:r>
            <a:r>
              <a:rPr lang="en-US" sz="1600" dirty="0" err="1"/>
              <a:t>türevleri</a:t>
            </a:r>
            <a:r>
              <a:rPr lang="en-US" sz="1600" dirty="0"/>
              <a:t> </a:t>
            </a:r>
            <a:r>
              <a:rPr lang="en-US" sz="1600" dirty="0" err="1"/>
              <a:t>yaygın</a:t>
            </a:r>
            <a:r>
              <a:rPr lang="en-US" sz="1600" dirty="0"/>
              <a:t> </a:t>
            </a:r>
            <a:r>
              <a:rPr lang="en-US" sz="1600" dirty="0" err="1"/>
              <a:t>olarak</a:t>
            </a:r>
            <a:r>
              <a:rPr lang="en-US" sz="1600" dirty="0"/>
              <a:t> </a:t>
            </a:r>
            <a:r>
              <a:rPr lang="en-US" sz="1600" dirty="0" err="1"/>
              <a:t>kullanılmakta</a:t>
            </a:r>
            <a:r>
              <a:rPr lang="en-US" sz="1600" dirty="0"/>
              <a:t> </a:t>
            </a:r>
            <a:r>
              <a:rPr lang="en-US" sz="1600" dirty="0" err="1"/>
              <a:t>olan</a:t>
            </a:r>
            <a:r>
              <a:rPr lang="en-US" sz="1600" dirty="0"/>
              <a:t> </a:t>
            </a:r>
            <a:r>
              <a:rPr lang="en-US" sz="1600" dirty="0" err="1"/>
              <a:t>kümeleme</a:t>
            </a:r>
            <a:r>
              <a:rPr lang="en-US" sz="1600" dirty="0"/>
              <a:t> </a:t>
            </a:r>
            <a:r>
              <a:rPr lang="en-US" sz="1600" dirty="0" err="1"/>
              <a:t>algoritmalarıdır</a:t>
            </a:r>
            <a:r>
              <a:rPr lang="en-US" sz="1600" dirty="0"/>
              <a:t>. K-means </a:t>
            </a:r>
            <a:r>
              <a:rPr lang="en-US" sz="1600" dirty="0" err="1"/>
              <a:t>algoritması</a:t>
            </a:r>
            <a:r>
              <a:rPr lang="en-US" sz="1600" dirty="0"/>
              <a:t> </a:t>
            </a:r>
            <a:r>
              <a:rPr lang="en-US" sz="1600" dirty="0" err="1"/>
              <a:t>ile</a:t>
            </a:r>
            <a:r>
              <a:rPr lang="en-US" sz="1600" dirty="0"/>
              <a:t> </a:t>
            </a:r>
            <a:r>
              <a:rPr lang="en-US" sz="1600" dirty="0" err="1"/>
              <a:t>aynı</a:t>
            </a:r>
            <a:r>
              <a:rPr lang="en-US" sz="1600" dirty="0"/>
              <a:t> </a:t>
            </a:r>
            <a:r>
              <a:rPr lang="en-US" sz="1600" dirty="0" err="1"/>
              <a:t>türden</a:t>
            </a:r>
            <a:r>
              <a:rPr lang="en-US" sz="1600" dirty="0"/>
              <a:t> </a:t>
            </a:r>
            <a:r>
              <a:rPr lang="en-US" sz="1600" dirty="0" err="1"/>
              <a:t>nesneler</a:t>
            </a:r>
            <a:r>
              <a:rPr lang="en-US" sz="1600" dirty="0"/>
              <a:t> </a:t>
            </a:r>
            <a:r>
              <a:rPr lang="en-US" sz="1600" dirty="0" err="1"/>
              <a:t>farklı</a:t>
            </a:r>
            <a:r>
              <a:rPr lang="en-US" sz="1600" dirty="0"/>
              <a:t> </a:t>
            </a:r>
            <a:r>
              <a:rPr lang="en-US" sz="1600" dirty="0" err="1"/>
              <a:t>özelliklerine</a:t>
            </a:r>
            <a:r>
              <a:rPr lang="en-US" sz="1600" dirty="0"/>
              <a:t> </a:t>
            </a:r>
            <a:r>
              <a:rPr lang="en-US" sz="1600" dirty="0" err="1"/>
              <a:t>göre</a:t>
            </a:r>
            <a:r>
              <a:rPr lang="en-US" sz="1600" dirty="0"/>
              <a:t>, </a:t>
            </a:r>
            <a:r>
              <a:rPr lang="en-US" sz="1600" dirty="0" err="1"/>
              <a:t>benzer</a:t>
            </a:r>
            <a:r>
              <a:rPr lang="en-US" sz="1600" dirty="0"/>
              <a:t> </a:t>
            </a:r>
            <a:r>
              <a:rPr lang="en-US" sz="1600" dirty="0" err="1"/>
              <a:t>kümelere</a:t>
            </a:r>
            <a:r>
              <a:rPr lang="en-US" sz="1600" dirty="0"/>
              <a:t> </a:t>
            </a:r>
            <a:r>
              <a:rPr lang="en-US" sz="1600" dirty="0" err="1"/>
              <a:t>ayrılmaktadırlar</a:t>
            </a:r>
            <a:r>
              <a:rPr lang="en-US" sz="1600" dirty="0"/>
              <a:t> [18]. </a:t>
            </a:r>
            <a:r>
              <a:rPr lang="en-US" sz="1600" dirty="0" err="1"/>
              <a:t>Görüntü</a:t>
            </a:r>
            <a:r>
              <a:rPr lang="en-US" sz="1600" dirty="0"/>
              <a:t> </a:t>
            </a:r>
            <a:r>
              <a:rPr lang="en-US" sz="1600" dirty="0" err="1"/>
              <a:t>işleme</a:t>
            </a:r>
            <a:r>
              <a:rPr lang="en-US" sz="1600" dirty="0"/>
              <a:t> </a:t>
            </a:r>
            <a:r>
              <a:rPr lang="en-US" sz="1600" dirty="0" err="1"/>
              <a:t>süreci</a:t>
            </a:r>
            <a:r>
              <a:rPr lang="en-US" sz="1600" dirty="0"/>
              <a:t> </a:t>
            </a:r>
            <a:r>
              <a:rPr lang="en-US" sz="1600" dirty="0" err="1"/>
              <a:t>ile</a:t>
            </a:r>
            <a:r>
              <a:rPr lang="en-US" sz="1600" dirty="0"/>
              <a:t> </a:t>
            </a:r>
            <a:r>
              <a:rPr lang="en-US" sz="1600" dirty="0" err="1"/>
              <a:t>özellikleri</a:t>
            </a:r>
            <a:r>
              <a:rPr lang="en-US" sz="1600" dirty="0"/>
              <a:t> </a:t>
            </a:r>
            <a:r>
              <a:rPr lang="en-US" sz="1600" dirty="0" err="1"/>
              <a:t>belirlenmiş</a:t>
            </a:r>
            <a:r>
              <a:rPr lang="en-US" sz="1600" dirty="0"/>
              <a:t> </a:t>
            </a:r>
            <a:r>
              <a:rPr lang="en-US" sz="1600" dirty="0" err="1"/>
              <a:t>olan</a:t>
            </a:r>
            <a:r>
              <a:rPr lang="en-US" sz="1600" dirty="0"/>
              <a:t> </a:t>
            </a:r>
            <a:r>
              <a:rPr lang="en-US" sz="1600" dirty="0" err="1"/>
              <a:t>nesneler</a:t>
            </a:r>
            <a:r>
              <a:rPr lang="en-US" sz="1600" dirty="0"/>
              <a:t>, </a:t>
            </a:r>
            <a:r>
              <a:rPr lang="en-US" sz="1600" dirty="0" err="1"/>
              <a:t>benzerlik</a:t>
            </a:r>
            <a:r>
              <a:rPr lang="en-US" sz="1600" dirty="0"/>
              <a:t> </a:t>
            </a:r>
            <a:r>
              <a:rPr lang="en-US" sz="1600" dirty="0" err="1"/>
              <a:t>veya</a:t>
            </a:r>
            <a:r>
              <a:rPr lang="en-US" sz="1600" dirty="0"/>
              <a:t> </a:t>
            </a:r>
            <a:r>
              <a:rPr lang="en-US" sz="1600" dirty="0" err="1"/>
              <a:t>benzemezlik</a:t>
            </a:r>
            <a:r>
              <a:rPr lang="en-US" sz="1600" dirty="0"/>
              <a:t> </a:t>
            </a:r>
            <a:r>
              <a:rPr lang="en-US" sz="1600" dirty="0" err="1"/>
              <a:t>oranlarına</a:t>
            </a:r>
            <a:r>
              <a:rPr lang="en-US" sz="1600" dirty="0"/>
              <a:t> </a:t>
            </a:r>
            <a:r>
              <a:rPr lang="en-US" sz="1600" dirty="0" err="1"/>
              <a:t>göre</a:t>
            </a:r>
            <a:r>
              <a:rPr lang="en-US" sz="1600" dirty="0"/>
              <a:t> </a:t>
            </a:r>
            <a:r>
              <a:rPr lang="en-US" sz="1600" dirty="0" err="1"/>
              <a:t>farklı</a:t>
            </a:r>
            <a:r>
              <a:rPr lang="en-US" sz="1600" dirty="0"/>
              <a:t> </a:t>
            </a:r>
            <a:r>
              <a:rPr lang="en-US" sz="1600" dirty="0" err="1"/>
              <a:t>sınıflarda</a:t>
            </a:r>
            <a:r>
              <a:rPr lang="en-US" sz="1600" dirty="0"/>
              <a:t> </a:t>
            </a:r>
            <a:r>
              <a:rPr lang="en-US" sz="1600" dirty="0" err="1"/>
              <a:t>kümelenmektedirler</a:t>
            </a:r>
            <a:r>
              <a:rPr lang="en-US" sz="1600" dirty="0"/>
              <a:t>. </a:t>
            </a:r>
            <a:r>
              <a:rPr lang="en-US" sz="1600" dirty="0" err="1"/>
              <a:t>Makalede</a:t>
            </a:r>
            <a:r>
              <a:rPr lang="en-US" sz="1600" dirty="0"/>
              <a:t>, </a:t>
            </a:r>
            <a:r>
              <a:rPr lang="en-US" sz="1600" dirty="0" err="1"/>
              <a:t>çalışma</a:t>
            </a:r>
            <a:r>
              <a:rPr lang="en-US" sz="1600" dirty="0"/>
              <a:t> </a:t>
            </a:r>
            <a:r>
              <a:rPr lang="en-US" sz="1600" dirty="0" err="1"/>
              <a:t>ortamında</a:t>
            </a:r>
            <a:r>
              <a:rPr lang="en-US" sz="1600" dirty="0"/>
              <a:t> </a:t>
            </a:r>
            <a:r>
              <a:rPr lang="en-US" sz="1600" dirty="0" err="1"/>
              <a:t>bulunan</a:t>
            </a:r>
            <a:r>
              <a:rPr lang="en-US" sz="1600" dirty="0"/>
              <a:t> </a:t>
            </a:r>
            <a:r>
              <a:rPr lang="en-US" sz="1600" dirty="0" err="1"/>
              <a:t>nesnelerin</a:t>
            </a:r>
            <a:r>
              <a:rPr lang="en-US" sz="1600" dirty="0"/>
              <a:t> </a:t>
            </a:r>
            <a:r>
              <a:rPr lang="en-US" sz="1600" dirty="0" err="1"/>
              <a:t>tespit</a:t>
            </a:r>
            <a:r>
              <a:rPr lang="en-US" sz="1600" dirty="0"/>
              <a:t> </a:t>
            </a:r>
            <a:r>
              <a:rPr lang="en-US" sz="1600" dirty="0" err="1"/>
              <a:t>edilmesi</a:t>
            </a:r>
            <a:r>
              <a:rPr lang="en-US" sz="1600" dirty="0"/>
              <a:t>, </a:t>
            </a:r>
            <a:r>
              <a:rPr lang="en-US" sz="1600" dirty="0" err="1"/>
              <a:t>özelliklerinin</a:t>
            </a:r>
            <a:r>
              <a:rPr lang="en-US" sz="1600" dirty="0"/>
              <a:t> </a:t>
            </a:r>
            <a:r>
              <a:rPr lang="en-US" sz="1600" dirty="0" err="1"/>
              <a:t>belirlenmesi</a:t>
            </a:r>
            <a:r>
              <a:rPr lang="en-US" sz="1600" dirty="0"/>
              <a:t> </a:t>
            </a:r>
            <a:r>
              <a:rPr lang="en-US" sz="1600" dirty="0" err="1"/>
              <a:t>ve</a:t>
            </a:r>
            <a:r>
              <a:rPr lang="en-US" sz="1600" dirty="0"/>
              <a:t> </a:t>
            </a:r>
            <a:r>
              <a:rPr lang="en-US" sz="1600" dirty="0" err="1"/>
              <a:t>sınıflandırmasına</a:t>
            </a:r>
            <a:r>
              <a:rPr lang="en-US" sz="1600" dirty="0"/>
              <a:t> </a:t>
            </a:r>
            <a:r>
              <a:rPr lang="en-US" sz="1600" dirty="0" err="1"/>
              <a:t>yönelik</a:t>
            </a:r>
            <a:r>
              <a:rPr lang="en-US" sz="1600" dirty="0"/>
              <a:t> </a:t>
            </a:r>
            <a:r>
              <a:rPr lang="en-US" sz="1600" dirty="0" err="1"/>
              <a:t>üç</a:t>
            </a:r>
            <a:r>
              <a:rPr lang="en-US" sz="1600" dirty="0"/>
              <a:t> </a:t>
            </a:r>
            <a:r>
              <a:rPr lang="en-US" sz="1600" dirty="0" err="1"/>
              <a:t>aşamalı</a:t>
            </a:r>
            <a:r>
              <a:rPr lang="en-US" sz="1600" dirty="0"/>
              <a:t> </a:t>
            </a:r>
            <a:r>
              <a:rPr lang="en-US" sz="1600" dirty="0" err="1"/>
              <a:t>bir</a:t>
            </a:r>
            <a:r>
              <a:rPr lang="en-US" sz="1600" dirty="0"/>
              <a:t> </a:t>
            </a:r>
            <a:r>
              <a:rPr lang="en-US" sz="1600" dirty="0" err="1"/>
              <a:t>sistem</a:t>
            </a:r>
            <a:r>
              <a:rPr lang="en-US" sz="1600" dirty="0"/>
              <a:t> </a:t>
            </a:r>
            <a:r>
              <a:rPr lang="en-US" sz="1600" dirty="0" err="1"/>
              <a:t>önerilmektedir</a:t>
            </a:r>
            <a:r>
              <a:rPr lang="en-US" sz="1600" dirty="0"/>
              <a:t>. </a:t>
            </a:r>
            <a:r>
              <a:rPr lang="en-US" sz="1600" dirty="0" err="1"/>
              <a:t>Önerilen</a:t>
            </a:r>
            <a:r>
              <a:rPr lang="en-US" sz="1600" dirty="0"/>
              <a:t> </a:t>
            </a:r>
            <a:r>
              <a:rPr lang="en-US" sz="1600" dirty="0" err="1"/>
              <a:t>sistemin</a:t>
            </a:r>
            <a:r>
              <a:rPr lang="en-US" sz="1600" dirty="0"/>
              <a:t> ilk </a:t>
            </a:r>
            <a:r>
              <a:rPr lang="en-US" sz="1600" dirty="0" err="1"/>
              <a:t>aşamasında</a:t>
            </a:r>
            <a:r>
              <a:rPr lang="en-US" sz="1600" dirty="0"/>
              <a:t> </a:t>
            </a:r>
            <a:r>
              <a:rPr lang="en-US" sz="1600" dirty="0" err="1"/>
              <a:t>kameradan</a:t>
            </a:r>
            <a:r>
              <a:rPr lang="en-US" sz="1600" dirty="0"/>
              <a:t> </a:t>
            </a:r>
            <a:r>
              <a:rPr lang="en-US" sz="1600" dirty="0" err="1"/>
              <a:t>alınan</a:t>
            </a:r>
            <a:r>
              <a:rPr lang="en-US" sz="1600" dirty="0"/>
              <a:t> </a:t>
            </a:r>
            <a:r>
              <a:rPr lang="en-US" sz="1600" dirty="0" err="1"/>
              <a:t>görüntü</a:t>
            </a:r>
            <a:r>
              <a:rPr lang="en-US" sz="1600" dirty="0"/>
              <a:t> </a:t>
            </a:r>
            <a:r>
              <a:rPr lang="en-US" sz="1600" dirty="0" err="1"/>
              <a:t>üzerinde</a:t>
            </a:r>
            <a:r>
              <a:rPr lang="en-US" sz="1600" dirty="0"/>
              <a:t>, </a:t>
            </a:r>
            <a:r>
              <a:rPr lang="en-US" sz="1600" dirty="0" err="1"/>
              <a:t>görüntü</a:t>
            </a:r>
            <a:r>
              <a:rPr lang="en-US" sz="1600" dirty="0"/>
              <a:t> </a:t>
            </a:r>
            <a:r>
              <a:rPr lang="en-US" sz="1600" dirty="0" err="1"/>
              <a:t>ön</a:t>
            </a:r>
            <a:r>
              <a:rPr lang="en-US" sz="1600" dirty="0"/>
              <a:t> </a:t>
            </a:r>
            <a:r>
              <a:rPr lang="en-US" sz="1600" dirty="0" err="1"/>
              <a:t>işleme</a:t>
            </a:r>
            <a:r>
              <a:rPr lang="en-US" sz="1600" dirty="0"/>
              <a:t> </a:t>
            </a:r>
            <a:r>
              <a:rPr lang="en-US" sz="1600" dirty="0" err="1"/>
              <a:t>adımı</a:t>
            </a:r>
            <a:r>
              <a:rPr lang="en-US" sz="1600" dirty="0"/>
              <a:t> </a:t>
            </a:r>
            <a:r>
              <a:rPr lang="en-US" sz="1600" dirty="0" err="1"/>
              <a:t>uygulanmaktadır</a:t>
            </a:r>
            <a:r>
              <a:rPr lang="en-US" sz="1600" dirty="0"/>
              <a:t>. </a:t>
            </a:r>
            <a:r>
              <a:rPr lang="en-US" sz="1600" dirty="0" err="1"/>
              <a:t>İkinci</a:t>
            </a:r>
            <a:r>
              <a:rPr lang="en-US" sz="1600" dirty="0"/>
              <a:t> </a:t>
            </a:r>
            <a:r>
              <a:rPr lang="en-US" sz="1600" dirty="0" err="1"/>
              <a:t>aşamada</a:t>
            </a:r>
            <a:r>
              <a:rPr lang="en-US" sz="1600" dirty="0"/>
              <a:t>, </a:t>
            </a:r>
            <a:r>
              <a:rPr lang="en-US" sz="1600" dirty="0" err="1"/>
              <a:t>ortamda</a:t>
            </a:r>
            <a:r>
              <a:rPr lang="en-US" sz="1600" dirty="0"/>
              <a:t> </a:t>
            </a:r>
            <a:r>
              <a:rPr lang="en-US" sz="1600" dirty="0" err="1"/>
              <a:t>bulunan</a:t>
            </a:r>
            <a:r>
              <a:rPr lang="en-US" sz="1600" dirty="0"/>
              <a:t> </a:t>
            </a:r>
            <a:r>
              <a:rPr lang="en-US" sz="1600" dirty="0" err="1"/>
              <a:t>nesneler</a:t>
            </a:r>
            <a:r>
              <a:rPr lang="en-US" sz="1600" dirty="0"/>
              <a:t> </a:t>
            </a:r>
            <a:r>
              <a:rPr lang="en-US" sz="1600" dirty="0" err="1"/>
              <a:t>tespit</a:t>
            </a:r>
            <a:r>
              <a:rPr lang="en-US" sz="1600" dirty="0"/>
              <a:t> </a:t>
            </a:r>
            <a:r>
              <a:rPr lang="en-US" sz="1600" dirty="0" err="1"/>
              <a:t>edilmekte</a:t>
            </a:r>
            <a:r>
              <a:rPr lang="en-US" sz="1600" dirty="0"/>
              <a:t> </a:t>
            </a:r>
            <a:r>
              <a:rPr lang="en-US" sz="1600" dirty="0" err="1"/>
              <a:t>ve</a:t>
            </a:r>
            <a:r>
              <a:rPr lang="en-US" sz="1600" dirty="0"/>
              <a:t> </a:t>
            </a:r>
            <a:r>
              <a:rPr lang="en-US" sz="1600" dirty="0" err="1"/>
              <a:t>nesnelere</a:t>
            </a:r>
            <a:r>
              <a:rPr lang="en-US" sz="1600" dirty="0"/>
              <a:t> </a:t>
            </a:r>
            <a:r>
              <a:rPr lang="en-US" sz="1600" dirty="0" err="1"/>
              <a:t>ait</a:t>
            </a:r>
            <a:r>
              <a:rPr lang="en-US" sz="1600" dirty="0"/>
              <a:t> </a:t>
            </a:r>
            <a:r>
              <a:rPr lang="en-US" sz="1600" dirty="0" err="1"/>
              <a:t>veriler</a:t>
            </a:r>
            <a:r>
              <a:rPr lang="en-US" sz="1600" dirty="0"/>
              <a:t> </a:t>
            </a:r>
            <a:r>
              <a:rPr lang="en-US" sz="1600" dirty="0" err="1"/>
              <a:t>bilgi</a:t>
            </a:r>
            <a:r>
              <a:rPr lang="en-US" sz="1600" dirty="0"/>
              <a:t> </a:t>
            </a:r>
            <a:r>
              <a:rPr lang="en-US" sz="1600" dirty="0" err="1"/>
              <a:t>veri</a:t>
            </a:r>
            <a:r>
              <a:rPr lang="en-US" sz="1600" dirty="0"/>
              <a:t> </a:t>
            </a:r>
            <a:r>
              <a:rPr lang="en-US" sz="1600" dirty="0" err="1"/>
              <a:t>tabanına</a:t>
            </a:r>
            <a:r>
              <a:rPr lang="en-US" sz="1600" dirty="0"/>
              <a:t> </a:t>
            </a:r>
            <a:r>
              <a:rPr lang="en-US" sz="1600" dirty="0" err="1"/>
              <a:t>aktarılmaktadır</a:t>
            </a:r>
            <a:r>
              <a:rPr lang="en-US" sz="1600" dirty="0"/>
              <a:t>. Son </a:t>
            </a:r>
            <a:r>
              <a:rPr lang="en-US" sz="1600" dirty="0" err="1"/>
              <a:t>aşamada</a:t>
            </a:r>
            <a:r>
              <a:rPr lang="en-US" sz="1600" dirty="0"/>
              <a:t> </a:t>
            </a:r>
            <a:r>
              <a:rPr lang="en-US" sz="1600" dirty="0" err="1"/>
              <a:t>ise</a:t>
            </a:r>
            <a:r>
              <a:rPr lang="en-US" sz="1600" dirty="0"/>
              <a:t> </a:t>
            </a:r>
            <a:r>
              <a:rPr lang="en-US" sz="1600" dirty="0" err="1"/>
              <a:t>bilgi</a:t>
            </a:r>
            <a:r>
              <a:rPr lang="en-US" sz="1600" dirty="0"/>
              <a:t> </a:t>
            </a:r>
            <a:r>
              <a:rPr lang="en-US" sz="1600" dirty="0" err="1"/>
              <a:t>veri</a:t>
            </a:r>
            <a:r>
              <a:rPr lang="en-US" sz="1600" dirty="0"/>
              <a:t> </a:t>
            </a:r>
            <a:r>
              <a:rPr lang="en-US" sz="1600" dirty="0" err="1"/>
              <a:t>tabanı</a:t>
            </a:r>
            <a:r>
              <a:rPr lang="en-US" sz="1600" dirty="0"/>
              <a:t> </a:t>
            </a:r>
            <a:r>
              <a:rPr lang="en-US" sz="1600" dirty="0" err="1"/>
              <a:t>kullanılarak</a:t>
            </a:r>
            <a:r>
              <a:rPr lang="en-US" sz="1600" dirty="0"/>
              <a:t> </a:t>
            </a:r>
            <a:r>
              <a:rPr lang="en-US" sz="1600" dirty="0" err="1"/>
              <a:t>nesnelerin</a:t>
            </a:r>
            <a:r>
              <a:rPr lang="en-US" sz="1600" dirty="0"/>
              <a:t> </a:t>
            </a:r>
            <a:r>
              <a:rPr lang="en-US" sz="1600" dirty="0" err="1"/>
              <a:t>sınıflandırılması</a:t>
            </a:r>
            <a:r>
              <a:rPr lang="en-US" sz="1600" dirty="0"/>
              <a:t> </a:t>
            </a:r>
            <a:r>
              <a:rPr lang="en-US" sz="1600" dirty="0" err="1"/>
              <a:t>gerçekleştirilmektedir</a:t>
            </a:r>
            <a:r>
              <a:rPr lang="en-US" sz="1600" dirty="0"/>
              <a:t>. </a:t>
            </a:r>
            <a:endParaRPr lang="en-US" sz="1600" dirty="0">
              <a:cs typeface="Arial"/>
            </a:endParaRPr>
          </a:p>
        </p:txBody>
      </p:sp>
    </p:spTree>
    <p:extLst>
      <p:ext uri="{BB962C8B-B14F-4D97-AF65-F5344CB8AC3E}">
        <p14:creationId xmlns:p14="http://schemas.microsoft.com/office/powerpoint/2010/main" val="2986679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 name="Picture 11">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 name="Picture 13">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TextBox 23">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6" name="Rectangle 25">
            <a:extLst>
              <a:ext uri="{FF2B5EF4-FFF2-40B4-BE49-F238E27FC236}">
                <a16:creationId xmlns:a16="http://schemas.microsoft.com/office/drawing/2014/main" id="{A683DBC4-DF1F-47B4-A427-3A02BF6FC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5B505947-2EDE-4036-BAB7-9D467D50A8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0" name="Picture 29">
            <a:extLst>
              <a:ext uri="{FF2B5EF4-FFF2-40B4-BE49-F238E27FC236}">
                <a16:creationId xmlns:a16="http://schemas.microsoft.com/office/drawing/2014/main" id="{88E107CE-A324-40CD-893D-2D871179D4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2" name="Rectangle 31">
            <a:extLst>
              <a:ext uri="{FF2B5EF4-FFF2-40B4-BE49-F238E27FC236}">
                <a16:creationId xmlns:a16="http://schemas.microsoft.com/office/drawing/2014/main" id="{C9206E69-8320-4953-8527-D4C926A46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FB0BA3C-4542-415C-9AD5-4A65B973D4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3FCC301-B2A8-4BFA-8ADD-314A8AC88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etin kutusu 2">
            <a:extLst>
              <a:ext uri="{FF2B5EF4-FFF2-40B4-BE49-F238E27FC236}">
                <a16:creationId xmlns:a16="http://schemas.microsoft.com/office/drawing/2014/main" id="{D7AB513F-D7D1-23B0-6992-63967D7EFB2E}"/>
              </a:ext>
            </a:extLst>
          </p:cNvPr>
          <p:cNvSpPr txBox="1"/>
          <p:nvPr/>
        </p:nvSpPr>
        <p:spPr>
          <a:xfrm>
            <a:off x="1964444" y="2052116"/>
            <a:ext cx="3972159" cy="3997828"/>
          </a:xfrm>
          <a:prstGeom prst="rect">
            <a:avLst/>
          </a:prstGeom>
        </p:spPr>
        <p:txBody>
          <a:bodyPr vert="horz" lIns="91440" tIns="45720" rIns="91440" bIns="45720" rtlCol="0" anchor="ctr">
            <a:normAutofit/>
          </a:bodyPr>
          <a:lstStyle/>
          <a:p>
            <a:pPr indent="-182880" defTabSz="914400">
              <a:lnSpc>
                <a:spcPct val="110000"/>
              </a:lnSpc>
              <a:spcAft>
                <a:spcPts val="600"/>
              </a:spcAft>
              <a:buClr>
                <a:schemeClr val="accent6"/>
              </a:buClr>
              <a:buSzPct val="90000"/>
              <a:buFont typeface="Wingdings" panose="05000000000000000000" pitchFamily="2" charset="2"/>
              <a:buChar char="§"/>
            </a:pPr>
            <a:r>
              <a:rPr lang="en-US" sz="1400" b="1" dirty="0"/>
              <a:t>2. ÖNERİLEN YÖNTEM (PROPOSED METHOD) </a:t>
            </a:r>
          </a:p>
          <a:p>
            <a:pPr indent="-182880" defTabSz="914400">
              <a:lnSpc>
                <a:spcPct val="110000"/>
              </a:lnSpc>
              <a:spcAft>
                <a:spcPts val="600"/>
              </a:spcAft>
              <a:buClr>
                <a:schemeClr val="accent6"/>
              </a:buClr>
              <a:buSzPct val="90000"/>
              <a:buFont typeface="Wingdings" panose="05000000000000000000" pitchFamily="2" charset="2"/>
              <a:buChar char="§"/>
            </a:pPr>
            <a:r>
              <a:rPr lang="en-US" sz="1400"/>
              <a:t>Ortamda bulunan aynı nesnelerin tespit edilerek, sınıflandırılmasına yönelik yapılan çalışmada üç aşamalı bir yöntem önerilmektedir. Önerilen yönteme ait aşamalar Şekil 1’de sunulmaktadır. Nesnelerin bulunduğu ortamdan alınan görüntü, aşama 1 adımında yer alan “Görüntü Ön İşleme” işlemine tabi tutulmaktadır. Aşama 2’de “Nesne Bulma ve Özellik Çıkarımı İşlemi” ile ortamdaki nesnelerin, boyut ve alan gibi özellikleri çıkartılmaktadır. Son aşamada ise, aşama 2’de elde edilen veriler kullanılarak her bir nesnenin sınıflandırılması gerçekleştirilmektedir. </a:t>
            </a:r>
          </a:p>
        </p:txBody>
      </p:sp>
      <p:sp>
        <p:nvSpPr>
          <p:cNvPr id="38" name="Rectangle 37">
            <a:extLst>
              <a:ext uri="{FF2B5EF4-FFF2-40B4-BE49-F238E27FC236}">
                <a16:creationId xmlns:a16="http://schemas.microsoft.com/office/drawing/2014/main" id="{341BA995-C21C-4D29-BE49-3CBE57189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4295" y="0"/>
            <a:ext cx="46426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a:extLst>
              <a:ext uri="{FF2B5EF4-FFF2-40B4-BE49-F238E27FC236}">
                <a16:creationId xmlns:a16="http://schemas.microsoft.com/office/drawing/2014/main" id="{9A35D8CB-4FF8-511A-A23A-D74EB0908559}"/>
              </a:ext>
            </a:extLst>
          </p:cNvPr>
          <p:cNvPicPr>
            <a:picLocks noChangeAspect="1"/>
          </p:cNvPicPr>
          <p:nvPr/>
        </p:nvPicPr>
        <p:blipFill>
          <a:blip r:embed="rId5"/>
          <a:stretch>
            <a:fillRect/>
          </a:stretch>
        </p:blipFill>
        <p:spPr>
          <a:xfrm>
            <a:off x="7180057" y="325457"/>
            <a:ext cx="3754959" cy="6206544"/>
          </a:xfrm>
          <a:prstGeom prst="rect">
            <a:avLst/>
          </a:prstGeom>
          <a:ln w="12700">
            <a:noFill/>
          </a:ln>
        </p:spPr>
      </p:pic>
      <p:sp>
        <p:nvSpPr>
          <p:cNvPr id="40" name="Rectangle 39">
            <a:extLst>
              <a:ext uri="{FF2B5EF4-FFF2-40B4-BE49-F238E27FC236}">
                <a16:creationId xmlns:a16="http://schemas.microsoft.com/office/drawing/2014/main" id="{F6B63D7C-DA20-4B10-8164-8F1ACA90E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90379" y="244088"/>
            <a:ext cx="4139753" cy="6367923"/>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CEB1DFB-E9D4-4418-85B6-90079F889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6201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87F35F88-95B0-D7EE-633E-3ABCA5ACA33B}"/>
              </a:ext>
            </a:extLst>
          </p:cNvPr>
          <p:cNvSpPr txBox="1"/>
          <p:nvPr/>
        </p:nvSpPr>
        <p:spPr>
          <a:xfrm>
            <a:off x="67695" y="616695"/>
            <a:ext cx="6267791" cy="2092881"/>
          </a:xfrm>
          <a:prstGeom prst="rect">
            <a:avLst/>
          </a:prstGeom>
          <a:noFill/>
        </p:spPr>
        <p:txBody>
          <a:bodyPr wrap="square">
            <a:spAutoFit/>
          </a:bodyPr>
          <a:lstStyle/>
          <a:p>
            <a:r>
              <a:rPr lang="tr-TR" b="1" dirty="0"/>
              <a:t>2.1. Görüntü ön işleme aşaması (Image </a:t>
            </a:r>
            <a:r>
              <a:rPr lang="tr-TR" b="1" dirty="0" err="1"/>
              <a:t>preprocessing</a:t>
            </a:r>
            <a:r>
              <a:rPr lang="tr-TR" b="1" dirty="0"/>
              <a:t>) </a:t>
            </a:r>
          </a:p>
          <a:p>
            <a:r>
              <a:rPr lang="tr-TR" sz="1600" dirty="0"/>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 Şekil 2’de görüntü ön işleme aşamasında uygulanan adımlar sunulmaktadır.</a:t>
            </a:r>
          </a:p>
        </p:txBody>
      </p:sp>
      <p:pic>
        <p:nvPicPr>
          <p:cNvPr id="5" name="Resim 4">
            <a:extLst>
              <a:ext uri="{FF2B5EF4-FFF2-40B4-BE49-F238E27FC236}">
                <a16:creationId xmlns:a16="http://schemas.microsoft.com/office/drawing/2014/main" id="{1D8C553B-3D66-5968-D8C2-2D4396D6A0CB}"/>
              </a:ext>
            </a:extLst>
          </p:cNvPr>
          <p:cNvPicPr>
            <a:picLocks noChangeAspect="1"/>
          </p:cNvPicPr>
          <p:nvPr/>
        </p:nvPicPr>
        <p:blipFill>
          <a:blip r:embed="rId2"/>
          <a:stretch>
            <a:fillRect/>
          </a:stretch>
        </p:blipFill>
        <p:spPr>
          <a:xfrm>
            <a:off x="6696268" y="735757"/>
            <a:ext cx="3829050" cy="5400675"/>
          </a:xfrm>
          <a:prstGeom prst="rect">
            <a:avLst/>
          </a:prstGeom>
        </p:spPr>
      </p:pic>
      <p:sp>
        <p:nvSpPr>
          <p:cNvPr id="9" name="Metin kutusu 8">
            <a:extLst>
              <a:ext uri="{FF2B5EF4-FFF2-40B4-BE49-F238E27FC236}">
                <a16:creationId xmlns:a16="http://schemas.microsoft.com/office/drawing/2014/main" id="{4CC54479-E4BF-4C70-B18A-5B28DE594239}"/>
              </a:ext>
            </a:extLst>
          </p:cNvPr>
          <p:cNvSpPr txBox="1"/>
          <p:nvPr/>
        </p:nvSpPr>
        <p:spPr>
          <a:xfrm>
            <a:off x="67695" y="2874345"/>
            <a:ext cx="6116216" cy="3539430"/>
          </a:xfrm>
          <a:prstGeom prst="rect">
            <a:avLst/>
          </a:prstGeom>
          <a:noFill/>
        </p:spPr>
        <p:txBody>
          <a:bodyPr wrap="square">
            <a:spAutoFit/>
          </a:bodyPr>
          <a:lstStyle/>
          <a:p>
            <a:r>
              <a:rPr lang="tr-TR" sz="1600" dirty="0"/>
              <a:t>Filtre uygulama adımında, görüntü üzerinde yer alan tuz biber gürültülerinin giderilmesi ve resimde yer alan gereksiz ayrıntıların azaltılması sağlanmaktadır. Kameradan alınan görüntü matrisi üzerinde, 3x3, 5x5 </a:t>
            </a:r>
            <a:r>
              <a:rPr lang="tr-TR" sz="1600" dirty="0" err="1"/>
              <a:t>vb</a:t>
            </a:r>
            <a:r>
              <a:rPr lang="tr-TR" sz="1600" dirty="0"/>
              <a:t> küçük bir çekirdek matrisinin gezdirilmesi sonucunda filtreleme işlemi gerçekleşmektedir. Çalışmada, 3x3 boyutlarında çekirdek matrisi kullanan, ortalama filtreleme yöntemi kullanılmaktadır. Çekirdek matrisin boyutlarının büyük seçilmesi, görüntü üzerindeki gürültüleri azaltırken, bulanıklaştırmada yapmaktadır. Çalışmada ortalama filtre uygulaması için seçilen çekirdek matris, denklem 1’de sunulmaktadır. Çekirdek matrisi, görüntü üzerinde kayan pencere yöntemi kullanılarak gezdirilmekte ve her bir piksel için, yeni değerler hesaplanmaktadır.</a:t>
            </a:r>
          </a:p>
        </p:txBody>
      </p:sp>
    </p:spTree>
    <p:extLst>
      <p:ext uri="{BB962C8B-B14F-4D97-AF65-F5344CB8AC3E}">
        <p14:creationId xmlns:p14="http://schemas.microsoft.com/office/powerpoint/2010/main" val="3295676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Metin kutusu 6">
            <a:extLst>
              <a:ext uri="{FF2B5EF4-FFF2-40B4-BE49-F238E27FC236}">
                <a16:creationId xmlns:a16="http://schemas.microsoft.com/office/drawing/2014/main" id="{3C4C3D0D-11D5-F6CC-8D42-13CCED554D09}"/>
              </a:ext>
            </a:extLst>
          </p:cNvPr>
          <p:cNvSpPr txBox="1"/>
          <p:nvPr/>
        </p:nvSpPr>
        <p:spPr>
          <a:xfrm>
            <a:off x="3280102" y="3054602"/>
            <a:ext cx="3435997" cy="1815882"/>
          </a:xfrm>
          <a:prstGeom prst="rect">
            <a:avLst/>
          </a:prstGeom>
          <a:noFill/>
        </p:spPr>
        <p:txBody>
          <a:bodyPr wrap="square">
            <a:spAutoFit/>
          </a:bodyPr>
          <a:lstStyle/>
          <a:p>
            <a:r>
              <a:rPr lang="tr-TR" sz="1400" dirty="0"/>
              <a:t>K, </a:t>
            </a:r>
            <a:r>
              <a:rPr lang="tr-TR" sz="1400" dirty="0" err="1"/>
              <a:t>NxN</a:t>
            </a:r>
            <a:r>
              <a:rPr lang="tr-TR" sz="1400" dirty="0"/>
              <a:t> boyutlarında filtreleme için kullanılan çekirdek matrisini, IR, kameradan alınan renkli görüntüye ait matrisi, I R I , filtreleme sonunda oluşan yeni görüntü matrisini ifade etmektedir. Denklem 2’de her piksele ait yeni değerlerin hesaplanmasını gösteren formül sunulmaktadır. </a:t>
            </a:r>
          </a:p>
        </p:txBody>
      </p:sp>
      <p:pic>
        <p:nvPicPr>
          <p:cNvPr id="9" name="Resim 8">
            <a:extLst>
              <a:ext uri="{FF2B5EF4-FFF2-40B4-BE49-F238E27FC236}">
                <a16:creationId xmlns:a16="http://schemas.microsoft.com/office/drawing/2014/main" id="{1867A329-F65B-4007-44F7-4763B900D368}"/>
              </a:ext>
            </a:extLst>
          </p:cNvPr>
          <p:cNvPicPr>
            <a:picLocks noChangeAspect="1"/>
          </p:cNvPicPr>
          <p:nvPr/>
        </p:nvPicPr>
        <p:blipFill>
          <a:blip r:embed="rId2"/>
          <a:stretch>
            <a:fillRect/>
          </a:stretch>
        </p:blipFill>
        <p:spPr>
          <a:xfrm>
            <a:off x="24930" y="3429000"/>
            <a:ext cx="2574471" cy="1098582"/>
          </a:xfrm>
          <a:prstGeom prst="rect">
            <a:avLst/>
          </a:prstGeom>
        </p:spPr>
      </p:pic>
      <p:sp>
        <p:nvSpPr>
          <p:cNvPr id="11" name="Metin kutusu 10">
            <a:extLst>
              <a:ext uri="{FF2B5EF4-FFF2-40B4-BE49-F238E27FC236}">
                <a16:creationId xmlns:a16="http://schemas.microsoft.com/office/drawing/2014/main" id="{51566B81-B72A-7B2D-18DD-DBEA7203CC87}"/>
              </a:ext>
            </a:extLst>
          </p:cNvPr>
          <p:cNvSpPr txBox="1"/>
          <p:nvPr/>
        </p:nvSpPr>
        <p:spPr>
          <a:xfrm>
            <a:off x="4114510" y="116141"/>
            <a:ext cx="4042487" cy="2677656"/>
          </a:xfrm>
          <a:prstGeom prst="rect">
            <a:avLst/>
          </a:prstGeom>
          <a:noFill/>
        </p:spPr>
        <p:txBody>
          <a:bodyPr wrap="square">
            <a:spAutoFit/>
          </a:bodyPr>
          <a:lstStyle/>
          <a:p>
            <a:r>
              <a:rPr lang="tr-TR" sz="1400" dirty="0"/>
              <a:t>Filtreleme işlemi sırasında, IR matrisinde negatif değerler kullanılmak istenmektedir. Bu durumda, ilgili indislere en yakın indisteki değer kullanılmaktadır. Örneğin, hesaplama sırasında I R I (0,0) için K(0,0)</a:t>
            </a:r>
            <a:r>
              <a:rPr lang="tr-TR" sz="1400" dirty="0" err="1"/>
              <a:t>xIR</a:t>
            </a:r>
            <a:r>
              <a:rPr lang="tr-TR" sz="1400" dirty="0"/>
              <a:t>(-1,-1) ile çarpılması sırasında matris içerisindeki en yakın değer olan IR(0,0) kullanılmaktadır. Kameradan alınan görüntü üç kanallı olup RGB (</a:t>
            </a:r>
            <a:r>
              <a:rPr lang="tr-TR" sz="1400" dirty="0" err="1"/>
              <a:t>Red</a:t>
            </a:r>
            <a:r>
              <a:rPr lang="tr-TR" sz="1400" dirty="0"/>
              <a:t>, Gren, Blue) renk uzayında alındığından, IR görüntü matrisinde üç renk için bulunan değerler denklem 2 kullanılarak güncellenmektedir. </a:t>
            </a:r>
          </a:p>
        </p:txBody>
      </p:sp>
      <p:pic>
        <p:nvPicPr>
          <p:cNvPr id="13" name="Resim 12">
            <a:extLst>
              <a:ext uri="{FF2B5EF4-FFF2-40B4-BE49-F238E27FC236}">
                <a16:creationId xmlns:a16="http://schemas.microsoft.com/office/drawing/2014/main" id="{954F9819-C0C1-DE01-4B85-EA61D8E1AC99}"/>
              </a:ext>
            </a:extLst>
          </p:cNvPr>
          <p:cNvPicPr>
            <a:picLocks noChangeAspect="1"/>
          </p:cNvPicPr>
          <p:nvPr/>
        </p:nvPicPr>
        <p:blipFill>
          <a:blip r:embed="rId3"/>
          <a:stretch>
            <a:fillRect/>
          </a:stretch>
        </p:blipFill>
        <p:spPr>
          <a:xfrm>
            <a:off x="24930" y="880763"/>
            <a:ext cx="3867150" cy="914400"/>
          </a:xfrm>
          <a:prstGeom prst="rect">
            <a:avLst/>
          </a:prstGeom>
        </p:spPr>
      </p:pic>
      <p:sp>
        <p:nvSpPr>
          <p:cNvPr id="15" name="Metin kutusu 14">
            <a:extLst>
              <a:ext uri="{FF2B5EF4-FFF2-40B4-BE49-F238E27FC236}">
                <a16:creationId xmlns:a16="http://schemas.microsoft.com/office/drawing/2014/main" id="{1E5A5DB4-6949-486B-CCB4-06AFB650ABFA}"/>
              </a:ext>
            </a:extLst>
          </p:cNvPr>
          <p:cNvSpPr txBox="1"/>
          <p:nvPr/>
        </p:nvSpPr>
        <p:spPr>
          <a:xfrm>
            <a:off x="4282365" y="4983890"/>
            <a:ext cx="4518348" cy="1600438"/>
          </a:xfrm>
          <a:prstGeom prst="rect">
            <a:avLst/>
          </a:prstGeom>
          <a:noFill/>
        </p:spPr>
        <p:txBody>
          <a:bodyPr wrap="square">
            <a:spAutoFit/>
          </a:bodyPr>
          <a:lstStyle/>
          <a:p>
            <a:r>
              <a:rPr lang="tr-TR" sz="1400" dirty="0"/>
              <a:t>Filtreleme işleminden sonra renkli görüntünün, grileştirilmesi adımı gerçekleştirilmektedir. Grileştirme işlemine ait formül denklem 3’te sunulmaktadır. Denklemde, IG grileştirilmiş yeni görüntü matrisini , I RK I , I RY I ve I IRM sırasıyla filtrelenmiş renkli görüntüdeki kırmızı, yeşil ve mavi renk değerini ifade etmektedir [19,20]. </a:t>
            </a:r>
          </a:p>
        </p:txBody>
      </p:sp>
      <p:pic>
        <p:nvPicPr>
          <p:cNvPr id="17" name="Resim 16">
            <a:extLst>
              <a:ext uri="{FF2B5EF4-FFF2-40B4-BE49-F238E27FC236}">
                <a16:creationId xmlns:a16="http://schemas.microsoft.com/office/drawing/2014/main" id="{1B78E8C1-7157-3B48-390D-4F0946FFC3BF}"/>
              </a:ext>
            </a:extLst>
          </p:cNvPr>
          <p:cNvPicPr>
            <a:picLocks noChangeAspect="1"/>
          </p:cNvPicPr>
          <p:nvPr/>
        </p:nvPicPr>
        <p:blipFill>
          <a:blip r:embed="rId4"/>
          <a:stretch>
            <a:fillRect/>
          </a:stretch>
        </p:blipFill>
        <p:spPr>
          <a:xfrm>
            <a:off x="24930" y="5603134"/>
            <a:ext cx="3886200" cy="361950"/>
          </a:xfrm>
          <a:prstGeom prst="rect">
            <a:avLst/>
          </a:prstGeom>
        </p:spPr>
      </p:pic>
      <p:sp>
        <p:nvSpPr>
          <p:cNvPr id="19" name="Metin kutusu 18">
            <a:extLst>
              <a:ext uri="{FF2B5EF4-FFF2-40B4-BE49-F238E27FC236}">
                <a16:creationId xmlns:a16="http://schemas.microsoft.com/office/drawing/2014/main" id="{BAD4486E-B554-C8C8-25DD-05A3CB73E09A}"/>
              </a:ext>
            </a:extLst>
          </p:cNvPr>
          <p:cNvSpPr txBox="1"/>
          <p:nvPr/>
        </p:nvSpPr>
        <p:spPr>
          <a:xfrm>
            <a:off x="8379427" y="422218"/>
            <a:ext cx="3653321" cy="3108543"/>
          </a:xfrm>
          <a:prstGeom prst="rect">
            <a:avLst/>
          </a:prstGeom>
          <a:noFill/>
        </p:spPr>
        <p:txBody>
          <a:bodyPr wrap="square">
            <a:spAutoFit/>
          </a:bodyPr>
          <a:lstStyle/>
          <a:p>
            <a:r>
              <a:rPr lang="tr-TR" sz="1400" dirty="0"/>
              <a:t>Gri olarak elde edilen görüntü üzerinde, eşikleme işlemi uygulanarak sadece ilgili nesnelere ait yer alan bölümler kullanılmaktadır. Eşikleme işleminde kullanılan en küçük (</a:t>
            </a:r>
            <a:r>
              <a:rPr lang="tr-TR" sz="1400" dirty="0" err="1"/>
              <a:t>min</a:t>
            </a:r>
            <a:r>
              <a:rPr lang="tr-TR" sz="1400" dirty="0"/>
              <a:t>) ve en büyük değerler (</a:t>
            </a:r>
            <a:r>
              <a:rPr lang="tr-TR" sz="1400" dirty="0" err="1"/>
              <a:t>max</a:t>
            </a:r>
            <a:r>
              <a:rPr lang="tr-TR" sz="1400" dirty="0"/>
              <a:t>) deneysel çalışmalar sonucunda belirlenmektedir. Gri görüntü içerisinde yer alan piksel değerleri </a:t>
            </a:r>
            <a:r>
              <a:rPr lang="tr-TR" sz="1400" dirty="0" err="1"/>
              <a:t>min</a:t>
            </a:r>
            <a:r>
              <a:rPr lang="tr-TR" sz="1400" dirty="0"/>
              <a:t> ve </a:t>
            </a:r>
            <a:r>
              <a:rPr lang="tr-TR" sz="1400" dirty="0" err="1"/>
              <a:t>max</a:t>
            </a:r>
            <a:r>
              <a:rPr lang="tr-TR" sz="1400" dirty="0"/>
              <a:t> değerleri arasında bulunup bulunmadığı karşılaştırılarak, ikili görüntü için yeni değer ataması gerçekleştirilmektedir. Denklem 4’te ikili görüntü oluşturma işlemine ait formül sunulmaktadır.</a:t>
            </a:r>
          </a:p>
        </p:txBody>
      </p:sp>
      <p:pic>
        <p:nvPicPr>
          <p:cNvPr id="21" name="Resim 20">
            <a:extLst>
              <a:ext uri="{FF2B5EF4-FFF2-40B4-BE49-F238E27FC236}">
                <a16:creationId xmlns:a16="http://schemas.microsoft.com/office/drawing/2014/main" id="{E67C3953-0260-4BF2-9AAE-B6FDFA7DA004}"/>
              </a:ext>
            </a:extLst>
          </p:cNvPr>
          <p:cNvPicPr>
            <a:picLocks noChangeAspect="1"/>
          </p:cNvPicPr>
          <p:nvPr/>
        </p:nvPicPr>
        <p:blipFill>
          <a:blip r:embed="rId5"/>
          <a:stretch>
            <a:fillRect/>
          </a:stretch>
        </p:blipFill>
        <p:spPr>
          <a:xfrm>
            <a:off x="8262987" y="4112800"/>
            <a:ext cx="3886200" cy="542925"/>
          </a:xfrm>
          <a:prstGeom prst="rect">
            <a:avLst/>
          </a:prstGeom>
        </p:spPr>
      </p:pic>
      <p:sp>
        <p:nvSpPr>
          <p:cNvPr id="22" name="Ok: Sağ 21">
            <a:extLst>
              <a:ext uri="{FF2B5EF4-FFF2-40B4-BE49-F238E27FC236}">
                <a16:creationId xmlns:a16="http://schemas.microsoft.com/office/drawing/2014/main" id="{E00E069C-D453-34BC-0326-0BCEDE6C0361}"/>
              </a:ext>
            </a:extLst>
          </p:cNvPr>
          <p:cNvSpPr/>
          <p:nvPr/>
        </p:nvSpPr>
        <p:spPr>
          <a:xfrm>
            <a:off x="2733869" y="3797559"/>
            <a:ext cx="546233"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Ok: Sağ 22">
            <a:extLst>
              <a:ext uri="{FF2B5EF4-FFF2-40B4-BE49-F238E27FC236}">
                <a16:creationId xmlns:a16="http://schemas.microsoft.com/office/drawing/2014/main" id="{07AC2AFD-7B4E-B538-3797-6703329D6AC0}"/>
              </a:ext>
            </a:extLst>
          </p:cNvPr>
          <p:cNvSpPr/>
          <p:nvPr/>
        </p:nvSpPr>
        <p:spPr>
          <a:xfrm>
            <a:off x="3911130" y="1175657"/>
            <a:ext cx="287646" cy="1959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 name="Ok: Sağ 23">
            <a:extLst>
              <a:ext uri="{FF2B5EF4-FFF2-40B4-BE49-F238E27FC236}">
                <a16:creationId xmlns:a16="http://schemas.microsoft.com/office/drawing/2014/main" id="{92F81699-CAC2-F0B8-EE75-0513235D4E8C}"/>
              </a:ext>
            </a:extLst>
          </p:cNvPr>
          <p:cNvSpPr/>
          <p:nvPr/>
        </p:nvSpPr>
        <p:spPr>
          <a:xfrm>
            <a:off x="3966535" y="5603134"/>
            <a:ext cx="39188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Ok: Aşağı 24">
            <a:extLst>
              <a:ext uri="{FF2B5EF4-FFF2-40B4-BE49-F238E27FC236}">
                <a16:creationId xmlns:a16="http://schemas.microsoft.com/office/drawing/2014/main" id="{3A8C0FF1-42EF-30D0-B299-033505B2E25B}"/>
              </a:ext>
            </a:extLst>
          </p:cNvPr>
          <p:cNvSpPr/>
          <p:nvPr/>
        </p:nvSpPr>
        <p:spPr>
          <a:xfrm>
            <a:off x="9899780" y="3429000"/>
            <a:ext cx="419877" cy="6111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821994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07E9C424-4003-265B-E81A-BCDEC6DEB57B}"/>
              </a:ext>
            </a:extLst>
          </p:cNvPr>
          <p:cNvSpPr txBox="1"/>
          <p:nvPr/>
        </p:nvSpPr>
        <p:spPr>
          <a:xfrm>
            <a:off x="319184" y="167951"/>
            <a:ext cx="11553631" cy="2246769"/>
          </a:xfrm>
          <a:prstGeom prst="rect">
            <a:avLst/>
          </a:prstGeom>
          <a:noFill/>
        </p:spPr>
        <p:txBody>
          <a:bodyPr wrap="square">
            <a:spAutoFit/>
          </a:bodyPr>
          <a:lstStyle/>
          <a:p>
            <a:r>
              <a:rPr lang="tr-TR" sz="1400" dirty="0"/>
              <a:t>Eşikleme işleminden sonra siyah ve beyaz renkleri içeren görüntü oluşturulmaktadır. Görüntü içerisinde, siyah bölgelerde istenmeyen beyaz noktalar, beyaz bölgelerde istenmeyen siyah noktalar bulunmaktadır. Elde edilen ikili görüntü üzerinde yer alan gürültüleri silmek amacıyla morfolojik işlem uygulanmaktadır. Morfolojik işlemde, girdi olarak verilmekte olan, ikili görüntü üzerinde yapısal element adı verilen 3x3, 5x5 vb. kare matris gezdirilmektedir. Morfolojik işlem adımında, yapısal element ve ikili görüntü değerlerindeki komşu piksel değerleri kullanılarak görüntü güncellenmektedir. Önerilen çalışmada, ikili görüntü üzerinde, aşındırma (</a:t>
            </a:r>
            <a:r>
              <a:rPr lang="tr-TR" sz="1400" dirty="0" err="1"/>
              <a:t>erosion</a:t>
            </a:r>
            <a:r>
              <a:rPr lang="tr-TR" sz="1400" dirty="0"/>
              <a:t>) ve genişleme (</a:t>
            </a:r>
            <a:r>
              <a:rPr lang="tr-TR" sz="1400" dirty="0" err="1"/>
              <a:t>dilation</a:t>
            </a:r>
            <a:r>
              <a:rPr lang="tr-TR" sz="1400" dirty="0"/>
              <a:t>) morfolojik işlemleri uygulanmaktadır. Aşındırma işlemi, ikili resim üzerinde yer alan beyaz alanları daraltmak ve siyah bölgelerdeki beyazlıkları temizlemek için kullanılmaktadır. Genişleme işlemi ise, beyaz alanların sınırlarını genişletirken aynı zamanda beyaz bölgede yer alan siyah noktaları temizlemektedir. Sırasıyla denklem 5 ve denklem 6 ‘da aşındırma, genişleme işlemlerine ait matematiksel ifadeler sunulmaktadır. Denklemlerde, Y yapısal elemente ait matrisi, IM aşındırma işlemi uygulanmış ikili görüntü matrisini, I M I aşındırma işleminden sonra genişleme işlemi uygulanmış ikili görüntü matrisini ifade etmektedir [21].</a:t>
            </a:r>
          </a:p>
        </p:txBody>
      </p:sp>
      <p:pic>
        <p:nvPicPr>
          <p:cNvPr id="5" name="Resim 4">
            <a:extLst>
              <a:ext uri="{FF2B5EF4-FFF2-40B4-BE49-F238E27FC236}">
                <a16:creationId xmlns:a16="http://schemas.microsoft.com/office/drawing/2014/main" id="{0077289A-4BE7-3E9E-3795-7A7126257C30}"/>
              </a:ext>
            </a:extLst>
          </p:cNvPr>
          <p:cNvPicPr>
            <a:picLocks noChangeAspect="1"/>
          </p:cNvPicPr>
          <p:nvPr/>
        </p:nvPicPr>
        <p:blipFill>
          <a:blip r:embed="rId2"/>
          <a:stretch>
            <a:fillRect/>
          </a:stretch>
        </p:blipFill>
        <p:spPr>
          <a:xfrm>
            <a:off x="4100511" y="2406748"/>
            <a:ext cx="3990975" cy="1171575"/>
          </a:xfrm>
          <a:prstGeom prst="rect">
            <a:avLst/>
          </a:prstGeom>
        </p:spPr>
      </p:pic>
      <p:pic>
        <p:nvPicPr>
          <p:cNvPr id="7" name="Resim 6">
            <a:extLst>
              <a:ext uri="{FF2B5EF4-FFF2-40B4-BE49-F238E27FC236}">
                <a16:creationId xmlns:a16="http://schemas.microsoft.com/office/drawing/2014/main" id="{98275254-91BC-94AB-4A82-F36A154F4BD2}"/>
              </a:ext>
            </a:extLst>
          </p:cNvPr>
          <p:cNvPicPr>
            <a:picLocks noChangeAspect="1"/>
          </p:cNvPicPr>
          <p:nvPr/>
        </p:nvPicPr>
        <p:blipFill>
          <a:blip r:embed="rId3"/>
          <a:stretch>
            <a:fillRect/>
          </a:stretch>
        </p:blipFill>
        <p:spPr>
          <a:xfrm>
            <a:off x="2956153" y="3734869"/>
            <a:ext cx="1838325" cy="2809875"/>
          </a:xfrm>
          <a:prstGeom prst="rect">
            <a:avLst/>
          </a:prstGeom>
        </p:spPr>
      </p:pic>
      <p:sp>
        <p:nvSpPr>
          <p:cNvPr id="9" name="Metin kutusu 8">
            <a:extLst>
              <a:ext uri="{FF2B5EF4-FFF2-40B4-BE49-F238E27FC236}">
                <a16:creationId xmlns:a16="http://schemas.microsoft.com/office/drawing/2014/main" id="{35C462B7-1862-147D-3D86-504E6C8796D7}"/>
              </a:ext>
            </a:extLst>
          </p:cNvPr>
          <p:cNvSpPr txBox="1"/>
          <p:nvPr/>
        </p:nvSpPr>
        <p:spPr>
          <a:xfrm>
            <a:off x="212272" y="4741927"/>
            <a:ext cx="2743881" cy="923330"/>
          </a:xfrm>
          <a:prstGeom prst="rect">
            <a:avLst/>
          </a:prstGeom>
          <a:noFill/>
        </p:spPr>
        <p:txBody>
          <a:bodyPr wrap="square">
            <a:spAutoFit/>
          </a:bodyPr>
          <a:lstStyle/>
          <a:p>
            <a:r>
              <a:rPr lang="tr-TR" dirty="0"/>
              <a:t>Şekil 3’de kameradan alınan ham görüntü gösterilmektedir</a:t>
            </a:r>
          </a:p>
        </p:txBody>
      </p:sp>
      <p:sp>
        <p:nvSpPr>
          <p:cNvPr id="11" name="Metin kutusu 10">
            <a:extLst>
              <a:ext uri="{FF2B5EF4-FFF2-40B4-BE49-F238E27FC236}">
                <a16:creationId xmlns:a16="http://schemas.microsoft.com/office/drawing/2014/main" id="{E6E53F36-CE08-D217-ABCB-6F240717307D}"/>
              </a:ext>
            </a:extLst>
          </p:cNvPr>
          <p:cNvSpPr txBox="1"/>
          <p:nvPr/>
        </p:nvSpPr>
        <p:spPr>
          <a:xfrm>
            <a:off x="3412672" y="6488668"/>
            <a:ext cx="963385" cy="369332"/>
          </a:xfrm>
          <a:prstGeom prst="rect">
            <a:avLst/>
          </a:prstGeom>
          <a:noFill/>
        </p:spPr>
        <p:txBody>
          <a:bodyPr wrap="square">
            <a:spAutoFit/>
          </a:bodyPr>
          <a:lstStyle/>
          <a:p>
            <a:r>
              <a:rPr lang="tr-TR" dirty="0"/>
              <a:t>Şekil 3</a:t>
            </a:r>
          </a:p>
        </p:txBody>
      </p:sp>
      <p:sp>
        <p:nvSpPr>
          <p:cNvPr id="13" name="Metin kutusu 12">
            <a:extLst>
              <a:ext uri="{FF2B5EF4-FFF2-40B4-BE49-F238E27FC236}">
                <a16:creationId xmlns:a16="http://schemas.microsoft.com/office/drawing/2014/main" id="{FE8F36F9-1ED3-5D6D-3686-A5FEA5CC1ED9}"/>
              </a:ext>
            </a:extLst>
          </p:cNvPr>
          <p:cNvSpPr txBox="1"/>
          <p:nvPr/>
        </p:nvSpPr>
        <p:spPr>
          <a:xfrm>
            <a:off x="5243309" y="4047577"/>
            <a:ext cx="3799892" cy="2308324"/>
          </a:xfrm>
          <a:prstGeom prst="rect">
            <a:avLst/>
          </a:prstGeom>
          <a:noFill/>
        </p:spPr>
        <p:txBody>
          <a:bodyPr wrap="square">
            <a:spAutoFit/>
          </a:bodyPr>
          <a:lstStyle/>
          <a:p>
            <a:r>
              <a:rPr lang="tr-TR" sz="1600" dirty="0"/>
              <a:t>Şekil 4’te ise, filtreleme, grileştirme, eşikleme ve morfolojik işlemlerin kameradan alınan ham görüntüye uygulanması sonucunda oluşan görüntü sunulmaktadır. Elde edilen görüntü ile ortam da bulunan nesnelere ait kenarların belirlenmekte ve özellik çıkarımı için hazır duruma getirilmektedir.</a:t>
            </a:r>
          </a:p>
        </p:txBody>
      </p:sp>
      <p:pic>
        <p:nvPicPr>
          <p:cNvPr id="15" name="Resim 14">
            <a:extLst>
              <a:ext uri="{FF2B5EF4-FFF2-40B4-BE49-F238E27FC236}">
                <a16:creationId xmlns:a16="http://schemas.microsoft.com/office/drawing/2014/main" id="{CA0201F4-4BDE-BF33-16B2-E854F9D73C9C}"/>
              </a:ext>
            </a:extLst>
          </p:cNvPr>
          <p:cNvPicPr>
            <a:picLocks noChangeAspect="1"/>
          </p:cNvPicPr>
          <p:nvPr/>
        </p:nvPicPr>
        <p:blipFill>
          <a:blip r:embed="rId4"/>
          <a:stretch>
            <a:fillRect/>
          </a:stretch>
        </p:blipFill>
        <p:spPr>
          <a:xfrm>
            <a:off x="9451228" y="3734868"/>
            <a:ext cx="1867641" cy="2809875"/>
          </a:xfrm>
          <a:prstGeom prst="rect">
            <a:avLst/>
          </a:prstGeom>
        </p:spPr>
      </p:pic>
      <p:sp>
        <p:nvSpPr>
          <p:cNvPr id="17" name="Metin kutusu 16">
            <a:extLst>
              <a:ext uri="{FF2B5EF4-FFF2-40B4-BE49-F238E27FC236}">
                <a16:creationId xmlns:a16="http://schemas.microsoft.com/office/drawing/2014/main" id="{9E1FF076-7BFC-0CC7-7594-1C954AB7F9A4}"/>
              </a:ext>
            </a:extLst>
          </p:cNvPr>
          <p:cNvSpPr txBox="1"/>
          <p:nvPr/>
        </p:nvSpPr>
        <p:spPr>
          <a:xfrm>
            <a:off x="9903355" y="6488668"/>
            <a:ext cx="963385" cy="369332"/>
          </a:xfrm>
          <a:prstGeom prst="rect">
            <a:avLst/>
          </a:prstGeom>
          <a:noFill/>
        </p:spPr>
        <p:txBody>
          <a:bodyPr wrap="square">
            <a:spAutoFit/>
          </a:bodyPr>
          <a:lstStyle/>
          <a:p>
            <a:r>
              <a:rPr lang="tr-TR" dirty="0"/>
              <a:t>Şekil 4</a:t>
            </a:r>
          </a:p>
        </p:txBody>
      </p:sp>
    </p:spTree>
    <p:extLst>
      <p:ext uri="{BB962C8B-B14F-4D97-AF65-F5344CB8AC3E}">
        <p14:creationId xmlns:p14="http://schemas.microsoft.com/office/powerpoint/2010/main" val="2978469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4C7DAE78-2623-AD5B-A92D-5EF1E14372AE}"/>
              </a:ext>
            </a:extLst>
          </p:cNvPr>
          <p:cNvSpPr txBox="1"/>
          <p:nvPr/>
        </p:nvSpPr>
        <p:spPr>
          <a:xfrm>
            <a:off x="100303" y="150693"/>
            <a:ext cx="6785689" cy="3293209"/>
          </a:xfrm>
          <a:prstGeom prst="rect">
            <a:avLst/>
          </a:prstGeom>
          <a:noFill/>
        </p:spPr>
        <p:txBody>
          <a:bodyPr wrap="square">
            <a:spAutoFit/>
          </a:bodyPr>
          <a:lstStyle/>
          <a:p>
            <a:r>
              <a:rPr lang="tr-TR" sz="1400" b="1" dirty="0"/>
              <a:t>2.2. Nesne bulma ve özellik çıkarımı işlemi aşaması (Object </a:t>
            </a:r>
            <a:r>
              <a:rPr lang="tr-TR" sz="1400" b="1" dirty="0" err="1"/>
              <a:t>detection</a:t>
            </a:r>
            <a:r>
              <a:rPr lang="tr-TR" sz="1400" b="1" dirty="0"/>
              <a:t> </a:t>
            </a:r>
            <a:r>
              <a:rPr lang="tr-TR" sz="1400" b="1" dirty="0" err="1"/>
              <a:t>and</a:t>
            </a:r>
            <a:r>
              <a:rPr lang="tr-TR" sz="1400" b="1" dirty="0"/>
              <a:t> </a:t>
            </a:r>
            <a:r>
              <a:rPr lang="tr-TR" sz="1400" b="1" dirty="0" err="1"/>
              <a:t>feature</a:t>
            </a:r>
            <a:r>
              <a:rPr lang="tr-TR" sz="1400" b="1" dirty="0"/>
              <a:t> </a:t>
            </a:r>
            <a:r>
              <a:rPr lang="tr-TR" sz="1400" b="1" dirty="0" err="1"/>
              <a:t>extraction</a:t>
            </a:r>
            <a:r>
              <a:rPr lang="tr-TR" sz="1400" b="1" dirty="0"/>
              <a:t> </a:t>
            </a:r>
            <a:r>
              <a:rPr lang="tr-TR" sz="1400" b="1" dirty="0" err="1"/>
              <a:t>stage</a:t>
            </a:r>
            <a:r>
              <a:rPr lang="tr-TR" sz="1400" b="1" dirty="0"/>
              <a:t>) </a:t>
            </a:r>
            <a:r>
              <a:rPr lang="tr-TR" sz="1200" dirty="0"/>
              <a:t>Nesne bulma ve özellik çıkarımı işlemi aşamasında, görüntü ön işleme aşamasından geçirilerek elde edilen ikili görüntü üzerinde nesnelerin bulunması ve her bir nesneye ait özelliklerin çıkarımı işlemleri gerçekleştirilmektedir. Nesnelerin görüntü düzleminde kaplamış olduğu alan, nesne boyları ve nesne merkezine ait koordinatlar özellik çıkarım vektörlerinde bulunmaktadır. Görüntü ön işleme sonunda elde edilen ikili resimde her bir nesneye ait dış hatlar, Suzuki ve </a:t>
            </a:r>
            <a:r>
              <a:rPr lang="tr-TR" sz="1200" dirty="0" err="1"/>
              <a:t>Abe</a:t>
            </a:r>
            <a:r>
              <a:rPr lang="tr-TR" sz="1200" dirty="0"/>
              <a:t> tarafından 1985 yılında geliştirilmiş olan algoritma kullanılarak bulunmuştur [20,22]. Her bir nesneye ait dış hatlar ve nesne numaraları belirlendikten sonra, nesnenin alanını hesaplamak için moment alma işlemi gerçekleştirilmektedir. Denklem 7’de moment alma işlemini gösteren genel formül sunulmaktadır [21]. Denklem 7’de G(</a:t>
            </a:r>
            <a:r>
              <a:rPr lang="tr-TR" sz="1200" dirty="0" err="1"/>
              <a:t>x,y</a:t>
            </a:r>
            <a:r>
              <a:rPr lang="tr-TR" sz="1200" dirty="0"/>
              <a:t>), momenti alınacak ikili görüntüyü, </a:t>
            </a:r>
            <a:r>
              <a:rPr lang="tr-TR" sz="1200" dirty="0" err="1"/>
              <a:t>mpq</a:t>
            </a:r>
            <a:r>
              <a:rPr lang="tr-TR" sz="1200" dirty="0"/>
              <a:t> momenti, p ve q değerleri ise, momentin derecesini belirlemektedir. Denklemde yer alan x ve y değerleri, görüntüyü oluşturan matristeki satır ve sütunları ifade etmektedir. Denklem 7’de p ve q değerleri 0 olması durumunda, m00 değeri nesnenin piksel cinsinden alanını ifade etmektedir. Ayrıca, sırasıyla p ve q değerlerine 1 değerleri verilerek m10 ve m01 değerleri hesaplanmıştır. Denklem 8, 9 ve 10 da gerçekleştirilen işlemlere ait matematiksel ifadeler sunulmaktadır [21].</a:t>
            </a:r>
          </a:p>
        </p:txBody>
      </p:sp>
      <p:pic>
        <p:nvPicPr>
          <p:cNvPr id="5" name="Resim 4">
            <a:extLst>
              <a:ext uri="{FF2B5EF4-FFF2-40B4-BE49-F238E27FC236}">
                <a16:creationId xmlns:a16="http://schemas.microsoft.com/office/drawing/2014/main" id="{A2C5766D-B403-596F-5F49-3955E8E4725D}"/>
              </a:ext>
            </a:extLst>
          </p:cNvPr>
          <p:cNvPicPr>
            <a:picLocks noChangeAspect="1"/>
          </p:cNvPicPr>
          <p:nvPr/>
        </p:nvPicPr>
        <p:blipFill>
          <a:blip r:embed="rId2"/>
          <a:stretch>
            <a:fillRect/>
          </a:stretch>
        </p:blipFill>
        <p:spPr>
          <a:xfrm>
            <a:off x="7627678" y="294971"/>
            <a:ext cx="3971925" cy="466725"/>
          </a:xfrm>
          <a:prstGeom prst="rect">
            <a:avLst/>
          </a:prstGeom>
        </p:spPr>
      </p:pic>
      <p:pic>
        <p:nvPicPr>
          <p:cNvPr id="7" name="Resim 6">
            <a:extLst>
              <a:ext uri="{FF2B5EF4-FFF2-40B4-BE49-F238E27FC236}">
                <a16:creationId xmlns:a16="http://schemas.microsoft.com/office/drawing/2014/main" id="{21D41B57-13D8-04A2-8B89-AF86DB27C4B9}"/>
              </a:ext>
            </a:extLst>
          </p:cNvPr>
          <p:cNvPicPr>
            <a:picLocks noChangeAspect="1"/>
          </p:cNvPicPr>
          <p:nvPr/>
        </p:nvPicPr>
        <p:blipFill>
          <a:blip r:embed="rId3"/>
          <a:stretch>
            <a:fillRect/>
          </a:stretch>
        </p:blipFill>
        <p:spPr>
          <a:xfrm>
            <a:off x="7627678" y="1404354"/>
            <a:ext cx="3971925" cy="1362075"/>
          </a:xfrm>
          <a:prstGeom prst="rect">
            <a:avLst/>
          </a:prstGeom>
        </p:spPr>
      </p:pic>
      <p:sp>
        <p:nvSpPr>
          <p:cNvPr id="9" name="Metin kutusu 8">
            <a:extLst>
              <a:ext uri="{FF2B5EF4-FFF2-40B4-BE49-F238E27FC236}">
                <a16:creationId xmlns:a16="http://schemas.microsoft.com/office/drawing/2014/main" id="{4B209ECA-B6F5-9317-E54B-3C2CACE6619A}"/>
              </a:ext>
            </a:extLst>
          </p:cNvPr>
          <p:cNvSpPr txBox="1"/>
          <p:nvPr/>
        </p:nvSpPr>
        <p:spPr>
          <a:xfrm>
            <a:off x="100303" y="4046194"/>
            <a:ext cx="6972301" cy="2246769"/>
          </a:xfrm>
          <a:prstGeom prst="rect">
            <a:avLst/>
          </a:prstGeom>
          <a:noFill/>
        </p:spPr>
        <p:txBody>
          <a:bodyPr wrap="square">
            <a:spAutoFit/>
          </a:bodyPr>
          <a:lstStyle/>
          <a:p>
            <a:r>
              <a:rPr lang="tr-TR" sz="1400" dirty="0"/>
              <a:t>İkili görüntü üzerinde yer alan herhangi bir nesneye ait alan değeri denklem 8, x ağırlıklı moment denklem 9 ve y ağırlıklı moment denklem 10 ile hesaplanmaktadır. Bu durumda, ilgili nesnelere ait merkez noktasının x koordinatı denklem 11, merkez noktasına ait y noktasının koordinatı denklem 12’de verilen formüller kullanılarak bulunmaktadır. Ortamda yer alan nesnelere ait alan ve boyut bilgilerinin cm veya mm cinsinden hesaplanabilmesi amacıyla, A4 kağıdının köşesine 50mm x 50mm boyutlarında referans bir kare çizilmiştir. Referans karesinin alanı piksel cinsinden hesaplanarak, gerçek alana oranlanmaktadır. Bu sayede piksel / mm dönüşüm işlemi program tarafından otomatik olarak gerçekleştirilmektedir.</a:t>
            </a:r>
          </a:p>
        </p:txBody>
      </p:sp>
      <p:pic>
        <p:nvPicPr>
          <p:cNvPr id="11" name="Resim 10">
            <a:extLst>
              <a:ext uri="{FF2B5EF4-FFF2-40B4-BE49-F238E27FC236}">
                <a16:creationId xmlns:a16="http://schemas.microsoft.com/office/drawing/2014/main" id="{2DE8D83C-6679-7E65-BECD-BB3353DA5012}"/>
              </a:ext>
            </a:extLst>
          </p:cNvPr>
          <p:cNvPicPr>
            <a:picLocks noChangeAspect="1"/>
          </p:cNvPicPr>
          <p:nvPr/>
        </p:nvPicPr>
        <p:blipFill>
          <a:blip r:embed="rId4"/>
          <a:stretch>
            <a:fillRect/>
          </a:stretch>
        </p:blipFill>
        <p:spPr>
          <a:xfrm>
            <a:off x="7627678" y="4091572"/>
            <a:ext cx="3990975" cy="1866900"/>
          </a:xfrm>
          <a:prstGeom prst="rect">
            <a:avLst/>
          </a:prstGeom>
        </p:spPr>
      </p:pic>
    </p:spTree>
    <p:extLst>
      <p:ext uri="{BB962C8B-B14F-4D97-AF65-F5344CB8AC3E}">
        <p14:creationId xmlns:p14="http://schemas.microsoft.com/office/powerpoint/2010/main" val="1764834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D7F10BC4-C4EC-2168-2F88-7BDD901EC50A}"/>
              </a:ext>
            </a:extLst>
          </p:cNvPr>
          <p:cNvSpPr txBox="1"/>
          <p:nvPr/>
        </p:nvSpPr>
        <p:spPr>
          <a:xfrm>
            <a:off x="0" y="260886"/>
            <a:ext cx="7147249" cy="1415772"/>
          </a:xfrm>
          <a:prstGeom prst="rect">
            <a:avLst/>
          </a:prstGeom>
          <a:noFill/>
        </p:spPr>
        <p:txBody>
          <a:bodyPr wrap="square">
            <a:spAutoFit/>
          </a:bodyPr>
          <a:lstStyle/>
          <a:p>
            <a:r>
              <a:rPr lang="tr-TR" sz="1600" b="1" dirty="0"/>
              <a:t>2.3 Ortalama tabanlı sınıflandırma (</a:t>
            </a:r>
            <a:r>
              <a:rPr lang="tr-TR" sz="1600" b="1" dirty="0" err="1"/>
              <a:t>Meanbased</a:t>
            </a:r>
            <a:r>
              <a:rPr lang="tr-TR" sz="1600" b="1" dirty="0"/>
              <a:t> </a:t>
            </a:r>
            <a:r>
              <a:rPr lang="tr-TR" sz="1600" b="1" dirty="0" err="1"/>
              <a:t>classification</a:t>
            </a:r>
            <a:r>
              <a:rPr lang="tr-TR" sz="1600" b="1" dirty="0"/>
              <a:t>) </a:t>
            </a:r>
          </a:p>
          <a:p>
            <a:r>
              <a:rPr lang="tr-TR" sz="1400" dirty="0"/>
              <a:t>Önerilen ilk yöntemde ortamda bulunan nesneler kendi aralarında otomatik olarak 3 sınıfa ayrıştırılmaktadır. Sınıflandırma işleminde oluşturulan ilk küme merkezi hesaplanırken denklem 13’te sunulan formül kullanılmaktadır. Denklemde K2, ortanca (ikinci) küme merkezini, N ortamda bulunan nesne sayısını, </a:t>
            </a:r>
            <a:r>
              <a:rPr lang="tr-TR" sz="1400" dirty="0" err="1"/>
              <a:t>Ax</a:t>
            </a:r>
            <a:r>
              <a:rPr lang="tr-TR" sz="1400" dirty="0"/>
              <a:t> (m00) x </a:t>
            </a:r>
            <a:r>
              <a:rPr lang="tr-TR" sz="1400" dirty="0" err="1"/>
              <a:t>indisli</a:t>
            </a:r>
            <a:r>
              <a:rPr lang="tr-TR" sz="1400" dirty="0"/>
              <a:t> nesnenin alanını ifade etmektedir.</a:t>
            </a:r>
          </a:p>
        </p:txBody>
      </p:sp>
      <p:pic>
        <p:nvPicPr>
          <p:cNvPr id="5" name="Resim 4">
            <a:extLst>
              <a:ext uri="{FF2B5EF4-FFF2-40B4-BE49-F238E27FC236}">
                <a16:creationId xmlns:a16="http://schemas.microsoft.com/office/drawing/2014/main" id="{90EFB2B4-153F-0E19-D811-7CCAD38F7A98}"/>
              </a:ext>
            </a:extLst>
          </p:cNvPr>
          <p:cNvPicPr>
            <a:picLocks noChangeAspect="1"/>
          </p:cNvPicPr>
          <p:nvPr/>
        </p:nvPicPr>
        <p:blipFill>
          <a:blip r:embed="rId2"/>
          <a:stretch>
            <a:fillRect/>
          </a:stretch>
        </p:blipFill>
        <p:spPr>
          <a:xfrm>
            <a:off x="7690757" y="683022"/>
            <a:ext cx="3981450" cy="571500"/>
          </a:xfrm>
          <a:prstGeom prst="rect">
            <a:avLst/>
          </a:prstGeom>
        </p:spPr>
      </p:pic>
      <p:sp>
        <p:nvSpPr>
          <p:cNvPr id="7" name="Metin kutusu 6">
            <a:extLst>
              <a:ext uri="{FF2B5EF4-FFF2-40B4-BE49-F238E27FC236}">
                <a16:creationId xmlns:a16="http://schemas.microsoft.com/office/drawing/2014/main" id="{07F27E13-422B-B5C6-EE59-20B5A868F736}"/>
              </a:ext>
            </a:extLst>
          </p:cNvPr>
          <p:cNvSpPr txBox="1"/>
          <p:nvPr/>
        </p:nvSpPr>
        <p:spPr>
          <a:xfrm>
            <a:off x="-20216" y="2158491"/>
            <a:ext cx="6019800" cy="1600438"/>
          </a:xfrm>
          <a:prstGeom prst="rect">
            <a:avLst/>
          </a:prstGeom>
          <a:noFill/>
        </p:spPr>
        <p:txBody>
          <a:bodyPr wrap="square">
            <a:spAutoFit/>
          </a:bodyPr>
          <a:lstStyle/>
          <a:p>
            <a:r>
              <a:rPr lang="tr-TR" sz="1400" dirty="0"/>
              <a:t>Diğer iki küme merkezi hesaplanırken ilk olarak en büyük (</a:t>
            </a:r>
            <a:r>
              <a:rPr lang="tr-TR" sz="1400" dirty="0" err="1"/>
              <a:t>maksAlan</a:t>
            </a:r>
            <a:r>
              <a:rPr lang="tr-TR" sz="1400" dirty="0"/>
              <a:t>) ve en küçük (</a:t>
            </a:r>
            <a:r>
              <a:rPr lang="tr-TR" sz="1400" dirty="0" err="1"/>
              <a:t>minAlan</a:t>
            </a:r>
            <a:r>
              <a:rPr lang="tr-TR" sz="1400" dirty="0"/>
              <a:t>) alan hesaplanmaktadır. K1 ve K3 küme merkezlerinin hesaplanmasını gösteren ifadeler, denklem 14 ve denklem 15’te sunulmaktadır. Nesneleri sınıflandırma aşamasında, ilgili nesnenin alanı ile her bir küme merkezi arasındaki mesafe hesaplanmaktadır. Nesneler kendilerine en yakın noktada bulunan küme merkezlerine yerleştirilerek sınıflandırılmaktadır</a:t>
            </a:r>
          </a:p>
        </p:txBody>
      </p:sp>
      <p:pic>
        <p:nvPicPr>
          <p:cNvPr id="9" name="Resim 8">
            <a:extLst>
              <a:ext uri="{FF2B5EF4-FFF2-40B4-BE49-F238E27FC236}">
                <a16:creationId xmlns:a16="http://schemas.microsoft.com/office/drawing/2014/main" id="{9C89F3A9-8588-2FAD-9D5F-9ACA9E4D061A}"/>
              </a:ext>
            </a:extLst>
          </p:cNvPr>
          <p:cNvPicPr>
            <a:picLocks noChangeAspect="1"/>
          </p:cNvPicPr>
          <p:nvPr/>
        </p:nvPicPr>
        <p:blipFill>
          <a:blip r:embed="rId3"/>
          <a:stretch>
            <a:fillRect/>
          </a:stretch>
        </p:blipFill>
        <p:spPr>
          <a:xfrm>
            <a:off x="7690757" y="2453885"/>
            <a:ext cx="3962400" cy="1009650"/>
          </a:xfrm>
          <a:prstGeom prst="rect">
            <a:avLst/>
          </a:prstGeom>
        </p:spPr>
      </p:pic>
      <p:sp>
        <p:nvSpPr>
          <p:cNvPr id="11" name="Metin kutusu 10">
            <a:extLst>
              <a:ext uri="{FF2B5EF4-FFF2-40B4-BE49-F238E27FC236}">
                <a16:creationId xmlns:a16="http://schemas.microsoft.com/office/drawing/2014/main" id="{CB72EEB9-5FB3-CBE5-C193-4D0647B0FD8D}"/>
              </a:ext>
            </a:extLst>
          </p:cNvPr>
          <p:cNvSpPr txBox="1"/>
          <p:nvPr/>
        </p:nvSpPr>
        <p:spPr>
          <a:xfrm>
            <a:off x="-20216" y="4240762"/>
            <a:ext cx="5787311" cy="2031325"/>
          </a:xfrm>
          <a:prstGeom prst="rect">
            <a:avLst/>
          </a:prstGeom>
          <a:noFill/>
        </p:spPr>
        <p:txBody>
          <a:bodyPr wrap="square">
            <a:spAutoFit/>
          </a:bodyPr>
          <a:lstStyle/>
          <a:p>
            <a:r>
              <a:rPr lang="tr-TR" sz="1400" b="1" dirty="0"/>
              <a:t>2.3.2. K-</a:t>
            </a:r>
            <a:r>
              <a:rPr lang="tr-TR" sz="1400" b="1" dirty="0" err="1"/>
              <a:t>means</a:t>
            </a:r>
            <a:r>
              <a:rPr lang="tr-TR" sz="1400" b="1" dirty="0"/>
              <a:t> kümeleme yöntemi (K-</a:t>
            </a:r>
            <a:r>
              <a:rPr lang="tr-TR" sz="1400" b="1" dirty="0" err="1"/>
              <a:t>means</a:t>
            </a:r>
            <a:r>
              <a:rPr lang="tr-TR" sz="1400" b="1" dirty="0"/>
              <a:t> </a:t>
            </a:r>
            <a:r>
              <a:rPr lang="tr-TR" sz="1400" b="1" dirty="0" err="1"/>
              <a:t>clustering</a:t>
            </a:r>
            <a:r>
              <a:rPr lang="tr-TR" sz="1400" b="1" dirty="0"/>
              <a:t> </a:t>
            </a:r>
            <a:r>
              <a:rPr lang="tr-TR" sz="1400" b="1" dirty="0" err="1"/>
              <a:t>method</a:t>
            </a:r>
            <a:r>
              <a:rPr lang="tr-TR" sz="1400" b="1" dirty="0"/>
              <a:t>) </a:t>
            </a:r>
            <a:r>
              <a:rPr lang="tr-TR" sz="1400" dirty="0"/>
              <a:t>K-</a:t>
            </a:r>
            <a:r>
              <a:rPr lang="tr-TR" sz="1400" dirty="0" err="1"/>
              <a:t>means</a:t>
            </a:r>
            <a:r>
              <a:rPr lang="tr-TR" sz="1400" dirty="0"/>
              <a:t> algoritması, N adet veri nesnesinin K adet kümeye bölünmesidir. K-</a:t>
            </a:r>
            <a:r>
              <a:rPr lang="tr-TR" sz="1400" dirty="0" err="1"/>
              <a:t>means</a:t>
            </a:r>
            <a:r>
              <a:rPr lang="tr-TR" sz="1400" dirty="0"/>
              <a:t> kümeleme, karesel hatayı en aza indirgemek için N tane veriyi K adet kümeye bölümlemeyi amaçlamaktadır [18, 24]. K-</a:t>
            </a:r>
            <a:r>
              <a:rPr lang="tr-TR" sz="1400" dirty="0" err="1"/>
              <a:t>means</a:t>
            </a:r>
            <a:r>
              <a:rPr lang="tr-TR" sz="1400" dirty="0"/>
              <a:t> algoritmasının temel amacı bölümleme sonucunda elde edilen küme içindeki verilerin benzerliklerinin maksimum, kümeler arasındaki benzerliklerin ise minimum olmasıdır. K-</a:t>
            </a:r>
            <a:r>
              <a:rPr lang="tr-TR" sz="1400" dirty="0" err="1"/>
              <a:t>means</a:t>
            </a:r>
            <a:r>
              <a:rPr lang="tr-TR" sz="1400" dirty="0"/>
              <a:t> algoritmasının çalışma sürecini maddeler halinde sunulan 4 aşamada ifade edilmektedir.</a:t>
            </a:r>
          </a:p>
        </p:txBody>
      </p:sp>
      <p:sp>
        <p:nvSpPr>
          <p:cNvPr id="13" name="Metin kutusu 12">
            <a:extLst>
              <a:ext uri="{FF2B5EF4-FFF2-40B4-BE49-F238E27FC236}">
                <a16:creationId xmlns:a16="http://schemas.microsoft.com/office/drawing/2014/main" id="{C3B64871-4178-2610-07F3-124A16B84063}"/>
              </a:ext>
            </a:extLst>
          </p:cNvPr>
          <p:cNvSpPr txBox="1"/>
          <p:nvPr/>
        </p:nvSpPr>
        <p:spPr>
          <a:xfrm>
            <a:off x="5885284" y="4139565"/>
            <a:ext cx="6116216" cy="2462213"/>
          </a:xfrm>
          <a:prstGeom prst="rect">
            <a:avLst/>
          </a:prstGeom>
          <a:noFill/>
        </p:spPr>
        <p:txBody>
          <a:bodyPr wrap="square">
            <a:spAutoFit/>
          </a:bodyPr>
          <a:lstStyle/>
          <a:p>
            <a:pPr marL="342900" indent="-342900">
              <a:buAutoNum type="arabicPeriod"/>
            </a:pPr>
            <a:r>
              <a:rPr lang="tr-TR" sz="1400" dirty="0"/>
              <a:t>İlk olarak, K adet küme için rastgele başlangıç küme merkezleri belirlenmektedir, </a:t>
            </a:r>
          </a:p>
          <a:p>
            <a:pPr marL="342900" indent="-342900">
              <a:buAutoNum type="arabicPeriod"/>
            </a:pPr>
            <a:r>
              <a:rPr lang="tr-TR" sz="1400" dirty="0"/>
              <a:t> Her nesnenin seçilmiş olan küme merkez noktalarına olan uzaklığı hesaplanmaktadır. Küme merkez noktalarına olan uzaklıklarına göre tüm nesneler k adet kümeden en yakın olan kümeye yerleştirilmektedir, </a:t>
            </a:r>
          </a:p>
          <a:p>
            <a:pPr marL="342900" indent="-342900">
              <a:buAutoNum type="arabicPeriod"/>
            </a:pPr>
            <a:r>
              <a:rPr lang="tr-TR" sz="1400" dirty="0"/>
              <a:t> Yeni oluşan kümelerin merkez noktaları, o kümedeki tüm nesnelerin ortalama değerlerinden elde edilmiş veriye göre değiştirilmektedir, </a:t>
            </a:r>
          </a:p>
          <a:p>
            <a:pPr marL="342900" indent="-342900">
              <a:buAutoNum type="arabicPeriod"/>
            </a:pPr>
            <a:r>
              <a:rPr lang="tr-TR" sz="1400" dirty="0"/>
              <a:t> Küme merkez noktaları sabit olmadığı sürece 2. ve 3. adımlar tekrarlanmaktadır.</a:t>
            </a:r>
          </a:p>
        </p:txBody>
      </p:sp>
      <p:cxnSp>
        <p:nvCxnSpPr>
          <p:cNvPr id="15" name="Bağlayıcı: Eğri 14">
            <a:extLst>
              <a:ext uri="{FF2B5EF4-FFF2-40B4-BE49-F238E27FC236}">
                <a16:creationId xmlns:a16="http://schemas.microsoft.com/office/drawing/2014/main" id="{4166148C-0ADD-DCBB-106F-D736783A4210}"/>
              </a:ext>
            </a:extLst>
          </p:cNvPr>
          <p:cNvCxnSpPr>
            <a:stCxn id="11" idx="2"/>
            <a:endCxn id="13" idx="1"/>
          </p:cNvCxnSpPr>
          <p:nvPr/>
        </p:nvCxnSpPr>
        <p:spPr>
          <a:xfrm rot="5400000" flipH="1" flipV="1">
            <a:off x="3928654" y="4315458"/>
            <a:ext cx="901415" cy="3011844"/>
          </a:xfrm>
          <a:prstGeom prst="curvedConnector4">
            <a:avLst>
              <a:gd name="adj1" fmla="val -25360"/>
              <a:gd name="adj2" fmla="val 98038"/>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2768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4D07C01A-567B-1766-0029-8CCCC2DDDDD9}"/>
              </a:ext>
            </a:extLst>
          </p:cNvPr>
          <p:cNvSpPr txBox="1"/>
          <p:nvPr/>
        </p:nvSpPr>
        <p:spPr>
          <a:xfrm>
            <a:off x="202941" y="382012"/>
            <a:ext cx="6097554" cy="3046988"/>
          </a:xfrm>
          <a:prstGeom prst="rect">
            <a:avLst/>
          </a:prstGeom>
          <a:noFill/>
        </p:spPr>
        <p:txBody>
          <a:bodyPr wrap="square">
            <a:spAutoFit/>
          </a:bodyPr>
          <a:lstStyle/>
          <a:p>
            <a:r>
              <a:rPr lang="tr-TR" sz="1600" dirty="0"/>
              <a:t>Kümeleme işlemi nesnelerin birbirleri ile olan benzerlik veya benzemezliklerine göre gerçekleştirilmektedir. Benzerlik ve benzemezlik ölçümlerinde en yaygın olarak kullanılan mesafe ölçüm yöntemleri </a:t>
            </a:r>
            <a:r>
              <a:rPr lang="tr-TR" sz="1600" dirty="0" err="1"/>
              <a:t>Euclidean</a:t>
            </a:r>
            <a:r>
              <a:rPr lang="tr-TR" sz="1600" dirty="0"/>
              <a:t>, Manhattan ve </a:t>
            </a:r>
            <a:r>
              <a:rPr lang="tr-TR" sz="1600" dirty="0" err="1"/>
              <a:t>Minkowski</a:t>
            </a:r>
            <a:r>
              <a:rPr lang="tr-TR" sz="1600" dirty="0"/>
              <a:t> yöntemleridir. </a:t>
            </a:r>
            <a:r>
              <a:rPr lang="tr-TR" sz="1600" dirty="0" err="1"/>
              <a:t>Euclidean</a:t>
            </a:r>
            <a:r>
              <a:rPr lang="tr-TR" sz="1600" dirty="0"/>
              <a:t>, Manhattan ve </a:t>
            </a:r>
            <a:r>
              <a:rPr lang="tr-TR" sz="1600" dirty="0" err="1"/>
              <a:t>Minkowski</a:t>
            </a:r>
            <a:r>
              <a:rPr lang="tr-TR" sz="1600" dirty="0"/>
              <a:t> mesafelerinin hesaplanması Denklem 16, 17 ve 18’de sırası ile gösterilmektedir [25]. Bu çalışmada nesneleri kümeleme işlemi aşamasında benzerliklerinden yararlanılmıştır. Nesnelerin küme merkezlerine uzaklıklarının hesaplanmasında ve kümeleme işleminin gerçekleştirilmesinde Denklem 16'da gösterilmekte olan </a:t>
            </a:r>
            <a:r>
              <a:rPr lang="tr-TR" sz="1600" dirty="0" err="1"/>
              <a:t>Euclidean</a:t>
            </a:r>
            <a:r>
              <a:rPr lang="tr-TR" sz="1600" dirty="0"/>
              <a:t> mesafe ölçümü kullanılmaktadır.</a:t>
            </a:r>
          </a:p>
        </p:txBody>
      </p:sp>
      <p:pic>
        <p:nvPicPr>
          <p:cNvPr id="5" name="Resim 4">
            <a:extLst>
              <a:ext uri="{FF2B5EF4-FFF2-40B4-BE49-F238E27FC236}">
                <a16:creationId xmlns:a16="http://schemas.microsoft.com/office/drawing/2014/main" id="{4668808F-FAD1-DB93-C8C9-DE015E634BE0}"/>
              </a:ext>
            </a:extLst>
          </p:cNvPr>
          <p:cNvPicPr>
            <a:picLocks noChangeAspect="1"/>
          </p:cNvPicPr>
          <p:nvPr/>
        </p:nvPicPr>
        <p:blipFill>
          <a:blip r:embed="rId2"/>
          <a:stretch>
            <a:fillRect/>
          </a:stretch>
        </p:blipFill>
        <p:spPr>
          <a:xfrm>
            <a:off x="7329681" y="1148268"/>
            <a:ext cx="3914775" cy="1514475"/>
          </a:xfrm>
          <a:prstGeom prst="rect">
            <a:avLst/>
          </a:prstGeom>
        </p:spPr>
      </p:pic>
      <p:sp>
        <p:nvSpPr>
          <p:cNvPr id="7" name="Metin kutusu 6">
            <a:extLst>
              <a:ext uri="{FF2B5EF4-FFF2-40B4-BE49-F238E27FC236}">
                <a16:creationId xmlns:a16="http://schemas.microsoft.com/office/drawing/2014/main" id="{07FB546F-1BA3-EEFF-4F04-A044ED129887}"/>
              </a:ext>
            </a:extLst>
          </p:cNvPr>
          <p:cNvSpPr txBox="1"/>
          <p:nvPr/>
        </p:nvSpPr>
        <p:spPr>
          <a:xfrm>
            <a:off x="1382145" y="3890665"/>
            <a:ext cx="9427709" cy="2585323"/>
          </a:xfrm>
          <a:prstGeom prst="rect">
            <a:avLst/>
          </a:prstGeom>
          <a:noFill/>
        </p:spPr>
        <p:txBody>
          <a:bodyPr wrap="square">
            <a:spAutoFit/>
          </a:bodyPr>
          <a:lstStyle/>
          <a:p>
            <a:r>
              <a:rPr lang="tr-TR" dirty="0"/>
              <a:t>Görüntü ön işleme, nesne bulma ve özellik çıkartımı ile elde edilmiş olan nesnelerin, piksel olarak hesaplanmış olan alan verileri kullanılarak bilgi </a:t>
            </a:r>
            <a:r>
              <a:rPr lang="tr-TR" dirty="0" err="1"/>
              <a:t>veritabanı</a:t>
            </a:r>
            <a:r>
              <a:rPr lang="tr-TR" dirty="0"/>
              <a:t> oluşturulmaktadır. Bilgi </a:t>
            </a:r>
            <a:r>
              <a:rPr lang="tr-TR" dirty="0" err="1"/>
              <a:t>veritabanında</a:t>
            </a:r>
            <a:r>
              <a:rPr lang="tr-TR" dirty="0"/>
              <a:t> toplanmış olan veriler K-</a:t>
            </a:r>
            <a:r>
              <a:rPr lang="tr-TR" dirty="0" err="1"/>
              <a:t>means</a:t>
            </a:r>
            <a:r>
              <a:rPr lang="tr-TR" dirty="0"/>
              <a:t> kümeleme yöntemi kullanılarak 3 kümeye ayrılmakta ve bu kümelerin merkez noktaları belirlenmektedir. Çalışmaya yeni bir veri seti eklendiğinde gerçek zamanlı olarak, eklenen veri setindeki nesnelerin alanları piksel cinsinden hesaplanmaktadır. Hesaplanan nesne alanlarının, küme merkezlerine uzaklığı </a:t>
            </a:r>
            <a:r>
              <a:rPr lang="tr-TR" dirty="0" err="1"/>
              <a:t>Euclidean</a:t>
            </a:r>
            <a:r>
              <a:rPr lang="tr-TR" dirty="0"/>
              <a:t> yöntemi kullanılarak bulunmaktadır. Hesaplanan </a:t>
            </a:r>
            <a:r>
              <a:rPr lang="tr-TR" dirty="0" err="1"/>
              <a:t>Euclidean</a:t>
            </a:r>
            <a:r>
              <a:rPr lang="tr-TR" dirty="0"/>
              <a:t> uzaklıkları arasında en düşük olan değer hangi kümeye aitse, nesne o kümeye yerleştirilmektedir.</a:t>
            </a:r>
          </a:p>
        </p:txBody>
      </p:sp>
    </p:spTree>
    <p:extLst>
      <p:ext uri="{BB962C8B-B14F-4D97-AF65-F5344CB8AC3E}">
        <p14:creationId xmlns:p14="http://schemas.microsoft.com/office/powerpoint/2010/main" val="36307739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Ion</Template>
  <TotalTime>61</TotalTime>
  <Words>2650</Words>
  <Application>Microsoft Office PowerPoint</Application>
  <PresentationFormat>Geniş ekran</PresentationFormat>
  <Paragraphs>38</Paragraphs>
  <Slides>12</Slides>
  <Notes>0</Notes>
  <HiddenSlides>0</HiddenSlides>
  <MMClips>0</MMClips>
  <ScaleCrop>false</ScaleCrop>
  <HeadingPairs>
    <vt:vector size="4" baseType="variant">
      <vt:variant>
        <vt:lpstr>Tema</vt:lpstr>
      </vt:variant>
      <vt:variant>
        <vt:i4>1</vt:i4>
      </vt:variant>
      <vt:variant>
        <vt:lpstr>Slayt Başlıkları</vt:lpstr>
      </vt:variant>
      <vt:variant>
        <vt:i4>12</vt:i4>
      </vt:variant>
    </vt:vector>
  </HeadingPairs>
  <TitlesOfParts>
    <vt:vector size="13" baseType="lpstr">
      <vt:lpstr>Madison</vt:lpstr>
      <vt:lpstr>Görüntü işleme teknikleri ve kümeleme yöntemleri kullanılarak fındık meyvesinin tespit ve sınıflandırılması Serdar Solak , Umut Altınışık</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ve kümeleme yöntemleri kullanılarak fındık meyvesinin tespit ve sınıflandırılması Serdar Solak , Umut Altınışık</dc:title>
  <dc:creator>Mehmet Bal</dc:creator>
  <cp:lastModifiedBy>Mehmet Bal</cp:lastModifiedBy>
  <cp:revision>41</cp:revision>
  <dcterms:created xsi:type="dcterms:W3CDTF">2022-12-10T11:12:34Z</dcterms:created>
  <dcterms:modified xsi:type="dcterms:W3CDTF">2022-12-15T14:36:34Z</dcterms:modified>
</cp:coreProperties>
</file>