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6" r:id="rId3"/>
    <p:sldId id="258" r:id="rId4"/>
    <p:sldId id="259" r:id="rId5"/>
    <p:sldId id="261" r:id="rId6"/>
    <p:sldId id="263" r:id="rId7"/>
    <p:sldId id="264" r:id="rId8"/>
    <p:sldId id="265"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906C9-CC0B-45E3-90D5-93AF1AE13ED7}" v="428" dt="2022-11-16T09:05:28.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11/16/2022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0264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11/16/2022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7770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11/16/2022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5718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11/16/2022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2244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11/16/2022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5437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11/16/2022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598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11/16/2022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7266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11/16/2022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859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11/16/2022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2361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11/16/2022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9359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11/16/2022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440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11/16/2022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5728941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p:cNvSpPr>
            <a:spLocks noGrp="1"/>
          </p:cNvSpPr>
          <p:nvPr>
            <p:ph type="ctrTitle"/>
          </p:nvPr>
        </p:nvSpPr>
        <p:spPr>
          <a:xfrm>
            <a:off x="530352" y="1717675"/>
            <a:ext cx="5340911" cy="1383034"/>
          </a:xfrm>
        </p:spPr>
        <p:txBody>
          <a:bodyPr>
            <a:normAutofit/>
          </a:bodyPr>
          <a:lstStyle/>
          <a:p>
            <a:r>
              <a:rPr lang="tr-TR" sz="2400" i="0" dirty="0">
                <a:ea typeface="+mj-lt"/>
                <a:cs typeface="+mj-lt"/>
              </a:rPr>
              <a:t>Görüntü İşleme Yöntemleri Kullanılarak Kiraz Meyvesinin Sınıflandırılması</a:t>
            </a:r>
            <a:endParaRPr lang="tr-TR" sz="2400"/>
          </a:p>
        </p:txBody>
      </p:sp>
      <p:sp>
        <p:nvSpPr>
          <p:cNvPr id="3" name="Alt Başlık 2"/>
          <p:cNvSpPr>
            <a:spLocks noGrp="1"/>
          </p:cNvSpPr>
          <p:nvPr>
            <p:ph type="subTitle" idx="1"/>
          </p:nvPr>
        </p:nvSpPr>
        <p:spPr>
          <a:xfrm>
            <a:off x="2078164" y="4545805"/>
            <a:ext cx="3793099" cy="1293021"/>
          </a:xfrm>
        </p:spPr>
        <p:txBody>
          <a:bodyPr vert="horz" lIns="91440" tIns="45720" rIns="91440" bIns="45720" rtlCol="0" anchor="t">
            <a:normAutofit fontScale="70000" lnSpcReduction="20000"/>
          </a:bodyPr>
          <a:lstStyle/>
          <a:p>
            <a:r>
              <a:rPr lang="tr-TR" dirty="0"/>
              <a:t>                                                </a:t>
            </a:r>
          </a:p>
          <a:p>
            <a:endParaRPr lang="tr-TR" dirty="0"/>
          </a:p>
          <a:p>
            <a:r>
              <a:rPr lang="tr-TR" dirty="0"/>
              <a:t>                                                 Edanur Mutlu </a:t>
            </a:r>
          </a:p>
          <a:p>
            <a:r>
              <a:rPr lang="tr-TR" dirty="0"/>
              <a:t>                                                 02200201030</a:t>
            </a:r>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3B Daire Sanat Neon">
            <a:extLst>
              <a:ext uri="{FF2B5EF4-FFF2-40B4-BE49-F238E27FC236}">
                <a16:creationId xmlns:a16="http://schemas.microsoft.com/office/drawing/2014/main" id="{3322E79A-B2C7-8221-5428-81221D3AD13A}"/>
              </a:ext>
            </a:extLst>
          </p:cNvPr>
          <p:cNvPicPr>
            <a:picLocks noChangeAspect="1"/>
          </p:cNvPicPr>
          <p:nvPr/>
        </p:nvPicPr>
        <p:blipFill rotWithShape="1">
          <a:blip r:embed="rId2"/>
          <a:srcRect l="22085" r="18866" b="8"/>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DB4F5-115E-8E95-D407-FFB1CADB3F96}"/>
              </a:ext>
            </a:extLst>
          </p:cNvPr>
          <p:cNvSpPr>
            <a:spLocks noGrp="1"/>
          </p:cNvSpPr>
          <p:nvPr>
            <p:ph type="title"/>
          </p:nvPr>
        </p:nvSpPr>
        <p:spPr>
          <a:xfrm>
            <a:off x="525717" y="120318"/>
            <a:ext cx="10077557" cy="1325563"/>
          </a:xfrm>
        </p:spPr>
        <p:txBody>
          <a:bodyPr>
            <a:normAutofit/>
          </a:bodyPr>
          <a:lstStyle/>
          <a:p>
            <a:r>
              <a:rPr lang="tr-TR" sz="2000" i="0" dirty="0">
                <a:ea typeface="+mj-lt"/>
                <a:cs typeface="+mj-lt"/>
              </a:rPr>
              <a:t>1. Giriş </a:t>
            </a:r>
            <a:endParaRPr lang="tr-TR" sz="2000" dirty="0"/>
          </a:p>
        </p:txBody>
      </p:sp>
      <p:sp>
        <p:nvSpPr>
          <p:cNvPr id="3" name="İçerik Yer Tutucusu 2">
            <a:extLst>
              <a:ext uri="{FF2B5EF4-FFF2-40B4-BE49-F238E27FC236}">
                <a16:creationId xmlns:a16="http://schemas.microsoft.com/office/drawing/2014/main" id="{7733BE33-D3FC-28B7-C695-998276F3550D}"/>
              </a:ext>
            </a:extLst>
          </p:cNvPr>
          <p:cNvSpPr>
            <a:spLocks noGrp="1"/>
          </p:cNvSpPr>
          <p:nvPr>
            <p:ph idx="1"/>
          </p:nvPr>
        </p:nvSpPr>
        <p:spPr>
          <a:xfrm>
            <a:off x="466186" y="1521761"/>
            <a:ext cx="10137088" cy="4549169"/>
          </a:xfrm>
        </p:spPr>
        <p:txBody>
          <a:bodyPr vert="horz" lIns="91440" tIns="45720" rIns="91440" bIns="45720" rtlCol="0" anchor="t">
            <a:normAutofit/>
          </a:bodyPr>
          <a:lstStyle/>
          <a:p>
            <a:r>
              <a:rPr lang="tr-TR" sz="1600" dirty="0">
                <a:ea typeface="+mn-lt"/>
                <a:cs typeface="+mn-lt"/>
              </a:rPr>
              <a:t>Kiraz gülgiller familyasındandır. Kalsiyum, çinko, potasyum, lif, C vitamini, demir, magnezyum, E ve B6 vitaminleri bakımından zengindir. Ancak dünyada en çok kiraz üreten ilk 6 ülke arasında Türkiye %35’lik pay ile birinci sıradadır.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endParaRPr lang="tr-TR" sz="1600">
              <a:ea typeface="+mn-lt"/>
              <a:cs typeface="+mn-lt"/>
            </a:endParaRPr>
          </a:p>
          <a:p>
            <a:r>
              <a:rPr lang="tr-TR" sz="1600" dirty="0">
                <a:ea typeface="+mn-lt"/>
                <a:cs typeface="+mn-lt"/>
              </a:rPr>
              <a:t>Dünyadaki kiraz üretiminin ise %20’ si Türkiye de gerçekleşmektedir.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Görüntü işleme kısaca, kamera, tarayıcı vb. diğer cihazlar ile bilgisayar ortamına aktarılan görüntülerin belirli programlar aracılığı ile analiz edilmesidir. </a:t>
            </a:r>
            <a:endParaRPr lang="tr-TR" sz="1600"/>
          </a:p>
          <a:p>
            <a:endParaRPr lang="tr-TR" sz="1600" dirty="0"/>
          </a:p>
          <a:p>
            <a:endParaRPr lang="tr-TR" dirty="0"/>
          </a:p>
        </p:txBody>
      </p:sp>
    </p:spTree>
    <p:extLst>
      <p:ext uri="{BB962C8B-B14F-4D97-AF65-F5344CB8AC3E}">
        <p14:creationId xmlns:p14="http://schemas.microsoft.com/office/powerpoint/2010/main" val="42342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BA8C1F-F64D-BD7F-C896-E12052D55CFE}"/>
              </a:ext>
            </a:extLst>
          </p:cNvPr>
          <p:cNvSpPr>
            <a:spLocks noGrp="1"/>
          </p:cNvSpPr>
          <p:nvPr>
            <p:ph type="title"/>
          </p:nvPr>
        </p:nvSpPr>
        <p:spPr>
          <a:xfrm>
            <a:off x="525717" y="870411"/>
            <a:ext cx="10077557" cy="849314"/>
          </a:xfrm>
        </p:spPr>
        <p:txBody>
          <a:bodyPr>
            <a:normAutofit fontScale="90000"/>
          </a:bodyPr>
          <a:lstStyle/>
          <a:p>
            <a:r>
              <a:rPr lang="tr-TR" sz="2400" i="0" dirty="0">
                <a:ea typeface="+mj-lt"/>
                <a:cs typeface="+mj-lt"/>
              </a:rPr>
              <a:t>2. Materyal ve Metot</a:t>
            </a:r>
            <a:r>
              <a:rPr lang="tr-TR" i="0" dirty="0">
                <a:ea typeface="+mj-lt"/>
                <a:cs typeface="+mj-lt"/>
              </a:rPr>
              <a:t> </a:t>
            </a:r>
            <a:br>
              <a:rPr lang="tr-TR" i="0" dirty="0">
                <a:ea typeface="+mj-lt"/>
                <a:cs typeface="+mj-lt"/>
              </a:rPr>
            </a:br>
            <a:r>
              <a:rPr lang="tr-TR" sz="2000" i="0" dirty="0">
                <a:ea typeface="+mj-lt"/>
                <a:cs typeface="+mj-lt"/>
              </a:rPr>
              <a:t>2.1. Kiraz Meyvesi</a:t>
            </a:r>
            <a:endParaRPr lang="tr-TR" sz="2000" dirty="0"/>
          </a:p>
        </p:txBody>
      </p:sp>
      <p:sp>
        <p:nvSpPr>
          <p:cNvPr id="3" name="İçerik Yer Tutucusu 2">
            <a:extLst>
              <a:ext uri="{FF2B5EF4-FFF2-40B4-BE49-F238E27FC236}">
                <a16:creationId xmlns:a16="http://schemas.microsoft.com/office/drawing/2014/main" id="{F9C0CDD5-0236-3915-1D9B-3F0A12E28BD3}"/>
              </a:ext>
            </a:extLst>
          </p:cNvPr>
          <p:cNvSpPr>
            <a:spLocks noGrp="1"/>
          </p:cNvSpPr>
          <p:nvPr>
            <p:ph idx="1"/>
          </p:nvPr>
        </p:nvSpPr>
        <p:spPr>
          <a:xfrm>
            <a:off x="525717" y="1712260"/>
            <a:ext cx="10077557" cy="953483"/>
          </a:xfrm>
        </p:spPr>
        <p:txBody>
          <a:bodyPr vert="horz" lIns="91440" tIns="45720" rIns="91440" bIns="45720" rtlCol="0" anchor="t">
            <a:normAutofit/>
          </a:bodyPr>
          <a:lstStyle/>
          <a:p>
            <a:r>
              <a:rPr lang="tr-TR" sz="1600" dirty="0">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a:p>
            <a:endParaRPr lang="tr-TR" dirty="0"/>
          </a:p>
        </p:txBody>
      </p:sp>
      <p:pic>
        <p:nvPicPr>
          <p:cNvPr id="4" name="Resim 4">
            <a:extLst>
              <a:ext uri="{FF2B5EF4-FFF2-40B4-BE49-F238E27FC236}">
                <a16:creationId xmlns:a16="http://schemas.microsoft.com/office/drawing/2014/main" id="{BC4ADE47-1F7C-0C75-5002-7D7CA87907EB}"/>
              </a:ext>
            </a:extLst>
          </p:cNvPr>
          <p:cNvPicPr>
            <a:picLocks noChangeAspect="1"/>
          </p:cNvPicPr>
          <p:nvPr/>
        </p:nvPicPr>
        <p:blipFill>
          <a:blip r:embed="rId2"/>
          <a:stretch>
            <a:fillRect/>
          </a:stretch>
        </p:blipFill>
        <p:spPr>
          <a:xfrm>
            <a:off x="1009650" y="2727655"/>
            <a:ext cx="8327230" cy="3533909"/>
          </a:xfrm>
          <a:prstGeom prst="rect">
            <a:avLst/>
          </a:prstGeom>
        </p:spPr>
      </p:pic>
    </p:spTree>
    <p:extLst>
      <p:ext uri="{BB962C8B-B14F-4D97-AF65-F5344CB8AC3E}">
        <p14:creationId xmlns:p14="http://schemas.microsoft.com/office/powerpoint/2010/main" val="401203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1F65BE-72C4-DB89-60A0-4AA0429B3FB4}"/>
              </a:ext>
            </a:extLst>
          </p:cNvPr>
          <p:cNvSpPr>
            <a:spLocks noGrp="1"/>
          </p:cNvSpPr>
          <p:nvPr>
            <p:ph type="title"/>
          </p:nvPr>
        </p:nvSpPr>
        <p:spPr>
          <a:xfrm>
            <a:off x="537623" y="-665495"/>
            <a:ext cx="10077557" cy="1325563"/>
          </a:xfrm>
        </p:spPr>
        <p:txBody>
          <a:bodyPr>
            <a:normAutofit/>
          </a:bodyPr>
          <a:lstStyle/>
          <a:p>
            <a:r>
              <a:rPr lang="tr-TR" sz="1800" i="0" dirty="0">
                <a:ea typeface="+mj-lt"/>
                <a:cs typeface="+mj-lt"/>
              </a:rPr>
              <a:t>2.2. Görüntü İşleme</a:t>
            </a:r>
            <a:endParaRPr lang="tr-TR" sz="1800" dirty="0">
              <a:ea typeface="+mj-lt"/>
              <a:cs typeface="+mj-lt"/>
            </a:endParaRPr>
          </a:p>
        </p:txBody>
      </p:sp>
      <p:sp>
        <p:nvSpPr>
          <p:cNvPr id="3" name="İçerik Yer Tutucusu 2">
            <a:extLst>
              <a:ext uri="{FF2B5EF4-FFF2-40B4-BE49-F238E27FC236}">
                <a16:creationId xmlns:a16="http://schemas.microsoft.com/office/drawing/2014/main" id="{27119D09-D2FA-3692-EE44-AB83EC1D31A8}"/>
              </a:ext>
            </a:extLst>
          </p:cNvPr>
          <p:cNvSpPr>
            <a:spLocks noGrp="1"/>
          </p:cNvSpPr>
          <p:nvPr>
            <p:ph idx="1"/>
          </p:nvPr>
        </p:nvSpPr>
        <p:spPr>
          <a:xfrm>
            <a:off x="537624" y="533542"/>
            <a:ext cx="10077557" cy="1465452"/>
          </a:xfrm>
        </p:spPr>
        <p:txBody>
          <a:bodyPr vert="horz" lIns="91440" tIns="45720" rIns="91440" bIns="45720" rtlCol="0" anchor="t">
            <a:normAutofit/>
          </a:bodyPr>
          <a:lstStyle/>
          <a:p>
            <a:r>
              <a:rPr lang="tr-TR" sz="1600" dirty="0">
                <a:ea typeface="+mn-lt"/>
                <a:cs typeface="+mn-lt"/>
              </a:rPr>
              <a:t>Görüntü işleme, görüntüyü dijital form haline getirerek spesifik görüntü elde etmek yada yazılımsal olarak görüntü üzerinde istenilen sonucu elde etmek için kullanılan bir yöntemdir. Günümüzde görüntü işleme tıp, askeri alanlar, güvenlik, yüz tanıma, duygu analizi, robotik, sınıflandırma gibi pek çok alanda kullanılmaktadır. Görüntü işlemeyi matrisler üzerinde yapılan işlemler bütünü şeklinde de tanımlayabiliriz. Resimler çeşitli renklerin bir araya geldiği karelerden oluşmaktadır.</a:t>
            </a:r>
          </a:p>
          <a:p>
            <a:endParaRPr lang="tr-TR" sz="1600" dirty="0"/>
          </a:p>
        </p:txBody>
      </p:sp>
      <p:pic>
        <p:nvPicPr>
          <p:cNvPr id="4" name="Resim 4" descr="metin, çapraz bulmaca içeren bir resim&#10;&#10;Açıklama otomatik olarak oluşturuldu">
            <a:extLst>
              <a:ext uri="{FF2B5EF4-FFF2-40B4-BE49-F238E27FC236}">
                <a16:creationId xmlns:a16="http://schemas.microsoft.com/office/drawing/2014/main" id="{2DC0AFC2-3A91-C805-8FDC-691E3BD485DA}"/>
              </a:ext>
            </a:extLst>
          </p:cNvPr>
          <p:cNvPicPr>
            <a:picLocks noChangeAspect="1"/>
          </p:cNvPicPr>
          <p:nvPr/>
        </p:nvPicPr>
        <p:blipFill>
          <a:blip r:embed="rId2"/>
          <a:stretch>
            <a:fillRect/>
          </a:stretch>
        </p:blipFill>
        <p:spPr>
          <a:xfrm>
            <a:off x="914400" y="2003814"/>
            <a:ext cx="3445668" cy="1790713"/>
          </a:xfrm>
          <a:prstGeom prst="rect">
            <a:avLst/>
          </a:prstGeom>
        </p:spPr>
      </p:pic>
      <p:sp>
        <p:nvSpPr>
          <p:cNvPr id="5" name="Metin kutusu 4">
            <a:extLst>
              <a:ext uri="{FF2B5EF4-FFF2-40B4-BE49-F238E27FC236}">
                <a16:creationId xmlns:a16="http://schemas.microsoft.com/office/drawing/2014/main" id="{C1673B49-8EFC-9DEC-7C2C-FAA395660292}"/>
              </a:ext>
            </a:extLst>
          </p:cNvPr>
          <p:cNvSpPr txBox="1"/>
          <p:nvPr/>
        </p:nvSpPr>
        <p:spPr>
          <a:xfrm>
            <a:off x="533400" y="37599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latin typeface="Georgia Pro Semibold"/>
              </a:rPr>
              <a:t>2.3. Uygulama</a:t>
            </a:r>
            <a:endParaRPr lang="tr-TR"/>
          </a:p>
        </p:txBody>
      </p:sp>
      <p:sp>
        <p:nvSpPr>
          <p:cNvPr id="6" name="Metin kutusu 5">
            <a:extLst>
              <a:ext uri="{FF2B5EF4-FFF2-40B4-BE49-F238E27FC236}">
                <a16:creationId xmlns:a16="http://schemas.microsoft.com/office/drawing/2014/main" id="{C6AFB67C-AAB4-D3E8-D3E0-EF238537DB28}"/>
              </a:ext>
            </a:extLst>
          </p:cNvPr>
          <p:cNvSpPr txBox="1"/>
          <p:nvPr/>
        </p:nvSpPr>
        <p:spPr>
          <a:xfrm>
            <a:off x="533400" y="4010025"/>
            <a:ext cx="1108948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cs typeface="Segoe UI"/>
              </a:rPr>
              <a:t>Yapılan çalışmada ülkemizde yaygın olarak yetiştirilen kiraz meyvesi ele alınmıştır. Kirazların görüntü işleme yöntemi ile sınıflandırılması için Matlab R2013a programı kullanılmıştır.  Aşağıdaki Tablo 1’ de kirazların boyutlarına karşılık gelen sınıflar gösterilmiştir.</a:t>
            </a:r>
            <a:r>
              <a:rPr lang="en-US" sz="1600" dirty="0">
                <a:cs typeface="Segoe UI"/>
              </a:rPr>
              <a:t>​</a:t>
            </a:r>
          </a:p>
          <a:p>
            <a:r>
              <a:rPr lang="tr-TR" dirty="0">
                <a:cs typeface="Segoe UI"/>
              </a:rPr>
              <a:t>​</a:t>
            </a:r>
          </a:p>
        </p:txBody>
      </p:sp>
      <p:pic>
        <p:nvPicPr>
          <p:cNvPr id="8" name="Resim 4" descr="tablo içeren bir resim&#10;&#10;Açıklama otomatik olarak oluşturuldu">
            <a:extLst>
              <a:ext uri="{FF2B5EF4-FFF2-40B4-BE49-F238E27FC236}">
                <a16:creationId xmlns:a16="http://schemas.microsoft.com/office/drawing/2014/main" id="{945FF879-2E7B-777A-E305-1CF15B493C3F}"/>
              </a:ext>
            </a:extLst>
          </p:cNvPr>
          <p:cNvPicPr>
            <a:picLocks noChangeAspect="1"/>
          </p:cNvPicPr>
          <p:nvPr/>
        </p:nvPicPr>
        <p:blipFill>
          <a:blip r:embed="rId3"/>
          <a:stretch>
            <a:fillRect/>
          </a:stretch>
        </p:blipFill>
        <p:spPr>
          <a:xfrm>
            <a:off x="914400" y="4901690"/>
            <a:ext cx="3636168" cy="1602811"/>
          </a:xfrm>
          <a:prstGeom prst="rect">
            <a:avLst/>
          </a:prstGeom>
        </p:spPr>
      </p:pic>
    </p:spTree>
    <p:extLst>
      <p:ext uri="{BB962C8B-B14F-4D97-AF65-F5344CB8AC3E}">
        <p14:creationId xmlns:p14="http://schemas.microsoft.com/office/powerpoint/2010/main" val="134489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D9D91487-5D10-C96B-5AA8-9039F3964232}"/>
              </a:ext>
            </a:extLst>
          </p:cNvPr>
          <p:cNvPicPr>
            <a:picLocks noGrp="1" noChangeAspect="1"/>
          </p:cNvPicPr>
          <p:nvPr>
            <p:ph idx="1"/>
          </p:nvPr>
        </p:nvPicPr>
        <p:blipFill>
          <a:blip r:embed="rId2"/>
          <a:stretch>
            <a:fillRect/>
          </a:stretch>
        </p:blipFill>
        <p:spPr>
          <a:xfrm>
            <a:off x="1256814" y="629282"/>
            <a:ext cx="7496175" cy="2750344"/>
          </a:xfrm>
        </p:spPr>
      </p:pic>
      <p:sp>
        <p:nvSpPr>
          <p:cNvPr id="5" name="Metin kutusu 4">
            <a:extLst>
              <a:ext uri="{FF2B5EF4-FFF2-40B4-BE49-F238E27FC236}">
                <a16:creationId xmlns:a16="http://schemas.microsoft.com/office/drawing/2014/main" id="{253608E3-859F-84B7-8B86-EF67AE4C1504}"/>
              </a:ext>
            </a:extLst>
          </p:cNvPr>
          <p:cNvSpPr txBox="1"/>
          <p:nvPr/>
        </p:nvSpPr>
        <p:spPr>
          <a:xfrm>
            <a:off x="8843962" y="1128712"/>
            <a:ext cx="28146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dirty="0" err="1">
                <a:ea typeface="+mn-lt"/>
                <a:cs typeface="+mn-lt"/>
              </a:rPr>
              <a:t>Yandaki</a:t>
            </a:r>
            <a:r>
              <a:rPr lang="en-US" dirty="0">
                <a:ea typeface="+mn-lt"/>
                <a:cs typeface="+mn-lt"/>
              </a:rPr>
              <a:t> </a:t>
            </a:r>
            <a:r>
              <a:rPr lang="en-US" dirty="0" err="1">
                <a:ea typeface="+mn-lt"/>
                <a:cs typeface="+mn-lt"/>
              </a:rPr>
              <a:t>Şekil</a:t>
            </a:r>
            <a:r>
              <a:rPr lang="en-US" dirty="0">
                <a:ea typeface="+mn-lt"/>
                <a:cs typeface="+mn-lt"/>
              </a:rPr>
              <a:t> 3’deki   </a:t>
            </a:r>
            <a:r>
              <a:rPr lang="en-US" dirty="0" err="1">
                <a:ea typeface="+mn-lt"/>
                <a:cs typeface="+mn-lt"/>
              </a:rPr>
              <a:t>işlem</a:t>
            </a:r>
            <a:r>
              <a:rPr lang="en-US" dirty="0">
                <a:ea typeface="+mn-lt"/>
                <a:cs typeface="+mn-lt"/>
              </a:rPr>
              <a:t> </a:t>
            </a:r>
            <a:r>
              <a:rPr lang="en-US" dirty="0" err="1">
                <a:ea typeface="+mn-lt"/>
                <a:cs typeface="+mn-lt"/>
              </a:rPr>
              <a:t>adımlarına</a:t>
            </a:r>
            <a:r>
              <a:rPr lang="en-US" dirty="0">
                <a:ea typeface="+mn-lt"/>
                <a:cs typeface="+mn-lt"/>
              </a:rPr>
              <a:t> </a:t>
            </a:r>
            <a:r>
              <a:rPr lang="en-US" dirty="0" err="1">
                <a:ea typeface="+mn-lt"/>
                <a:cs typeface="+mn-lt"/>
              </a:rPr>
              <a:t>göre</a:t>
            </a:r>
            <a:r>
              <a:rPr lang="en-US" dirty="0">
                <a:ea typeface="+mn-lt"/>
                <a:cs typeface="+mn-lt"/>
              </a:rPr>
              <a:t>   </a:t>
            </a:r>
            <a:r>
              <a:rPr lang="en-US" dirty="0" err="1">
                <a:ea typeface="+mn-lt"/>
                <a:cs typeface="+mn-lt"/>
              </a:rPr>
              <a:t>sınıflandırma</a:t>
            </a:r>
            <a:r>
              <a:rPr lang="en-US" dirty="0">
                <a:ea typeface="+mn-lt"/>
                <a:cs typeface="+mn-lt"/>
              </a:rPr>
              <a:t> </a:t>
            </a:r>
            <a:r>
              <a:rPr lang="en-US" dirty="0" err="1">
                <a:ea typeface="+mn-lt"/>
                <a:cs typeface="+mn-lt"/>
              </a:rPr>
              <a:t>işleminin</a:t>
            </a:r>
            <a:r>
              <a:rPr lang="en-US" dirty="0">
                <a:ea typeface="+mn-lt"/>
                <a:cs typeface="+mn-lt"/>
              </a:rPr>
              <a:t>   </a:t>
            </a:r>
            <a:r>
              <a:rPr lang="en-US" dirty="0" err="1">
                <a:ea typeface="+mn-lt"/>
                <a:cs typeface="+mn-lt"/>
              </a:rPr>
              <a:t>gerçekleşmesi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işlenmemiş</a:t>
            </a:r>
            <a:r>
              <a:rPr lang="en-US" dirty="0">
                <a:ea typeface="+mn-lt"/>
                <a:cs typeface="+mn-lt"/>
              </a:rPr>
              <a:t> </a:t>
            </a:r>
            <a:r>
              <a:rPr lang="en-US" dirty="0" err="1">
                <a:ea typeface="+mn-lt"/>
                <a:cs typeface="+mn-lt"/>
              </a:rPr>
              <a:t>resim</a:t>
            </a:r>
            <a:r>
              <a:rPr lang="en-US" dirty="0">
                <a:ea typeface="+mn-lt"/>
                <a:cs typeface="+mn-lt"/>
              </a:rPr>
              <a:t>   </a:t>
            </a:r>
            <a:r>
              <a:rPr lang="en-US" dirty="0" err="1">
                <a:ea typeface="+mn-lt"/>
                <a:cs typeface="+mn-lt"/>
              </a:rPr>
              <a:t>programa</a:t>
            </a:r>
            <a:r>
              <a:rPr lang="en-US" dirty="0">
                <a:ea typeface="+mn-lt"/>
                <a:cs typeface="+mn-lt"/>
              </a:rPr>
              <a:t> </a:t>
            </a:r>
            <a:r>
              <a:rPr lang="en-US" dirty="0" err="1">
                <a:ea typeface="+mn-lt"/>
                <a:cs typeface="+mn-lt"/>
              </a:rPr>
              <a:t>yüklenmelidir</a:t>
            </a:r>
            <a:r>
              <a:rPr lang="en-US" dirty="0">
                <a:ea typeface="+mn-lt"/>
                <a:cs typeface="+mn-lt"/>
              </a:rPr>
              <a:t>. </a:t>
            </a:r>
            <a:endParaRPr lang="tr-TR" dirty="0">
              <a:ea typeface="+mn-lt"/>
              <a:cs typeface="+mn-lt"/>
            </a:endParaRPr>
          </a:p>
        </p:txBody>
      </p:sp>
      <p:sp>
        <p:nvSpPr>
          <p:cNvPr id="6" name="Metin kutusu 5">
            <a:extLst>
              <a:ext uri="{FF2B5EF4-FFF2-40B4-BE49-F238E27FC236}">
                <a16:creationId xmlns:a16="http://schemas.microsoft.com/office/drawing/2014/main" id="{5D353BAA-5463-67EC-E0BA-60F41A622F19}"/>
              </a:ext>
            </a:extLst>
          </p:cNvPr>
          <p:cNvSpPr txBox="1"/>
          <p:nvPr/>
        </p:nvSpPr>
        <p:spPr>
          <a:xfrm>
            <a:off x="1259682" y="3843337"/>
            <a:ext cx="73509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t>Aşağıdaki</a:t>
            </a:r>
            <a:r>
              <a:rPr lang="en-US" sz="1600" dirty="0"/>
              <a:t> </a:t>
            </a:r>
            <a:r>
              <a:rPr lang="en-US" sz="1600" dirty="0" err="1"/>
              <a:t>Şekil</a:t>
            </a:r>
            <a:r>
              <a:rPr lang="en-US" sz="1600" dirty="0"/>
              <a:t> 4’te </a:t>
            </a:r>
            <a:r>
              <a:rPr lang="en-US" sz="1600" dirty="0" err="1"/>
              <a:t>sınıflandırma</a:t>
            </a:r>
            <a:r>
              <a:rPr lang="en-US" sz="1600" dirty="0"/>
              <a:t> </a:t>
            </a:r>
            <a:r>
              <a:rPr lang="en-US" sz="1600" dirty="0" err="1"/>
              <a:t>için</a:t>
            </a:r>
            <a:r>
              <a:rPr lang="en-US" sz="1600" dirty="0"/>
              <a:t> </a:t>
            </a:r>
            <a:r>
              <a:rPr lang="en-US" sz="1600" dirty="0" err="1"/>
              <a:t>programa</a:t>
            </a:r>
            <a:r>
              <a:rPr lang="en-US" sz="1600" dirty="0"/>
              <a:t> </a:t>
            </a:r>
            <a:r>
              <a:rPr lang="en-US" sz="1600" dirty="0" err="1"/>
              <a:t>yüklenecek</a:t>
            </a:r>
            <a:r>
              <a:rPr lang="en-US" sz="1600" dirty="0"/>
              <a:t> </a:t>
            </a:r>
            <a:r>
              <a:rPr lang="en-US" sz="1600" dirty="0" err="1"/>
              <a:t>olan</a:t>
            </a:r>
            <a:r>
              <a:rPr lang="en-US" sz="1600" dirty="0"/>
              <a:t> </a:t>
            </a:r>
            <a:r>
              <a:rPr lang="en-US" sz="1600" dirty="0" err="1"/>
              <a:t>işlenmemiş</a:t>
            </a:r>
            <a:r>
              <a:rPr lang="en-US" sz="1600" dirty="0"/>
              <a:t>  </a:t>
            </a:r>
            <a:r>
              <a:rPr lang="en-US" sz="1600" dirty="0" err="1"/>
              <a:t>resim</a:t>
            </a:r>
            <a:r>
              <a:rPr lang="en-US" sz="1600" dirty="0"/>
              <a:t> </a:t>
            </a:r>
            <a:r>
              <a:rPr lang="en-US" sz="1600" dirty="0" err="1"/>
              <a:t>gösterilmiştir</a:t>
            </a:r>
          </a:p>
        </p:txBody>
      </p:sp>
      <p:pic>
        <p:nvPicPr>
          <p:cNvPr id="7" name="Resim 7" descr="iç mekan içeren bir resim&#10;&#10;Açıklama otomatik olarak oluşturuldu">
            <a:extLst>
              <a:ext uri="{FF2B5EF4-FFF2-40B4-BE49-F238E27FC236}">
                <a16:creationId xmlns:a16="http://schemas.microsoft.com/office/drawing/2014/main" id="{FEBBF113-8738-AFD0-5D97-8823D36B7BCF}"/>
              </a:ext>
            </a:extLst>
          </p:cNvPr>
          <p:cNvPicPr>
            <a:picLocks noChangeAspect="1"/>
          </p:cNvPicPr>
          <p:nvPr/>
        </p:nvPicPr>
        <p:blipFill>
          <a:blip r:embed="rId3"/>
          <a:stretch>
            <a:fillRect/>
          </a:stretch>
        </p:blipFill>
        <p:spPr>
          <a:xfrm>
            <a:off x="1366838" y="4627020"/>
            <a:ext cx="5291137" cy="1663992"/>
          </a:xfrm>
          <a:prstGeom prst="rect">
            <a:avLst/>
          </a:prstGeom>
        </p:spPr>
      </p:pic>
    </p:spTree>
    <p:extLst>
      <p:ext uri="{BB962C8B-B14F-4D97-AF65-F5344CB8AC3E}">
        <p14:creationId xmlns:p14="http://schemas.microsoft.com/office/powerpoint/2010/main" val="272491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052CAC-9D86-175A-083C-C6EC178933E9}"/>
              </a:ext>
            </a:extLst>
          </p:cNvPr>
          <p:cNvSpPr>
            <a:spLocks noGrp="1"/>
          </p:cNvSpPr>
          <p:nvPr>
            <p:ph idx="1"/>
          </p:nvPr>
        </p:nvSpPr>
        <p:spPr>
          <a:xfrm>
            <a:off x="573342" y="997885"/>
            <a:ext cx="10077557" cy="3549045"/>
          </a:xfrm>
        </p:spPr>
        <p:txBody>
          <a:bodyPr vert="horz" lIns="91440" tIns="45720" rIns="91440" bIns="45720" rtlCol="0" anchor="t">
            <a:normAutofit/>
          </a:bodyPr>
          <a:lstStyle/>
          <a:p>
            <a:r>
              <a:rPr lang="tr-TR" sz="1600" dirty="0">
                <a:ea typeface="+mn-lt"/>
                <a:cs typeface="+mn-lt"/>
              </a:rPr>
              <a:t>İşlenmiş olarak sisteme yüklenen resim siyah- beyaz piksellere dönüştürülmektedir. Resmin siyah-beyaz piksellere yani </a:t>
            </a:r>
            <a:r>
              <a:rPr lang="tr-TR" sz="1600" dirty="0" err="1">
                <a:ea typeface="+mn-lt"/>
                <a:cs typeface="+mn-lt"/>
              </a:rPr>
              <a:t>binary</a:t>
            </a:r>
            <a:r>
              <a:rPr lang="tr-TR" sz="1600" dirty="0">
                <a:ea typeface="+mn-lt"/>
                <a:cs typeface="+mn-lt"/>
              </a:rPr>
              <a:t> moda dönüştürülmesi iki aşamada gerçekleşmektedir. İlk aşamada resmin arka planı beyaza kirazlar ise siyaha dönüştürülmektedir. İkinci aşamada ise </a:t>
            </a:r>
            <a:r>
              <a:rPr lang="tr-TR" sz="1600" dirty="0" err="1">
                <a:ea typeface="+mn-lt"/>
                <a:cs typeface="+mn-lt"/>
              </a:rPr>
              <a:t>binary</a:t>
            </a:r>
            <a:r>
              <a:rPr lang="tr-TR" sz="1600" dirty="0">
                <a:ea typeface="+mn-lt"/>
                <a:cs typeface="+mn-lt"/>
              </a:rPr>
              <a:t> moddaki resim Matlab </a:t>
            </a:r>
            <a:r>
              <a:rPr lang="tr-TR" sz="1600" dirty="0" err="1">
                <a:ea typeface="+mn-lt"/>
                <a:cs typeface="+mn-lt"/>
              </a:rPr>
              <a:t>bwboundaries</a:t>
            </a:r>
            <a:r>
              <a:rPr lang="tr-TR" sz="1600" dirty="0">
                <a:ea typeface="+mn-lt"/>
                <a:cs typeface="+mn-lt"/>
              </a:rPr>
              <a:t> komutu ile ters çevrilerek arka plan siyaha sınıflandırılacak olan kirazlar beyaza dönüştürülmektedir. Aşağıdaki Şekil 5’de resmin siyah-beyaz piksellere dönüştürülmüş hali gösterilmiştir.</a:t>
            </a:r>
          </a:p>
          <a:p>
            <a:endParaRPr lang="tr-TR" sz="1600" dirty="0"/>
          </a:p>
        </p:txBody>
      </p:sp>
      <p:pic>
        <p:nvPicPr>
          <p:cNvPr id="4" name="Resim 4">
            <a:extLst>
              <a:ext uri="{FF2B5EF4-FFF2-40B4-BE49-F238E27FC236}">
                <a16:creationId xmlns:a16="http://schemas.microsoft.com/office/drawing/2014/main" id="{10A89663-ED8F-9B35-85BB-4AF6B255DB69}"/>
              </a:ext>
            </a:extLst>
          </p:cNvPr>
          <p:cNvPicPr>
            <a:picLocks noChangeAspect="1"/>
          </p:cNvPicPr>
          <p:nvPr/>
        </p:nvPicPr>
        <p:blipFill>
          <a:blip r:embed="rId2"/>
          <a:stretch>
            <a:fillRect/>
          </a:stretch>
        </p:blipFill>
        <p:spPr>
          <a:xfrm>
            <a:off x="902494" y="2497066"/>
            <a:ext cx="2743200" cy="935182"/>
          </a:xfrm>
          <a:prstGeom prst="rect">
            <a:avLst/>
          </a:prstGeom>
        </p:spPr>
      </p:pic>
      <p:sp>
        <p:nvSpPr>
          <p:cNvPr id="5" name="Metin kutusu 4">
            <a:extLst>
              <a:ext uri="{FF2B5EF4-FFF2-40B4-BE49-F238E27FC236}">
                <a16:creationId xmlns:a16="http://schemas.microsoft.com/office/drawing/2014/main" id="{9D063C6D-8AD6-4B4C-236E-D21B32FECFAB}"/>
              </a:ext>
            </a:extLst>
          </p:cNvPr>
          <p:cNvSpPr txBox="1"/>
          <p:nvPr/>
        </p:nvSpPr>
        <p:spPr>
          <a:xfrm>
            <a:off x="497681" y="3593306"/>
            <a:ext cx="100893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Resim </a:t>
            </a:r>
            <a:r>
              <a:rPr lang="en-US" sz="1600" dirty="0" err="1"/>
              <a:t>siyah-beyaz</a:t>
            </a:r>
            <a:r>
              <a:rPr lang="en-US" sz="1600" dirty="0"/>
              <a:t> </a:t>
            </a:r>
            <a:r>
              <a:rPr lang="en-US" sz="1600" dirty="0" err="1"/>
              <a:t>piksellere</a:t>
            </a:r>
            <a:r>
              <a:rPr lang="en-US" sz="1600" dirty="0"/>
              <a:t> </a:t>
            </a:r>
            <a:r>
              <a:rPr lang="en-US" sz="1600" dirty="0" err="1"/>
              <a:t>dönüştürülüp</a:t>
            </a:r>
            <a:r>
              <a:rPr lang="en-US" sz="1600" dirty="0"/>
              <a:t> </a:t>
            </a:r>
            <a:r>
              <a:rPr lang="en-US" sz="1600" dirty="0" err="1"/>
              <a:t>ters</a:t>
            </a:r>
            <a:r>
              <a:rPr lang="en-US" sz="1600" dirty="0"/>
              <a:t> </a:t>
            </a:r>
            <a:r>
              <a:rPr lang="en-US" sz="1600" dirty="0" err="1"/>
              <a:t>çevirme</a:t>
            </a:r>
            <a:r>
              <a:rPr lang="en-US" sz="1600" dirty="0"/>
              <a:t> </a:t>
            </a:r>
            <a:r>
              <a:rPr lang="en-US" sz="1600" dirty="0" err="1"/>
              <a:t>işlemi</a:t>
            </a:r>
            <a:r>
              <a:rPr lang="en-US" sz="1600" dirty="0"/>
              <a:t> </a:t>
            </a:r>
            <a:r>
              <a:rPr lang="en-US" sz="1600" dirty="0" err="1"/>
              <a:t>uygulandıktan</a:t>
            </a:r>
            <a:r>
              <a:rPr lang="en-US" sz="1600" dirty="0"/>
              <a:t> </a:t>
            </a:r>
            <a:r>
              <a:rPr lang="en-US" sz="1600" dirty="0" err="1"/>
              <a:t>sonra</a:t>
            </a:r>
            <a:r>
              <a:rPr lang="en-US" sz="1600" dirty="0"/>
              <a:t> </a:t>
            </a:r>
            <a:r>
              <a:rPr lang="en-US" sz="1600" dirty="0" err="1"/>
              <a:t>resimde</a:t>
            </a:r>
            <a:r>
              <a:rPr lang="en-US" sz="1600" dirty="0"/>
              <a:t> </a:t>
            </a:r>
            <a:r>
              <a:rPr lang="en-US" sz="1600" dirty="0" err="1"/>
              <a:t>bulunan</a:t>
            </a:r>
            <a:r>
              <a:rPr lang="en-US" sz="1600" dirty="0"/>
              <a:t> </a:t>
            </a:r>
            <a:r>
              <a:rPr lang="en-US" sz="1600" dirty="0" err="1"/>
              <a:t>belirli</a:t>
            </a:r>
            <a:r>
              <a:rPr lang="en-US" sz="1600" dirty="0"/>
              <a:t> </a:t>
            </a:r>
            <a:r>
              <a:rPr lang="en-US" sz="1600" dirty="0" err="1"/>
              <a:t>boyutun</a:t>
            </a:r>
            <a:r>
              <a:rPr lang="en-US" sz="1600" dirty="0"/>
              <a:t> </a:t>
            </a:r>
            <a:r>
              <a:rPr lang="en-US" sz="1600" dirty="0" err="1"/>
              <a:t>altındaki</a:t>
            </a:r>
            <a:r>
              <a:rPr lang="en-US" sz="1600" dirty="0"/>
              <a:t> </a:t>
            </a:r>
            <a:r>
              <a:rPr lang="en-US" sz="1600" dirty="0" err="1"/>
              <a:t>gürültü</a:t>
            </a:r>
            <a:r>
              <a:rPr lang="en-US" sz="1600" dirty="0"/>
              <a:t> </a:t>
            </a:r>
            <a:r>
              <a:rPr lang="en-US" sz="1600" dirty="0" err="1"/>
              <a:t>olarak</a:t>
            </a:r>
            <a:r>
              <a:rPr lang="en-US" sz="1600" dirty="0"/>
              <a:t> </a:t>
            </a:r>
            <a:r>
              <a:rPr lang="en-US" sz="1600" dirty="0" err="1"/>
              <a:t>tabir</a:t>
            </a:r>
            <a:r>
              <a:rPr lang="en-US" sz="1600" dirty="0"/>
              <a:t> </a:t>
            </a:r>
            <a:r>
              <a:rPr lang="en-US" sz="1600" dirty="0" err="1"/>
              <a:t>edilen</a:t>
            </a:r>
            <a:r>
              <a:rPr lang="en-US" sz="1600" dirty="0"/>
              <a:t> </a:t>
            </a:r>
            <a:r>
              <a:rPr lang="en-US" sz="1600" dirty="0" err="1"/>
              <a:t>nesneler</a:t>
            </a:r>
            <a:r>
              <a:rPr lang="en-US" sz="1600" dirty="0"/>
              <a:t> Matlab </a:t>
            </a:r>
            <a:r>
              <a:rPr lang="en-US" sz="1600" dirty="0" err="1"/>
              <a:t>bwareaopen</a:t>
            </a:r>
            <a:r>
              <a:rPr lang="en-US" sz="1600" dirty="0"/>
              <a:t> </a:t>
            </a:r>
            <a:r>
              <a:rPr lang="en-US" sz="1600" dirty="0" err="1"/>
              <a:t>komutu</a:t>
            </a:r>
            <a:r>
              <a:rPr lang="en-US" sz="1600" dirty="0"/>
              <a:t> </a:t>
            </a:r>
            <a:r>
              <a:rPr lang="en-US" sz="1600" dirty="0" err="1"/>
              <a:t>ile</a:t>
            </a:r>
            <a:r>
              <a:rPr lang="en-US" sz="1600" dirty="0"/>
              <a:t> </a:t>
            </a:r>
            <a:r>
              <a:rPr lang="en-US" sz="1600" dirty="0" err="1"/>
              <a:t>kaldırılmıştır</a:t>
            </a:r>
            <a:r>
              <a:rPr lang="en-US" sz="1600" dirty="0"/>
              <a:t>. Daha </a:t>
            </a:r>
            <a:r>
              <a:rPr lang="en-US" sz="1600" dirty="0" err="1"/>
              <a:t>sonra</a:t>
            </a:r>
            <a:r>
              <a:rPr lang="en-US" sz="1600" dirty="0"/>
              <a:t> program </a:t>
            </a:r>
            <a:r>
              <a:rPr lang="en-US" sz="1600" dirty="0" err="1"/>
              <a:t>tarafından</a:t>
            </a:r>
            <a:r>
              <a:rPr lang="en-US" sz="1600" dirty="0"/>
              <a:t> </a:t>
            </a:r>
            <a:r>
              <a:rPr lang="en-US" sz="1600" dirty="0" err="1"/>
              <a:t>tespit</a:t>
            </a:r>
            <a:r>
              <a:rPr lang="en-US" sz="1600" dirty="0"/>
              <a:t> </a:t>
            </a:r>
            <a:r>
              <a:rPr lang="en-US" sz="1600" dirty="0" err="1"/>
              <a:t>edilen</a:t>
            </a:r>
            <a:r>
              <a:rPr lang="en-US" sz="1600" dirty="0"/>
              <a:t> </a:t>
            </a:r>
            <a:r>
              <a:rPr lang="en-US" sz="1600" dirty="0" err="1"/>
              <a:t>kirazların</a:t>
            </a:r>
            <a:r>
              <a:rPr lang="en-US" sz="1600" dirty="0"/>
              <a:t> </a:t>
            </a:r>
            <a:r>
              <a:rPr lang="en-US" sz="1600" dirty="0" err="1"/>
              <a:t>sınırları</a:t>
            </a:r>
            <a:r>
              <a:rPr lang="en-US" sz="1600" dirty="0"/>
              <a:t> </a:t>
            </a:r>
            <a:r>
              <a:rPr lang="en-US" sz="1600" dirty="0" err="1"/>
              <a:t>eşikleme</a:t>
            </a:r>
            <a:r>
              <a:rPr lang="en-US" sz="1600" dirty="0"/>
              <a:t> </a:t>
            </a:r>
            <a:r>
              <a:rPr lang="en-US" sz="1600" dirty="0" err="1"/>
              <a:t>yöntemi</a:t>
            </a:r>
            <a:r>
              <a:rPr lang="en-US" sz="1600" dirty="0"/>
              <a:t> </a:t>
            </a:r>
            <a:r>
              <a:rPr lang="en-US" sz="1600" dirty="0" err="1"/>
              <a:t>kullanılarak</a:t>
            </a:r>
            <a:r>
              <a:rPr lang="en-US" sz="1600" dirty="0"/>
              <a:t> </a:t>
            </a:r>
            <a:r>
              <a:rPr lang="en-US" sz="1600" dirty="0" err="1"/>
              <a:t>mavi</a:t>
            </a:r>
            <a:r>
              <a:rPr lang="en-US" sz="1600" dirty="0"/>
              <a:t> </a:t>
            </a:r>
            <a:r>
              <a:rPr lang="en-US" sz="1600" dirty="0" err="1"/>
              <a:t>renk</a:t>
            </a:r>
            <a:r>
              <a:rPr lang="en-US" sz="1600" dirty="0"/>
              <a:t> </a:t>
            </a:r>
            <a:r>
              <a:rPr lang="en-US" sz="1600" dirty="0" err="1"/>
              <a:t>ile</a:t>
            </a:r>
            <a:r>
              <a:rPr lang="en-US" sz="1600" dirty="0"/>
              <a:t> </a:t>
            </a:r>
            <a:r>
              <a:rPr lang="en-US" sz="1600" dirty="0" err="1"/>
              <a:t>belirlenmiş</a:t>
            </a:r>
            <a:r>
              <a:rPr lang="en-US" sz="1600" dirty="0"/>
              <a:t> </a:t>
            </a:r>
            <a:r>
              <a:rPr lang="en-US" sz="1600" dirty="0" err="1"/>
              <a:t>ve</a:t>
            </a:r>
            <a:r>
              <a:rPr lang="en-US" sz="1600" dirty="0"/>
              <a:t> </a:t>
            </a:r>
            <a:r>
              <a:rPr lang="en-US" sz="1600" dirty="0" err="1"/>
              <a:t>resimde</a:t>
            </a:r>
            <a:r>
              <a:rPr lang="en-US" sz="1600" dirty="0"/>
              <a:t> </a:t>
            </a:r>
            <a:r>
              <a:rPr lang="en-US" sz="1600" dirty="0" err="1"/>
              <a:t>bulunan</a:t>
            </a:r>
            <a:r>
              <a:rPr lang="en-US" sz="1600" dirty="0"/>
              <a:t> </a:t>
            </a:r>
            <a:r>
              <a:rPr lang="en-US" sz="1600" dirty="0" err="1"/>
              <a:t>nesne</a:t>
            </a:r>
            <a:r>
              <a:rPr lang="en-US" sz="1600" dirty="0"/>
              <a:t> </a:t>
            </a:r>
            <a:r>
              <a:rPr lang="en-US" sz="1600" dirty="0" err="1"/>
              <a:t>sayısı</a:t>
            </a:r>
            <a:r>
              <a:rPr lang="en-US" sz="1600" dirty="0"/>
              <a:t> </a:t>
            </a:r>
            <a:r>
              <a:rPr lang="en-US" sz="1600" dirty="0" err="1"/>
              <a:t>ekrana</a:t>
            </a:r>
            <a:r>
              <a:rPr lang="en-US" sz="1600" dirty="0"/>
              <a:t> </a:t>
            </a:r>
            <a:r>
              <a:rPr lang="en-US" sz="1600" dirty="0" err="1"/>
              <a:t>yansıtılmıştır</a:t>
            </a:r>
            <a:r>
              <a:rPr lang="en-US" sz="1600" dirty="0"/>
              <a:t>. </a:t>
            </a:r>
            <a:r>
              <a:rPr lang="en-US" sz="1600" dirty="0" err="1"/>
              <a:t>Aşağıdaki</a:t>
            </a:r>
            <a:r>
              <a:rPr lang="en-US" sz="1600" dirty="0"/>
              <a:t> </a:t>
            </a:r>
            <a:r>
              <a:rPr lang="en-US" sz="1600" dirty="0" err="1"/>
              <a:t>Şekil</a:t>
            </a:r>
            <a:r>
              <a:rPr lang="en-US" sz="1600" dirty="0"/>
              <a:t> 6’da </a:t>
            </a:r>
            <a:r>
              <a:rPr lang="en-US" sz="1600" dirty="0" err="1"/>
              <a:t>siyah-beyaz</a:t>
            </a:r>
            <a:r>
              <a:rPr lang="en-US" sz="1600" dirty="0"/>
              <a:t> </a:t>
            </a:r>
            <a:r>
              <a:rPr lang="en-US" sz="1600" dirty="0" err="1"/>
              <a:t>piksellere</a:t>
            </a:r>
            <a:r>
              <a:rPr lang="en-US" sz="1600" dirty="0"/>
              <a:t> </a:t>
            </a:r>
            <a:r>
              <a:rPr lang="en-US" sz="1600" dirty="0" err="1"/>
              <a:t>dönüştürülen</a:t>
            </a:r>
            <a:r>
              <a:rPr lang="en-US" sz="1600" dirty="0"/>
              <a:t> </a:t>
            </a:r>
            <a:r>
              <a:rPr lang="en-US" sz="1600" dirty="0" err="1"/>
              <a:t>resmin</a:t>
            </a:r>
            <a:r>
              <a:rPr lang="en-US" sz="1600" dirty="0"/>
              <a:t> </a:t>
            </a:r>
            <a:r>
              <a:rPr lang="en-US" sz="1600" dirty="0" err="1"/>
              <a:t>eşikleme</a:t>
            </a:r>
            <a:r>
              <a:rPr lang="en-US" sz="1600" dirty="0"/>
              <a:t> </a:t>
            </a:r>
            <a:r>
              <a:rPr lang="en-US" sz="1600" dirty="0" err="1"/>
              <a:t>yöntemi</a:t>
            </a:r>
            <a:r>
              <a:rPr lang="en-US" sz="1600" dirty="0"/>
              <a:t> </a:t>
            </a:r>
            <a:r>
              <a:rPr lang="en-US" sz="1600" dirty="0" err="1"/>
              <a:t>ile</a:t>
            </a:r>
            <a:r>
              <a:rPr lang="en-US" sz="1600" dirty="0"/>
              <a:t> </a:t>
            </a:r>
            <a:r>
              <a:rPr lang="en-US" sz="1600" dirty="0" err="1"/>
              <a:t>sınırlarının</a:t>
            </a:r>
            <a:r>
              <a:rPr lang="en-US" sz="1600" dirty="0"/>
              <a:t> </a:t>
            </a:r>
            <a:r>
              <a:rPr lang="en-US" sz="1600" dirty="0" err="1"/>
              <a:t>mavi</a:t>
            </a:r>
            <a:r>
              <a:rPr lang="en-US" sz="1600" dirty="0"/>
              <a:t> </a:t>
            </a:r>
            <a:r>
              <a:rPr lang="en-US" sz="1600" dirty="0" err="1"/>
              <a:t>renge</a:t>
            </a:r>
            <a:r>
              <a:rPr lang="en-US" sz="1600" dirty="0"/>
              <a:t> </a:t>
            </a:r>
            <a:r>
              <a:rPr lang="en-US" sz="1600" dirty="0" err="1"/>
              <a:t>dönüştürülmüş</a:t>
            </a:r>
            <a:r>
              <a:rPr lang="en-US" sz="1600" dirty="0"/>
              <a:t> </a:t>
            </a:r>
            <a:r>
              <a:rPr lang="en-US" sz="1600" dirty="0" err="1"/>
              <a:t>hali</a:t>
            </a:r>
            <a:r>
              <a:rPr lang="en-US" sz="1600" dirty="0"/>
              <a:t> </a:t>
            </a:r>
            <a:r>
              <a:rPr lang="en-US" sz="1600" dirty="0" err="1"/>
              <a:t>gösterilmiştir</a:t>
            </a:r>
            <a:r>
              <a:rPr lang="en-US" sz="1600" dirty="0"/>
              <a:t>.</a:t>
            </a:r>
          </a:p>
        </p:txBody>
      </p:sp>
      <p:pic>
        <p:nvPicPr>
          <p:cNvPr id="6" name="Resim 6">
            <a:extLst>
              <a:ext uri="{FF2B5EF4-FFF2-40B4-BE49-F238E27FC236}">
                <a16:creationId xmlns:a16="http://schemas.microsoft.com/office/drawing/2014/main" id="{C86434CE-E9A9-43FC-76F5-373652C2942F}"/>
              </a:ext>
            </a:extLst>
          </p:cNvPr>
          <p:cNvPicPr>
            <a:picLocks noChangeAspect="1"/>
          </p:cNvPicPr>
          <p:nvPr/>
        </p:nvPicPr>
        <p:blipFill>
          <a:blip r:embed="rId3"/>
          <a:stretch>
            <a:fillRect/>
          </a:stretch>
        </p:blipFill>
        <p:spPr>
          <a:xfrm>
            <a:off x="723900" y="5452256"/>
            <a:ext cx="2921793" cy="989834"/>
          </a:xfrm>
          <a:prstGeom prst="rect">
            <a:avLst/>
          </a:prstGeom>
        </p:spPr>
      </p:pic>
    </p:spTree>
    <p:extLst>
      <p:ext uri="{BB962C8B-B14F-4D97-AF65-F5344CB8AC3E}">
        <p14:creationId xmlns:p14="http://schemas.microsoft.com/office/powerpoint/2010/main" val="271645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D2CB9D-23BE-380A-A1E0-6C666092136C}"/>
              </a:ext>
            </a:extLst>
          </p:cNvPr>
          <p:cNvSpPr>
            <a:spLocks noGrp="1"/>
          </p:cNvSpPr>
          <p:nvPr>
            <p:ph type="title"/>
          </p:nvPr>
        </p:nvSpPr>
        <p:spPr>
          <a:xfrm>
            <a:off x="525717" y="60787"/>
            <a:ext cx="10077557" cy="1325563"/>
          </a:xfrm>
        </p:spPr>
        <p:txBody>
          <a:bodyPr>
            <a:normAutofit/>
          </a:bodyPr>
          <a:lstStyle/>
          <a:p>
            <a:r>
              <a:rPr lang="tr-TR" sz="2000" i="0" dirty="0">
                <a:ea typeface="+mj-lt"/>
                <a:cs typeface="+mj-lt"/>
              </a:rPr>
              <a:t>3. Araştırma Sonuçları ve Tartışma</a:t>
            </a:r>
            <a:endParaRPr lang="tr-TR" sz="2000" dirty="0"/>
          </a:p>
        </p:txBody>
      </p:sp>
      <p:sp>
        <p:nvSpPr>
          <p:cNvPr id="3" name="İçerik Yer Tutucusu 2">
            <a:extLst>
              <a:ext uri="{FF2B5EF4-FFF2-40B4-BE49-F238E27FC236}">
                <a16:creationId xmlns:a16="http://schemas.microsoft.com/office/drawing/2014/main" id="{17F81D1A-B83F-3A74-7953-3C3AF8397E85}"/>
              </a:ext>
            </a:extLst>
          </p:cNvPr>
          <p:cNvSpPr>
            <a:spLocks noGrp="1"/>
          </p:cNvSpPr>
          <p:nvPr>
            <p:ph idx="1"/>
          </p:nvPr>
        </p:nvSpPr>
        <p:spPr>
          <a:xfrm>
            <a:off x="525717" y="1247916"/>
            <a:ext cx="10077557" cy="3549045"/>
          </a:xfrm>
        </p:spPr>
        <p:txBody>
          <a:bodyPr vert="horz" lIns="91440" tIns="45720" rIns="91440" bIns="45720" rtlCol="0" anchor="t">
            <a:normAutofit/>
          </a:bodyPr>
          <a:lstStyle/>
          <a:p>
            <a:r>
              <a:rPr lang="tr-TR" sz="1600" dirty="0">
                <a:ea typeface="+mn-lt"/>
                <a:cs typeface="+mn-lt"/>
              </a:rPr>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endParaRPr lang="tr-TR" sz="1600" dirty="0"/>
          </a:p>
        </p:txBody>
      </p:sp>
      <p:pic>
        <p:nvPicPr>
          <p:cNvPr id="4" name="Resim 4">
            <a:extLst>
              <a:ext uri="{FF2B5EF4-FFF2-40B4-BE49-F238E27FC236}">
                <a16:creationId xmlns:a16="http://schemas.microsoft.com/office/drawing/2014/main" id="{C3A73AD4-0C8D-6A23-E0D7-8A48DC75E959}"/>
              </a:ext>
            </a:extLst>
          </p:cNvPr>
          <p:cNvPicPr>
            <a:picLocks noChangeAspect="1"/>
          </p:cNvPicPr>
          <p:nvPr/>
        </p:nvPicPr>
        <p:blipFill>
          <a:blip r:embed="rId2"/>
          <a:stretch>
            <a:fillRect/>
          </a:stretch>
        </p:blipFill>
        <p:spPr>
          <a:xfrm>
            <a:off x="842962" y="2560932"/>
            <a:ext cx="3695699" cy="1247979"/>
          </a:xfrm>
          <a:prstGeom prst="rect">
            <a:avLst/>
          </a:prstGeom>
        </p:spPr>
      </p:pic>
      <p:sp>
        <p:nvSpPr>
          <p:cNvPr id="5" name="Metin kutusu 4">
            <a:extLst>
              <a:ext uri="{FF2B5EF4-FFF2-40B4-BE49-F238E27FC236}">
                <a16:creationId xmlns:a16="http://schemas.microsoft.com/office/drawing/2014/main" id="{3BA7FD3F-A7CB-629B-B5EC-D067EBD1C076}"/>
              </a:ext>
            </a:extLst>
          </p:cNvPr>
          <p:cNvSpPr txBox="1"/>
          <p:nvPr/>
        </p:nvSpPr>
        <p:spPr>
          <a:xfrm>
            <a:off x="521495" y="4450556"/>
            <a:ext cx="102798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t>Yapılan</a:t>
            </a:r>
            <a:r>
              <a:rPr lang="en-US" sz="1600" dirty="0"/>
              <a:t> </a:t>
            </a:r>
            <a:r>
              <a:rPr lang="en-US" sz="1600" dirty="0" err="1"/>
              <a:t>çalışmada</a:t>
            </a:r>
            <a:r>
              <a:rPr lang="en-US" sz="1600" dirty="0"/>
              <a:t> </a:t>
            </a:r>
            <a:r>
              <a:rPr lang="en-US" sz="1600" dirty="0" err="1"/>
              <a:t>kirazlar</a:t>
            </a:r>
            <a:r>
              <a:rPr lang="en-US" sz="1600" dirty="0"/>
              <a:t> </a:t>
            </a:r>
            <a:r>
              <a:rPr lang="en-US" sz="1600" dirty="0" err="1"/>
              <a:t>üst</a:t>
            </a:r>
            <a:r>
              <a:rPr lang="en-US" sz="1600" dirty="0"/>
              <a:t> </a:t>
            </a:r>
            <a:r>
              <a:rPr lang="en-US" sz="1600" dirty="0" err="1"/>
              <a:t>üste</a:t>
            </a:r>
            <a:r>
              <a:rPr lang="en-US" sz="1600" dirty="0"/>
              <a:t> </a:t>
            </a:r>
            <a:r>
              <a:rPr lang="en-US" sz="1600" dirty="0" err="1"/>
              <a:t>gelmeden</a:t>
            </a:r>
            <a:r>
              <a:rPr lang="en-US" sz="1600" dirty="0"/>
              <a:t> </a:t>
            </a:r>
            <a:r>
              <a:rPr lang="en-US" sz="1600" dirty="0" err="1"/>
              <a:t>ayrık</a:t>
            </a:r>
            <a:r>
              <a:rPr lang="en-US" sz="1600" dirty="0"/>
              <a:t> </a:t>
            </a:r>
            <a:r>
              <a:rPr lang="en-US" sz="1600" dirty="0" err="1"/>
              <a:t>olarak</a:t>
            </a:r>
            <a:r>
              <a:rPr lang="en-US" sz="1600" dirty="0"/>
              <a:t> </a:t>
            </a:r>
            <a:r>
              <a:rPr lang="en-US" sz="1600" dirty="0" err="1"/>
              <a:t>resimlenmiştir</a:t>
            </a:r>
            <a:r>
              <a:rPr lang="en-US" sz="1600" dirty="0"/>
              <a:t>. Bu </a:t>
            </a:r>
            <a:r>
              <a:rPr lang="en-US" sz="1600" dirty="0" err="1"/>
              <a:t>sayede</a:t>
            </a:r>
            <a:r>
              <a:rPr lang="en-US" sz="1600" dirty="0"/>
              <a:t> </a:t>
            </a:r>
            <a:r>
              <a:rPr lang="en-US" sz="1600" dirty="0" err="1"/>
              <a:t>sınıflandırma</a:t>
            </a:r>
            <a:r>
              <a:rPr lang="en-US" sz="1600" dirty="0"/>
              <a:t> </a:t>
            </a:r>
            <a:r>
              <a:rPr lang="en-US" sz="1600" dirty="0" err="1"/>
              <a:t>başarısı</a:t>
            </a:r>
            <a:r>
              <a:rPr lang="en-US" sz="1600" dirty="0"/>
              <a:t> %100 </a:t>
            </a:r>
            <a:r>
              <a:rPr lang="en-US" sz="1600" dirty="0" err="1"/>
              <a:t>olarak</a:t>
            </a:r>
            <a:r>
              <a:rPr lang="en-US" sz="1600" dirty="0"/>
              <a:t> </a:t>
            </a:r>
            <a:r>
              <a:rPr lang="en-US" sz="1600" dirty="0" err="1"/>
              <a:t>gerçekleşmiştir</a:t>
            </a:r>
            <a:r>
              <a:rPr lang="en-US" sz="1600" dirty="0"/>
              <a:t>. </a:t>
            </a:r>
            <a:r>
              <a:rPr lang="en-US" sz="1600" dirty="0" err="1"/>
              <a:t>Ancak</a:t>
            </a:r>
            <a:r>
              <a:rPr lang="en-US" sz="1600" dirty="0"/>
              <a:t> </a:t>
            </a:r>
            <a:r>
              <a:rPr lang="en-US" sz="1600" dirty="0" err="1"/>
              <a:t>kirazların</a:t>
            </a:r>
            <a:r>
              <a:rPr lang="en-US" sz="1600" dirty="0"/>
              <a:t> </a:t>
            </a:r>
            <a:r>
              <a:rPr lang="en-US" sz="1600" dirty="0" err="1"/>
              <a:t>üst</a:t>
            </a:r>
            <a:r>
              <a:rPr lang="en-US" sz="1600" dirty="0"/>
              <a:t> </a:t>
            </a:r>
            <a:r>
              <a:rPr lang="en-US" sz="1600" dirty="0" err="1"/>
              <a:t>üste</a:t>
            </a:r>
            <a:r>
              <a:rPr lang="en-US" sz="1600" dirty="0"/>
              <a:t> </a:t>
            </a:r>
            <a:r>
              <a:rPr lang="en-US" sz="1600" dirty="0" err="1"/>
              <a:t>gelmesi</a:t>
            </a:r>
            <a:r>
              <a:rPr lang="en-US" sz="1600" dirty="0"/>
              <a:t> </a:t>
            </a:r>
            <a:r>
              <a:rPr lang="en-US" sz="1600" dirty="0" err="1"/>
              <a:t>durumunda</a:t>
            </a:r>
            <a:r>
              <a:rPr lang="en-US" sz="1600" dirty="0"/>
              <a:t> </a:t>
            </a:r>
            <a:r>
              <a:rPr lang="en-US" sz="1600" dirty="0" err="1"/>
              <a:t>sınıflandırma</a:t>
            </a:r>
            <a:r>
              <a:rPr lang="en-US" sz="1600" dirty="0"/>
              <a:t> </a:t>
            </a:r>
            <a:r>
              <a:rPr lang="en-US" sz="1600" dirty="0" err="1"/>
              <a:t>başarısının</a:t>
            </a:r>
            <a:r>
              <a:rPr lang="en-US" sz="1600" dirty="0"/>
              <a:t> </a:t>
            </a:r>
            <a:r>
              <a:rPr lang="en-US" sz="1600" dirty="0" err="1"/>
              <a:t>düşeceği</a:t>
            </a:r>
            <a:r>
              <a:rPr lang="en-US" sz="1600" dirty="0"/>
              <a:t> </a:t>
            </a:r>
            <a:r>
              <a:rPr lang="en-US" sz="1600" dirty="0" err="1"/>
              <a:t>değerlendirilmektedir</a:t>
            </a:r>
            <a:r>
              <a:rPr lang="en-US" sz="1600" dirty="0"/>
              <a:t>.</a:t>
            </a:r>
          </a:p>
        </p:txBody>
      </p:sp>
      <p:sp>
        <p:nvSpPr>
          <p:cNvPr id="6" name="Metin kutusu 5">
            <a:extLst>
              <a:ext uri="{FF2B5EF4-FFF2-40B4-BE49-F238E27FC236}">
                <a16:creationId xmlns:a16="http://schemas.microsoft.com/office/drawing/2014/main" id="{98DBA81F-C6D6-ABA9-8E05-05C4FD168EE3}"/>
              </a:ext>
            </a:extLst>
          </p:cNvPr>
          <p:cNvSpPr txBox="1"/>
          <p:nvPr/>
        </p:nvSpPr>
        <p:spPr>
          <a:xfrm>
            <a:off x="747712" y="3950494"/>
            <a:ext cx="58864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t>Şekil</a:t>
            </a:r>
            <a:r>
              <a:rPr lang="en-US" sz="1600" dirty="0"/>
              <a:t> 7. </a:t>
            </a:r>
            <a:r>
              <a:rPr lang="en-US" sz="1600" dirty="0" err="1"/>
              <a:t>Kirazların</a:t>
            </a:r>
            <a:r>
              <a:rPr lang="en-US" sz="1600" dirty="0"/>
              <a:t> </a:t>
            </a:r>
            <a:r>
              <a:rPr lang="en-US" sz="1600" dirty="0" err="1"/>
              <a:t>boyutlarına</a:t>
            </a:r>
            <a:r>
              <a:rPr lang="en-US" sz="1600" dirty="0"/>
              <a:t> </a:t>
            </a:r>
            <a:r>
              <a:rPr lang="en-US" sz="1600" dirty="0" err="1"/>
              <a:t>göre</a:t>
            </a:r>
            <a:r>
              <a:rPr lang="en-US" sz="1600" dirty="0"/>
              <a:t> </a:t>
            </a:r>
            <a:r>
              <a:rPr lang="en-US" sz="1600" dirty="0" err="1"/>
              <a:t>sınıflandırılması</a:t>
            </a:r>
            <a:endParaRPr lang="en-US" sz="1600"/>
          </a:p>
        </p:txBody>
      </p:sp>
    </p:spTree>
    <p:extLst>
      <p:ext uri="{BB962C8B-B14F-4D97-AF65-F5344CB8AC3E}">
        <p14:creationId xmlns:p14="http://schemas.microsoft.com/office/powerpoint/2010/main" val="112871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98B9BC-03E5-7D39-9B45-1D4E98E93A7B}"/>
              </a:ext>
            </a:extLst>
          </p:cNvPr>
          <p:cNvSpPr>
            <a:spLocks noGrp="1"/>
          </p:cNvSpPr>
          <p:nvPr>
            <p:ph type="title"/>
          </p:nvPr>
        </p:nvSpPr>
        <p:spPr>
          <a:xfrm>
            <a:off x="525717" y="72693"/>
            <a:ext cx="10077557" cy="1325563"/>
          </a:xfrm>
        </p:spPr>
        <p:txBody>
          <a:bodyPr>
            <a:normAutofit/>
          </a:bodyPr>
          <a:lstStyle/>
          <a:p>
            <a:r>
              <a:rPr lang="tr-TR" sz="2000" i="0" dirty="0">
                <a:ea typeface="+mj-lt"/>
                <a:cs typeface="+mj-lt"/>
              </a:rPr>
              <a:t>4. Sonuç</a:t>
            </a:r>
            <a:endParaRPr lang="tr-TR" sz="2000" dirty="0"/>
          </a:p>
        </p:txBody>
      </p:sp>
      <p:sp>
        <p:nvSpPr>
          <p:cNvPr id="3" name="İçerik Yer Tutucusu 2">
            <a:extLst>
              <a:ext uri="{FF2B5EF4-FFF2-40B4-BE49-F238E27FC236}">
                <a16:creationId xmlns:a16="http://schemas.microsoft.com/office/drawing/2014/main" id="{DBD194F9-F1DA-6747-4D35-E477C54BFD21}"/>
              </a:ext>
            </a:extLst>
          </p:cNvPr>
          <p:cNvSpPr>
            <a:spLocks noGrp="1"/>
          </p:cNvSpPr>
          <p:nvPr>
            <p:ph idx="1"/>
          </p:nvPr>
        </p:nvSpPr>
        <p:spPr>
          <a:xfrm>
            <a:off x="525717" y="1486041"/>
            <a:ext cx="10077557" cy="3549045"/>
          </a:xfrm>
        </p:spPr>
        <p:txBody>
          <a:bodyPr vert="horz" lIns="91440" tIns="45720" rIns="91440" bIns="45720" rtlCol="0" anchor="t">
            <a:normAutofit/>
          </a:bodyPr>
          <a:lstStyle/>
          <a:p>
            <a:r>
              <a:rPr lang="tr-TR" sz="1600" dirty="0">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endParaRPr lang="tr-TR" sz="1600" dirty="0"/>
          </a:p>
        </p:txBody>
      </p:sp>
    </p:spTree>
    <p:extLst>
      <p:ext uri="{BB962C8B-B14F-4D97-AF65-F5344CB8AC3E}">
        <p14:creationId xmlns:p14="http://schemas.microsoft.com/office/powerpoint/2010/main" val="474256007"/>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RocaVTI</vt:lpstr>
      <vt:lpstr>Görüntü İşleme Yöntemleri Kullanılarak Kiraz Meyvesinin Sınıflandırılması</vt:lpstr>
      <vt:lpstr>1. Giriş </vt:lpstr>
      <vt:lpstr>2. Materyal ve Metot  2.1. Kiraz Meyvesi</vt:lpstr>
      <vt:lpstr>2.2. Görüntü İşleme</vt:lpstr>
      <vt:lpstr>PowerPoint Sunusu</vt:lpstr>
      <vt:lpstr>PowerPoint Sunusu</vt:lpstr>
      <vt:lpstr>3. Araştırma Sonuçları ve Tartışma</vt:lpstr>
      <vt:lpstr>4. 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197</cp:revision>
  <dcterms:created xsi:type="dcterms:W3CDTF">2022-11-16T08:21:36Z</dcterms:created>
  <dcterms:modified xsi:type="dcterms:W3CDTF">2022-11-16T09:06:52Z</dcterms:modified>
</cp:coreProperties>
</file>