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7" r:id="rId3"/>
    <p:sldId id="258" r:id="rId4"/>
    <p:sldId id="259" r:id="rId5"/>
    <p:sldId id="260" r:id="rId6"/>
    <p:sldId id="261" r:id="rId7"/>
    <p:sldId id="262" r:id="rId8"/>
    <p:sldId id="263" r:id="rId9"/>
    <p:sldId id="264" r:id="rId10"/>
    <p:sldId id="266" r:id="rId11"/>
    <p:sldId id="268" r:id="rId12"/>
    <p:sldId id="265" r:id="rId13"/>
    <p:sldId id="267" r:id="rId14"/>
    <p:sldId id="271" r:id="rId15"/>
    <p:sldId id="270"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1AB733-F6A4-407B-A6B7-3DB5CA0180BD}" v="225" dt="2019-10-14T12:33:17.5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6" autoAdjust="0"/>
    <p:restoredTop sz="94660"/>
  </p:normalViewPr>
  <p:slideViewPr>
    <p:cSldViewPr snapToGrid="0">
      <p:cViewPr varScale="1">
        <p:scale>
          <a:sx n="137" d="100"/>
          <a:sy n="137" d="100"/>
        </p:scale>
        <p:origin x="200"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1684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337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68827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27784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90916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1411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93620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6389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6039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1646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463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266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4597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5183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6629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8848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10/14/19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0454083"/>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mailto:demousr@gmail.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docker/compose/release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hub.docker.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descr="A picture containing food, drawing&#10;&#10;Description generated with very high confidence">
            <a:extLst>
              <a:ext uri="{FF2B5EF4-FFF2-40B4-BE49-F238E27FC236}">
                <a16:creationId xmlns:a16="http://schemas.microsoft.com/office/drawing/2014/main" id="{F4F119D7-7D91-4503-AFF9-A2F986CE269F}"/>
              </a:ext>
            </a:extLst>
          </p:cNvPr>
          <p:cNvPicPr>
            <a:picLocks noChangeAspect="1"/>
          </p:cNvPicPr>
          <p:nvPr/>
        </p:nvPicPr>
        <p:blipFill>
          <a:blip r:embed="rId2"/>
          <a:stretch>
            <a:fillRect/>
          </a:stretch>
        </p:blipFill>
        <p:spPr>
          <a:xfrm>
            <a:off x="980757" y="1292588"/>
            <a:ext cx="5713079" cy="3279412"/>
          </a:xfrm>
          <a:prstGeom prst="rect">
            <a:avLst/>
          </a:prstGeom>
        </p:spPr>
      </p:pic>
      <p:pic>
        <p:nvPicPr>
          <p:cNvPr id="10" name="Picture 10" descr="A picture containing drawing&#10;&#10;Description generated with very high confidence">
            <a:extLst>
              <a:ext uri="{FF2B5EF4-FFF2-40B4-BE49-F238E27FC236}">
                <a16:creationId xmlns:a16="http://schemas.microsoft.com/office/drawing/2014/main" id="{820192C8-AD26-48F7-9D6A-CF6F414134BD}"/>
              </a:ext>
            </a:extLst>
          </p:cNvPr>
          <p:cNvPicPr>
            <a:picLocks noChangeAspect="1"/>
          </p:cNvPicPr>
          <p:nvPr/>
        </p:nvPicPr>
        <p:blipFill>
          <a:blip r:embed="rId3"/>
          <a:stretch>
            <a:fillRect/>
          </a:stretch>
        </p:blipFill>
        <p:spPr>
          <a:xfrm>
            <a:off x="8153400" y="4864906"/>
            <a:ext cx="2743200" cy="919827"/>
          </a:xfrm>
          <a:prstGeom prst="rect">
            <a:avLst/>
          </a:prstGeom>
        </p:spPr>
      </p:pic>
    </p:spTree>
    <p:extLst>
      <p:ext uri="{BB962C8B-B14F-4D97-AF65-F5344CB8AC3E}">
        <p14:creationId xmlns:p14="http://schemas.microsoft.com/office/powerpoint/2010/main" val="2879552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F6489-4C57-45A2-AE3F-402AE7C4B1C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DF39C9A-2FBA-4465-AC0C-8DF0DE5CBE18}"/>
              </a:ext>
            </a:extLst>
          </p:cNvPr>
          <p:cNvSpPr>
            <a:spLocks noGrp="1"/>
          </p:cNvSpPr>
          <p:nvPr>
            <p:ph idx="1"/>
          </p:nvPr>
        </p:nvSpPr>
        <p:spPr>
          <a:xfrm>
            <a:off x="677333" y="2160589"/>
            <a:ext cx="11377817" cy="3880773"/>
          </a:xfrm>
        </p:spPr>
        <p:txBody>
          <a:bodyPr>
            <a:normAutofit/>
          </a:bodyPr>
          <a:lstStyle/>
          <a:p>
            <a:pPr marL="0" indent="0">
              <a:buNone/>
            </a:pPr>
            <a:endParaRPr lang="en-GB" dirty="0"/>
          </a:p>
          <a:p>
            <a:r>
              <a:rPr lang="en-GB" b="1" dirty="0">
                <a:ea typeface="+mn-lt"/>
                <a:cs typeface="+mn-lt"/>
              </a:rPr>
              <a:t>docker pull </a:t>
            </a:r>
            <a:r>
              <a:rPr lang="en-GB" b="1" dirty="0" err="1">
                <a:ea typeface="+mn-lt"/>
                <a:cs typeface="+mn-lt"/>
              </a:rPr>
              <a:t>nginx</a:t>
            </a:r>
            <a:endParaRPr lang="en-GB" dirty="0"/>
          </a:p>
          <a:p>
            <a:r>
              <a:rPr lang="en-GB" b="1" dirty="0">
                <a:ea typeface="+mn-lt"/>
                <a:cs typeface="+mn-lt"/>
              </a:rPr>
              <a:t>docker images</a:t>
            </a:r>
            <a:endParaRPr lang="en-GB" dirty="0"/>
          </a:p>
          <a:p>
            <a:r>
              <a:rPr lang="en-GB" dirty="0">
                <a:ea typeface="+mn-lt"/>
                <a:cs typeface="+mn-lt"/>
              </a:rPr>
              <a:t>  REPOSITORY          TAG                 IMAGE ID            CREATED             SIZE</a:t>
            </a:r>
            <a:endParaRPr lang="en-GB" dirty="0"/>
          </a:p>
          <a:p>
            <a:r>
              <a:rPr lang="en-GB" dirty="0">
                <a:ea typeface="+mn-lt"/>
                <a:cs typeface="+mn-lt"/>
              </a:rPr>
              <a:t>  </a:t>
            </a:r>
            <a:r>
              <a:rPr lang="en-GB" dirty="0" err="1">
                <a:ea typeface="+mn-lt"/>
                <a:cs typeface="+mn-lt"/>
              </a:rPr>
              <a:t>nginx</a:t>
            </a:r>
            <a:r>
              <a:rPr lang="en-GB" dirty="0">
                <a:ea typeface="+mn-lt"/>
                <a:cs typeface="+mn-lt"/>
              </a:rPr>
              <a:t>               latest              f949e7d76d63        2 weeks ago         126MB</a:t>
            </a:r>
            <a:endParaRPr lang="en-GB" dirty="0"/>
          </a:p>
          <a:p>
            <a:r>
              <a:rPr lang="en-GB" b="1" dirty="0">
                <a:ea typeface="+mn-lt"/>
                <a:cs typeface="+mn-lt"/>
              </a:rPr>
              <a:t>docker run --name </a:t>
            </a:r>
            <a:r>
              <a:rPr lang="en-GB" b="1" dirty="0" err="1">
                <a:ea typeface="+mn-lt"/>
                <a:cs typeface="+mn-lt"/>
              </a:rPr>
              <a:t>nginx</a:t>
            </a:r>
            <a:r>
              <a:rPr lang="en-GB" b="1" dirty="0">
                <a:ea typeface="+mn-lt"/>
                <a:cs typeface="+mn-lt"/>
              </a:rPr>
              <a:t> -d -p 8080:80 </a:t>
            </a:r>
            <a:r>
              <a:rPr lang="en-GB" b="1" dirty="0" err="1">
                <a:ea typeface="+mn-lt"/>
                <a:cs typeface="+mn-lt"/>
              </a:rPr>
              <a:t>nginx</a:t>
            </a:r>
            <a:endParaRPr lang="en-GB" dirty="0"/>
          </a:p>
          <a:p>
            <a:r>
              <a:rPr lang="en-GB" dirty="0" err="1">
                <a:ea typeface="+mn-lt"/>
                <a:cs typeface="+mn-lt"/>
              </a:rPr>
              <a:t>Mutlus</a:t>
            </a:r>
            <a:r>
              <a:rPr lang="en-GB" dirty="0">
                <a:ea typeface="+mn-lt"/>
                <a:cs typeface="+mn-lt"/>
              </a:rPr>
              <a:t>-MacBook-Pro:~ </a:t>
            </a:r>
            <a:r>
              <a:rPr lang="en-GB" dirty="0" err="1">
                <a:ea typeface="+mn-lt"/>
                <a:cs typeface="+mn-lt"/>
              </a:rPr>
              <a:t>mokuducu</a:t>
            </a:r>
            <a:r>
              <a:rPr lang="en-GB" dirty="0">
                <a:ea typeface="+mn-lt"/>
                <a:cs typeface="+mn-lt"/>
              </a:rPr>
              <a:t>$ docker </a:t>
            </a:r>
            <a:r>
              <a:rPr lang="en-GB" dirty="0" err="1">
                <a:ea typeface="+mn-lt"/>
                <a:cs typeface="+mn-lt"/>
              </a:rPr>
              <a:t>ps</a:t>
            </a:r>
            <a:r>
              <a:rPr lang="en-GB" dirty="0">
                <a:ea typeface="+mn-lt"/>
                <a:cs typeface="+mn-lt"/>
              </a:rPr>
              <a:t> –a</a:t>
            </a:r>
            <a:endParaRPr lang="en-GB" dirty="0"/>
          </a:p>
          <a:p>
            <a:pPr marL="0" indent="0">
              <a:buNone/>
            </a:pPr>
            <a:endParaRPr lang="en-GB" sz="1400" dirty="0">
              <a:ea typeface="+mn-lt"/>
              <a:cs typeface="+mn-lt"/>
            </a:endParaRPr>
          </a:p>
          <a:p>
            <a:pPr marL="0" indent="0">
              <a:buNone/>
            </a:pPr>
            <a:r>
              <a:rPr lang="en-GB" sz="1400" dirty="0">
                <a:ea typeface="+mn-lt"/>
                <a:cs typeface="+mn-lt"/>
              </a:rPr>
              <a:t>CONTAINER ID        IMAGE               COMMAND                  CREATED             STATUS              PORTS                  NAMES</a:t>
            </a:r>
          </a:p>
          <a:p>
            <a:pPr marL="0" indent="0">
              <a:buNone/>
            </a:pPr>
            <a:r>
              <a:rPr lang="en-GB" sz="1400" dirty="0">
                <a:ea typeface="+mn-lt"/>
                <a:cs typeface="+mn-lt"/>
              </a:rPr>
              <a:t>85a54b8a660c        </a:t>
            </a:r>
            <a:r>
              <a:rPr lang="en-GB" sz="1400" dirty="0" err="1">
                <a:ea typeface="+mn-lt"/>
                <a:cs typeface="+mn-lt"/>
              </a:rPr>
              <a:t>nginx</a:t>
            </a:r>
            <a:r>
              <a:rPr lang="en-GB" sz="1400" dirty="0">
                <a:ea typeface="+mn-lt"/>
                <a:cs typeface="+mn-lt"/>
              </a:rPr>
              <a:t>               "</a:t>
            </a:r>
            <a:r>
              <a:rPr lang="en-GB" sz="1400" dirty="0" err="1">
                <a:ea typeface="+mn-lt"/>
                <a:cs typeface="+mn-lt"/>
              </a:rPr>
              <a:t>nginx</a:t>
            </a:r>
            <a:r>
              <a:rPr lang="en-GB" sz="1400" dirty="0">
                <a:ea typeface="+mn-lt"/>
                <a:cs typeface="+mn-lt"/>
              </a:rPr>
              <a:t> -g 'daemon of…"   About an hour ago   Up 37 minutes       0.0.0.0:8080-&gt;80/</a:t>
            </a:r>
            <a:r>
              <a:rPr lang="en-GB" sz="1400" dirty="0" err="1">
                <a:ea typeface="+mn-lt"/>
                <a:cs typeface="+mn-lt"/>
              </a:rPr>
              <a:t>tcp</a:t>
            </a:r>
            <a:r>
              <a:rPr lang="en-GB" sz="1400" dirty="0">
                <a:ea typeface="+mn-lt"/>
                <a:cs typeface="+mn-lt"/>
              </a:rPr>
              <a:t>   </a:t>
            </a:r>
            <a:r>
              <a:rPr lang="en-GB" sz="1400" dirty="0" err="1">
                <a:ea typeface="+mn-lt"/>
                <a:cs typeface="+mn-lt"/>
              </a:rPr>
              <a:t>nginx</a:t>
            </a:r>
            <a:endParaRPr lang="en-GB" sz="1600" dirty="0"/>
          </a:p>
          <a:p>
            <a:endParaRPr lang="en-GB" dirty="0"/>
          </a:p>
        </p:txBody>
      </p:sp>
    </p:spTree>
    <p:extLst>
      <p:ext uri="{BB962C8B-B14F-4D97-AF65-F5344CB8AC3E}">
        <p14:creationId xmlns:p14="http://schemas.microsoft.com/office/powerpoint/2010/main" val="4287001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26A4-6898-4154-B824-17E284593920}"/>
              </a:ext>
            </a:extLst>
          </p:cNvPr>
          <p:cNvSpPr>
            <a:spLocks noGrp="1"/>
          </p:cNvSpPr>
          <p:nvPr>
            <p:ph type="title"/>
          </p:nvPr>
        </p:nvSpPr>
        <p:spPr>
          <a:xfrm>
            <a:off x="677334" y="609600"/>
            <a:ext cx="8596668" cy="739226"/>
          </a:xfrm>
        </p:spPr>
        <p:txBody>
          <a:bodyPr/>
          <a:lstStyle/>
          <a:p>
            <a:r>
              <a:rPr lang="en-GB" b="1" cap="all" dirty="0">
                <a:ea typeface="+mj-lt"/>
                <a:cs typeface="+mj-lt"/>
              </a:rPr>
              <a:t>Docker File</a:t>
            </a:r>
            <a:endParaRPr lang="en-US" dirty="0"/>
          </a:p>
        </p:txBody>
      </p:sp>
      <p:sp>
        <p:nvSpPr>
          <p:cNvPr id="3" name="Content Placeholder 2">
            <a:extLst>
              <a:ext uri="{FF2B5EF4-FFF2-40B4-BE49-F238E27FC236}">
                <a16:creationId xmlns:a16="http://schemas.microsoft.com/office/drawing/2014/main" id="{235C70DE-5C01-4F1D-A962-16C4C915CD8B}"/>
              </a:ext>
            </a:extLst>
          </p:cNvPr>
          <p:cNvSpPr>
            <a:spLocks noGrp="1"/>
          </p:cNvSpPr>
          <p:nvPr>
            <p:ph idx="1"/>
          </p:nvPr>
        </p:nvSpPr>
        <p:spPr>
          <a:xfrm>
            <a:off x="602689" y="1348826"/>
            <a:ext cx="8596668" cy="5023982"/>
          </a:xfrm>
        </p:spPr>
        <p:txBody>
          <a:bodyPr>
            <a:normAutofit/>
          </a:bodyPr>
          <a:lstStyle/>
          <a:p>
            <a:pPr marL="0" indent="0">
              <a:buNone/>
            </a:pPr>
            <a:endParaRPr lang="en-GB" sz="1200" dirty="0"/>
          </a:p>
          <a:p>
            <a:pPr marL="0" indent="0">
              <a:buNone/>
            </a:pPr>
            <a:r>
              <a:rPr lang="en-GB" sz="1200" b="1" dirty="0" err="1">
                <a:ea typeface="+mn-lt"/>
                <a:cs typeface="+mn-lt"/>
              </a:rPr>
              <a:t>Dockerfile</a:t>
            </a:r>
            <a:r>
              <a:rPr lang="en-GB" sz="1200" b="1" dirty="0">
                <a:ea typeface="+mn-lt"/>
                <a:cs typeface="+mn-lt"/>
              </a:rPr>
              <a:t> – Text file (recipe) used to create Docker images</a:t>
            </a:r>
            <a:endParaRPr lang="en-GB" sz="1200" dirty="0"/>
          </a:p>
          <a:p>
            <a:pPr marL="0" indent="0">
              <a:buNone/>
            </a:pPr>
            <a:r>
              <a:rPr lang="en-GB" sz="1200" b="1" dirty="0">
                <a:ea typeface="+mn-lt"/>
                <a:cs typeface="+mn-lt"/>
              </a:rPr>
              <a:t>Docker file name must be </a:t>
            </a:r>
            <a:r>
              <a:rPr lang="en-GB" sz="1200" b="1" dirty="0" err="1">
                <a:ea typeface="+mn-lt"/>
                <a:cs typeface="+mn-lt"/>
              </a:rPr>
              <a:t>Dockerfile</a:t>
            </a:r>
            <a:endParaRPr lang="en-GB" sz="1200" dirty="0"/>
          </a:p>
          <a:p>
            <a:r>
              <a:rPr lang="en-GB" sz="1200" b="1" dirty="0">
                <a:ea typeface="+mn-lt"/>
                <a:cs typeface="+mn-lt"/>
              </a:rPr>
              <a:t>Docker File Commands</a:t>
            </a:r>
            <a:endParaRPr lang="en-GB" sz="1200" dirty="0"/>
          </a:p>
          <a:p>
            <a:r>
              <a:rPr lang="en-GB" sz="1200" b="1" dirty="0">
                <a:ea typeface="+mn-lt"/>
                <a:cs typeface="+mn-lt"/>
              </a:rPr>
              <a:t>ADD</a:t>
            </a:r>
            <a:r>
              <a:rPr lang="en-GB" sz="1200" dirty="0">
                <a:ea typeface="+mn-lt"/>
                <a:cs typeface="+mn-lt"/>
              </a:rPr>
              <a:t> copies the files from a source on the host into the container’s own filesystem at the set destination.</a:t>
            </a:r>
            <a:endParaRPr lang="en-GB" sz="1200" dirty="0"/>
          </a:p>
          <a:p>
            <a:r>
              <a:rPr lang="en-GB" sz="1200" b="1" dirty="0">
                <a:ea typeface="+mn-lt"/>
                <a:cs typeface="+mn-lt"/>
              </a:rPr>
              <a:t>CMD</a:t>
            </a:r>
            <a:r>
              <a:rPr lang="en-GB" sz="1200" dirty="0">
                <a:ea typeface="+mn-lt"/>
                <a:cs typeface="+mn-lt"/>
              </a:rPr>
              <a:t> can be used for executing a specific command within the container.</a:t>
            </a:r>
            <a:endParaRPr lang="en-GB" sz="1200" dirty="0"/>
          </a:p>
          <a:p>
            <a:r>
              <a:rPr lang="en-GB" sz="1200" b="1" dirty="0">
                <a:ea typeface="+mn-lt"/>
                <a:cs typeface="+mn-lt"/>
              </a:rPr>
              <a:t>ENTRYPOINT</a:t>
            </a:r>
            <a:r>
              <a:rPr lang="en-GB" sz="1200" dirty="0">
                <a:ea typeface="+mn-lt"/>
                <a:cs typeface="+mn-lt"/>
              </a:rPr>
              <a:t> sets a default application to be used every time a container is created with the image.</a:t>
            </a:r>
            <a:endParaRPr lang="en-GB" sz="1200" dirty="0"/>
          </a:p>
          <a:p>
            <a:r>
              <a:rPr lang="en-GB" sz="1200" b="1" dirty="0">
                <a:ea typeface="+mn-lt"/>
                <a:cs typeface="+mn-lt"/>
              </a:rPr>
              <a:t>ENV</a:t>
            </a:r>
            <a:r>
              <a:rPr lang="en-GB" sz="1200" dirty="0">
                <a:ea typeface="+mn-lt"/>
                <a:cs typeface="+mn-lt"/>
              </a:rPr>
              <a:t> sets environment variables.</a:t>
            </a:r>
            <a:endParaRPr lang="en-GB" sz="1200" dirty="0"/>
          </a:p>
          <a:p>
            <a:r>
              <a:rPr lang="en-GB" sz="1200" b="1" dirty="0">
                <a:ea typeface="+mn-lt"/>
                <a:cs typeface="+mn-lt"/>
              </a:rPr>
              <a:t>EXPOSE</a:t>
            </a:r>
            <a:r>
              <a:rPr lang="en-GB" sz="1200" dirty="0">
                <a:ea typeface="+mn-lt"/>
                <a:cs typeface="+mn-lt"/>
              </a:rPr>
              <a:t> associates a specific port to enable networking between the container and the outside world.</a:t>
            </a:r>
            <a:endParaRPr lang="en-GB" sz="1200" dirty="0"/>
          </a:p>
          <a:p>
            <a:r>
              <a:rPr lang="en-GB" sz="1200" b="1" dirty="0">
                <a:ea typeface="+mn-lt"/>
                <a:cs typeface="+mn-lt"/>
              </a:rPr>
              <a:t>FROM</a:t>
            </a:r>
            <a:r>
              <a:rPr lang="en-GB" sz="1200" dirty="0">
                <a:ea typeface="+mn-lt"/>
                <a:cs typeface="+mn-lt"/>
              </a:rPr>
              <a:t> defines the base image used to start the build process.</a:t>
            </a:r>
            <a:endParaRPr lang="en-GB" sz="1200" dirty="0"/>
          </a:p>
          <a:p>
            <a:r>
              <a:rPr lang="en-GB" sz="1200" b="1" dirty="0">
                <a:ea typeface="+mn-lt"/>
                <a:cs typeface="+mn-lt"/>
              </a:rPr>
              <a:t>MAINTAINER</a:t>
            </a:r>
            <a:r>
              <a:rPr lang="en-GB" sz="1200" dirty="0">
                <a:ea typeface="+mn-lt"/>
                <a:cs typeface="+mn-lt"/>
              </a:rPr>
              <a:t> defines a full name and email address of the image creator.</a:t>
            </a:r>
            <a:endParaRPr lang="en-GB" sz="1200" dirty="0"/>
          </a:p>
          <a:p>
            <a:r>
              <a:rPr lang="en-GB" sz="1200" b="1" dirty="0">
                <a:ea typeface="+mn-lt"/>
                <a:cs typeface="+mn-lt"/>
              </a:rPr>
              <a:t>RUN</a:t>
            </a:r>
            <a:r>
              <a:rPr lang="en-GB" sz="1200" dirty="0">
                <a:ea typeface="+mn-lt"/>
                <a:cs typeface="+mn-lt"/>
              </a:rPr>
              <a:t> is the central executing directive for </a:t>
            </a:r>
            <a:r>
              <a:rPr lang="en-GB" sz="1200" dirty="0" err="1">
                <a:ea typeface="+mn-lt"/>
                <a:cs typeface="+mn-lt"/>
              </a:rPr>
              <a:t>Dockerfiles</a:t>
            </a:r>
            <a:r>
              <a:rPr lang="en-GB" sz="1200" dirty="0">
                <a:ea typeface="+mn-lt"/>
                <a:cs typeface="+mn-lt"/>
              </a:rPr>
              <a:t>.</a:t>
            </a:r>
            <a:endParaRPr lang="en-GB" sz="1200" dirty="0"/>
          </a:p>
          <a:p>
            <a:r>
              <a:rPr lang="en-GB" sz="1200" b="1" dirty="0">
                <a:ea typeface="+mn-lt"/>
                <a:cs typeface="+mn-lt"/>
              </a:rPr>
              <a:t>USER</a:t>
            </a:r>
            <a:r>
              <a:rPr lang="en-GB" sz="1200" dirty="0">
                <a:ea typeface="+mn-lt"/>
                <a:cs typeface="+mn-lt"/>
              </a:rPr>
              <a:t> sets the UID (or username) which is to run the container.</a:t>
            </a:r>
            <a:endParaRPr lang="en-GB" sz="1200" dirty="0"/>
          </a:p>
          <a:p>
            <a:r>
              <a:rPr lang="en-GB" sz="1200" b="1" dirty="0">
                <a:ea typeface="+mn-lt"/>
                <a:cs typeface="+mn-lt"/>
              </a:rPr>
              <a:t>VOLUME</a:t>
            </a:r>
            <a:r>
              <a:rPr lang="en-GB" sz="1200" dirty="0">
                <a:ea typeface="+mn-lt"/>
                <a:cs typeface="+mn-lt"/>
              </a:rPr>
              <a:t> is used to enable access from the container to a directory on the host machine.</a:t>
            </a:r>
            <a:endParaRPr lang="en-GB" sz="1200" dirty="0"/>
          </a:p>
          <a:p>
            <a:r>
              <a:rPr lang="en-GB" sz="1200" b="1" dirty="0">
                <a:ea typeface="+mn-lt"/>
                <a:cs typeface="+mn-lt"/>
              </a:rPr>
              <a:t>WORKDIR</a:t>
            </a:r>
            <a:r>
              <a:rPr lang="en-GB" sz="1200" dirty="0">
                <a:ea typeface="+mn-lt"/>
                <a:cs typeface="+mn-lt"/>
              </a:rPr>
              <a:t> sets the path where the command, defined with CMD, is to be executed.</a:t>
            </a:r>
            <a:endParaRPr lang="en-GB" sz="1200" dirty="0"/>
          </a:p>
          <a:p>
            <a:r>
              <a:rPr lang="en-GB" sz="1200" b="1" dirty="0">
                <a:ea typeface="+mn-lt"/>
                <a:cs typeface="+mn-lt"/>
              </a:rPr>
              <a:t>LABEL </a:t>
            </a:r>
            <a:r>
              <a:rPr lang="en-GB" sz="1200" dirty="0">
                <a:ea typeface="+mn-lt"/>
                <a:cs typeface="+mn-lt"/>
              </a:rPr>
              <a:t>allows you to add a label to your docker image.</a:t>
            </a:r>
            <a:endParaRPr lang="en-GB" sz="1200" dirty="0"/>
          </a:p>
          <a:p>
            <a:endParaRPr lang="en-GB" sz="800" dirty="0"/>
          </a:p>
        </p:txBody>
      </p:sp>
    </p:spTree>
    <p:extLst>
      <p:ext uri="{BB962C8B-B14F-4D97-AF65-F5344CB8AC3E}">
        <p14:creationId xmlns:p14="http://schemas.microsoft.com/office/powerpoint/2010/main" val="3663389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08690-B793-4E59-BA06-4DBDBB1A476C}"/>
              </a:ext>
            </a:extLst>
          </p:cNvPr>
          <p:cNvSpPr>
            <a:spLocks noGrp="1"/>
          </p:cNvSpPr>
          <p:nvPr>
            <p:ph type="title"/>
          </p:nvPr>
        </p:nvSpPr>
        <p:spPr>
          <a:xfrm>
            <a:off x="677334" y="609600"/>
            <a:ext cx="8596668" cy="482082"/>
          </a:xfrm>
        </p:spPr>
        <p:txBody>
          <a:bodyPr>
            <a:normAutofit fontScale="90000"/>
          </a:bodyPr>
          <a:lstStyle/>
          <a:p>
            <a:r>
              <a:rPr lang="en-GB" dirty="0"/>
              <a:t>Build Docker File</a:t>
            </a:r>
          </a:p>
        </p:txBody>
      </p:sp>
      <p:sp>
        <p:nvSpPr>
          <p:cNvPr id="3" name="Content Placeholder 2">
            <a:extLst>
              <a:ext uri="{FF2B5EF4-FFF2-40B4-BE49-F238E27FC236}">
                <a16:creationId xmlns:a16="http://schemas.microsoft.com/office/drawing/2014/main" id="{FD2A7867-27AF-4ADF-891E-DD391FC39A02}"/>
              </a:ext>
            </a:extLst>
          </p:cNvPr>
          <p:cNvSpPr>
            <a:spLocks noGrp="1"/>
          </p:cNvSpPr>
          <p:nvPr>
            <p:ph idx="1"/>
          </p:nvPr>
        </p:nvSpPr>
        <p:spPr>
          <a:xfrm>
            <a:off x="677334" y="1927323"/>
            <a:ext cx="8596668" cy="3880773"/>
          </a:xfrm>
        </p:spPr>
        <p:txBody>
          <a:bodyPr>
            <a:normAutofit fontScale="77500" lnSpcReduction="20000"/>
          </a:bodyPr>
          <a:lstStyle/>
          <a:p>
            <a:pPr marL="0" indent="0">
              <a:buNone/>
            </a:pPr>
            <a:r>
              <a:rPr lang="en-GB" dirty="0">
                <a:ea typeface="+mn-lt"/>
                <a:cs typeface="+mn-lt"/>
              </a:rPr>
              <a:t># Ubuntu </a:t>
            </a:r>
            <a:endParaRPr lang="en-GB" dirty="0"/>
          </a:p>
          <a:p>
            <a:pPr marL="0" indent="0">
              <a:buNone/>
            </a:pPr>
            <a:r>
              <a:rPr lang="en-GB" dirty="0">
                <a:ea typeface="+mn-lt"/>
                <a:cs typeface="+mn-lt"/>
              </a:rPr>
              <a:t>FROM ubuntu </a:t>
            </a:r>
            <a:br>
              <a:rPr lang="en-GB" dirty="0">
                <a:ea typeface="+mn-lt"/>
                <a:cs typeface="+mn-lt"/>
              </a:rPr>
            </a:br>
            <a:r>
              <a:rPr lang="en-GB" dirty="0">
                <a:ea typeface="+mn-lt"/>
                <a:cs typeface="+mn-lt"/>
              </a:rPr>
              <a:t>MAINTAINER </a:t>
            </a:r>
            <a:r>
              <a:rPr lang="en-GB" dirty="0">
                <a:ea typeface="+mn-lt"/>
                <a:cs typeface="+mn-lt"/>
                <a:hlinkClick r:id="rId2"/>
              </a:rPr>
              <a:t>demousr@gmail.com</a:t>
            </a:r>
            <a:r>
              <a:rPr lang="en-GB" dirty="0">
                <a:ea typeface="+mn-lt"/>
                <a:cs typeface="+mn-lt"/>
              </a:rPr>
              <a:t> </a:t>
            </a:r>
            <a:endParaRPr lang="en-GB" dirty="0"/>
          </a:p>
          <a:p>
            <a:pPr marL="0" indent="0">
              <a:buNone/>
            </a:pPr>
            <a:r>
              <a:rPr lang="en-GB" dirty="0">
                <a:ea typeface="+mn-lt"/>
                <a:cs typeface="+mn-lt"/>
              </a:rPr>
              <a:t>RUN apt-get update </a:t>
            </a:r>
            <a:br>
              <a:rPr lang="en-GB" dirty="0">
                <a:ea typeface="+mn-lt"/>
                <a:cs typeface="+mn-lt"/>
              </a:rPr>
            </a:br>
            <a:r>
              <a:rPr lang="en-GB" dirty="0">
                <a:ea typeface="+mn-lt"/>
                <a:cs typeface="+mn-lt"/>
              </a:rPr>
              <a:t>RUN apt-get install –y </a:t>
            </a:r>
            <a:r>
              <a:rPr lang="en-GB" dirty="0" err="1">
                <a:ea typeface="+mn-lt"/>
                <a:cs typeface="+mn-lt"/>
              </a:rPr>
              <a:t>nginx</a:t>
            </a:r>
            <a:r>
              <a:rPr lang="en-GB" dirty="0">
                <a:ea typeface="+mn-lt"/>
                <a:cs typeface="+mn-lt"/>
              </a:rPr>
              <a:t> </a:t>
            </a:r>
            <a:br>
              <a:rPr lang="en-GB" dirty="0">
                <a:ea typeface="+mn-lt"/>
                <a:cs typeface="+mn-lt"/>
              </a:rPr>
            </a:br>
            <a:r>
              <a:rPr lang="en-GB" dirty="0">
                <a:ea typeface="+mn-lt"/>
                <a:cs typeface="+mn-lt"/>
              </a:rPr>
              <a:t>CMD [“</a:t>
            </a:r>
            <a:r>
              <a:rPr lang="en-GB" dirty="0" err="1">
                <a:ea typeface="+mn-lt"/>
                <a:cs typeface="+mn-lt"/>
              </a:rPr>
              <a:t>echo”,”Image</a:t>
            </a:r>
            <a:r>
              <a:rPr lang="en-GB" dirty="0">
                <a:ea typeface="+mn-lt"/>
                <a:cs typeface="+mn-lt"/>
              </a:rPr>
              <a:t> created”] </a:t>
            </a:r>
            <a:endParaRPr lang="en-GB" dirty="0"/>
          </a:p>
          <a:p>
            <a:endParaRPr lang="en-GB" dirty="0"/>
          </a:p>
          <a:p>
            <a:r>
              <a:rPr lang="en-GB" dirty="0">
                <a:ea typeface="+mn-lt"/>
                <a:cs typeface="+mn-lt"/>
              </a:rPr>
              <a:t>•The first line "#This is a sample Image" is a comment. </a:t>
            </a:r>
            <a:endParaRPr lang="en-GB" dirty="0"/>
          </a:p>
          <a:p>
            <a:r>
              <a:rPr lang="en-GB" dirty="0">
                <a:ea typeface="+mn-lt"/>
                <a:cs typeface="+mn-lt"/>
              </a:rPr>
              <a:t>•The next line has to start with the FROM keyword. It tells docker, from which base image you want to base your image from. In our example, we are creating an image from the ubuntu image.</a:t>
            </a:r>
            <a:endParaRPr lang="en-GB" dirty="0"/>
          </a:p>
          <a:p>
            <a:r>
              <a:rPr lang="en-GB" dirty="0">
                <a:ea typeface="+mn-lt"/>
                <a:cs typeface="+mn-lt"/>
              </a:rPr>
              <a:t>•The next command is the person who is going to maintain this image. Here you specify the MAINTAINER keyword and just mention the email ID.</a:t>
            </a:r>
            <a:endParaRPr lang="en-GB" dirty="0"/>
          </a:p>
          <a:p>
            <a:r>
              <a:rPr lang="en-GB" dirty="0">
                <a:ea typeface="+mn-lt"/>
                <a:cs typeface="+mn-lt"/>
              </a:rPr>
              <a:t>•The RUN command is used to run instructions against the image. In our case, we first update our Ubuntu system and then install the </a:t>
            </a:r>
            <a:r>
              <a:rPr lang="en-GB" dirty="0" err="1">
                <a:ea typeface="+mn-lt"/>
                <a:cs typeface="+mn-lt"/>
              </a:rPr>
              <a:t>nginx</a:t>
            </a:r>
            <a:r>
              <a:rPr lang="en-GB" dirty="0">
                <a:ea typeface="+mn-lt"/>
                <a:cs typeface="+mn-lt"/>
              </a:rPr>
              <a:t> server on our ubuntu image.</a:t>
            </a:r>
            <a:endParaRPr lang="en-GB" dirty="0"/>
          </a:p>
          <a:p>
            <a:r>
              <a:rPr lang="en-GB" dirty="0">
                <a:ea typeface="+mn-lt"/>
                <a:cs typeface="+mn-lt"/>
              </a:rPr>
              <a:t>•The last command is used to display a message to the user.</a:t>
            </a:r>
            <a:endParaRPr lang="en-GB" dirty="0"/>
          </a:p>
          <a:p>
            <a:endParaRPr lang="en-GB" dirty="0"/>
          </a:p>
        </p:txBody>
      </p:sp>
      <p:sp>
        <p:nvSpPr>
          <p:cNvPr id="4" name="TextBox 3">
            <a:extLst>
              <a:ext uri="{FF2B5EF4-FFF2-40B4-BE49-F238E27FC236}">
                <a16:creationId xmlns:a16="http://schemas.microsoft.com/office/drawing/2014/main" id="{FB995514-7EE6-4BC5-B1F0-48D6A07B5FC2}"/>
              </a:ext>
            </a:extLst>
          </p:cNvPr>
          <p:cNvSpPr txBox="1"/>
          <p:nvPr/>
        </p:nvSpPr>
        <p:spPr>
          <a:xfrm>
            <a:off x="572465" y="1426080"/>
            <a:ext cx="450338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pitchFamily="2" charset="2"/>
              <a:buChar char="Ø"/>
            </a:pPr>
            <a:r>
              <a:rPr lang="en-GB" sz="2000" b="1" dirty="0">
                <a:solidFill>
                  <a:srgbClr val="FF0000"/>
                </a:solidFill>
                <a:latin typeface="Calibri"/>
              </a:rPr>
              <a:t>  docker  build  .</a:t>
            </a:r>
          </a:p>
        </p:txBody>
      </p:sp>
    </p:spTree>
    <p:extLst>
      <p:ext uri="{BB962C8B-B14F-4D97-AF65-F5344CB8AC3E}">
        <p14:creationId xmlns:p14="http://schemas.microsoft.com/office/powerpoint/2010/main" val="2798179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AF711-E369-40F4-82FE-7C757551430A}"/>
              </a:ext>
            </a:extLst>
          </p:cNvPr>
          <p:cNvSpPr>
            <a:spLocks noGrp="1"/>
          </p:cNvSpPr>
          <p:nvPr>
            <p:ph type="title"/>
          </p:nvPr>
        </p:nvSpPr>
        <p:spPr/>
        <p:txBody>
          <a:bodyPr/>
          <a:lstStyle/>
          <a:p>
            <a:endParaRPr lang="en-GB"/>
          </a:p>
        </p:txBody>
      </p:sp>
      <p:pic>
        <p:nvPicPr>
          <p:cNvPr id="4" name="Picture 4" descr="A picture containing drawing&#10;&#10;Description generated with very high confidence">
            <a:extLst>
              <a:ext uri="{FF2B5EF4-FFF2-40B4-BE49-F238E27FC236}">
                <a16:creationId xmlns:a16="http://schemas.microsoft.com/office/drawing/2014/main" id="{22935C4F-8A4E-4B49-9342-4E6E62C54C5E}"/>
              </a:ext>
            </a:extLst>
          </p:cNvPr>
          <p:cNvPicPr>
            <a:picLocks noGrp="1" noChangeAspect="1"/>
          </p:cNvPicPr>
          <p:nvPr>
            <p:ph idx="1"/>
          </p:nvPr>
        </p:nvPicPr>
        <p:blipFill>
          <a:blip r:embed="rId2"/>
          <a:stretch>
            <a:fillRect/>
          </a:stretch>
        </p:blipFill>
        <p:spPr>
          <a:xfrm>
            <a:off x="3198019" y="2958306"/>
            <a:ext cx="3556000" cy="2286000"/>
          </a:xfrm>
        </p:spPr>
      </p:pic>
    </p:spTree>
    <p:extLst>
      <p:ext uri="{BB962C8B-B14F-4D97-AF65-F5344CB8AC3E}">
        <p14:creationId xmlns:p14="http://schemas.microsoft.com/office/powerpoint/2010/main" val="558195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6DC12-4EDC-46BE-8753-B3285B082BD0}"/>
              </a:ext>
            </a:extLst>
          </p:cNvPr>
          <p:cNvSpPr>
            <a:spLocks noGrp="1"/>
          </p:cNvSpPr>
          <p:nvPr>
            <p:ph type="title"/>
          </p:nvPr>
        </p:nvSpPr>
        <p:spPr>
          <a:xfrm>
            <a:off x="677334" y="609600"/>
            <a:ext cx="8596668" cy="612710"/>
          </a:xfrm>
        </p:spPr>
        <p:txBody>
          <a:bodyPr>
            <a:normAutofit fontScale="90000"/>
          </a:bodyPr>
          <a:lstStyle/>
          <a:p>
            <a:r>
              <a:rPr lang="en-GB" cap="all" dirty="0">
                <a:ea typeface="+mj-lt"/>
                <a:cs typeface="+mj-lt"/>
              </a:rPr>
              <a:t>Docker-compose</a:t>
            </a:r>
            <a:endParaRPr lang="en-US" dirty="0"/>
          </a:p>
        </p:txBody>
      </p:sp>
      <p:sp>
        <p:nvSpPr>
          <p:cNvPr id="3" name="Content Placeholder 2">
            <a:extLst>
              <a:ext uri="{FF2B5EF4-FFF2-40B4-BE49-F238E27FC236}">
                <a16:creationId xmlns:a16="http://schemas.microsoft.com/office/drawing/2014/main" id="{6654C0BE-2675-4A0C-B60D-AD835D8B7619}"/>
              </a:ext>
            </a:extLst>
          </p:cNvPr>
          <p:cNvSpPr>
            <a:spLocks noGrp="1"/>
          </p:cNvSpPr>
          <p:nvPr>
            <p:ph idx="1"/>
          </p:nvPr>
        </p:nvSpPr>
        <p:spPr>
          <a:xfrm>
            <a:off x="677334" y="1320834"/>
            <a:ext cx="8596668" cy="5210595"/>
          </a:xfrm>
        </p:spPr>
        <p:txBody>
          <a:bodyPr>
            <a:normAutofit/>
          </a:bodyPr>
          <a:lstStyle/>
          <a:p>
            <a:pPr marL="0" indent="0">
              <a:buNone/>
            </a:pPr>
            <a:r>
              <a:rPr lang="en-GB" b="1" dirty="0">
                <a:ea typeface="+mn-lt"/>
                <a:cs typeface="+mn-lt"/>
              </a:rPr>
              <a:t>Docker Compose</a:t>
            </a:r>
            <a:r>
              <a:rPr lang="en-GB" dirty="0">
                <a:ea typeface="+mn-lt"/>
                <a:cs typeface="+mn-lt"/>
              </a:rPr>
              <a:t> is used to run multiple containers as a single service. For example, suppose you had an application which required NGNIX and Redis, you could create one file </a:t>
            </a:r>
            <a:endParaRPr lang="en-GB" dirty="0"/>
          </a:p>
          <a:p>
            <a:pPr marL="0" indent="0">
              <a:buNone/>
            </a:pPr>
            <a:r>
              <a:rPr lang="en-GB" dirty="0">
                <a:ea typeface="+mn-lt"/>
                <a:cs typeface="+mn-lt"/>
              </a:rPr>
              <a:t>Create Docker-Compose File at any location on your system</a:t>
            </a:r>
            <a:endParaRPr lang="en-GB" dirty="0"/>
          </a:p>
          <a:p>
            <a:pPr marL="0" indent="0">
              <a:buNone/>
            </a:pPr>
            <a:r>
              <a:rPr lang="en-GB" b="1" dirty="0">
                <a:ea typeface="+mn-lt"/>
                <a:cs typeface="+mn-lt"/>
              </a:rPr>
              <a:t>All Docker Compose files are YAML</a:t>
            </a:r>
            <a:endParaRPr lang="en-GB" dirty="0"/>
          </a:p>
          <a:p>
            <a:pPr marL="0" indent="0">
              <a:buNone/>
            </a:pPr>
            <a:r>
              <a:rPr lang="en-GB" b="1" dirty="0">
                <a:ea typeface="+mn-lt"/>
                <a:cs typeface="+mn-lt"/>
              </a:rPr>
              <a:t>File name docker-</a:t>
            </a:r>
            <a:r>
              <a:rPr lang="en-GB" b="1" dirty="0" err="1">
                <a:ea typeface="+mn-lt"/>
                <a:cs typeface="+mn-lt"/>
              </a:rPr>
              <a:t>compose.yml</a:t>
            </a:r>
            <a:endParaRPr lang="en-GB" dirty="0"/>
          </a:p>
          <a:p>
            <a:pPr marL="0" indent="0">
              <a:buNone/>
            </a:pPr>
            <a:r>
              <a:rPr lang="en-GB" dirty="0">
                <a:ea typeface="+mn-lt"/>
                <a:cs typeface="+mn-lt"/>
              </a:rPr>
              <a:t>Check the validity of file by command </a:t>
            </a:r>
            <a:endParaRPr lang="en-GB" dirty="0"/>
          </a:p>
          <a:p>
            <a:pPr>
              <a:buFont typeface="Wingdings" pitchFamily="2" charset="2"/>
              <a:buChar char="Ø"/>
            </a:pPr>
            <a:r>
              <a:rPr lang="en-GB" dirty="0">
                <a:solidFill>
                  <a:srgbClr val="FF0000"/>
                </a:solidFill>
                <a:ea typeface="+mn-lt"/>
                <a:cs typeface="+mn-lt"/>
              </a:rPr>
              <a:t>Docker-compose config</a:t>
            </a:r>
          </a:p>
          <a:p>
            <a:pPr marL="0" indent="0">
              <a:buNone/>
            </a:pPr>
            <a:endParaRPr lang="en-GB" dirty="0">
              <a:ea typeface="+mn-lt"/>
              <a:cs typeface="+mn-lt"/>
            </a:endParaRPr>
          </a:p>
          <a:p>
            <a:pPr marL="0" indent="0">
              <a:buNone/>
            </a:pPr>
            <a:r>
              <a:rPr lang="en-GB" dirty="0">
                <a:ea typeface="+mn-lt"/>
                <a:cs typeface="+mn-lt"/>
              </a:rPr>
              <a:t>Run docker-</a:t>
            </a:r>
            <a:r>
              <a:rPr lang="en-GB" dirty="0" err="1">
                <a:ea typeface="+mn-lt"/>
                <a:cs typeface="+mn-lt"/>
              </a:rPr>
              <a:t>compose.yml</a:t>
            </a:r>
            <a:r>
              <a:rPr lang="en-GB" dirty="0">
                <a:ea typeface="+mn-lt"/>
                <a:cs typeface="+mn-lt"/>
              </a:rPr>
              <a:t> file by command</a:t>
            </a:r>
            <a:endParaRPr lang="en-GB" dirty="0"/>
          </a:p>
          <a:p>
            <a:pPr>
              <a:buFont typeface="Wingdings" pitchFamily="2" charset="2"/>
              <a:buChar char="Ø"/>
            </a:pPr>
            <a:r>
              <a:rPr lang="en-GB" dirty="0">
                <a:solidFill>
                  <a:srgbClr val="FF0000"/>
                </a:solidFill>
                <a:ea typeface="+mn-lt"/>
                <a:cs typeface="+mn-lt"/>
              </a:rPr>
              <a:t>Docker-compose up –d</a:t>
            </a:r>
          </a:p>
          <a:p>
            <a:pPr marL="0" indent="0">
              <a:buNone/>
            </a:pPr>
            <a:r>
              <a:rPr lang="en-GB" dirty="0">
                <a:solidFill>
                  <a:schemeClr val="tx1"/>
                </a:solidFill>
              </a:rPr>
              <a:t>Down Docker compose</a:t>
            </a:r>
          </a:p>
          <a:p>
            <a:pPr>
              <a:buFont typeface="Wingdings" pitchFamily="2" charset="2"/>
              <a:buChar char="Ø"/>
            </a:pPr>
            <a:r>
              <a:rPr lang="en-GB" dirty="0">
                <a:solidFill>
                  <a:srgbClr val="FF0000"/>
                </a:solidFill>
                <a:ea typeface="+mn-lt"/>
                <a:cs typeface="+mn-lt"/>
              </a:rPr>
              <a:t>Docker-compose down</a:t>
            </a:r>
            <a:endParaRPr lang="en-GB" dirty="0">
              <a:solidFill>
                <a:srgbClr val="FF0000"/>
              </a:solidFill>
            </a:endParaRPr>
          </a:p>
          <a:p>
            <a:endParaRPr lang="en-GB" dirty="0"/>
          </a:p>
        </p:txBody>
      </p:sp>
      <p:pic>
        <p:nvPicPr>
          <p:cNvPr id="4" name="Picture 4" descr="A picture containing flower, drawing, bird&#10;&#10;Description generated with very high confidence">
            <a:extLst>
              <a:ext uri="{FF2B5EF4-FFF2-40B4-BE49-F238E27FC236}">
                <a16:creationId xmlns:a16="http://schemas.microsoft.com/office/drawing/2014/main" id="{10038B8D-4AA0-48D9-BE62-894B6A51C142}"/>
              </a:ext>
            </a:extLst>
          </p:cNvPr>
          <p:cNvPicPr>
            <a:picLocks noChangeAspect="1"/>
          </p:cNvPicPr>
          <p:nvPr/>
        </p:nvPicPr>
        <p:blipFill>
          <a:blip r:embed="rId2"/>
          <a:stretch>
            <a:fillRect/>
          </a:stretch>
        </p:blipFill>
        <p:spPr>
          <a:xfrm>
            <a:off x="4848116" y="3242557"/>
            <a:ext cx="4568323" cy="1236135"/>
          </a:xfrm>
          <a:prstGeom prst="rect">
            <a:avLst/>
          </a:prstGeom>
        </p:spPr>
      </p:pic>
    </p:spTree>
    <p:extLst>
      <p:ext uri="{BB962C8B-B14F-4D97-AF65-F5344CB8AC3E}">
        <p14:creationId xmlns:p14="http://schemas.microsoft.com/office/powerpoint/2010/main" val="1743725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925BE-5EFF-42AE-8D87-0026B6672514}"/>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93DB069F-1472-42C3-8C8B-03D7F35D66C3}"/>
              </a:ext>
            </a:extLst>
          </p:cNvPr>
          <p:cNvSpPr>
            <a:spLocks noGrp="1"/>
          </p:cNvSpPr>
          <p:nvPr>
            <p:ph idx="1"/>
          </p:nvPr>
        </p:nvSpPr>
        <p:spPr/>
        <p:txBody>
          <a:bodyPr>
            <a:normAutofit fontScale="47500" lnSpcReduction="20000"/>
          </a:bodyPr>
          <a:lstStyle/>
          <a:p>
            <a:r>
              <a:rPr lang="en-GB" dirty="0">
                <a:ea typeface="+mn-lt"/>
                <a:cs typeface="+mn-lt"/>
              </a:rPr>
              <a:t>Docker compose</a:t>
            </a:r>
            <a:endParaRPr lang="en-GB"/>
          </a:p>
          <a:p>
            <a:r>
              <a:rPr lang="en-GB" dirty="0">
                <a:ea typeface="+mn-lt"/>
                <a:cs typeface="+mn-lt"/>
              </a:rPr>
              <a:t>•Tool for defining &amp; running multi-container docker application</a:t>
            </a:r>
            <a:endParaRPr lang="en-GB" dirty="0"/>
          </a:p>
          <a:p>
            <a:r>
              <a:rPr lang="en-GB" dirty="0">
                <a:ea typeface="+mn-lt"/>
                <a:cs typeface="+mn-lt"/>
              </a:rPr>
              <a:t>•Use </a:t>
            </a:r>
            <a:r>
              <a:rPr lang="en-GB" dirty="0" err="1">
                <a:ea typeface="+mn-lt"/>
                <a:cs typeface="+mn-lt"/>
              </a:rPr>
              <a:t>yaml</a:t>
            </a:r>
            <a:r>
              <a:rPr lang="en-GB" dirty="0">
                <a:ea typeface="+mn-lt"/>
                <a:cs typeface="+mn-lt"/>
              </a:rPr>
              <a:t> files to configure application services</a:t>
            </a:r>
            <a:endParaRPr lang="en-GB" dirty="0"/>
          </a:p>
          <a:p>
            <a:r>
              <a:rPr lang="en-GB" dirty="0">
                <a:ea typeface="+mn-lt"/>
                <a:cs typeface="+mn-lt"/>
              </a:rPr>
              <a:t>•Can start all services with a single command </a:t>
            </a:r>
            <a:endParaRPr lang="en-GB">
              <a:ea typeface="+mn-lt"/>
              <a:cs typeface="+mn-lt"/>
            </a:endParaRPr>
          </a:p>
          <a:p>
            <a:r>
              <a:rPr lang="en-GB" dirty="0">
                <a:ea typeface="+mn-lt"/>
                <a:cs typeface="+mn-lt"/>
              </a:rPr>
              <a:t>•Docker-compose up</a:t>
            </a:r>
            <a:endParaRPr lang="en-GB" dirty="0"/>
          </a:p>
          <a:p>
            <a:r>
              <a:rPr lang="en-GB" dirty="0">
                <a:ea typeface="+mn-lt"/>
                <a:cs typeface="+mn-lt"/>
              </a:rPr>
              <a:t>•Can stop all services with a single command </a:t>
            </a:r>
            <a:endParaRPr lang="en-GB"/>
          </a:p>
          <a:p>
            <a:r>
              <a:rPr lang="en-GB" dirty="0">
                <a:ea typeface="+mn-lt"/>
                <a:cs typeface="+mn-lt"/>
              </a:rPr>
              <a:t>•Docker-compose down</a:t>
            </a:r>
            <a:endParaRPr lang="en-GB" dirty="0"/>
          </a:p>
          <a:p>
            <a:r>
              <a:rPr lang="en-GB" dirty="0">
                <a:ea typeface="+mn-lt"/>
                <a:cs typeface="+mn-lt"/>
              </a:rPr>
              <a:t>•Can scale up selected services when required</a:t>
            </a:r>
            <a:endParaRPr lang="en-GB" dirty="0"/>
          </a:p>
          <a:p>
            <a:r>
              <a:rPr lang="en-GB" dirty="0">
                <a:ea typeface="+mn-lt"/>
                <a:cs typeface="+mn-lt"/>
              </a:rPr>
              <a:t>Install Docker compose:</a:t>
            </a:r>
            <a:endParaRPr lang="en-GB"/>
          </a:p>
          <a:p>
            <a:r>
              <a:rPr lang="en-GB" dirty="0">
                <a:ea typeface="+mn-lt"/>
                <a:cs typeface="+mn-lt"/>
              </a:rPr>
              <a:t>•Check docker-compose </a:t>
            </a:r>
            <a:endParaRPr lang="en-GB"/>
          </a:p>
          <a:p>
            <a:r>
              <a:rPr lang="en-GB" dirty="0">
                <a:ea typeface="+mn-lt"/>
                <a:cs typeface="+mn-lt"/>
              </a:rPr>
              <a:t>•</a:t>
            </a:r>
            <a:r>
              <a:rPr lang="en-GB" b="1" dirty="0">
                <a:ea typeface="+mn-lt"/>
                <a:cs typeface="+mn-lt"/>
              </a:rPr>
              <a:t>docker-compose version (-v)</a:t>
            </a:r>
            <a:endParaRPr lang="en-GB"/>
          </a:p>
          <a:p>
            <a:r>
              <a:rPr lang="en-GB" dirty="0">
                <a:ea typeface="+mn-lt"/>
                <a:cs typeface="+mn-lt"/>
              </a:rPr>
              <a:t>•</a:t>
            </a:r>
            <a:endParaRPr lang="en-GB"/>
          </a:p>
          <a:p>
            <a:r>
              <a:rPr lang="en-GB" b="1" dirty="0">
                <a:ea typeface="+mn-lt"/>
                <a:cs typeface="+mn-lt"/>
              </a:rPr>
              <a:t>Install Docker Compose:</a:t>
            </a:r>
            <a:endParaRPr lang="en-GB"/>
          </a:p>
          <a:p>
            <a:r>
              <a:rPr lang="en-GB" dirty="0">
                <a:ea typeface="+mn-lt"/>
                <a:cs typeface="+mn-lt"/>
              </a:rPr>
              <a:t>•</a:t>
            </a:r>
            <a:r>
              <a:rPr lang="en-GB" b="1" dirty="0">
                <a:ea typeface="+mn-lt"/>
                <a:cs typeface="+mn-lt"/>
              </a:rPr>
              <a:t>From </a:t>
            </a:r>
            <a:r>
              <a:rPr lang="en-GB" b="1" dirty="0" err="1">
                <a:ea typeface="+mn-lt"/>
                <a:cs typeface="+mn-lt"/>
              </a:rPr>
              <a:t>github</a:t>
            </a:r>
            <a:r>
              <a:rPr lang="en-GB" b="1" dirty="0">
                <a:ea typeface="+mn-lt"/>
                <a:cs typeface="+mn-lt"/>
              </a:rPr>
              <a:t> (</a:t>
            </a:r>
            <a:r>
              <a:rPr lang="en-GB" dirty="0">
                <a:ea typeface="+mn-lt"/>
                <a:cs typeface="+mn-lt"/>
                <a:hlinkClick r:id="rId2"/>
              </a:rPr>
              <a:t>https://github.com/docker/compose/releases</a:t>
            </a:r>
            <a:r>
              <a:rPr lang="en-GB" dirty="0">
                <a:ea typeface="+mn-lt"/>
                <a:cs typeface="+mn-lt"/>
              </a:rPr>
              <a:t>)</a:t>
            </a:r>
            <a:endParaRPr lang="en-GB"/>
          </a:p>
          <a:p>
            <a:r>
              <a:rPr lang="en-GB" dirty="0">
                <a:ea typeface="+mn-lt"/>
                <a:cs typeface="+mn-lt"/>
              </a:rPr>
              <a:t>•</a:t>
            </a:r>
            <a:r>
              <a:rPr lang="en-GB" b="1" dirty="0">
                <a:ea typeface="+mn-lt"/>
                <a:cs typeface="+mn-lt"/>
              </a:rPr>
              <a:t>Using PIP</a:t>
            </a:r>
            <a:endParaRPr lang="en-GB"/>
          </a:p>
          <a:p>
            <a:r>
              <a:rPr lang="en-GB" b="1" dirty="0">
                <a:ea typeface="+mn-lt"/>
                <a:cs typeface="+mn-lt"/>
              </a:rPr>
              <a:t>Pip install-U docker-compose</a:t>
            </a:r>
            <a:endParaRPr lang="en-GB"/>
          </a:p>
          <a:p>
            <a:endParaRPr lang="en-GB" dirty="0"/>
          </a:p>
        </p:txBody>
      </p:sp>
    </p:spTree>
    <p:extLst>
      <p:ext uri="{BB962C8B-B14F-4D97-AF65-F5344CB8AC3E}">
        <p14:creationId xmlns:p14="http://schemas.microsoft.com/office/powerpoint/2010/main" val="1575940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B52F2-E67F-456C-8F12-D43D9257C64F}"/>
              </a:ext>
            </a:extLst>
          </p:cNvPr>
          <p:cNvSpPr>
            <a:spLocks noGrp="1"/>
          </p:cNvSpPr>
          <p:nvPr>
            <p:ph type="title"/>
          </p:nvPr>
        </p:nvSpPr>
        <p:spPr>
          <a:xfrm>
            <a:off x="677334" y="609600"/>
            <a:ext cx="8596668" cy="771331"/>
          </a:xfrm>
        </p:spPr>
        <p:txBody>
          <a:bodyPr/>
          <a:lstStyle/>
          <a:p>
            <a:r>
              <a:rPr lang="en-GB" dirty="0"/>
              <a:t>Scale</a:t>
            </a:r>
          </a:p>
        </p:txBody>
      </p:sp>
      <p:sp>
        <p:nvSpPr>
          <p:cNvPr id="3" name="Content Placeholder 2">
            <a:extLst>
              <a:ext uri="{FF2B5EF4-FFF2-40B4-BE49-F238E27FC236}">
                <a16:creationId xmlns:a16="http://schemas.microsoft.com/office/drawing/2014/main" id="{77DC47F0-0CD6-40C1-80AA-A4F6777853AF}"/>
              </a:ext>
            </a:extLst>
          </p:cNvPr>
          <p:cNvSpPr>
            <a:spLocks noGrp="1"/>
          </p:cNvSpPr>
          <p:nvPr>
            <p:ph idx="1"/>
          </p:nvPr>
        </p:nvSpPr>
        <p:spPr>
          <a:xfrm>
            <a:off x="677334" y="1380931"/>
            <a:ext cx="8596668" cy="3135085"/>
          </a:xfrm>
        </p:spPr>
        <p:txBody>
          <a:bodyPr/>
          <a:lstStyle/>
          <a:p>
            <a:r>
              <a:rPr lang="en-GB" dirty="0">
                <a:solidFill>
                  <a:srgbClr val="FF0000"/>
                </a:solidFill>
                <a:ea typeface="+mn-lt"/>
                <a:cs typeface="+mn-lt"/>
              </a:rPr>
              <a:t>Docker-compose –help</a:t>
            </a:r>
            <a:endParaRPr lang="en-GB" dirty="0">
              <a:solidFill>
                <a:srgbClr val="FF0000"/>
              </a:solidFill>
            </a:endParaRPr>
          </a:p>
          <a:p>
            <a:r>
              <a:rPr lang="en-GB" dirty="0">
                <a:ea typeface="+mn-lt"/>
                <a:cs typeface="+mn-lt"/>
              </a:rPr>
              <a:t>scale              Set number of containers for a service</a:t>
            </a:r>
            <a:endParaRPr lang="en-GB" dirty="0"/>
          </a:p>
          <a:p>
            <a:pPr marL="0" indent="0">
              <a:buNone/>
            </a:pPr>
            <a:endParaRPr lang="en-GB" dirty="0">
              <a:ea typeface="+mn-lt"/>
              <a:cs typeface="+mn-lt"/>
            </a:endParaRPr>
          </a:p>
          <a:p>
            <a:pPr marL="0" indent="0">
              <a:buNone/>
            </a:pPr>
            <a:r>
              <a:rPr lang="en-GB" dirty="0">
                <a:ea typeface="+mn-lt"/>
                <a:cs typeface="+mn-lt"/>
              </a:rPr>
              <a:t>docker-compose up -d --scale &lt;service name&gt;=number of instance </a:t>
            </a:r>
            <a:endParaRPr lang="en-GB" dirty="0"/>
          </a:p>
          <a:p>
            <a:r>
              <a:rPr lang="en-GB" dirty="0">
                <a:solidFill>
                  <a:srgbClr val="FF0000"/>
                </a:solidFill>
                <a:ea typeface="+mn-lt"/>
                <a:cs typeface="+mn-lt"/>
              </a:rPr>
              <a:t>docker-compose up -d --scale database=4</a:t>
            </a:r>
            <a:endParaRPr lang="en-GB" dirty="0">
              <a:solidFill>
                <a:srgbClr val="FF0000"/>
              </a:solidFill>
            </a:endParaRPr>
          </a:p>
          <a:p>
            <a:endParaRPr lang="en-GB" dirty="0"/>
          </a:p>
        </p:txBody>
      </p:sp>
    </p:spTree>
    <p:extLst>
      <p:ext uri="{BB962C8B-B14F-4D97-AF65-F5344CB8AC3E}">
        <p14:creationId xmlns:p14="http://schemas.microsoft.com/office/powerpoint/2010/main" val="1048145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D110B5-A851-4130-BCA3-0B84CBE5CA2C}"/>
              </a:ext>
            </a:extLst>
          </p:cNvPr>
          <p:cNvSpPr txBox="1"/>
          <p:nvPr/>
        </p:nvSpPr>
        <p:spPr>
          <a:xfrm>
            <a:off x="930232" y="1238018"/>
            <a:ext cx="9261512" cy="51090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GB" sz="2800" b="1" dirty="0">
                <a:solidFill>
                  <a:schemeClr val="tx2"/>
                </a:solidFill>
                <a:latin typeface="Gill Sans MT"/>
              </a:rPr>
              <a:t>Docker is a container management service</a:t>
            </a:r>
            <a:r>
              <a:rPr lang="en-GB" sz="2800" dirty="0">
                <a:solidFill>
                  <a:schemeClr val="tx2"/>
                </a:solidFill>
                <a:latin typeface="Gill Sans MT"/>
              </a:rPr>
              <a:t>. The keywords of Docker are develop, ship and run anywhere. The whole idea of Docker is for developers to easily develop applications, ship them into containers which can then be deployed anywhere.</a:t>
            </a:r>
          </a:p>
          <a:p>
            <a:pPr marL="285750" indent="-285750">
              <a:buFont typeface="Arial" panose="020B0604020202020204" pitchFamily="34" charset="0"/>
              <a:buChar char="•"/>
            </a:pPr>
            <a:endParaRPr lang="en-US" sz="2800" dirty="0">
              <a:solidFill>
                <a:schemeClr val="tx2"/>
              </a:solidFill>
              <a:latin typeface="Gill Sans MT"/>
            </a:endParaRPr>
          </a:p>
          <a:p>
            <a:pPr marL="285750" indent="-285750">
              <a:buFont typeface="Arial" panose="020B0604020202020204" pitchFamily="34" charset="0"/>
              <a:buChar char="•"/>
            </a:pPr>
            <a:r>
              <a:rPr lang="en-US" sz="2800" dirty="0">
                <a:solidFill>
                  <a:schemeClr val="tx2"/>
                </a:solidFill>
                <a:latin typeface="Gill Sans MT"/>
              </a:rPr>
              <a:t>Docker is an Open platform for developers and sysadmins to build, ship and run distributed applications.</a:t>
            </a:r>
          </a:p>
          <a:p>
            <a:endParaRPr lang="en-US" sz="2800" dirty="0">
              <a:solidFill>
                <a:schemeClr val="tx2"/>
              </a:solidFill>
              <a:latin typeface="Gill Sans MT"/>
            </a:endParaRPr>
          </a:p>
          <a:p>
            <a:pPr marL="285750" indent="-285750">
              <a:buFont typeface="Arial" panose="020B0604020202020204" pitchFamily="34" charset="0"/>
              <a:buChar char="•"/>
            </a:pPr>
            <a:r>
              <a:rPr lang="en-US" sz="2800" dirty="0">
                <a:solidFill>
                  <a:schemeClr val="tx2"/>
                </a:solidFill>
                <a:latin typeface="Gill Sans MT"/>
              </a:rPr>
              <a:t>It can run on most Linux distributions, Windows and Mac OS running Docker Engine (Toolbox).</a:t>
            </a:r>
          </a:p>
          <a:p>
            <a:endParaRPr lang="en-GB" dirty="0"/>
          </a:p>
        </p:txBody>
      </p:sp>
      <p:sp>
        <p:nvSpPr>
          <p:cNvPr id="5" name="Title 1">
            <a:extLst>
              <a:ext uri="{FF2B5EF4-FFF2-40B4-BE49-F238E27FC236}">
                <a16:creationId xmlns:a16="http://schemas.microsoft.com/office/drawing/2014/main" id="{D38CA3AE-9435-4949-94A1-8B9D2BA48309}"/>
              </a:ext>
            </a:extLst>
          </p:cNvPr>
          <p:cNvSpPr>
            <a:spLocks noGrp="1"/>
          </p:cNvSpPr>
          <p:nvPr>
            <p:ph type="title"/>
          </p:nvPr>
        </p:nvSpPr>
        <p:spPr>
          <a:xfrm>
            <a:off x="767328" y="335882"/>
            <a:ext cx="9424416" cy="1188720"/>
          </a:xfrm>
        </p:spPr>
        <p:txBody>
          <a:bodyPr/>
          <a:lstStyle/>
          <a:p>
            <a:r>
              <a:rPr lang="en-US" b="1" cap="all" dirty="0">
                <a:latin typeface="Gill Sans MT"/>
              </a:rPr>
              <a:t>What is Docker?</a:t>
            </a:r>
            <a:endParaRPr lang="en-GB" sz="1600" dirty="0"/>
          </a:p>
        </p:txBody>
      </p:sp>
    </p:spTree>
    <p:extLst>
      <p:ext uri="{BB962C8B-B14F-4D97-AF65-F5344CB8AC3E}">
        <p14:creationId xmlns:p14="http://schemas.microsoft.com/office/powerpoint/2010/main" val="3206978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13543-2FF4-44AA-8B70-21A9D5ABF522}"/>
              </a:ext>
            </a:extLst>
          </p:cNvPr>
          <p:cNvSpPr>
            <a:spLocks noGrp="1"/>
          </p:cNvSpPr>
          <p:nvPr>
            <p:ph type="title"/>
          </p:nvPr>
        </p:nvSpPr>
        <p:spPr>
          <a:xfrm>
            <a:off x="536448" y="294132"/>
            <a:ext cx="9424416" cy="823841"/>
          </a:xfrm>
        </p:spPr>
        <p:txBody>
          <a:bodyPr/>
          <a:lstStyle/>
          <a:p>
            <a:r>
              <a:rPr lang="en-GB" b="1" cap="all" dirty="0">
                <a:ea typeface="+mj-lt"/>
                <a:cs typeface="+mj-lt"/>
              </a:rPr>
              <a:t>Docker Features…. </a:t>
            </a:r>
            <a:endParaRPr lang="en-US" dirty="0"/>
          </a:p>
        </p:txBody>
      </p:sp>
      <p:sp>
        <p:nvSpPr>
          <p:cNvPr id="3" name="Content Placeholder 2">
            <a:extLst>
              <a:ext uri="{FF2B5EF4-FFF2-40B4-BE49-F238E27FC236}">
                <a16:creationId xmlns:a16="http://schemas.microsoft.com/office/drawing/2014/main" id="{86700A39-0794-4643-806A-566BD2E65ADE}"/>
              </a:ext>
            </a:extLst>
          </p:cNvPr>
          <p:cNvSpPr>
            <a:spLocks noGrp="1"/>
          </p:cNvSpPr>
          <p:nvPr>
            <p:ph idx="1"/>
          </p:nvPr>
        </p:nvSpPr>
        <p:spPr>
          <a:xfrm>
            <a:off x="536448" y="1117973"/>
            <a:ext cx="9424416" cy="5077554"/>
          </a:xfrm>
        </p:spPr>
        <p:txBody>
          <a:bodyPr>
            <a:normAutofit/>
          </a:bodyPr>
          <a:lstStyle/>
          <a:p>
            <a:r>
              <a:rPr lang="en-GB" sz="1400" dirty="0">
                <a:ea typeface="+mn-lt"/>
                <a:cs typeface="+mn-lt"/>
              </a:rPr>
              <a:t>Light-Weight</a:t>
            </a:r>
            <a:endParaRPr lang="en-GB" sz="1400" dirty="0"/>
          </a:p>
          <a:p>
            <a:r>
              <a:rPr lang="en-GB" sz="1400" dirty="0">
                <a:ea typeface="+mn-lt"/>
                <a:cs typeface="+mn-lt"/>
              </a:rPr>
              <a:t>Minimal overhead (</a:t>
            </a:r>
            <a:r>
              <a:rPr lang="en-GB" sz="1400" dirty="0" err="1">
                <a:ea typeface="+mn-lt"/>
                <a:cs typeface="+mn-lt"/>
              </a:rPr>
              <a:t>cpu</a:t>
            </a:r>
            <a:r>
              <a:rPr lang="en-GB" sz="1400" dirty="0">
                <a:ea typeface="+mn-lt"/>
                <a:cs typeface="+mn-lt"/>
              </a:rPr>
              <a:t>/</a:t>
            </a:r>
            <a:r>
              <a:rPr lang="en-GB" sz="1400" dirty="0" err="1">
                <a:ea typeface="+mn-lt"/>
                <a:cs typeface="+mn-lt"/>
              </a:rPr>
              <a:t>io</a:t>
            </a:r>
            <a:r>
              <a:rPr lang="en-GB" sz="1400" dirty="0">
                <a:ea typeface="+mn-lt"/>
                <a:cs typeface="+mn-lt"/>
              </a:rPr>
              <a:t>/network)</a:t>
            </a:r>
            <a:endParaRPr lang="en-GB" sz="1400" dirty="0"/>
          </a:p>
          <a:p>
            <a:r>
              <a:rPr lang="en-GB" sz="1400" dirty="0">
                <a:ea typeface="+mn-lt"/>
                <a:cs typeface="+mn-lt"/>
              </a:rPr>
              <a:t>Based on Linux containers</a:t>
            </a:r>
            <a:endParaRPr lang="en-GB" sz="1400" dirty="0"/>
          </a:p>
          <a:p>
            <a:r>
              <a:rPr lang="en-GB" sz="1400" dirty="0">
                <a:ea typeface="+mn-lt"/>
                <a:cs typeface="+mn-lt"/>
              </a:rPr>
              <a:t>Decrease storage consumption</a:t>
            </a:r>
            <a:endParaRPr lang="en-GB" sz="1400" dirty="0"/>
          </a:p>
          <a:p>
            <a:r>
              <a:rPr lang="en-GB" sz="1400" dirty="0">
                <a:ea typeface="+mn-lt"/>
                <a:cs typeface="+mn-lt"/>
              </a:rPr>
              <a:t>Uses layered filesystem to save space (AUFS/LVM)</a:t>
            </a:r>
            <a:endParaRPr lang="en-GB" sz="1400" dirty="0"/>
          </a:p>
          <a:p>
            <a:r>
              <a:rPr lang="en-GB" sz="1400" dirty="0">
                <a:ea typeface="+mn-lt"/>
                <a:cs typeface="+mn-lt"/>
              </a:rPr>
              <a:t>Portable</a:t>
            </a:r>
            <a:endParaRPr lang="en-GB" sz="1400" dirty="0"/>
          </a:p>
          <a:p>
            <a:r>
              <a:rPr lang="en-GB" sz="1400" dirty="0">
                <a:ea typeface="+mn-lt"/>
                <a:cs typeface="+mn-lt"/>
              </a:rPr>
              <a:t>Run it Everywhere! -  Linux, Mac OS or Windows operating system that has Docker installed.</a:t>
            </a:r>
            <a:endParaRPr lang="en-GB" sz="1400" dirty="0"/>
          </a:p>
          <a:p>
            <a:r>
              <a:rPr lang="en-GB" sz="1400" dirty="0">
                <a:ea typeface="+mn-lt"/>
                <a:cs typeface="+mn-lt"/>
              </a:rPr>
              <a:t>Raspberry pi support.</a:t>
            </a:r>
            <a:endParaRPr lang="en-GB" sz="1400" dirty="0"/>
          </a:p>
          <a:p>
            <a:r>
              <a:rPr lang="en-GB" sz="1400" dirty="0">
                <a:ea typeface="+mn-lt"/>
                <a:cs typeface="+mn-lt"/>
              </a:rPr>
              <a:t>Move from one environment to another by using the same Docker technology.</a:t>
            </a:r>
            <a:endParaRPr lang="en-GB" sz="1400" dirty="0"/>
          </a:p>
          <a:p>
            <a:r>
              <a:rPr lang="en-GB" sz="1400" dirty="0">
                <a:ea typeface="+mn-lt"/>
                <a:cs typeface="+mn-lt"/>
              </a:rPr>
              <a:t>Self-sufficient</a:t>
            </a:r>
            <a:endParaRPr lang="en-GB" sz="1400" dirty="0"/>
          </a:p>
          <a:p>
            <a:r>
              <a:rPr lang="en-GB" sz="1400" dirty="0">
                <a:ea typeface="+mn-lt"/>
                <a:cs typeface="+mn-lt"/>
              </a:rPr>
              <a:t>A Docker container contains everything it needs to run</a:t>
            </a:r>
            <a:endParaRPr lang="en-GB" sz="1400" dirty="0"/>
          </a:p>
          <a:p>
            <a:r>
              <a:rPr lang="en-GB" sz="1400" dirty="0">
                <a:ea typeface="+mn-lt"/>
                <a:cs typeface="+mn-lt"/>
              </a:rPr>
              <a:t>Minimal Base OS</a:t>
            </a:r>
            <a:endParaRPr lang="en-GB" sz="1400" dirty="0"/>
          </a:p>
          <a:p>
            <a:r>
              <a:rPr lang="en-GB" sz="1400" dirty="0">
                <a:ea typeface="+mn-lt"/>
                <a:cs typeface="+mn-lt"/>
              </a:rPr>
              <a:t>Libraries and frameworks</a:t>
            </a:r>
            <a:endParaRPr lang="en-GB" sz="1400" dirty="0"/>
          </a:p>
          <a:p>
            <a:r>
              <a:rPr lang="en-GB" sz="1400" dirty="0">
                <a:ea typeface="+mn-lt"/>
                <a:cs typeface="+mn-lt"/>
              </a:rPr>
              <a:t>Application code</a:t>
            </a:r>
            <a:endParaRPr lang="en-GB" sz="1400" dirty="0"/>
          </a:p>
          <a:p>
            <a:r>
              <a:rPr lang="en-GB" sz="1400" dirty="0">
                <a:ea typeface="+mn-lt"/>
                <a:cs typeface="+mn-lt"/>
              </a:rPr>
              <a:t>A Docker container should be able to run anywhere that Docker can run. </a:t>
            </a:r>
            <a:endParaRPr lang="en-GB" sz="1400" dirty="0"/>
          </a:p>
        </p:txBody>
      </p:sp>
    </p:spTree>
    <p:extLst>
      <p:ext uri="{BB962C8B-B14F-4D97-AF65-F5344CB8AC3E}">
        <p14:creationId xmlns:p14="http://schemas.microsoft.com/office/powerpoint/2010/main" val="129804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2E995-EE2D-4536-B79D-9DDB777BB91D}"/>
              </a:ext>
            </a:extLst>
          </p:cNvPr>
          <p:cNvSpPr>
            <a:spLocks noGrp="1"/>
          </p:cNvSpPr>
          <p:nvPr>
            <p:ph type="title"/>
          </p:nvPr>
        </p:nvSpPr>
        <p:spPr/>
        <p:txBody>
          <a:bodyPr/>
          <a:lstStyle/>
          <a:p>
            <a:r>
              <a:rPr lang="en-GB" b="1" cap="all" dirty="0">
                <a:ea typeface="+mj-lt"/>
                <a:cs typeface="+mj-lt"/>
              </a:rPr>
              <a:t>Images vs containers</a:t>
            </a:r>
            <a:endParaRPr lang="en-US" dirty="0">
              <a:ea typeface="+mj-lt"/>
              <a:cs typeface="+mj-lt"/>
            </a:endParaRPr>
          </a:p>
        </p:txBody>
      </p:sp>
      <p:sp>
        <p:nvSpPr>
          <p:cNvPr id="3" name="Content Placeholder 2">
            <a:extLst>
              <a:ext uri="{FF2B5EF4-FFF2-40B4-BE49-F238E27FC236}">
                <a16:creationId xmlns:a16="http://schemas.microsoft.com/office/drawing/2014/main" id="{0303BE30-35DB-4161-8DB8-ED92E6F9331F}"/>
              </a:ext>
            </a:extLst>
          </p:cNvPr>
          <p:cNvSpPr>
            <a:spLocks noGrp="1"/>
          </p:cNvSpPr>
          <p:nvPr>
            <p:ph idx="1"/>
          </p:nvPr>
        </p:nvSpPr>
        <p:spPr>
          <a:xfrm>
            <a:off x="565367" y="1488613"/>
            <a:ext cx="8596668" cy="3880773"/>
          </a:xfrm>
        </p:spPr>
        <p:txBody>
          <a:bodyPr>
            <a:normAutofit lnSpcReduction="10000"/>
          </a:bodyPr>
          <a:lstStyle/>
          <a:p>
            <a:r>
              <a:rPr lang="en-GB" sz="2800" dirty="0">
                <a:ea typeface="+mn-lt"/>
                <a:cs typeface="+mn-lt"/>
              </a:rPr>
              <a:t>Docker </a:t>
            </a:r>
            <a:r>
              <a:rPr lang="en-GB" sz="2800" b="1" dirty="0">
                <a:ea typeface="+mn-lt"/>
                <a:cs typeface="+mn-lt"/>
              </a:rPr>
              <a:t>images</a:t>
            </a:r>
            <a:r>
              <a:rPr lang="en-GB" sz="2800" dirty="0">
                <a:ea typeface="+mn-lt"/>
                <a:cs typeface="+mn-lt"/>
              </a:rPr>
              <a:t> are executable packages that include everything needed to run an application — the code, a runtime, libraries, environment variables, and configuration files.</a:t>
            </a:r>
          </a:p>
          <a:p>
            <a:pPr marL="0" indent="0">
              <a:buNone/>
            </a:pPr>
            <a:endParaRPr lang="en-GB" sz="2800" dirty="0"/>
          </a:p>
          <a:p>
            <a:r>
              <a:rPr lang="en-GB" sz="2800" dirty="0">
                <a:ea typeface="+mn-lt"/>
                <a:cs typeface="+mn-lt"/>
              </a:rPr>
              <a:t>Docker </a:t>
            </a:r>
            <a:r>
              <a:rPr lang="en-GB" sz="2800" b="1" dirty="0">
                <a:ea typeface="+mn-lt"/>
                <a:cs typeface="+mn-lt"/>
              </a:rPr>
              <a:t>containers</a:t>
            </a:r>
            <a:r>
              <a:rPr lang="en-GB" sz="2800" dirty="0">
                <a:ea typeface="+mn-lt"/>
                <a:cs typeface="+mn-lt"/>
              </a:rPr>
              <a:t> are a runtime instance of an image — what the image becomes in memory when executed (that is, an image with state, or a user process).</a:t>
            </a:r>
            <a:endParaRPr lang="en-GB" sz="2800" dirty="0"/>
          </a:p>
        </p:txBody>
      </p:sp>
    </p:spTree>
    <p:extLst>
      <p:ext uri="{BB962C8B-B14F-4D97-AF65-F5344CB8AC3E}">
        <p14:creationId xmlns:p14="http://schemas.microsoft.com/office/powerpoint/2010/main" val="196412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A screenshot of a cell phone&#10;&#10;Description generated with high confidence">
            <a:extLst>
              <a:ext uri="{FF2B5EF4-FFF2-40B4-BE49-F238E27FC236}">
                <a16:creationId xmlns:a16="http://schemas.microsoft.com/office/drawing/2014/main" id="{1EFBDEA6-6939-4FAC-846E-8AA77636D509}"/>
              </a:ext>
            </a:extLst>
          </p:cNvPr>
          <p:cNvPicPr>
            <a:picLocks noChangeAspect="1"/>
          </p:cNvPicPr>
          <p:nvPr/>
        </p:nvPicPr>
        <p:blipFill>
          <a:blip r:embed="rId2"/>
          <a:stretch>
            <a:fillRect/>
          </a:stretch>
        </p:blipFill>
        <p:spPr>
          <a:xfrm>
            <a:off x="661696" y="1351519"/>
            <a:ext cx="8790214" cy="3913920"/>
          </a:xfrm>
          <a:prstGeom prst="rect">
            <a:avLst/>
          </a:prstGeom>
        </p:spPr>
      </p:pic>
      <p:sp>
        <p:nvSpPr>
          <p:cNvPr id="3" name="Title 1">
            <a:extLst>
              <a:ext uri="{FF2B5EF4-FFF2-40B4-BE49-F238E27FC236}">
                <a16:creationId xmlns:a16="http://schemas.microsoft.com/office/drawing/2014/main" id="{415DA0E1-1208-3F47-BB87-50E968E877CF}"/>
              </a:ext>
            </a:extLst>
          </p:cNvPr>
          <p:cNvSpPr>
            <a:spLocks noGrp="1"/>
          </p:cNvSpPr>
          <p:nvPr>
            <p:ph type="title"/>
          </p:nvPr>
        </p:nvSpPr>
        <p:spPr>
          <a:xfrm>
            <a:off x="677334" y="609600"/>
            <a:ext cx="8596668" cy="1320800"/>
          </a:xfrm>
        </p:spPr>
        <p:txBody>
          <a:bodyPr/>
          <a:lstStyle/>
          <a:p>
            <a:r>
              <a:rPr lang="en-GB" b="1" cap="all" dirty="0">
                <a:ea typeface="+mj-lt"/>
                <a:cs typeface="+mj-lt"/>
              </a:rPr>
              <a:t>Docker flow</a:t>
            </a:r>
            <a:endParaRPr lang="en-US" dirty="0">
              <a:ea typeface="+mj-lt"/>
              <a:cs typeface="+mj-lt"/>
            </a:endParaRPr>
          </a:p>
        </p:txBody>
      </p:sp>
    </p:spTree>
    <p:extLst>
      <p:ext uri="{BB962C8B-B14F-4D97-AF65-F5344CB8AC3E}">
        <p14:creationId xmlns:p14="http://schemas.microsoft.com/office/powerpoint/2010/main" val="880128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A8BC7-4900-427B-9700-9D2C21040826}"/>
              </a:ext>
            </a:extLst>
          </p:cNvPr>
          <p:cNvSpPr>
            <a:spLocks noGrp="1"/>
          </p:cNvSpPr>
          <p:nvPr>
            <p:ph type="title"/>
          </p:nvPr>
        </p:nvSpPr>
        <p:spPr/>
        <p:txBody>
          <a:bodyPr/>
          <a:lstStyle/>
          <a:p>
            <a:r>
              <a:rPr lang="en-GB" b="1" cap="all" dirty="0">
                <a:ea typeface="+mj-lt"/>
                <a:cs typeface="+mj-lt"/>
              </a:rPr>
              <a:t>Most used commands</a:t>
            </a:r>
            <a:endParaRPr lang="en-US" dirty="0"/>
          </a:p>
        </p:txBody>
      </p:sp>
      <p:pic>
        <p:nvPicPr>
          <p:cNvPr id="4" name="Picture 4" descr="A close up of text on a white background&#10;&#10;Description generated with very high confidence">
            <a:extLst>
              <a:ext uri="{FF2B5EF4-FFF2-40B4-BE49-F238E27FC236}">
                <a16:creationId xmlns:a16="http://schemas.microsoft.com/office/drawing/2014/main" id="{D5D18315-1D34-4DFB-BE54-B49AEEBC2135}"/>
              </a:ext>
            </a:extLst>
          </p:cNvPr>
          <p:cNvPicPr>
            <a:picLocks noGrp="1" noChangeAspect="1"/>
          </p:cNvPicPr>
          <p:nvPr>
            <p:ph idx="1"/>
          </p:nvPr>
        </p:nvPicPr>
        <p:blipFill>
          <a:blip r:embed="rId2"/>
          <a:stretch>
            <a:fillRect/>
          </a:stretch>
        </p:blipFill>
        <p:spPr>
          <a:xfrm>
            <a:off x="830765" y="2033826"/>
            <a:ext cx="5428612" cy="2724786"/>
          </a:xfrm>
        </p:spPr>
      </p:pic>
      <p:graphicFrame>
        <p:nvGraphicFramePr>
          <p:cNvPr id="7" name="Table 6">
            <a:extLst>
              <a:ext uri="{FF2B5EF4-FFF2-40B4-BE49-F238E27FC236}">
                <a16:creationId xmlns:a16="http://schemas.microsoft.com/office/drawing/2014/main" id="{ECF88EFD-7C44-4640-896C-CF18A0F17BCD}"/>
              </a:ext>
            </a:extLst>
          </p:cNvPr>
          <p:cNvGraphicFramePr>
            <a:graphicFrameLocks noGrp="1"/>
          </p:cNvGraphicFramePr>
          <p:nvPr>
            <p:extLst>
              <p:ext uri="{D42A27DB-BD31-4B8C-83A1-F6EECF244321}">
                <p14:modId xmlns:p14="http://schemas.microsoft.com/office/powerpoint/2010/main" val="1555040631"/>
              </p:ext>
            </p:extLst>
          </p:nvPr>
        </p:nvGraphicFramePr>
        <p:xfrm>
          <a:off x="677334" y="1538526"/>
          <a:ext cx="7937500" cy="304800"/>
        </p:xfrm>
        <a:graphic>
          <a:graphicData uri="http://schemas.openxmlformats.org/drawingml/2006/table">
            <a:tbl>
              <a:tblPr firstRow="1" bandRow="1">
                <a:tableStyleId>{5C22544A-7EE6-4342-B048-85BDC9FD1C3A}</a:tableStyleId>
              </a:tblPr>
              <a:tblGrid>
                <a:gridCol w="7937500">
                  <a:extLst>
                    <a:ext uri="{9D8B030D-6E8A-4147-A177-3AD203B41FA5}">
                      <a16:colId xmlns:a16="http://schemas.microsoft.com/office/drawing/2014/main" val="2703177473"/>
                    </a:ext>
                  </a:extLst>
                </a:gridCol>
              </a:tblGrid>
              <a:tr h="0">
                <a:tc>
                  <a:txBody>
                    <a:bodyPr/>
                    <a:lstStyle/>
                    <a:p>
                      <a:pPr marL="342900" marR="0" indent="-342900" algn="l" rtl="0" eaLnBrk="1" fontAlgn="t" latinLnBrk="0" hangingPunct="1">
                        <a:spcBef>
                          <a:spcPts val="0"/>
                        </a:spcBef>
                        <a:spcAft>
                          <a:spcPts val="0"/>
                        </a:spcAft>
                        <a:buFont typeface="Wingdings" pitchFamily="2" charset="2"/>
                        <a:buChar char="Ø"/>
                      </a:pPr>
                      <a:r>
                        <a:rPr lang="en-GB" sz="2000" kern="1200" dirty="0">
                          <a:effectLst/>
                        </a:rPr>
                        <a:t>  docker  version</a:t>
                      </a:r>
                      <a:endParaRPr lang="en-GB" dirty="0">
                        <a:effectLst/>
                      </a:endParaRPr>
                    </a:p>
                  </a:txBody>
                  <a:tcPr marL="0" marR="0" marT="0" marB="0" anchor="ctr"/>
                </a:tc>
                <a:extLst>
                  <a:ext uri="{0D108BD9-81ED-4DB2-BD59-A6C34878D82A}">
                    <a16:rowId xmlns:a16="http://schemas.microsoft.com/office/drawing/2014/main" val="3850486328"/>
                  </a:ext>
                </a:extLst>
              </a:tr>
            </a:tbl>
          </a:graphicData>
        </a:graphic>
      </p:graphicFrame>
      <p:sp>
        <p:nvSpPr>
          <p:cNvPr id="8" name="TextBox 7">
            <a:extLst>
              <a:ext uri="{FF2B5EF4-FFF2-40B4-BE49-F238E27FC236}">
                <a16:creationId xmlns:a16="http://schemas.microsoft.com/office/drawing/2014/main" id="{356AFF2C-0E46-4F43-9DB4-EB557F900A1B}"/>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a:p>
        </p:txBody>
      </p:sp>
    </p:spTree>
    <p:extLst>
      <p:ext uri="{BB962C8B-B14F-4D97-AF65-F5344CB8AC3E}">
        <p14:creationId xmlns:p14="http://schemas.microsoft.com/office/powerpoint/2010/main" val="4033164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5C3CC-806C-4341-91AC-1BE9129F8E43}"/>
              </a:ext>
            </a:extLst>
          </p:cNvPr>
          <p:cNvSpPr>
            <a:spLocks noGrp="1"/>
          </p:cNvSpPr>
          <p:nvPr>
            <p:ph type="title"/>
          </p:nvPr>
        </p:nvSpPr>
        <p:spPr/>
        <p:txBody>
          <a:bodyPr/>
          <a:lstStyle/>
          <a:p>
            <a:r>
              <a:rPr lang="en-GB" b="1" cap="all" dirty="0">
                <a:ea typeface="+mj-lt"/>
                <a:cs typeface="+mj-lt"/>
                <a:hlinkClick r:id="rId2"/>
              </a:rPr>
              <a:t>https://hub.docker.com/</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1B495610-4BE9-4521-AC26-5FCCA204ACB5}"/>
              </a:ext>
            </a:extLst>
          </p:cNvPr>
          <p:cNvPicPr>
            <a:picLocks noGrp="1" noChangeAspect="1"/>
          </p:cNvPicPr>
          <p:nvPr>
            <p:ph idx="1"/>
          </p:nvPr>
        </p:nvPicPr>
        <p:blipFill>
          <a:blip r:embed="rId3"/>
          <a:stretch>
            <a:fillRect/>
          </a:stretch>
        </p:blipFill>
        <p:spPr>
          <a:xfrm>
            <a:off x="784991" y="2292560"/>
            <a:ext cx="5695181" cy="2400738"/>
          </a:xfrm>
        </p:spPr>
      </p:pic>
      <p:graphicFrame>
        <p:nvGraphicFramePr>
          <p:cNvPr id="7" name="Table 6">
            <a:extLst>
              <a:ext uri="{FF2B5EF4-FFF2-40B4-BE49-F238E27FC236}">
                <a16:creationId xmlns:a16="http://schemas.microsoft.com/office/drawing/2014/main" id="{0AD0BCD1-C3E3-41A1-B4C7-CF8DCBC2B657}"/>
              </a:ext>
            </a:extLst>
          </p:cNvPr>
          <p:cNvGraphicFramePr>
            <a:graphicFrameLocks noGrp="1"/>
          </p:cNvGraphicFramePr>
          <p:nvPr>
            <p:extLst>
              <p:ext uri="{D42A27DB-BD31-4B8C-83A1-F6EECF244321}">
                <p14:modId xmlns:p14="http://schemas.microsoft.com/office/powerpoint/2010/main" val="2037086114"/>
              </p:ext>
            </p:extLst>
          </p:nvPr>
        </p:nvGraphicFramePr>
        <p:xfrm>
          <a:off x="784992" y="1625600"/>
          <a:ext cx="7937500" cy="304800"/>
        </p:xfrm>
        <a:graphic>
          <a:graphicData uri="http://schemas.openxmlformats.org/drawingml/2006/table">
            <a:tbl>
              <a:tblPr firstRow="1" bandRow="1">
                <a:tableStyleId>{5C22544A-7EE6-4342-B048-85BDC9FD1C3A}</a:tableStyleId>
              </a:tblPr>
              <a:tblGrid>
                <a:gridCol w="7937500">
                  <a:extLst>
                    <a:ext uri="{9D8B030D-6E8A-4147-A177-3AD203B41FA5}">
                      <a16:colId xmlns:a16="http://schemas.microsoft.com/office/drawing/2014/main" val="1590994316"/>
                    </a:ext>
                  </a:extLst>
                </a:gridCol>
              </a:tblGrid>
              <a:tr h="0">
                <a:tc>
                  <a:txBody>
                    <a:bodyPr/>
                    <a:lstStyle/>
                    <a:p>
                      <a:pPr marL="342900" marR="0" indent="-342900" algn="l" rtl="0" eaLnBrk="1" fontAlgn="t" latinLnBrk="0" hangingPunct="1">
                        <a:spcBef>
                          <a:spcPts val="0"/>
                        </a:spcBef>
                        <a:spcAft>
                          <a:spcPts val="0"/>
                        </a:spcAft>
                        <a:buFont typeface="Wingdings" pitchFamily="2" charset="2"/>
                        <a:buChar char="Ø"/>
                      </a:pPr>
                      <a:r>
                        <a:rPr lang="en-GB" sz="2000" kern="1200" dirty="0">
                          <a:effectLst/>
                        </a:rPr>
                        <a:t>  docker  pull &lt; image name&gt;</a:t>
                      </a:r>
                      <a:endParaRPr lang="en-GB" dirty="0">
                        <a:effectLst/>
                      </a:endParaRPr>
                    </a:p>
                  </a:txBody>
                  <a:tcPr marL="0" marR="0" marT="0" marB="0" anchor="ctr"/>
                </a:tc>
                <a:extLst>
                  <a:ext uri="{0D108BD9-81ED-4DB2-BD59-A6C34878D82A}">
                    <a16:rowId xmlns:a16="http://schemas.microsoft.com/office/drawing/2014/main" val="3206096698"/>
                  </a:ext>
                </a:extLst>
              </a:tr>
            </a:tbl>
          </a:graphicData>
        </a:graphic>
      </p:graphicFrame>
      <p:sp>
        <p:nvSpPr>
          <p:cNvPr id="8" name="TextBox 7">
            <a:extLst>
              <a:ext uri="{FF2B5EF4-FFF2-40B4-BE49-F238E27FC236}">
                <a16:creationId xmlns:a16="http://schemas.microsoft.com/office/drawing/2014/main" id="{AFF482B5-E728-4AC9-B676-9D9C7A6A6716}"/>
              </a:ext>
            </a:extLst>
          </p:cNvPr>
          <p:cNvSpPr txBox="1"/>
          <p:nvPr/>
        </p:nvSpPr>
        <p:spPr>
          <a:xfrm>
            <a:off x="4641773" y="210789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a:p>
        </p:txBody>
      </p:sp>
    </p:spTree>
    <p:extLst>
      <p:ext uri="{BB962C8B-B14F-4D97-AF65-F5344CB8AC3E}">
        <p14:creationId xmlns:p14="http://schemas.microsoft.com/office/powerpoint/2010/main" val="2380123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F6842-5BF9-48D8-81F2-9C0209B5E7F2}"/>
              </a:ext>
            </a:extLst>
          </p:cNvPr>
          <p:cNvSpPr>
            <a:spLocks noGrp="1"/>
          </p:cNvSpPr>
          <p:nvPr>
            <p:ph type="title"/>
          </p:nvPr>
        </p:nvSpPr>
        <p:spPr>
          <a:xfrm>
            <a:off x="677334" y="609600"/>
            <a:ext cx="8596668" cy="734008"/>
          </a:xfrm>
        </p:spPr>
        <p:txBody>
          <a:bodyPr/>
          <a:lstStyle/>
          <a:p>
            <a:r>
              <a:rPr lang="en-GB" b="1" cap="all" dirty="0">
                <a:ea typeface="+mj-lt"/>
                <a:cs typeface="+mj-lt"/>
              </a:rPr>
              <a:t>Images commands</a:t>
            </a:r>
            <a:endParaRPr lang="en-US" dirty="0"/>
          </a:p>
        </p:txBody>
      </p:sp>
      <p:graphicFrame>
        <p:nvGraphicFramePr>
          <p:cNvPr id="5" name="Content Placeholder 4">
            <a:extLst>
              <a:ext uri="{FF2B5EF4-FFF2-40B4-BE49-F238E27FC236}">
                <a16:creationId xmlns:a16="http://schemas.microsoft.com/office/drawing/2014/main" id="{1A4501DF-9F65-4B74-8EAF-C7834D55C19A}"/>
              </a:ext>
            </a:extLst>
          </p:cNvPr>
          <p:cNvGraphicFramePr>
            <a:graphicFrameLocks noGrp="1"/>
          </p:cNvGraphicFramePr>
          <p:nvPr>
            <p:ph idx="1"/>
            <p:extLst>
              <p:ext uri="{D42A27DB-BD31-4B8C-83A1-F6EECF244321}">
                <p14:modId xmlns:p14="http://schemas.microsoft.com/office/powerpoint/2010/main" val="3248972413"/>
              </p:ext>
            </p:extLst>
          </p:nvPr>
        </p:nvGraphicFramePr>
        <p:xfrm>
          <a:off x="677334" y="1498114"/>
          <a:ext cx="8596311" cy="4213606"/>
        </p:xfrm>
        <a:graphic>
          <a:graphicData uri="http://schemas.openxmlformats.org/drawingml/2006/table">
            <a:tbl>
              <a:tblPr firstRow="1" bandRow="1">
                <a:tableStyleId>{5C22544A-7EE6-4342-B048-85BDC9FD1C3A}</a:tableStyleId>
              </a:tblPr>
              <a:tblGrid>
                <a:gridCol w="3436599">
                  <a:extLst>
                    <a:ext uri="{9D8B030D-6E8A-4147-A177-3AD203B41FA5}">
                      <a16:colId xmlns:a16="http://schemas.microsoft.com/office/drawing/2014/main" val="2291997529"/>
                    </a:ext>
                  </a:extLst>
                </a:gridCol>
                <a:gridCol w="5159712">
                  <a:extLst>
                    <a:ext uri="{9D8B030D-6E8A-4147-A177-3AD203B41FA5}">
                      <a16:colId xmlns:a16="http://schemas.microsoft.com/office/drawing/2014/main" val="1434462154"/>
                    </a:ext>
                  </a:extLst>
                </a:gridCol>
              </a:tblGrid>
              <a:tr h="598043">
                <a:tc>
                  <a:txBody>
                    <a:bodyPr/>
                    <a:lstStyle/>
                    <a:p>
                      <a:pPr marL="342900" marR="0" indent="-342900" rtl="0" fontAlgn="t" latinLnBrk="0">
                        <a:spcBef>
                          <a:spcPts val="0"/>
                        </a:spcBef>
                        <a:spcAft>
                          <a:spcPts val="0"/>
                        </a:spcAft>
                        <a:buFont typeface="Wingdings" pitchFamily="2" charset="2"/>
                        <a:buChar char="Ø"/>
                      </a:pPr>
                      <a:r>
                        <a:rPr lang="en-GB" sz="2000" kern="1200" dirty="0">
                          <a:effectLst/>
                        </a:rPr>
                        <a:t>Commands </a:t>
                      </a:r>
                      <a:endParaRPr lang="en-GB" dirty="0">
                        <a:effectLst/>
                      </a:endParaRPr>
                    </a:p>
                  </a:txBody>
                  <a:tcPr marL="0" marR="0" marT="0" marB="0" anchor="ctr"/>
                </a:tc>
                <a:tc>
                  <a:txBody>
                    <a:bodyPr/>
                    <a:lstStyle/>
                    <a:p>
                      <a:pPr marL="0" marR="0" rtl="0" fontAlgn="t" latinLnBrk="0">
                        <a:spcBef>
                          <a:spcPts val="0"/>
                        </a:spcBef>
                        <a:spcAft>
                          <a:spcPts val="0"/>
                        </a:spcAft>
                      </a:pPr>
                      <a:r>
                        <a:rPr lang="en-GB" sz="2000" kern="1200" dirty="0">
                          <a:effectLst/>
                        </a:rPr>
                        <a:t>image list</a:t>
                      </a:r>
                      <a:endParaRPr lang="en-GB" dirty="0">
                        <a:effectLst/>
                      </a:endParaRPr>
                    </a:p>
                  </a:txBody>
                  <a:tcPr marL="0" marR="0" marT="0" marB="0" anchor="ctr"/>
                </a:tc>
                <a:extLst>
                  <a:ext uri="{0D108BD9-81ED-4DB2-BD59-A6C34878D82A}">
                    <a16:rowId xmlns:a16="http://schemas.microsoft.com/office/drawing/2014/main" val="962469013"/>
                  </a:ext>
                </a:extLst>
              </a:tr>
              <a:tr h="598043">
                <a:tc>
                  <a:txBody>
                    <a:bodyPr/>
                    <a:lstStyle/>
                    <a:p>
                      <a:pPr marL="342900" marR="0" indent="-342900" rtl="0" fontAlgn="t" latinLnBrk="0">
                        <a:spcBef>
                          <a:spcPts val="0"/>
                        </a:spcBef>
                        <a:spcAft>
                          <a:spcPts val="0"/>
                        </a:spcAft>
                        <a:buFont typeface="Wingdings" pitchFamily="2" charset="2"/>
                        <a:buChar char="Ø"/>
                      </a:pPr>
                      <a:r>
                        <a:rPr lang="en-GB" sz="2000" kern="1200" dirty="0">
                          <a:effectLst/>
                        </a:rPr>
                        <a:t>Docker images </a:t>
                      </a:r>
                      <a:endParaRPr lang="en-GB" dirty="0">
                        <a:effectLst/>
                      </a:endParaRPr>
                    </a:p>
                  </a:txBody>
                  <a:tcPr marL="0" marR="0" marT="0" marB="0" anchor="ctr"/>
                </a:tc>
                <a:tc>
                  <a:txBody>
                    <a:bodyPr/>
                    <a:lstStyle/>
                    <a:p>
                      <a:pPr marL="0" marR="0" rtl="0" fontAlgn="t" latinLnBrk="0">
                        <a:spcBef>
                          <a:spcPts val="0"/>
                        </a:spcBef>
                        <a:spcAft>
                          <a:spcPts val="0"/>
                        </a:spcAft>
                      </a:pPr>
                      <a:r>
                        <a:rPr lang="en-GB" sz="2000" kern="1200" dirty="0">
                          <a:effectLst/>
                        </a:rPr>
                        <a:t>image list</a:t>
                      </a:r>
                      <a:endParaRPr lang="en-GB" dirty="0">
                        <a:effectLst/>
                      </a:endParaRPr>
                    </a:p>
                  </a:txBody>
                  <a:tcPr marL="0" marR="0" marT="0" marB="0" anchor="ctr"/>
                </a:tc>
                <a:extLst>
                  <a:ext uri="{0D108BD9-81ED-4DB2-BD59-A6C34878D82A}">
                    <a16:rowId xmlns:a16="http://schemas.microsoft.com/office/drawing/2014/main" val="2819443995"/>
                  </a:ext>
                </a:extLst>
              </a:tr>
              <a:tr h="598043">
                <a:tc>
                  <a:txBody>
                    <a:bodyPr/>
                    <a:lstStyle/>
                    <a:p>
                      <a:pPr marL="342900" marR="0" indent="-342900" rtl="0" fontAlgn="t" latinLnBrk="0">
                        <a:spcBef>
                          <a:spcPts val="0"/>
                        </a:spcBef>
                        <a:spcAft>
                          <a:spcPts val="0"/>
                        </a:spcAft>
                        <a:buFont typeface="Wingdings" pitchFamily="2" charset="2"/>
                        <a:buChar char="Ø"/>
                      </a:pPr>
                      <a:r>
                        <a:rPr lang="en-GB" sz="2000" kern="1200" dirty="0">
                          <a:effectLst/>
                        </a:rPr>
                        <a:t>Docker images -q</a:t>
                      </a:r>
                      <a:endParaRPr lang="en-GB" dirty="0">
                        <a:effectLst/>
                      </a:endParaRPr>
                    </a:p>
                  </a:txBody>
                  <a:tcPr marL="0" marR="0" marT="0" marB="0" anchor="ctr"/>
                </a:tc>
                <a:tc>
                  <a:txBody>
                    <a:bodyPr/>
                    <a:lstStyle/>
                    <a:p>
                      <a:pPr marL="0" marR="0" rtl="0" fontAlgn="t" latinLnBrk="0">
                        <a:spcBef>
                          <a:spcPts val="0"/>
                        </a:spcBef>
                        <a:spcAft>
                          <a:spcPts val="0"/>
                        </a:spcAft>
                      </a:pPr>
                      <a:r>
                        <a:rPr lang="en-GB" sz="2000" kern="1200" dirty="0">
                          <a:effectLst/>
                        </a:rPr>
                        <a:t>q − It tells the Docker command to return the Image ID’s only.</a:t>
                      </a:r>
                      <a:endParaRPr lang="en-GB" dirty="0">
                        <a:effectLst/>
                      </a:endParaRPr>
                    </a:p>
                  </a:txBody>
                  <a:tcPr marL="0" marR="0" marT="0" marB="0" anchor="ctr"/>
                </a:tc>
                <a:extLst>
                  <a:ext uri="{0D108BD9-81ED-4DB2-BD59-A6C34878D82A}">
                    <a16:rowId xmlns:a16="http://schemas.microsoft.com/office/drawing/2014/main" val="2747398150"/>
                  </a:ext>
                </a:extLst>
              </a:tr>
              <a:tr h="601980">
                <a:tc>
                  <a:txBody>
                    <a:bodyPr/>
                    <a:lstStyle/>
                    <a:p>
                      <a:pPr marL="342900" marR="0" indent="-342900" rtl="0" fontAlgn="t" latinLnBrk="0">
                        <a:spcBef>
                          <a:spcPts val="0"/>
                        </a:spcBef>
                        <a:spcAft>
                          <a:spcPts val="0"/>
                        </a:spcAft>
                        <a:buFont typeface="Wingdings" pitchFamily="2" charset="2"/>
                        <a:buChar char="Ø"/>
                      </a:pPr>
                      <a:r>
                        <a:rPr lang="en-GB" sz="2000" kern="1200" dirty="0">
                          <a:effectLst/>
                        </a:rPr>
                        <a:t>Docker run &lt;images  &gt;</a:t>
                      </a:r>
                      <a:endParaRPr lang="en-GB" dirty="0">
                        <a:effectLst/>
                      </a:endParaRPr>
                    </a:p>
                  </a:txBody>
                  <a:tcPr marL="0" marR="0" marT="0" marB="0" anchor="ctr"/>
                </a:tc>
                <a:tc>
                  <a:txBody>
                    <a:bodyPr/>
                    <a:lstStyle/>
                    <a:p>
                      <a:pPr marL="0" marR="0" rtl="0" fontAlgn="t" latinLnBrk="0">
                        <a:spcBef>
                          <a:spcPts val="0"/>
                        </a:spcBef>
                        <a:spcAft>
                          <a:spcPts val="0"/>
                        </a:spcAft>
                      </a:pPr>
                      <a:r>
                        <a:rPr lang="en-GB" sz="2000" kern="1200">
                          <a:effectLst/>
                        </a:rPr>
                        <a:t>Imaged run details </a:t>
                      </a:r>
                      <a:endParaRPr lang="en-GB">
                        <a:effectLst/>
                      </a:endParaRPr>
                    </a:p>
                  </a:txBody>
                  <a:tcPr marL="0" marR="0" marT="0" marB="0" anchor="ctr"/>
                </a:tc>
                <a:extLst>
                  <a:ext uri="{0D108BD9-81ED-4DB2-BD59-A6C34878D82A}">
                    <a16:rowId xmlns:a16="http://schemas.microsoft.com/office/drawing/2014/main" val="30019304"/>
                  </a:ext>
                </a:extLst>
              </a:tr>
              <a:tr h="601980">
                <a:tc>
                  <a:txBody>
                    <a:bodyPr/>
                    <a:lstStyle/>
                    <a:p>
                      <a:pPr marL="342900" marR="0" indent="-342900" rtl="0" fontAlgn="t" latinLnBrk="0">
                        <a:spcBef>
                          <a:spcPts val="0"/>
                        </a:spcBef>
                        <a:spcAft>
                          <a:spcPts val="0"/>
                        </a:spcAft>
                        <a:buFont typeface="Wingdings" pitchFamily="2" charset="2"/>
                        <a:buChar char="Ø"/>
                      </a:pPr>
                      <a:r>
                        <a:rPr lang="en-GB" sz="2000" kern="1200" dirty="0">
                          <a:effectLst/>
                        </a:rPr>
                        <a:t>Docker </a:t>
                      </a:r>
                      <a:r>
                        <a:rPr lang="en-GB" sz="2000" kern="1200" dirty="0" err="1">
                          <a:effectLst/>
                        </a:rPr>
                        <a:t>rmi</a:t>
                      </a:r>
                      <a:r>
                        <a:rPr lang="en-GB" sz="2000" kern="1200" dirty="0">
                          <a:effectLst/>
                        </a:rPr>
                        <a:t> -f &lt;image id&gt;</a:t>
                      </a:r>
                      <a:endParaRPr lang="en-GB" dirty="0">
                        <a:effectLst/>
                      </a:endParaRPr>
                    </a:p>
                  </a:txBody>
                  <a:tcPr marL="0" marR="0" marT="0" marB="0" anchor="ctr"/>
                </a:tc>
                <a:tc>
                  <a:txBody>
                    <a:bodyPr/>
                    <a:lstStyle/>
                    <a:p>
                      <a:pPr marL="0" marR="0" rtl="0" fontAlgn="t" latinLnBrk="0">
                        <a:spcBef>
                          <a:spcPts val="0"/>
                        </a:spcBef>
                        <a:spcAft>
                          <a:spcPts val="0"/>
                        </a:spcAft>
                      </a:pPr>
                      <a:r>
                        <a:rPr lang="en-GB" sz="2000" kern="1200">
                          <a:effectLst/>
                        </a:rPr>
                        <a:t>Force image delete</a:t>
                      </a:r>
                      <a:endParaRPr lang="en-GB">
                        <a:effectLst/>
                      </a:endParaRPr>
                    </a:p>
                  </a:txBody>
                  <a:tcPr marL="0" marR="0" marT="0" marB="0" anchor="ctr"/>
                </a:tc>
                <a:extLst>
                  <a:ext uri="{0D108BD9-81ED-4DB2-BD59-A6C34878D82A}">
                    <a16:rowId xmlns:a16="http://schemas.microsoft.com/office/drawing/2014/main" val="1361497222"/>
                  </a:ext>
                </a:extLst>
              </a:tr>
              <a:tr h="601980">
                <a:tc>
                  <a:txBody>
                    <a:bodyPr/>
                    <a:lstStyle/>
                    <a:p>
                      <a:pPr marL="342900" marR="0" indent="-342900" rtl="0" fontAlgn="t" latinLnBrk="0">
                        <a:spcBef>
                          <a:spcPts val="0"/>
                        </a:spcBef>
                        <a:spcAft>
                          <a:spcPts val="0"/>
                        </a:spcAft>
                        <a:buFont typeface="Wingdings" pitchFamily="2" charset="2"/>
                        <a:buChar char="Ø"/>
                      </a:pPr>
                      <a:r>
                        <a:rPr lang="en-GB" sz="2000" kern="1200" dirty="0">
                          <a:effectLst/>
                        </a:rPr>
                        <a:t>Docker history &lt;</a:t>
                      </a:r>
                      <a:r>
                        <a:rPr lang="en-GB" sz="2000" kern="1200" dirty="0" err="1">
                          <a:effectLst/>
                        </a:rPr>
                        <a:t>ImageID</a:t>
                      </a:r>
                      <a:r>
                        <a:rPr lang="en-GB" sz="2000" kern="1200" dirty="0">
                          <a:effectLst/>
                        </a:rPr>
                        <a:t>&gt;</a:t>
                      </a:r>
                      <a:endParaRPr lang="en-GB" dirty="0">
                        <a:effectLst/>
                      </a:endParaRPr>
                    </a:p>
                  </a:txBody>
                  <a:tcPr marL="0" marR="0" marT="0" marB="0" anchor="ctr"/>
                </a:tc>
                <a:tc>
                  <a:txBody>
                    <a:bodyPr/>
                    <a:lstStyle/>
                    <a:p>
                      <a:pPr marL="0" marR="0" rtl="0" fontAlgn="t" latinLnBrk="0">
                        <a:spcBef>
                          <a:spcPts val="0"/>
                        </a:spcBef>
                        <a:spcAft>
                          <a:spcPts val="0"/>
                        </a:spcAft>
                      </a:pPr>
                      <a:r>
                        <a:rPr lang="en-GB" sz="2000" kern="1200">
                          <a:effectLst/>
                        </a:rPr>
                        <a:t>History of image</a:t>
                      </a:r>
                      <a:endParaRPr lang="en-GB">
                        <a:effectLst/>
                      </a:endParaRPr>
                    </a:p>
                  </a:txBody>
                  <a:tcPr marL="0" marR="0" marT="0" marB="0" anchor="ctr"/>
                </a:tc>
                <a:extLst>
                  <a:ext uri="{0D108BD9-81ED-4DB2-BD59-A6C34878D82A}">
                    <a16:rowId xmlns:a16="http://schemas.microsoft.com/office/drawing/2014/main" val="2392529499"/>
                  </a:ext>
                </a:extLst>
              </a:tr>
              <a:tr h="601980">
                <a:tc>
                  <a:txBody>
                    <a:bodyPr/>
                    <a:lstStyle/>
                    <a:p>
                      <a:pPr marL="342900" marR="0" indent="-342900" rtl="0" fontAlgn="t" latinLnBrk="0">
                        <a:spcBef>
                          <a:spcPts val="0"/>
                        </a:spcBef>
                        <a:spcAft>
                          <a:spcPts val="0"/>
                        </a:spcAft>
                        <a:buFont typeface="Wingdings" pitchFamily="2" charset="2"/>
                        <a:buChar char="Ø"/>
                      </a:pPr>
                      <a:r>
                        <a:rPr lang="en-GB" sz="2000" kern="1200" dirty="0">
                          <a:effectLst/>
                        </a:rPr>
                        <a:t>Docker inspect &lt;</a:t>
                      </a:r>
                      <a:r>
                        <a:rPr lang="en-GB" sz="2000" kern="1200" dirty="0" err="1">
                          <a:effectLst/>
                        </a:rPr>
                        <a:t>imageid</a:t>
                      </a:r>
                      <a:r>
                        <a:rPr lang="en-GB" sz="2000" kern="1200" dirty="0">
                          <a:effectLst/>
                        </a:rPr>
                        <a:t>&gt; </a:t>
                      </a:r>
                      <a:endParaRPr lang="en-GB" dirty="0">
                        <a:effectLst/>
                      </a:endParaRPr>
                    </a:p>
                  </a:txBody>
                  <a:tcPr marL="0" marR="0" marT="0" marB="0" anchor="ctr"/>
                </a:tc>
                <a:tc>
                  <a:txBody>
                    <a:bodyPr/>
                    <a:lstStyle/>
                    <a:p>
                      <a:pPr marL="0" marR="0" rtl="0" fontAlgn="t" latinLnBrk="0">
                        <a:spcBef>
                          <a:spcPts val="0"/>
                        </a:spcBef>
                        <a:spcAft>
                          <a:spcPts val="0"/>
                        </a:spcAft>
                      </a:pPr>
                      <a:r>
                        <a:rPr lang="en-GB" sz="2000" kern="1200" dirty="0">
                          <a:effectLst/>
                        </a:rPr>
                        <a:t>Details of images</a:t>
                      </a:r>
                      <a:endParaRPr lang="en-GB" dirty="0">
                        <a:effectLst/>
                      </a:endParaRPr>
                    </a:p>
                  </a:txBody>
                  <a:tcPr marL="0" marR="0" marT="0" marB="0" anchor="ctr"/>
                </a:tc>
                <a:extLst>
                  <a:ext uri="{0D108BD9-81ED-4DB2-BD59-A6C34878D82A}">
                    <a16:rowId xmlns:a16="http://schemas.microsoft.com/office/drawing/2014/main" val="249666465"/>
                  </a:ext>
                </a:extLst>
              </a:tr>
            </a:tbl>
          </a:graphicData>
        </a:graphic>
      </p:graphicFrame>
      <p:sp>
        <p:nvSpPr>
          <p:cNvPr id="6" name="TextBox 5">
            <a:extLst>
              <a:ext uri="{FF2B5EF4-FFF2-40B4-BE49-F238E27FC236}">
                <a16:creationId xmlns:a16="http://schemas.microsoft.com/office/drawing/2014/main" id="{A05578B0-3A0B-4FC5-881D-F3DC65D10508}"/>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297227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22D04-D114-4452-820A-E095714E4912}"/>
              </a:ext>
            </a:extLst>
          </p:cNvPr>
          <p:cNvSpPr>
            <a:spLocks noGrp="1"/>
          </p:cNvSpPr>
          <p:nvPr>
            <p:ph type="title"/>
          </p:nvPr>
        </p:nvSpPr>
        <p:spPr/>
        <p:txBody>
          <a:bodyPr/>
          <a:lstStyle/>
          <a:p>
            <a:r>
              <a:rPr lang="en-GB" b="1" cap="all" dirty="0">
                <a:ea typeface="+mj-lt"/>
                <a:cs typeface="+mj-lt"/>
              </a:rPr>
              <a:t>Images commands</a:t>
            </a:r>
            <a:endParaRPr lang="en-US" dirty="0"/>
          </a:p>
        </p:txBody>
      </p:sp>
      <p:graphicFrame>
        <p:nvGraphicFramePr>
          <p:cNvPr id="5" name="Content Placeholder 4">
            <a:extLst>
              <a:ext uri="{FF2B5EF4-FFF2-40B4-BE49-F238E27FC236}">
                <a16:creationId xmlns:a16="http://schemas.microsoft.com/office/drawing/2014/main" id="{FD33A5A6-BFF2-495B-A62F-59144B542702}"/>
              </a:ext>
            </a:extLst>
          </p:cNvPr>
          <p:cNvGraphicFramePr>
            <a:graphicFrameLocks noGrp="1"/>
          </p:cNvGraphicFramePr>
          <p:nvPr>
            <p:ph idx="1"/>
          </p:nvPr>
        </p:nvGraphicFramePr>
        <p:xfrm>
          <a:off x="677863" y="2160588"/>
          <a:ext cx="8596311" cy="3615563"/>
        </p:xfrm>
        <a:graphic>
          <a:graphicData uri="http://schemas.openxmlformats.org/drawingml/2006/table">
            <a:tbl>
              <a:tblPr firstRow="1" bandRow="1">
                <a:tableStyleId>{5C22544A-7EE6-4342-B048-85BDC9FD1C3A}</a:tableStyleId>
              </a:tblPr>
              <a:tblGrid>
                <a:gridCol w="3436599">
                  <a:extLst>
                    <a:ext uri="{9D8B030D-6E8A-4147-A177-3AD203B41FA5}">
                      <a16:colId xmlns:a16="http://schemas.microsoft.com/office/drawing/2014/main" val="136027021"/>
                    </a:ext>
                  </a:extLst>
                </a:gridCol>
                <a:gridCol w="5159712">
                  <a:extLst>
                    <a:ext uri="{9D8B030D-6E8A-4147-A177-3AD203B41FA5}">
                      <a16:colId xmlns:a16="http://schemas.microsoft.com/office/drawing/2014/main" val="346738689"/>
                    </a:ext>
                  </a:extLst>
                </a:gridCol>
              </a:tblGrid>
              <a:tr h="598043">
                <a:tc>
                  <a:txBody>
                    <a:bodyPr/>
                    <a:lstStyle/>
                    <a:p>
                      <a:pPr marL="0" marR="0" rtl="0" fontAlgn="t" latinLnBrk="0">
                        <a:spcBef>
                          <a:spcPts val="0"/>
                        </a:spcBef>
                        <a:spcAft>
                          <a:spcPts val="0"/>
                        </a:spcAft>
                      </a:pPr>
                      <a:r>
                        <a:rPr lang="en-GB" sz="2000" kern="1200">
                          <a:effectLst/>
                        </a:rPr>
                        <a:t>Docker images </a:t>
                      </a:r>
                      <a:endParaRPr lang="en-GB">
                        <a:effectLst/>
                      </a:endParaRPr>
                    </a:p>
                  </a:txBody>
                  <a:tcPr marL="0" marR="0" marT="0" marB="0" anchor="ctr"/>
                </a:tc>
                <a:tc>
                  <a:txBody>
                    <a:bodyPr/>
                    <a:lstStyle/>
                    <a:p>
                      <a:pPr marL="0" marR="0" rtl="0" fontAlgn="t" latinLnBrk="0">
                        <a:spcBef>
                          <a:spcPts val="0"/>
                        </a:spcBef>
                        <a:spcAft>
                          <a:spcPts val="0"/>
                        </a:spcAft>
                      </a:pPr>
                      <a:r>
                        <a:rPr lang="en-GB" sz="2000" kern="1200">
                          <a:effectLst/>
                        </a:rPr>
                        <a:t>image list</a:t>
                      </a:r>
                      <a:endParaRPr lang="en-GB">
                        <a:effectLst/>
                      </a:endParaRPr>
                    </a:p>
                  </a:txBody>
                  <a:tcPr marL="0" marR="0" marT="0" marB="0" anchor="ctr"/>
                </a:tc>
                <a:extLst>
                  <a:ext uri="{0D108BD9-81ED-4DB2-BD59-A6C34878D82A}">
                    <a16:rowId xmlns:a16="http://schemas.microsoft.com/office/drawing/2014/main" val="469454779"/>
                  </a:ext>
                </a:extLst>
              </a:tr>
              <a:tr h="598043">
                <a:tc>
                  <a:txBody>
                    <a:bodyPr/>
                    <a:lstStyle/>
                    <a:p>
                      <a:pPr marL="0" marR="0" rtl="0" fontAlgn="t" latinLnBrk="0">
                        <a:spcBef>
                          <a:spcPts val="0"/>
                        </a:spcBef>
                        <a:spcAft>
                          <a:spcPts val="0"/>
                        </a:spcAft>
                      </a:pPr>
                      <a:r>
                        <a:rPr lang="en-GB" sz="2000" kern="1200">
                          <a:effectLst/>
                        </a:rPr>
                        <a:t>Docker images -q</a:t>
                      </a:r>
                      <a:endParaRPr lang="en-GB">
                        <a:effectLst/>
                      </a:endParaRPr>
                    </a:p>
                  </a:txBody>
                  <a:tcPr marL="0" marR="0" marT="0" marB="0" anchor="ctr"/>
                </a:tc>
                <a:tc>
                  <a:txBody>
                    <a:bodyPr/>
                    <a:lstStyle/>
                    <a:p>
                      <a:pPr marL="0" marR="0" rtl="0" fontAlgn="t" latinLnBrk="0">
                        <a:spcBef>
                          <a:spcPts val="0"/>
                        </a:spcBef>
                        <a:spcAft>
                          <a:spcPts val="0"/>
                        </a:spcAft>
                      </a:pPr>
                      <a:r>
                        <a:rPr lang="en-GB" sz="2000" kern="1200">
                          <a:effectLst/>
                        </a:rPr>
                        <a:t>q − It tells the Docker command to return the Image ID’s only.</a:t>
                      </a:r>
                      <a:endParaRPr lang="en-GB">
                        <a:effectLst/>
                      </a:endParaRPr>
                    </a:p>
                  </a:txBody>
                  <a:tcPr marL="0" marR="0" marT="0" marB="0" anchor="ctr"/>
                </a:tc>
                <a:extLst>
                  <a:ext uri="{0D108BD9-81ED-4DB2-BD59-A6C34878D82A}">
                    <a16:rowId xmlns:a16="http://schemas.microsoft.com/office/drawing/2014/main" val="1598173134"/>
                  </a:ext>
                </a:extLst>
              </a:tr>
              <a:tr h="601980">
                <a:tc>
                  <a:txBody>
                    <a:bodyPr/>
                    <a:lstStyle/>
                    <a:p>
                      <a:pPr marL="0" marR="0" rtl="0" fontAlgn="t" latinLnBrk="0">
                        <a:spcBef>
                          <a:spcPts val="0"/>
                        </a:spcBef>
                        <a:spcAft>
                          <a:spcPts val="0"/>
                        </a:spcAft>
                      </a:pPr>
                      <a:r>
                        <a:rPr lang="en-GB" sz="2000" kern="1200">
                          <a:effectLst/>
                        </a:rPr>
                        <a:t>Docker run &lt;images  &gt;</a:t>
                      </a:r>
                      <a:endParaRPr lang="en-GB">
                        <a:effectLst/>
                      </a:endParaRPr>
                    </a:p>
                  </a:txBody>
                  <a:tcPr marL="0" marR="0" marT="0" marB="0" anchor="ctr"/>
                </a:tc>
                <a:tc>
                  <a:txBody>
                    <a:bodyPr/>
                    <a:lstStyle/>
                    <a:p>
                      <a:pPr marL="0" marR="0" rtl="0" fontAlgn="t" latinLnBrk="0">
                        <a:spcBef>
                          <a:spcPts val="0"/>
                        </a:spcBef>
                        <a:spcAft>
                          <a:spcPts val="0"/>
                        </a:spcAft>
                      </a:pPr>
                      <a:r>
                        <a:rPr lang="en-GB" sz="2000" kern="1200">
                          <a:effectLst/>
                        </a:rPr>
                        <a:t>Imaged run details </a:t>
                      </a:r>
                      <a:endParaRPr lang="en-GB">
                        <a:effectLst/>
                      </a:endParaRPr>
                    </a:p>
                  </a:txBody>
                  <a:tcPr marL="0" marR="0" marT="0" marB="0" anchor="ctr"/>
                </a:tc>
                <a:extLst>
                  <a:ext uri="{0D108BD9-81ED-4DB2-BD59-A6C34878D82A}">
                    <a16:rowId xmlns:a16="http://schemas.microsoft.com/office/drawing/2014/main" val="2573321815"/>
                  </a:ext>
                </a:extLst>
              </a:tr>
              <a:tr h="601980">
                <a:tc>
                  <a:txBody>
                    <a:bodyPr/>
                    <a:lstStyle/>
                    <a:p>
                      <a:pPr marL="0" marR="0" rtl="0" fontAlgn="t" latinLnBrk="0">
                        <a:spcBef>
                          <a:spcPts val="0"/>
                        </a:spcBef>
                        <a:spcAft>
                          <a:spcPts val="0"/>
                        </a:spcAft>
                      </a:pPr>
                      <a:r>
                        <a:rPr lang="en-GB" sz="2000" kern="1200">
                          <a:effectLst/>
                        </a:rPr>
                        <a:t>Docker rmi -f &lt;image id&gt;</a:t>
                      </a:r>
                      <a:endParaRPr lang="en-GB">
                        <a:effectLst/>
                      </a:endParaRPr>
                    </a:p>
                  </a:txBody>
                  <a:tcPr marL="0" marR="0" marT="0" marB="0" anchor="ctr"/>
                </a:tc>
                <a:tc>
                  <a:txBody>
                    <a:bodyPr/>
                    <a:lstStyle/>
                    <a:p>
                      <a:pPr marL="0" marR="0" rtl="0" fontAlgn="t" latinLnBrk="0">
                        <a:spcBef>
                          <a:spcPts val="0"/>
                        </a:spcBef>
                        <a:spcAft>
                          <a:spcPts val="0"/>
                        </a:spcAft>
                      </a:pPr>
                      <a:r>
                        <a:rPr lang="en-GB" sz="2000" kern="1200">
                          <a:effectLst/>
                        </a:rPr>
                        <a:t>Force image delete</a:t>
                      </a:r>
                      <a:endParaRPr lang="en-GB">
                        <a:effectLst/>
                      </a:endParaRPr>
                    </a:p>
                  </a:txBody>
                  <a:tcPr marL="0" marR="0" marT="0" marB="0" anchor="ctr"/>
                </a:tc>
                <a:extLst>
                  <a:ext uri="{0D108BD9-81ED-4DB2-BD59-A6C34878D82A}">
                    <a16:rowId xmlns:a16="http://schemas.microsoft.com/office/drawing/2014/main" val="3061393051"/>
                  </a:ext>
                </a:extLst>
              </a:tr>
              <a:tr h="601980">
                <a:tc>
                  <a:txBody>
                    <a:bodyPr/>
                    <a:lstStyle/>
                    <a:p>
                      <a:pPr marL="0" marR="0" rtl="0" fontAlgn="t" latinLnBrk="0">
                        <a:spcBef>
                          <a:spcPts val="0"/>
                        </a:spcBef>
                        <a:spcAft>
                          <a:spcPts val="0"/>
                        </a:spcAft>
                      </a:pPr>
                      <a:r>
                        <a:rPr lang="en-GB" sz="2000" kern="1200">
                          <a:effectLst/>
                        </a:rPr>
                        <a:t>Docker history &lt;ImageID&gt;</a:t>
                      </a:r>
                      <a:endParaRPr lang="en-GB">
                        <a:effectLst/>
                      </a:endParaRPr>
                    </a:p>
                  </a:txBody>
                  <a:tcPr marL="0" marR="0" marT="0" marB="0" anchor="ctr"/>
                </a:tc>
                <a:tc>
                  <a:txBody>
                    <a:bodyPr/>
                    <a:lstStyle/>
                    <a:p>
                      <a:pPr marL="0" marR="0" rtl="0" fontAlgn="t" latinLnBrk="0">
                        <a:spcBef>
                          <a:spcPts val="0"/>
                        </a:spcBef>
                        <a:spcAft>
                          <a:spcPts val="0"/>
                        </a:spcAft>
                      </a:pPr>
                      <a:r>
                        <a:rPr lang="en-GB" sz="2000" kern="1200">
                          <a:effectLst/>
                        </a:rPr>
                        <a:t>History of image</a:t>
                      </a:r>
                      <a:endParaRPr lang="en-GB">
                        <a:effectLst/>
                      </a:endParaRPr>
                    </a:p>
                  </a:txBody>
                  <a:tcPr marL="0" marR="0" marT="0" marB="0" anchor="ctr"/>
                </a:tc>
                <a:extLst>
                  <a:ext uri="{0D108BD9-81ED-4DB2-BD59-A6C34878D82A}">
                    <a16:rowId xmlns:a16="http://schemas.microsoft.com/office/drawing/2014/main" val="2793509110"/>
                  </a:ext>
                </a:extLst>
              </a:tr>
              <a:tr h="601980">
                <a:tc>
                  <a:txBody>
                    <a:bodyPr/>
                    <a:lstStyle/>
                    <a:p>
                      <a:pPr marL="0" marR="0" rtl="0" fontAlgn="t" latinLnBrk="0">
                        <a:spcBef>
                          <a:spcPts val="0"/>
                        </a:spcBef>
                        <a:spcAft>
                          <a:spcPts val="0"/>
                        </a:spcAft>
                      </a:pPr>
                      <a:r>
                        <a:rPr lang="en-GB" sz="2000" kern="1200">
                          <a:effectLst/>
                        </a:rPr>
                        <a:t>Docker inspect &lt;imageid&gt; </a:t>
                      </a:r>
                      <a:endParaRPr lang="en-GB">
                        <a:effectLst/>
                      </a:endParaRPr>
                    </a:p>
                  </a:txBody>
                  <a:tcPr marL="0" marR="0" marT="0" marB="0" anchor="ctr"/>
                </a:tc>
                <a:tc>
                  <a:txBody>
                    <a:bodyPr/>
                    <a:lstStyle/>
                    <a:p>
                      <a:pPr marL="0" marR="0" rtl="0" fontAlgn="t" latinLnBrk="0">
                        <a:spcBef>
                          <a:spcPts val="0"/>
                        </a:spcBef>
                        <a:spcAft>
                          <a:spcPts val="0"/>
                        </a:spcAft>
                      </a:pPr>
                      <a:r>
                        <a:rPr lang="en-GB" sz="2000" kern="1200">
                          <a:effectLst/>
                        </a:rPr>
                        <a:t>Details of images</a:t>
                      </a:r>
                      <a:endParaRPr lang="en-GB">
                        <a:effectLst/>
                      </a:endParaRPr>
                    </a:p>
                  </a:txBody>
                  <a:tcPr marL="0" marR="0" marT="0" marB="0" anchor="ctr"/>
                </a:tc>
                <a:extLst>
                  <a:ext uri="{0D108BD9-81ED-4DB2-BD59-A6C34878D82A}">
                    <a16:rowId xmlns:a16="http://schemas.microsoft.com/office/drawing/2014/main" val="1020452176"/>
                  </a:ext>
                </a:extLst>
              </a:tr>
            </a:tbl>
          </a:graphicData>
        </a:graphic>
      </p:graphicFrame>
      <p:sp>
        <p:nvSpPr>
          <p:cNvPr id="6" name="TextBox 5">
            <a:extLst>
              <a:ext uri="{FF2B5EF4-FFF2-40B4-BE49-F238E27FC236}">
                <a16:creationId xmlns:a16="http://schemas.microsoft.com/office/drawing/2014/main" id="{AF7C43AD-6884-44AB-9A4F-8132D8AF091F}"/>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8929232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{02C0A255-ACBF-0743-96D3-4B0AB7FE9D3C}tf10001060</Template>
  <TotalTime>18</TotalTime>
  <Words>247</Words>
  <Application>Microsoft Macintosh PowerPoint</Application>
  <PresentationFormat>Widescreen</PresentationFormat>
  <Paragraphs>131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Gill Sans MT</vt:lpstr>
      <vt:lpstr>Trebuchet MS</vt:lpstr>
      <vt:lpstr>Wingdings</vt:lpstr>
      <vt:lpstr>Wingdings 3</vt:lpstr>
      <vt:lpstr>Facet</vt:lpstr>
      <vt:lpstr>PowerPoint Presentation</vt:lpstr>
      <vt:lpstr>What is Docker?</vt:lpstr>
      <vt:lpstr>Docker Features…. </vt:lpstr>
      <vt:lpstr>Images vs containers</vt:lpstr>
      <vt:lpstr>Docker flow</vt:lpstr>
      <vt:lpstr>Most used commands</vt:lpstr>
      <vt:lpstr>https://hub.docker.com/</vt:lpstr>
      <vt:lpstr>Images commands</vt:lpstr>
      <vt:lpstr>Images commands</vt:lpstr>
      <vt:lpstr>PowerPoint Presentation</vt:lpstr>
      <vt:lpstr>Docker File</vt:lpstr>
      <vt:lpstr>Build Docker File</vt:lpstr>
      <vt:lpstr>PowerPoint Presentation</vt:lpstr>
      <vt:lpstr>Docker-compose</vt:lpstr>
      <vt:lpstr>PowerPoint Presentation</vt:lpstr>
      <vt:lpstr>Scale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Mutlu Okuducu</cp:lastModifiedBy>
  <cp:revision>113</cp:revision>
  <dcterms:created xsi:type="dcterms:W3CDTF">2013-07-15T20:26:40Z</dcterms:created>
  <dcterms:modified xsi:type="dcterms:W3CDTF">2019-10-14T13:24:16Z</dcterms:modified>
</cp:coreProperties>
</file>