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23"/>
  </p:notesMasterIdLst>
  <p:sldIdLst>
    <p:sldId id="282" r:id="rId2"/>
    <p:sldId id="291" r:id="rId3"/>
    <p:sldId id="275" r:id="rId4"/>
    <p:sldId id="257" r:id="rId5"/>
    <p:sldId id="261" r:id="rId6"/>
    <p:sldId id="268" r:id="rId7"/>
    <p:sldId id="266" r:id="rId8"/>
    <p:sldId id="267" r:id="rId9"/>
    <p:sldId id="262" r:id="rId10"/>
    <p:sldId id="263" r:id="rId11"/>
    <p:sldId id="276" r:id="rId12"/>
    <p:sldId id="283" r:id="rId13"/>
    <p:sldId id="258" r:id="rId14"/>
    <p:sldId id="260" r:id="rId15"/>
    <p:sldId id="279" r:id="rId16"/>
    <p:sldId id="264" r:id="rId17"/>
    <p:sldId id="285" r:id="rId18"/>
    <p:sldId id="280" r:id="rId19"/>
    <p:sldId id="259" r:id="rId20"/>
    <p:sldId id="288" r:id="rId21"/>
    <p:sldId id="28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9DEDED5-D850-611B-75F2-908895927F2D}" name="Sebastiaan De Reys" initials="SR" userId="S::sebastiaan.dereys@student.kuleuven.be::240e2bf4-59ee-4058-a0fc-a98ff18b212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62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8172C3-0348-52AE-227E-AF875E79DD2E}" v="144" dt="2023-12-03T22:33:06.905"/>
    <p1510:client id="{10033D82-1A12-9F42-075D-3AEA7E40F915}" v="17" dt="2023-12-04T18:07:51.972"/>
    <p1510:client id="{1A96C5BF-7149-496C-ABF7-B0DFE1A51EEE}" v="38" dt="2023-12-04T13:11:20.936"/>
    <p1510:client id="{27529F27-842E-EE0B-DD92-0C0078F9DB8C}" v="7" dt="2023-12-04T11:09:53.794"/>
    <p1510:client id="{4703C098-864E-7E96-29C0-4CB9CA6DBF8A}" v="6" dt="2023-12-04T18:06:26.161"/>
    <p1510:client id="{61AA6B7A-CA56-48A7-8D8F-4587BB42FB71}" v="123" dt="2023-12-04T19:43:41.927"/>
    <p1510:client id="{84E8FBD0-6543-FB4B-9F95-BDC789DE132D}" v="23" dt="2023-12-04T19:32:01.253"/>
    <p1510:client id="{950B9670-1551-19C8-54C4-1DD3A6CB70D5}" v="1" dt="2023-12-03T22:52:42.900"/>
    <p1510:client id="{A2CDA722-C162-B2D3-CD49-6D8B2871E4BB}" v="12" dt="2023-12-04T19:46:06.9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7C4B62-28E3-4824-B8A8-59F43DB4CA9B}" type="doc">
      <dgm:prSet loTypeId="urn:microsoft.com/office/officeart/2005/8/layout/chevron1" loCatId="process" qsTypeId="urn:microsoft.com/office/officeart/2005/8/quickstyle/simple1" qsCatId="simple" csTypeId="urn:microsoft.com/office/officeart/2005/8/colors/colorful4" csCatId="colorful" phldr="1"/>
      <dgm:spPr/>
      <dgm:t>
        <a:bodyPr/>
        <a:lstStyle/>
        <a:p>
          <a:endParaRPr lang="en-US"/>
        </a:p>
      </dgm:t>
    </dgm:pt>
    <dgm:pt modelId="{DD3A1AD1-17BB-4004-B976-3C09C2A7225C}">
      <dgm:prSet phldrT="[Text]" phldr="0"/>
      <dgm:spPr/>
      <dgm:t>
        <a:bodyPr/>
        <a:lstStyle/>
        <a:p>
          <a:pPr rtl="0"/>
          <a:r>
            <a:rPr lang="en-GB">
              <a:latin typeface="Calibri"/>
              <a:ea typeface="Calibri"/>
              <a:cs typeface="Calibri"/>
            </a:rPr>
            <a:t>Access Integration to Business Processes</a:t>
          </a:r>
        </a:p>
      </dgm:t>
    </dgm:pt>
    <dgm:pt modelId="{487097F6-3FC3-4C3A-91AE-0EF1D09ABA6A}" type="parTrans" cxnId="{08ED6A7A-865D-4523-B20B-BA6AC7F95CF8}">
      <dgm:prSet/>
      <dgm:spPr/>
    </dgm:pt>
    <dgm:pt modelId="{98EDFA33-C9B9-4C85-848E-873A57605DA3}" type="sibTrans" cxnId="{08ED6A7A-865D-4523-B20B-BA6AC7F95CF8}">
      <dgm:prSet/>
      <dgm:spPr/>
    </dgm:pt>
    <dgm:pt modelId="{C3CB786B-A67A-4788-A5EC-F63DA597C38B}">
      <dgm:prSet phldrT="[Text]" phldr="0"/>
      <dgm:spPr/>
      <dgm:t>
        <a:bodyPr/>
        <a:lstStyle/>
        <a:p>
          <a:pPr rtl="0"/>
          <a:r>
            <a:rPr lang="en-GB">
              <a:latin typeface="Calibri"/>
              <a:cs typeface="Calibri"/>
            </a:rPr>
            <a:t> </a:t>
          </a:r>
          <a:r>
            <a:rPr lang="en-GB">
              <a:latin typeface="Calibri"/>
              <a:ea typeface="Calibri"/>
              <a:cs typeface="Calibri"/>
            </a:rPr>
            <a:t>Integrating, authorizing and assigning functional roles of requesters and approvers </a:t>
          </a:r>
          <a:r>
            <a:rPr lang="en-GB">
              <a:solidFill>
                <a:srgbClr val="000000"/>
              </a:solidFill>
              <a:latin typeface="Calibri"/>
              <a:ea typeface="Calibri"/>
              <a:cs typeface="Calibri"/>
            </a:rPr>
            <a:t>access to the communication and feedback business processes for requisition inputs, editing and approvals plus required training for new hires</a:t>
          </a:r>
        </a:p>
      </dgm:t>
    </dgm:pt>
    <dgm:pt modelId="{8D66A157-5FCD-4C65-A192-BEEF44CF4FBE}" type="parTrans" cxnId="{C18C43D8-F91B-4D3A-AE99-9EB9C6C17327}">
      <dgm:prSet/>
      <dgm:spPr/>
    </dgm:pt>
    <dgm:pt modelId="{5214135E-C697-42F8-B781-FCD881CF7553}" type="sibTrans" cxnId="{C18C43D8-F91B-4D3A-AE99-9EB9C6C17327}">
      <dgm:prSet/>
      <dgm:spPr/>
    </dgm:pt>
    <dgm:pt modelId="{330321A3-70E7-4811-807B-CD3319647FFF}">
      <dgm:prSet phldr="0"/>
      <dgm:spPr/>
      <dgm:t>
        <a:bodyPr/>
        <a:lstStyle/>
        <a:p>
          <a:pPr rtl="0"/>
          <a:r>
            <a:rPr lang="en-GB">
              <a:latin typeface="Calibri"/>
              <a:cs typeface="Calibri"/>
            </a:rPr>
            <a:t>Communication Module</a:t>
          </a:r>
        </a:p>
      </dgm:t>
    </dgm:pt>
    <dgm:pt modelId="{F79B3116-8F86-46C0-8EC2-27C7644A30E2}" type="parTrans" cxnId="{C15F9274-3A68-4BE9-B93E-0AB6F7400F8C}">
      <dgm:prSet/>
      <dgm:spPr/>
    </dgm:pt>
    <dgm:pt modelId="{EEC05E66-C54B-4FEC-AAA7-40670DBC84D5}" type="sibTrans" cxnId="{C15F9274-3A68-4BE9-B93E-0AB6F7400F8C}">
      <dgm:prSet/>
      <dgm:spPr/>
    </dgm:pt>
    <dgm:pt modelId="{099F18BA-0997-4660-889B-AFD807CF2498}">
      <dgm:prSet phldr="0"/>
      <dgm:spPr/>
      <dgm:t>
        <a:bodyPr/>
        <a:lstStyle/>
        <a:p>
          <a:pPr rtl="0"/>
          <a:r>
            <a:rPr lang="en-GB">
              <a:latin typeface="Calibri"/>
              <a:cs typeface="Calibri"/>
            </a:rPr>
            <a:t> Installing the communication module, creating an interface system through the cloud-based oracle module for a  communication platform</a:t>
          </a:r>
        </a:p>
      </dgm:t>
    </dgm:pt>
    <dgm:pt modelId="{C08DE87A-F9A7-4681-BA98-A82C7F26F7C6}" type="parTrans" cxnId="{9E598DCD-5318-4ECC-85B8-24E5EFD3FC11}">
      <dgm:prSet/>
      <dgm:spPr/>
    </dgm:pt>
    <dgm:pt modelId="{3C9B8198-9ACA-41E0-9863-4FEFC3350DB4}" type="sibTrans" cxnId="{9E598DCD-5318-4ECC-85B8-24E5EFD3FC11}">
      <dgm:prSet/>
      <dgm:spPr/>
    </dgm:pt>
    <dgm:pt modelId="{1F07DAB2-4195-4834-9C14-6610D6817F31}">
      <dgm:prSet phldr="0"/>
      <dgm:spPr/>
      <dgm:t>
        <a:bodyPr/>
        <a:lstStyle/>
        <a:p>
          <a:pPr rtl="0"/>
          <a:r>
            <a:rPr lang="en-GB">
              <a:latin typeface="Calibri"/>
              <a:cs typeface="Calibri"/>
            </a:rPr>
            <a:t>Feedback Module</a:t>
          </a:r>
        </a:p>
      </dgm:t>
    </dgm:pt>
    <dgm:pt modelId="{7B3AF30B-B6BD-4326-8C62-5FDA60CEDD7E}" type="parTrans" cxnId="{4CFEFF3B-B690-4617-973F-D33BDC2722B2}">
      <dgm:prSet/>
      <dgm:spPr/>
    </dgm:pt>
    <dgm:pt modelId="{31190895-2528-471E-8CB5-EA7120395C0C}" type="sibTrans" cxnId="{4CFEFF3B-B690-4617-973F-D33BDC2722B2}">
      <dgm:prSet/>
      <dgm:spPr/>
    </dgm:pt>
    <dgm:pt modelId="{5AED00A4-DF5B-47F2-A63B-4CE29B4E4929}">
      <dgm:prSet phldr="0"/>
      <dgm:spPr/>
      <dgm:t>
        <a:bodyPr/>
        <a:lstStyle/>
        <a:p>
          <a:pPr rtl="0"/>
          <a:r>
            <a:rPr lang="en-GB">
              <a:solidFill>
                <a:srgbClr val="000000"/>
              </a:solidFill>
              <a:latin typeface="Calibri"/>
              <a:cs typeface="Calibri"/>
            </a:rPr>
            <a:t>Integrating a communication centre component in the application layer that encapsulates the incoming and outgoing notifications between requesters and approvers in the business process communication</a:t>
          </a:r>
        </a:p>
      </dgm:t>
    </dgm:pt>
    <dgm:pt modelId="{7E8D3AC8-6963-44CA-9976-E9DCF3440291}" type="parTrans" cxnId="{49E49D6D-2282-44C9-BC5E-10ADFF6EDC02}">
      <dgm:prSet/>
      <dgm:spPr/>
    </dgm:pt>
    <dgm:pt modelId="{FFC0890B-3661-4016-A1A5-F9DD5D8DDB9C}" type="sibTrans" cxnId="{49E49D6D-2282-44C9-BC5E-10ADFF6EDC02}">
      <dgm:prSet/>
      <dgm:spPr/>
    </dgm:pt>
    <dgm:pt modelId="{F612D124-6C14-46C0-BA0D-4BABF9BE7CC4}">
      <dgm:prSet phldr="0"/>
      <dgm:spPr/>
      <dgm:t>
        <a:bodyPr/>
        <a:lstStyle/>
        <a:p>
          <a:pPr rtl="0"/>
          <a:r>
            <a:rPr lang="en-GB">
              <a:latin typeface="Calibri"/>
              <a:cs typeface="Calibri"/>
            </a:rPr>
            <a:t>Customised Feedback System</a:t>
          </a:r>
        </a:p>
      </dgm:t>
    </dgm:pt>
    <dgm:pt modelId="{6FA811CA-3A79-43C0-BD27-CA708204037B}" type="parTrans" cxnId="{9DD52A35-4ED0-4C66-A4C3-27AA23861F36}">
      <dgm:prSet/>
      <dgm:spPr/>
    </dgm:pt>
    <dgm:pt modelId="{8540D28C-FC4C-48CB-BF4E-1344A1AE69B2}" type="sibTrans" cxnId="{9DD52A35-4ED0-4C66-A4C3-27AA23861F36}">
      <dgm:prSet/>
      <dgm:spPr/>
    </dgm:pt>
    <dgm:pt modelId="{EAC9D1EE-2E1D-451F-978A-67C7FDE2C8B5}">
      <dgm:prSet phldr="0"/>
      <dgm:spPr/>
      <dgm:t>
        <a:bodyPr/>
        <a:lstStyle/>
        <a:p>
          <a:pPr rtl="0"/>
          <a:r>
            <a:rPr lang="en-GB">
              <a:latin typeface="Calibri"/>
              <a:cs typeface="Calibri"/>
            </a:rPr>
            <a:t> </a:t>
          </a:r>
          <a:r>
            <a:rPr lang="en-GB" b="0">
              <a:solidFill>
                <a:srgbClr val="000000"/>
              </a:solidFill>
              <a:latin typeface="Calibri"/>
              <a:cs typeface="Calibri"/>
            </a:rPr>
            <a:t>Installing the feedback module, creating an interface system through the cloud-based oracle module </a:t>
          </a:r>
          <a:r>
            <a:rPr lang="en-GB" b="0">
              <a:latin typeface="Calibri"/>
              <a:cs typeface="Calibri"/>
            </a:rPr>
            <a:t>to</a:t>
          </a:r>
          <a:r>
            <a:rPr lang="en-GB" b="0">
              <a:latin typeface="Calibri"/>
              <a:ea typeface="Calibri"/>
              <a:cs typeface="Calibri"/>
            </a:rPr>
            <a:t> facilitating a feedback service together with the communication platform </a:t>
          </a:r>
          <a:endParaRPr lang="en-GB" b="0">
            <a:latin typeface="Calibri Light" panose="020F0302020204030204"/>
            <a:ea typeface="Calibri Light" panose="020F0302020204030204"/>
            <a:cs typeface="Calibri Light" panose="020F0302020204030204"/>
          </a:endParaRPr>
        </a:p>
      </dgm:t>
    </dgm:pt>
    <dgm:pt modelId="{1E173680-2294-45D3-A7E9-1FC56531C960}" type="parTrans" cxnId="{DFB3F67F-297D-4187-AA13-BEAF4B6933AE}">
      <dgm:prSet/>
      <dgm:spPr/>
    </dgm:pt>
    <dgm:pt modelId="{5B4A06E3-E76D-43B2-AD90-0AA3AA2903BC}" type="sibTrans" cxnId="{DFB3F67F-297D-4187-AA13-BEAF4B6933AE}">
      <dgm:prSet/>
      <dgm:spPr/>
    </dgm:pt>
    <dgm:pt modelId="{370CFE44-D68F-455C-9193-7CF3A2EFA7E4}">
      <dgm:prSet phldr="0"/>
      <dgm:spPr/>
      <dgm:t>
        <a:bodyPr/>
        <a:lstStyle/>
        <a:p>
          <a:pPr rtl="0"/>
          <a:r>
            <a:rPr lang="en-GB">
              <a:latin typeface="Calibri"/>
              <a:cs typeface="Calibri"/>
            </a:rPr>
            <a:t>Customising the feedback system generating and detailing approved input indicators, facilitating editing platforms and roles, plus notification interactions synced with the communication processes of approvers</a:t>
          </a:r>
        </a:p>
      </dgm:t>
    </dgm:pt>
    <dgm:pt modelId="{CE6DD93D-F6D9-4CB3-A657-11CBF5B980AF}" type="parTrans" cxnId="{64571D17-D043-4C19-A834-38995C0A7CBF}">
      <dgm:prSet/>
      <dgm:spPr/>
    </dgm:pt>
    <dgm:pt modelId="{194554F6-7C7F-4D99-AB53-FC3EA2035080}" type="sibTrans" cxnId="{64571D17-D043-4C19-A834-38995C0A7CBF}">
      <dgm:prSet/>
      <dgm:spPr/>
    </dgm:pt>
    <dgm:pt modelId="{30CA8A67-4676-432A-9F9C-D2E63AD761D2}">
      <dgm:prSet phldr="0"/>
      <dgm:spPr/>
      <dgm:t>
        <a:bodyPr/>
        <a:lstStyle/>
        <a:p>
          <a:pPr rtl="0"/>
          <a:r>
            <a:rPr lang="en-GB">
              <a:latin typeface="Calibri"/>
              <a:ea typeface="Calibri"/>
              <a:cs typeface="Calibri"/>
            </a:rPr>
            <a:t>Communication Centre</a:t>
          </a:r>
          <a:endParaRPr lang="en-GB"/>
        </a:p>
      </dgm:t>
    </dgm:pt>
    <dgm:pt modelId="{14AB2000-C5E0-4605-8A60-5554A0DCAE3D}" type="parTrans" cxnId="{F3CDB5E8-DCAE-469A-91F2-5FEBD6AD27CE}">
      <dgm:prSet/>
      <dgm:spPr/>
    </dgm:pt>
    <dgm:pt modelId="{C33AE7F6-2FA4-4BAA-B5FA-43CF86FFE487}" type="sibTrans" cxnId="{F3CDB5E8-DCAE-469A-91F2-5FEBD6AD27CE}">
      <dgm:prSet/>
      <dgm:spPr/>
    </dgm:pt>
    <dgm:pt modelId="{4F8BAF0B-B085-4425-B373-4C4A5FB382D9}" type="pres">
      <dgm:prSet presAssocID="{087C4B62-28E3-4824-B8A8-59F43DB4CA9B}" presName="Name0" presStyleCnt="0">
        <dgm:presLayoutVars>
          <dgm:dir/>
          <dgm:animLvl val="lvl"/>
          <dgm:resizeHandles val="exact"/>
        </dgm:presLayoutVars>
      </dgm:prSet>
      <dgm:spPr/>
    </dgm:pt>
    <dgm:pt modelId="{6C72068B-83DF-4474-9AF1-F04EDEC790FD}" type="pres">
      <dgm:prSet presAssocID="{330321A3-70E7-4811-807B-CD3319647FFF}" presName="composite" presStyleCnt="0"/>
      <dgm:spPr/>
    </dgm:pt>
    <dgm:pt modelId="{FE779EB9-C83D-4B5A-947B-F425C5A3F212}" type="pres">
      <dgm:prSet presAssocID="{330321A3-70E7-4811-807B-CD3319647FFF}" presName="parTx" presStyleLbl="node1" presStyleIdx="0" presStyleCnt="5">
        <dgm:presLayoutVars>
          <dgm:chMax val="0"/>
          <dgm:chPref val="0"/>
          <dgm:bulletEnabled val="1"/>
        </dgm:presLayoutVars>
      </dgm:prSet>
      <dgm:spPr/>
    </dgm:pt>
    <dgm:pt modelId="{74A95790-D703-4800-A908-4B363D6C102E}" type="pres">
      <dgm:prSet presAssocID="{330321A3-70E7-4811-807B-CD3319647FFF}" presName="desTx" presStyleLbl="revTx" presStyleIdx="0" presStyleCnt="5">
        <dgm:presLayoutVars>
          <dgm:bulletEnabled val="1"/>
        </dgm:presLayoutVars>
      </dgm:prSet>
      <dgm:spPr/>
    </dgm:pt>
    <dgm:pt modelId="{3DDE1934-0EDC-45D0-ADA5-81BE20A71276}" type="pres">
      <dgm:prSet presAssocID="{EEC05E66-C54B-4FEC-AAA7-40670DBC84D5}" presName="space" presStyleCnt="0"/>
      <dgm:spPr/>
    </dgm:pt>
    <dgm:pt modelId="{C895C9ED-9C5A-430B-A6B7-CDB536CC9CEF}" type="pres">
      <dgm:prSet presAssocID="{1F07DAB2-4195-4834-9C14-6610D6817F31}" presName="composite" presStyleCnt="0"/>
      <dgm:spPr/>
    </dgm:pt>
    <dgm:pt modelId="{DA070A7F-7C23-4E32-95AE-0BE5A1699483}" type="pres">
      <dgm:prSet presAssocID="{1F07DAB2-4195-4834-9C14-6610D6817F31}" presName="parTx" presStyleLbl="node1" presStyleIdx="1" presStyleCnt="5" custLinFactNeighborX="-917" custLinFactNeighborY="951">
        <dgm:presLayoutVars>
          <dgm:chMax val="0"/>
          <dgm:chPref val="0"/>
          <dgm:bulletEnabled val="1"/>
        </dgm:presLayoutVars>
      </dgm:prSet>
      <dgm:spPr/>
    </dgm:pt>
    <dgm:pt modelId="{DD717465-0293-4323-B2AD-DDEE9CFA8673}" type="pres">
      <dgm:prSet presAssocID="{1F07DAB2-4195-4834-9C14-6610D6817F31}" presName="desTx" presStyleLbl="revTx" presStyleIdx="1" presStyleCnt="5">
        <dgm:presLayoutVars>
          <dgm:bulletEnabled val="1"/>
        </dgm:presLayoutVars>
      </dgm:prSet>
      <dgm:spPr/>
    </dgm:pt>
    <dgm:pt modelId="{E0C475B5-7E35-4611-AD72-B05AF4817B43}" type="pres">
      <dgm:prSet presAssocID="{31190895-2528-471E-8CB5-EA7120395C0C}" presName="space" presStyleCnt="0"/>
      <dgm:spPr/>
    </dgm:pt>
    <dgm:pt modelId="{C41B7495-AA65-4691-8F85-3FD080B61BE9}" type="pres">
      <dgm:prSet presAssocID="{30CA8A67-4676-432A-9F9C-D2E63AD761D2}" presName="composite" presStyleCnt="0"/>
      <dgm:spPr/>
    </dgm:pt>
    <dgm:pt modelId="{04C83E89-A184-4072-98C9-9F244C11CF3A}" type="pres">
      <dgm:prSet presAssocID="{30CA8A67-4676-432A-9F9C-D2E63AD761D2}" presName="parTx" presStyleLbl="node1" presStyleIdx="2" presStyleCnt="5">
        <dgm:presLayoutVars>
          <dgm:chMax val="0"/>
          <dgm:chPref val="0"/>
          <dgm:bulletEnabled val="1"/>
        </dgm:presLayoutVars>
      </dgm:prSet>
      <dgm:spPr/>
    </dgm:pt>
    <dgm:pt modelId="{0552AA1A-7192-4526-A5D1-DCB164123284}" type="pres">
      <dgm:prSet presAssocID="{30CA8A67-4676-432A-9F9C-D2E63AD761D2}" presName="desTx" presStyleLbl="revTx" presStyleIdx="2" presStyleCnt="5">
        <dgm:presLayoutVars>
          <dgm:bulletEnabled val="1"/>
        </dgm:presLayoutVars>
      </dgm:prSet>
      <dgm:spPr/>
    </dgm:pt>
    <dgm:pt modelId="{06228CCE-7E6E-43D8-8C2A-13B4F0D6B8FA}" type="pres">
      <dgm:prSet presAssocID="{C33AE7F6-2FA4-4BAA-B5FA-43CF86FFE487}" presName="space" presStyleCnt="0"/>
      <dgm:spPr/>
    </dgm:pt>
    <dgm:pt modelId="{6E20B357-5FB4-4231-92B5-CBB24DD92FCC}" type="pres">
      <dgm:prSet presAssocID="{F612D124-6C14-46C0-BA0D-4BABF9BE7CC4}" presName="composite" presStyleCnt="0"/>
      <dgm:spPr/>
    </dgm:pt>
    <dgm:pt modelId="{CB926D35-13F8-4774-A1F4-B867BAE5147F}" type="pres">
      <dgm:prSet presAssocID="{F612D124-6C14-46C0-BA0D-4BABF9BE7CC4}" presName="parTx" presStyleLbl="node1" presStyleIdx="3" presStyleCnt="5">
        <dgm:presLayoutVars>
          <dgm:chMax val="0"/>
          <dgm:chPref val="0"/>
          <dgm:bulletEnabled val="1"/>
        </dgm:presLayoutVars>
      </dgm:prSet>
      <dgm:spPr/>
    </dgm:pt>
    <dgm:pt modelId="{07874A2A-D640-4A95-9B0B-05D862A616F0}" type="pres">
      <dgm:prSet presAssocID="{F612D124-6C14-46C0-BA0D-4BABF9BE7CC4}" presName="desTx" presStyleLbl="revTx" presStyleIdx="3" presStyleCnt="5">
        <dgm:presLayoutVars>
          <dgm:bulletEnabled val="1"/>
        </dgm:presLayoutVars>
      </dgm:prSet>
      <dgm:spPr/>
    </dgm:pt>
    <dgm:pt modelId="{3DB1F684-1A6F-4417-BB8C-71EEC2427FBF}" type="pres">
      <dgm:prSet presAssocID="{8540D28C-FC4C-48CB-BF4E-1344A1AE69B2}" presName="space" presStyleCnt="0"/>
      <dgm:spPr/>
    </dgm:pt>
    <dgm:pt modelId="{2E167DDE-F891-48C5-9156-1408D6C23D95}" type="pres">
      <dgm:prSet presAssocID="{DD3A1AD1-17BB-4004-B976-3C09C2A7225C}" presName="composite" presStyleCnt="0"/>
      <dgm:spPr/>
    </dgm:pt>
    <dgm:pt modelId="{9D9A729F-F089-4E12-9345-88313776B8EC}" type="pres">
      <dgm:prSet presAssocID="{DD3A1AD1-17BB-4004-B976-3C09C2A7225C}" presName="parTx" presStyleLbl="node1" presStyleIdx="4" presStyleCnt="5">
        <dgm:presLayoutVars>
          <dgm:chMax val="0"/>
          <dgm:chPref val="0"/>
          <dgm:bulletEnabled val="1"/>
        </dgm:presLayoutVars>
      </dgm:prSet>
      <dgm:spPr/>
    </dgm:pt>
    <dgm:pt modelId="{5F7FFACA-9CA6-4FF0-96BE-238ED456359B}" type="pres">
      <dgm:prSet presAssocID="{DD3A1AD1-17BB-4004-B976-3C09C2A7225C}" presName="desTx" presStyleLbl="revTx" presStyleIdx="4" presStyleCnt="5">
        <dgm:presLayoutVars>
          <dgm:bulletEnabled val="1"/>
        </dgm:presLayoutVars>
      </dgm:prSet>
      <dgm:spPr/>
    </dgm:pt>
  </dgm:ptLst>
  <dgm:cxnLst>
    <dgm:cxn modelId="{5C7A9604-7FFB-4633-B478-D22BD7E96D0C}" type="presOf" srcId="{F612D124-6C14-46C0-BA0D-4BABF9BE7CC4}" destId="{CB926D35-13F8-4774-A1F4-B867BAE5147F}" srcOrd="0" destOrd="0" presId="urn:microsoft.com/office/officeart/2005/8/layout/chevron1"/>
    <dgm:cxn modelId="{A55F100B-4745-4A1D-BC00-BCCBCAEB08B7}" type="presOf" srcId="{EAC9D1EE-2E1D-451F-978A-67C7FDE2C8B5}" destId="{DD717465-0293-4323-B2AD-DDEE9CFA8673}" srcOrd="0" destOrd="0" presId="urn:microsoft.com/office/officeart/2005/8/layout/chevron1"/>
    <dgm:cxn modelId="{64571D17-D043-4C19-A834-38995C0A7CBF}" srcId="{F612D124-6C14-46C0-BA0D-4BABF9BE7CC4}" destId="{370CFE44-D68F-455C-9193-7CF3A2EFA7E4}" srcOrd="0" destOrd="0" parTransId="{CE6DD93D-F6D9-4CB3-A657-11CBF5B980AF}" sibTransId="{194554F6-7C7F-4D99-AB53-FC3EA2035080}"/>
    <dgm:cxn modelId="{797E6525-7ABE-4D34-9ED7-D7CA5DC8A9E1}" type="presOf" srcId="{330321A3-70E7-4811-807B-CD3319647FFF}" destId="{FE779EB9-C83D-4B5A-947B-F425C5A3F212}" srcOrd="0" destOrd="0" presId="urn:microsoft.com/office/officeart/2005/8/layout/chevron1"/>
    <dgm:cxn modelId="{C91E3232-A709-4ED9-A269-E181008A95CD}" type="presOf" srcId="{087C4B62-28E3-4824-B8A8-59F43DB4CA9B}" destId="{4F8BAF0B-B085-4425-B373-4C4A5FB382D9}" srcOrd="0" destOrd="0" presId="urn:microsoft.com/office/officeart/2005/8/layout/chevron1"/>
    <dgm:cxn modelId="{9DD52A35-4ED0-4C66-A4C3-27AA23861F36}" srcId="{087C4B62-28E3-4824-B8A8-59F43DB4CA9B}" destId="{F612D124-6C14-46C0-BA0D-4BABF9BE7CC4}" srcOrd="3" destOrd="0" parTransId="{6FA811CA-3A79-43C0-BD27-CA708204037B}" sibTransId="{8540D28C-FC4C-48CB-BF4E-1344A1AE69B2}"/>
    <dgm:cxn modelId="{4CFEFF3B-B690-4617-973F-D33BDC2722B2}" srcId="{087C4B62-28E3-4824-B8A8-59F43DB4CA9B}" destId="{1F07DAB2-4195-4834-9C14-6610D6817F31}" srcOrd="1" destOrd="0" parTransId="{7B3AF30B-B6BD-4326-8C62-5FDA60CEDD7E}" sibTransId="{31190895-2528-471E-8CB5-EA7120395C0C}"/>
    <dgm:cxn modelId="{49E49D6D-2282-44C9-BC5E-10ADFF6EDC02}" srcId="{30CA8A67-4676-432A-9F9C-D2E63AD761D2}" destId="{5AED00A4-DF5B-47F2-A63B-4CE29B4E4929}" srcOrd="0" destOrd="0" parTransId="{7E8D3AC8-6963-44CA-9976-E9DCF3440291}" sibTransId="{FFC0890B-3661-4016-A1A5-F9DD5D8DDB9C}"/>
    <dgm:cxn modelId="{C15F9274-3A68-4BE9-B93E-0AB6F7400F8C}" srcId="{087C4B62-28E3-4824-B8A8-59F43DB4CA9B}" destId="{330321A3-70E7-4811-807B-CD3319647FFF}" srcOrd="0" destOrd="0" parTransId="{F79B3116-8F86-46C0-8EC2-27C7644A30E2}" sibTransId="{EEC05E66-C54B-4FEC-AAA7-40670DBC84D5}"/>
    <dgm:cxn modelId="{7365A457-F412-42AB-B0E2-0F81CBF73B10}" type="presOf" srcId="{30CA8A67-4676-432A-9F9C-D2E63AD761D2}" destId="{04C83E89-A184-4072-98C9-9F244C11CF3A}" srcOrd="0" destOrd="0" presId="urn:microsoft.com/office/officeart/2005/8/layout/chevron1"/>
    <dgm:cxn modelId="{C98E697A-935A-42AA-83AE-5AFC81A88136}" type="presOf" srcId="{DD3A1AD1-17BB-4004-B976-3C09C2A7225C}" destId="{9D9A729F-F089-4E12-9345-88313776B8EC}" srcOrd="0" destOrd="0" presId="urn:microsoft.com/office/officeart/2005/8/layout/chevron1"/>
    <dgm:cxn modelId="{08ED6A7A-865D-4523-B20B-BA6AC7F95CF8}" srcId="{087C4B62-28E3-4824-B8A8-59F43DB4CA9B}" destId="{DD3A1AD1-17BB-4004-B976-3C09C2A7225C}" srcOrd="4" destOrd="0" parTransId="{487097F6-3FC3-4C3A-91AE-0EF1D09ABA6A}" sibTransId="{98EDFA33-C9B9-4C85-848E-873A57605DA3}"/>
    <dgm:cxn modelId="{DFB3F67F-297D-4187-AA13-BEAF4B6933AE}" srcId="{1F07DAB2-4195-4834-9C14-6610D6817F31}" destId="{EAC9D1EE-2E1D-451F-978A-67C7FDE2C8B5}" srcOrd="0" destOrd="0" parTransId="{1E173680-2294-45D3-A7E9-1FC56531C960}" sibTransId="{5B4A06E3-E76D-43B2-AD90-0AA3AA2903BC}"/>
    <dgm:cxn modelId="{3BCBEF99-BC4A-4AA6-B786-04F1BFAF1C75}" type="presOf" srcId="{370CFE44-D68F-455C-9193-7CF3A2EFA7E4}" destId="{07874A2A-D640-4A95-9B0B-05D862A616F0}" srcOrd="0" destOrd="0" presId="urn:microsoft.com/office/officeart/2005/8/layout/chevron1"/>
    <dgm:cxn modelId="{BC0836A8-920F-4C8E-946C-5E6D39FC1D45}" type="presOf" srcId="{099F18BA-0997-4660-889B-AFD807CF2498}" destId="{74A95790-D703-4800-A908-4B363D6C102E}" srcOrd="0" destOrd="0" presId="urn:microsoft.com/office/officeart/2005/8/layout/chevron1"/>
    <dgm:cxn modelId="{45899EC3-699D-4A50-8195-A5FC50E56F0E}" type="presOf" srcId="{5AED00A4-DF5B-47F2-A63B-4CE29B4E4929}" destId="{0552AA1A-7192-4526-A5D1-DCB164123284}" srcOrd="0" destOrd="0" presId="urn:microsoft.com/office/officeart/2005/8/layout/chevron1"/>
    <dgm:cxn modelId="{9E598DCD-5318-4ECC-85B8-24E5EFD3FC11}" srcId="{330321A3-70E7-4811-807B-CD3319647FFF}" destId="{099F18BA-0997-4660-889B-AFD807CF2498}" srcOrd="0" destOrd="0" parTransId="{C08DE87A-F9A7-4681-BA98-A82C7F26F7C6}" sibTransId="{3C9B8198-9ACA-41E0-9863-4FEFC3350DB4}"/>
    <dgm:cxn modelId="{C18C43D8-F91B-4D3A-AE99-9EB9C6C17327}" srcId="{DD3A1AD1-17BB-4004-B976-3C09C2A7225C}" destId="{C3CB786B-A67A-4788-A5EC-F63DA597C38B}" srcOrd="0" destOrd="0" parTransId="{8D66A157-5FCD-4C65-A192-BEEF44CF4FBE}" sibTransId="{5214135E-C697-42F8-B781-FCD881CF7553}"/>
    <dgm:cxn modelId="{1C0DDFE2-0423-4B29-97D6-15681C1F26F1}" type="presOf" srcId="{1F07DAB2-4195-4834-9C14-6610D6817F31}" destId="{DA070A7F-7C23-4E32-95AE-0BE5A1699483}" srcOrd="0" destOrd="0" presId="urn:microsoft.com/office/officeart/2005/8/layout/chevron1"/>
    <dgm:cxn modelId="{F3CDB5E8-DCAE-469A-91F2-5FEBD6AD27CE}" srcId="{087C4B62-28E3-4824-B8A8-59F43DB4CA9B}" destId="{30CA8A67-4676-432A-9F9C-D2E63AD761D2}" srcOrd="2" destOrd="0" parTransId="{14AB2000-C5E0-4605-8A60-5554A0DCAE3D}" sibTransId="{C33AE7F6-2FA4-4BAA-B5FA-43CF86FFE487}"/>
    <dgm:cxn modelId="{AA61E4EE-8619-43A4-BFAD-75A9445D7FD2}" type="presOf" srcId="{C3CB786B-A67A-4788-A5EC-F63DA597C38B}" destId="{5F7FFACA-9CA6-4FF0-96BE-238ED456359B}" srcOrd="0" destOrd="0" presId="urn:microsoft.com/office/officeart/2005/8/layout/chevron1"/>
    <dgm:cxn modelId="{77B0F19E-EB54-437E-85BC-EA509B87BA27}" type="presParOf" srcId="{4F8BAF0B-B085-4425-B373-4C4A5FB382D9}" destId="{6C72068B-83DF-4474-9AF1-F04EDEC790FD}" srcOrd="0" destOrd="0" presId="urn:microsoft.com/office/officeart/2005/8/layout/chevron1"/>
    <dgm:cxn modelId="{C0F9A6DE-0026-42D6-BE22-71E332D0A8D9}" type="presParOf" srcId="{6C72068B-83DF-4474-9AF1-F04EDEC790FD}" destId="{FE779EB9-C83D-4B5A-947B-F425C5A3F212}" srcOrd="0" destOrd="0" presId="urn:microsoft.com/office/officeart/2005/8/layout/chevron1"/>
    <dgm:cxn modelId="{392CFC4D-D17F-464B-BD51-FA7F621A1CDE}" type="presParOf" srcId="{6C72068B-83DF-4474-9AF1-F04EDEC790FD}" destId="{74A95790-D703-4800-A908-4B363D6C102E}" srcOrd="1" destOrd="0" presId="urn:microsoft.com/office/officeart/2005/8/layout/chevron1"/>
    <dgm:cxn modelId="{47A4309A-56A2-45A2-ADCA-FD67BCCD00E3}" type="presParOf" srcId="{4F8BAF0B-B085-4425-B373-4C4A5FB382D9}" destId="{3DDE1934-0EDC-45D0-ADA5-81BE20A71276}" srcOrd="1" destOrd="0" presId="urn:microsoft.com/office/officeart/2005/8/layout/chevron1"/>
    <dgm:cxn modelId="{B696728A-9095-4D9D-B382-A1AD847ABFC2}" type="presParOf" srcId="{4F8BAF0B-B085-4425-B373-4C4A5FB382D9}" destId="{C895C9ED-9C5A-430B-A6B7-CDB536CC9CEF}" srcOrd="2" destOrd="0" presId="urn:microsoft.com/office/officeart/2005/8/layout/chevron1"/>
    <dgm:cxn modelId="{8D1A59A5-EE67-4DEF-B7DA-5011DF1D79EC}" type="presParOf" srcId="{C895C9ED-9C5A-430B-A6B7-CDB536CC9CEF}" destId="{DA070A7F-7C23-4E32-95AE-0BE5A1699483}" srcOrd="0" destOrd="0" presId="urn:microsoft.com/office/officeart/2005/8/layout/chevron1"/>
    <dgm:cxn modelId="{A2B2FABB-DE0B-460E-A37B-FE5C2DDE5D18}" type="presParOf" srcId="{C895C9ED-9C5A-430B-A6B7-CDB536CC9CEF}" destId="{DD717465-0293-4323-B2AD-DDEE9CFA8673}" srcOrd="1" destOrd="0" presId="urn:microsoft.com/office/officeart/2005/8/layout/chevron1"/>
    <dgm:cxn modelId="{D8428408-A390-4322-A3F7-F4247068054B}" type="presParOf" srcId="{4F8BAF0B-B085-4425-B373-4C4A5FB382D9}" destId="{E0C475B5-7E35-4611-AD72-B05AF4817B43}" srcOrd="3" destOrd="0" presId="urn:microsoft.com/office/officeart/2005/8/layout/chevron1"/>
    <dgm:cxn modelId="{7C198942-BE81-4ACB-87D7-FB4F4B7D0BF3}" type="presParOf" srcId="{4F8BAF0B-B085-4425-B373-4C4A5FB382D9}" destId="{C41B7495-AA65-4691-8F85-3FD080B61BE9}" srcOrd="4" destOrd="0" presId="urn:microsoft.com/office/officeart/2005/8/layout/chevron1"/>
    <dgm:cxn modelId="{121ED4A3-F248-4EBC-B0F5-688BA05EF319}" type="presParOf" srcId="{C41B7495-AA65-4691-8F85-3FD080B61BE9}" destId="{04C83E89-A184-4072-98C9-9F244C11CF3A}" srcOrd="0" destOrd="0" presId="urn:microsoft.com/office/officeart/2005/8/layout/chevron1"/>
    <dgm:cxn modelId="{D6ADA92A-3624-4E18-9C4A-F4CF0E7FA8B1}" type="presParOf" srcId="{C41B7495-AA65-4691-8F85-3FD080B61BE9}" destId="{0552AA1A-7192-4526-A5D1-DCB164123284}" srcOrd="1" destOrd="0" presId="urn:microsoft.com/office/officeart/2005/8/layout/chevron1"/>
    <dgm:cxn modelId="{592C9861-7B5E-4727-94E8-DF925512D3F3}" type="presParOf" srcId="{4F8BAF0B-B085-4425-B373-4C4A5FB382D9}" destId="{06228CCE-7E6E-43D8-8C2A-13B4F0D6B8FA}" srcOrd="5" destOrd="0" presId="urn:microsoft.com/office/officeart/2005/8/layout/chevron1"/>
    <dgm:cxn modelId="{200AEBFE-67DC-43AB-B7F8-BD8CF48250DB}" type="presParOf" srcId="{4F8BAF0B-B085-4425-B373-4C4A5FB382D9}" destId="{6E20B357-5FB4-4231-92B5-CBB24DD92FCC}" srcOrd="6" destOrd="0" presId="urn:microsoft.com/office/officeart/2005/8/layout/chevron1"/>
    <dgm:cxn modelId="{4863AACE-CBC4-4A26-96A8-212ADDBB5DBB}" type="presParOf" srcId="{6E20B357-5FB4-4231-92B5-CBB24DD92FCC}" destId="{CB926D35-13F8-4774-A1F4-B867BAE5147F}" srcOrd="0" destOrd="0" presId="urn:microsoft.com/office/officeart/2005/8/layout/chevron1"/>
    <dgm:cxn modelId="{633CCAFC-FA3F-4067-B4B9-2EB926673037}" type="presParOf" srcId="{6E20B357-5FB4-4231-92B5-CBB24DD92FCC}" destId="{07874A2A-D640-4A95-9B0B-05D862A616F0}" srcOrd="1" destOrd="0" presId="urn:microsoft.com/office/officeart/2005/8/layout/chevron1"/>
    <dgm:cxn modelId="{764889A1-F0DD-4F79-8771-A99ECCB2AD3C}" type="presParOf" srcId="{4F8BAF0B-B085-4425-B373-4C4A5FB382D9}" destId="{3DB1F684-1A6F-4417-BB8C-71EEC2427FBF}" srcOrd="7" destOrd="0" presId="urn:microsoft.com/office/officeart/2005/8/layout/chevron1"/>
    <dgm:cxn modelId="{682B536A-D8AE-413F-A6FE-DD386A423D38}" type="presParOf" srcId="{4F8BAF0B-B085-4425-B373-4C4A5FB382D9}" destId="{2E167DDE-F891-48C5-9156-1408D6C23D95}" srcOrd="8" destOrd="0" presId="urn:microsoft.com/office/officeart/2005/8/layout/chevron1"/>
    <dgm:cxn modelId="{DDB17EFA-06C2-453F-AC99-09489A27776E}" type="presParOf" srcId="{2E167DDE-F891-48C5-9156-1408D6C23D95}" destId="{9D9A729F-F089-4E12-9345-88313776B8EC}" srcOrd="0" destOrd="0" presId="urn:microsoft.com/office/officeart/2005/8/layout/chevron1"/>
    <dgm:cxn modelId="{EFA8D2F3-F9DD-4619-B225-052A6FDA55BC}" type="presParOf" srcId="{2E167DDE-F891-48C5-9156-1408D6C23D95}" destId="{5F7FFACA-9CA6-4FF0-96BE-238ED456359B}"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779EB9-C83D-4B5A-947B-F425C5A3F212}">
      <dsp:nvSpPr>
        <dsp:cNvPr id="0" name=""/>
        <dsp:cNvSpPr/>
      </dsp:nvSpPr>
      <dsp:spPr>
        <a:xfrm>
          <a:off x="3486" y="227103"/>
          <a:ext cx="2183085" cy="702000"/>
        </a:xfrm>
        <a:prstGeom prst="chevron">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rtl="0">
            <a:lnSpc>
              <a:spcPct val="90000"/>
            </a:lnSpc>
            <a:spcBef>
              <a:spcPct val="0"/>
            </a:spcBef>
            <a:spcAft>
              <a:spcPct val="35000"/>
            </a:spcAft>
            <a:buNone/>
          </a:pPr>
          <a:r>
            <a:rPr lang="en-GB" sz="1300" kern="1200">
              <a:latin typeface="Calibri"/>
              <a:cs typeface="Calibri"/>
            </a:rPr>
            <a:t>Communication Module</a:t>
          </a:r>
        </a:p>
      </dsp:txBody>
      <dsp:txXfrm>
        <a:off x="354486" y="227103"/>
        <a:ext cx="1481085" cy="702000"/>
      </dsp:txXfrm>
    </dsp:sp>
    <dsp:sp modelId="{74A95790-D703-4800-A908-4B363D6C102E}">
      <dsp:nvSpPr>
        <dsp:cNvPr id="0" name=""/>
        <dsp:cNvSpPr/>
      </dsp:nvSpPr>
      <dsp:spPr>
        <a:xfrm>
          <a:off x="3486" y="1016853"/>
          <a:ext cx="1746468" cy="200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77850" rtl="0">
            <a:lnSpc>
              <a:spcPct val="90000"/>
            </a:lnSpc>
            <a:spcBef>
              <a:spcPct val="0"/>
            </a:spcBef>
            <a:spcAft>
              <a:spcPct val="15000"/>
            </a:spcAft>
            <a:buChar char="•"/>
          </a:pPr>
          <a:r>
            <a:rPr lang="en-GB" sz="1300" kern="1200">
              <a:latin typeface="Calibri"/>
              <a:cs typeface="Calibri"/>
            </a:rPr>
            <a:t> Installing the communication module, creating an interface system through the cloud-based oracle module for a  communication platform</a:t>
          </a:r>
        </a:p>
      </dsp:txBody>
      <dsp:txXfrm>
        <a:off x="3486" y="1016853"/>
        <a:ext cx="1746468" cy="2005224"/>
      </dsp:txXfrm>
    </dsp:sp>
    <dsp:sp modelId="{DA070A7F-7C23-4E32-95AE-0BE5A1699483}">
      <dsp:nvSpPr>
        <dsp:cNvPr id="0" name=""/>
        <dsp:cNvSpPr/>
      </dsp:nvSpPr>
      <dsp:spPr>
        <a:xfrm>
          <a:off x="1950553" y="233779"/>
          <a:ext cx="2183085" cy="702000"/>
        </a:xfrm>
        <a:prstGeom prst="chevron">
          <a:avLst/>
        </a:prstGeom>
        <a:solidFill>
          <a:schemeClr val="accent4">
            <a:hueOff val="5105758"/>
            <a:satOff val="-5996"/>
            <a:lumOff val="230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rtl="0">
            <a:lnSpc>
              <a:spcPct val="90000"/>
            </a:lnSpc>
            <a:spcBef>
              <a:spcPct val="0"/>
            </a:spcBef>
            <a:spcAft>
              <a:spcPct val="35000"/>
            </a:spcAft>
            <a:buNone/>
          </a:pPr>
          <a:r>
            <a:rPr lang="en-GB" sz="1300" kern="1200">
              <a:latin typeface="Calibri"/>
              <a:cs typeface="Calibri"/>
            </a:rPr>
            <a:t>Feedback Module</a:t>
          </a:r>
        </a:p>
      </dsp:txBody>
      <dsp:txXfrm>
        <a:off x="2301553" y="233779"/>
        <a:ext cx="1481085" cy="702000"/>
      </dsp:txXfrm>
    </dsp:sp>
    <dsp:sp modelId="{DD717465-0293-4323-B2AD-DDEE9CFA8673}">
      <dsp:nvSpPr>
        <dsp:cNvPr id="0" name=""/>
        <dsp:cNvSpPr/>
      </dsp:nvSpPr>
      <dsp:spPr>
        <a:xfrm>
          <a:off x="1970571" y="1016853"/>
          <a:ext cx="1746468" cy="200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77850" rtl="0">
            <a:lnSpc>
              <a:spcPct val="90000"/>
            </a:lnSpc>
            <a:spcBef>
              <a:spcPct val="0"/>
            </a:spcBef>
            <a:spcAft>
              <a:spcPct val="15000"/>
            </a:spcAft>
            <a:buChar char="•"/>
          </a:pPr>
          <a:r>
            <a:rPr lang="en-GB" sz="1300" kern="1200">
              <a:latin typeface="Calibri"/>
              <a:cs typeface="Calibri"/>
            </a:rPr>
            <a:t> </a:t>
          </a:r>
          <a:r>
            <a:rPr lang="en-GB" sz="1300" b="0" kern="1200">
              <a:solidFill>
                <a:srgbClr val="000000"/>
              </a:solidFill>
              <a:latin typeface="Calibri"/>
              <a:cs typeface="Calibri"/>
            </a:rPr>
            <a:t>Installing the feedback module, creating an interface system through the cloud-based oracle module </a:t>
          </a:r>
          <a:r>
            <a:rPr lang="en-GB" sz="1300" b="0" kern="1200">
              <a:latin typeface="Calibri"/>
              <a:cs typeface="Calibri"/>
            </a:rPr>
            <a:t>to</a:t>
          </a:r>
          <a:r>
            <a:rPr lang="en-GB" sz="1300" b="0" kern="1200">
              <a:latin typeface="Calibri"/>
              <a:ea typeface="Calibri"/>
              <a:cs typeface="Calibri"/>
            </a:rPr>
            <a:t> facilitating a feedback service together with the communication platform </a:t>
          </a:r>
          <a:endParaRPr lang="en-GB" sz="1300" b="0" kern="1200">
            <a:latin typeface="Calibri Light" panose="020F0302020204030204"/>
            <a:ea typeface="Calibri Light" panose="020F0302020204030204"/>
            <a:cs typeface="Calibri Light" panose="020F0302020204030204"/>
          </a:endParaRPr>
        </a:p>
      </dsp:txBody>
      <dsp:txXfrm>
        <a:off x="1970571" y="1016853"/>
        <a:ext cx="1746468" cy="2005224"/>
      </dsp:txXfrm>
    </dsp:sp>
    <dsp:sp modelId="{04C83E89-A184-4072-98C9-9F244C11CF3A}">
      <dsp:nvSpPr>
        <dsp:cNvPr id="0" name=""/>
        <dsp:cNvSpPr/>
      </dsp:nvSpPr>
      <dsp:spPr>
        <a:xfrm>
          <a:off x="3937657" y="227103"/>
          <a:ext cx="2183085" cy="702000"/>
        </a:xfrm>
        <a:prstGeom prst="chevron">
          <a:avLst/>
        </a:prstGeom>
        <a:solidFill>
          <a:schemeClr val="accent4">
            <a:hueOff val="10211516"/>
            <a:satOff val="-11993"/>
            <a:lumOff val="460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rtl="0">
            <a:lnSpc>
              <a:spcPct val="90000"/>
            </a:lnSpc>
            <a:spcBef>
              <a:spcPct val="0"/>
            </a:spcBef>
            <a:spcAft>
              <a:spcPct val="35000"/>
            </a:spcAft>
            <a:buNone/>
          </a:pPr>
          <a:r>
            <a:rPr lang="en-GB" sz="1300" kern="1200">
              <a:latin typeface="Calibri"/>
              <a:ea typeface="Calibri"/>
              <a:cs typeface="Calibri"/>
            </a:rPr>
            <a:t>Communication Centre</a:t>
          </a:r>
          <a:endParaRPr lang="en-GB" sz="1300" kern="1200"/>
        </a:p>
      </dsp:txBody>
      <dsp:txXfrm>
        <a:off x="4288657" y="227103"/>
        <a:ext cx="1481085" cy="702000"/>
      </dsp:txXfrm>
    </dsp:sp>
    <dsp:sp modelId="{0552AA1A-7192-4526-A5D1-DCB164123284}">
      <dsp:nvSpPr>
        <dsp:cNvPr id="0" name=""/>
        <dsp:cNvSpPr/>
      </dsp:nvSpPr>
      <dsp:spPr>
        <a:xfrm>
          <a:off x="3937657" y="1016853"/>
          <a:ext cx="1746468" cy="200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77850" rtl="0">
            <a:lnSpc>
              <a:spcPct val="90000"/>
            </a:lnSpc>
            <a:spcBef>
              <a:spcPct val="0"/>
            </a:spcBef>
            <a:spcAft>
              <a:spcPct val="15000"/>
            </a:spcAft>
            <a:buChar char="•"/>
          </a:pPr>
          <a:r>
            <a:rPr lang="en-GB" sz="1300" kern="1200">
              <a:solidFill>
                <a:srgbClr val="000000"/>
              </a:solidFill>
              <a:latin typeface="Calibri"/>
              <a:cs typeface="Calibri"/>
            </a:rPr>
            <a:t>Integrating a communication centre component in the application layer that encapsulates the incoming and outgoing notifications between requesters and approvers in the business process communication</a:t>
          </a:r>
        </a:p>
      </dsp:txBody>
      <dsp:txXfrm>
        <a:off x="3937657" y="1016853"/>
        <a:ext cx="1746468" cy="2005224"/>
      </dsp:txXfrm>
    </dsp:sp>
    <dsp:sp modelId="{CB926D35-13F8-4774-A1F4-B867BAE5147F}">
      <dsp:nvSpPr>
        <dsp:cNvPr id="0" name=""/>
        <dsp:cNvSpPr/>
      </dsp:nvSpPr>
      <dsp:spPr>
        <a:xfrm>
          <a:off x="5904742" y="227103"/>
          <a:ext cx="2183085" cy="702000"/>
        </a:xfrm>
        <a:prstGeom prst="chevron">
          <a:avLst/>
        </a:prstGeom>
        <a:solidFill>
          <a:schemeClr val="accent4">
            <a:hueOff val="15317274"/>
            <a:satOff val="-17989"/>
            <a:lumOff val="691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rtl="0">
            <a:lnSpc>
              <a:spcPct val="90000"/>
            </a:lnSpc>
            <a:spcBef>
              <a:spcPct val="0"/>
            </a:spcBef>
            <a:spcAft>
              <a:spcPct val="35000"/>
            </a:spcAft>
            <a:buNone/>
          </a:pPr>
          <a:r>
            <a:rPr lang="en-GB" sz="1300" kern="1200">
              <a:latin typeface="Calibri"/>
              <a:cs typeface="Calibri"/>
            </a:rPr>
            <a:t>Customised Feedback System</a:t>
          </a:r>
        </a:p>
      </dsp:txBody>
      <dsp:txXfrm>
        <a:off x="6255742" y="227103"/>
        <a:ext cx="1481085" cy="702000"/>
      </dsp:txXfrm>
    </dsp:sp>
    <dsp:sp modelId="{07874A2A-D640-4A95-9B0B-05D862A616F0}">
      <dsp:nvSpPr>
        <dsp:cNvPr id="0" name=""/>
        <dsp:cNvSpPr/>
      </dsp:nvSpPr>
      <dsp:spPr>
        <a:xfrm>
          <a:off x="5904742" y="1016853"/>
          <a:ext cx="1746468" cy="200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77850" rtl="0">
            <a:lnSpc>
              <a:spcPct val="90000"/>
            </a:lnSpc>
            <a:spcBef>
              <a:spcPct val="0"/>
            </a:spcBef>
            <a:spcAft>
              <a:spcPct val="15000"/>
            </a:spcAft>
            <a:buChar char="•"/>
          </a:pPr>
          <a:r>
            <a:rPr lang="en-GB" sz="1300" kern="1200">
              <a:latin typeface="Calibri"/>
              <a:cs typeface="Calibri"/>
            </a:rPr>
            <a:t>Customising the feedback system generating and detailing approved input indicators, facilitating editing platforms and roles, plus notification interactions synced with the communication processes of approvers</a:t>
          </a:r>
        </a:p>
      </dsp:txBody>
      <dsp:txXfrm>
        <a:off x="5904742" y="1016853"/>
        <a:ext cx="1746468" cy="2005224"/>
      </dsp:txXfrm>
    </dsp:sp>
    <dsp:sp modelId="{9D9A729F-F089-4E12-9345-88313776B8EC}">
      <dsp:nvSpPr>
        <dsp:cNvPr id="0" name=""/>
        <dsp:cNvSpPr/>
      </dsp:nvSpPr>
      <dsp:spPr>
        <a:xfrm>
          <a:off x="7871828" y="227103"/>
          <a:ext cx="2183085" cy="702000"/>
        </a:xfrm>
        <a:prstGeom prst="chevron">
          <a:avLst/>
        </a:prstGeom>
        <a:solidFill>
          <a:schemeClr val="accent4">
            <a:hueOff val="20423033"/>
            <a:satOff val="-23986"/>
            <a:lumOff val="921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rtl="0">
            <a:lnSpc>
              <a:spcPct val="90000"/>
            </a:lnSpc>
            <a:spcBef>
              <a:spcPct val="0"/>
            </a:spcBef>
            <a:spcAft>
              <a:spcPct val="35000"/>
            </a:spcAft>
            <a:buNone/>
          </a:pPr>
          <a:r>
            <a:rPr lang="en-GB" sz="1300" kern="1200">
              <a:latin typeface="Calibri"/>
              <a:ea typeface="Calibri"/>
              <a:cs typeface="Calibri"/>
            </a:rPr>
            <a:t>Access Integration to Business Processes</a:t>
          </a:r>
        </a:p>
      </dsp:txBody>
      <dsp:txXfrm>
        <a:off x="8222828" y="227103"/>
        <a:ext cx="1481085" cy="702000"/>
      </dsp:txXfrm>
    </dsp:sp>
    <dsp:sp modelId="{5F7FFACA-9CA6-4FF0-96BE-238ED456359B}">
      <dsp:nvSpPr>
        <dsp:cNvPr id="0" name=""/>
        <dsp:cNvSpPr/>
      </dsp:nvSpPr>
      <dsp:spPr>
        <a:xfrm>
          <a:off x="7871828" y="1016853"/>
          <a:ext cx="1746468" cy="200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77850" rtl="0">
            <a:lnSpc>
              <a:spcPct val="90000"/>
            </a:lnSpc>
            <a:spcBef>
              <a:spcPct val="0"/>
            </a:spcBef>
            <a:spcAft>
              <a:spcPct val="15000"/>
            </a:spcAft>
            <a:buChar char="•"/>
          </a:pPr>
          <a:r>
            <a:rPr lang="en-GB" sz="1300" kern="1200">
              <a:latin typeface="Calibri"/>
              <a:cs typeface="Calibri"/>
            </a:rPr>
            <a:t> </a:t>
          </a:r>
          <a:r>
            <a:rPr lang="en-GB" sz="1300" kern="1200">
              <a:latin typeface="Calibri"/>
              <a:ea typeface="Calibri"/>
              <a:cs typeface="Calibri"/>
            </a:rPr>
            <a:t>Integrating, authorizing and assigning functional roles of requesters and approvers </a:t>
          </a:r>
          <a:r>
            <a:rPr lang="en-GB" sz="1300" kern="1200">
              <a:solidFill>
                <a:srgbClr val="000000"/>
              </a:solidFill>
              <a:latin typeface="Calibri"/>
              <a:ea typeface="Calibri"/>
              <a:cs typeface="Calibri"/>
            </a:rPr>
            <a:t>access to the communication and feedback business processes for requisition inputs, editing and approvals plus required training for new hires</a:t>
          </a:r>
        </a:p>
      </dsp:txBody>
      <dsp:txXfrm>
        <a:off x="7871828" y="1016853"/>
        <a:ext cx="1746468" cy="200522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DCE3-6B3A-43CD-A501-9277A2CE6C7E}" type="datetimeFigureOut">
              <a:t>15.01.2024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445E61-4199-47F0-AF74-530DBC85C270}" type="slidenum">
              <a:t>‹#›</a:t>
            </a:fld>
            <a:endParaRPr lang="en-US"/>
          </a:p>
        </p:txBody>
      </p:sp>
    </p:spTree>
    <p:extLst>
      <p:ext uri="{BB962C8B-B14F-4D97-AF65-F5344CB8AC3E}">
        <p14:creationId xmlns:p14="http://schemas.microsoft.com/office/powerpoint/2010/main" val="3299956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korn-consult.com/news/successful-supplier-management-in-asia/"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toyourhealth.com/common/viewphoto.php?id=57116"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200"/>
              </a:spcBef>
              <a:spcAft>
                <a:spcPts val="200"/>
              </a:spcAft>
            </a:pPr>
            <a:r>
              <a:rPr lang="en-US" b="1"/>
              <a:t>Different managers have to approve purchase requests: inefficiency &amp; change herein = start from scratch --&gt; feedback system</a:t>
            </a:r>
            <a:endParaRPr lang="en-US">
              <a:cs typeface="Calibri" panose="020F0502020204030204"/>
            </a:endParaRPr>
          </a:p>
        </p:txBody>
      </p:sp>
      <p:sp>
        <p:nvSpPr>
          <p:cNvPr id="4" name="Slide Number Placeholder 3"/>
          <p:cNvSpPr>
            <a:spLocks noGrp="1"/>
          </p:cNvSpPr>
          <p:nvPr>
            <p:ph type="sldNum" sz="quarter" idx="5"/>
          </p:nvPr>
        </p:nvSpPr>
        <p:spPr/>
        <p:txBody>
          <a:bodyPr/>
          <a:lstStyle/>
          <a:p>
            <a:fld id="{49445E61-4199-47F0-AF74-530DBC85C270}" type="slidenum">
              <a:rPr lang="en-US"/>
              <a:t>3</a:t>
            </a:fld>
            <a:endParaRPr lang="en-US"/>
          </a:p>
        </p:txBody>
      </p:sp>
    </p:spTree>
    <p:extLst>
      <p:ext uri="{BB962C8B-B14F-4D97-AF65-F5344CB8AC3E}">
        <p14:creationId xmlns:p14="http://schemas.microsoft.com/office/powerpoint/2010/main" val="2380896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Requirements to make the interfaces easy and user friendly, secure, compliant to external regulations and efficient are also considered and assumed as non-functional requirements.</a:t>
            </a:r>
            <a:endParaRPr lang="en-US"/>
          </a:p>
        </p:txBody>
      </p:sp>
      <p:sp>
        <p:nvSpPr>
          <p:cNvPr id="4" name="Slide Number Placeholder 3"/>
          <p:cNvSpPr>
            <a:spLocks noGrp="1"/>
          </p:cNvSpPr>
          <p:nvPr>
            <p:ph type="sldNum" sz="quarter" idx="5"/>
          </p:nvPr>
        </p:nvSpPr>
        <p:spPr/>
        <p:txBody>
          <a:bodyPr/>
          <a:lstStyle/>
          <a:p>
            <a:fld id="{49445E61-4199-47F0-AF74-530DBC85C270}" type="slidenum">
              <a:rPr lang="en-GB" smtClean="0"/>
              <a:t>14</a:t>
            </a:fld>
            <a:endParaRPr lang="en-GB"/>
          </a:p>
        </p:txBody>
      </p:sp>
    </p:spTree>
    <p:extLst>
      <p:ext uri="{BB962C8B-B14F-4D97-AF65-F5344CB8AC3E}">
        <p14:creationId xmlns:p14="http://schemas.microsoft.com/office/powerpoint/2010/main" val="1431656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49445E61-4199-47F0-AF74-530DBC85C270}" type="slidenum">
              <a:rPr lang="en-US"/>
              <a:t>16</a:t>
            </a:fld>
            <a:endParaRPr lang="en-US"/>
          </a:p>
        </p:txBody>
      </p:sp>
    </p:spTree>
    <p:extLst>
      <p:ext uri="{BB962C8B-B14F-4D97-AF65-F5344CB8AC3E}">
        <p14:creationId xmlns:p14="http://schemas.microsoft.com/office/powerpoint/2010/main" val="1420362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49445E61-4199-47F0-AF74-530DBC85C270}" type="slidenum">
              <a:rPr lang="en-US"/>
              <a:t>17</a:t>
            </a:fld>
            <a:endParaRPr lang="en-US"/>
          </a:p>
        </p:txBody>
      </p:sp>
    </p:spTree>
    <p:extLst>
      <p:ext uri="{BB962C8B-B14F-4D97-AF65-F5344CB8AC3E}">
        <p14:creationId xmlns:p14="http://schemas.microsoft.com/office/powerpoint/2010/main" val="1118295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49445E61-4199-47F0-AF74-530DBC85C270}" type="slidenum">
              <a:rPr lang="en-US"/>
              <a:t>18</a:t>
            </a:fld>
            <a:endParaRPr lang="en-US"/>
          </a:p>
        </p:txBody>
      </p:sp>
    </p:spTree>
    <p:extLst>
      <p:ext uri="{BB962C8B-B14F-4D97-AF65-F5344CB8AC3E}">
        <p14:creationId xmlns:p14="http://schemas.microsoft.com/office/powerpoint/2010/main" val="1421660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49445E61-4199-47F0-AF74-530DBC85C270}" type="slidenum">
              <a:rPr lang="en-US"/>
              <a:t>20</a:t>
            </a:fld>
            <a:endParaRPr lang="en-US"/>
          </a:p>
        </p:txBody>
      </p:sp>
    </p:spTree>
    <p:extLst>
      <p:ext uri="{BB962C8B-B14F-4D97-AF65-F5344CB8AC3E}">
        <p14:creationId xmlns:p14="http://schemas.microsoft.com/office/powerpoint/2010/main" val="2581505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Sources:</a:t>
            </a:r>
          </a:p>
          <a:p>
            <a:r>
              <a:rPr lang="en-US">
                <a:hlinkClick r:id="rId3"/>
              </a:rPr>
              <a:t>Picture of Supplier</a:t>
            </a:r>
            <a:endParaRPr lang="en-US">
              <a:cs typeface="Calibri"/>
              <a:hlinkClick r:id="rId3"/>
            </a:endParaRPr>
          </a:p>
          <a:p>
            <a:endParaRPr lang="en-US">
              <a:cs typeface="Calibri"/>
            </a:endParaRPr>
          </a:p>
          <a:p>
            <a:r>
              <a:rPr lang="en-US">
                <a:cs typeface="Calibri"/>
              </a:rPr>
              <a:t>The main stakeholder for our system is end-user</a:t>
            </a:r>
          </a:p>
        </p:txBody>
      </p:sp>
      <p:sp>
        <p:nvSpPr>
          <p:cNvPr id="4" name="Slide Number Placeholder 3"/>
          <p:cNvSpPr>
            <a:spLocks noGrp="1"/>
          </p:cNvSpPr>
          <p:nvPr>
            <p:ph type="sldNum" sz="quarter" idx="5"/>
          </p:nvPr>
        </p:nvSpPr>
        <p:spPr/>
        <p:txBody>
          <a:bodyPr/>
          <a:lstStyle/>
          <a:p>
            <a:fld id="{49445E61-4199-47F0-AF74-530DBC85C270}" type="slidenum">
              <a:t>4</a:t>
            </a:fld>
            <a:endParaRPr lang="en-US"/>
          </a:p>
        </p:txBody>
      </p:sp>
    </p:spTree>
    <p:extLst>
      <p:ext uri="{BB962C8B-B14F-4D97-AF65-F5344CB8AC3E}">
        <p14:creationId xmlns:p14="http://schemas.microsoft.com/office/powerpoint/2010/main" val="1463692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key point for our focus is the procurement process automation.</a:t>
            </a:r>
          </a:p>
        </p:txBody>
      </p:sp>
      <p:sp>
        <p:nvSpPr>
          <p:cNvPr id="4" name="Slide Number Placeholder 3"/>
          <p:cNvSpPr>
            <a:spLocks noGrp="1"/>
          </p:cNvSpPr>
          <p:nvPr>
            <p:ph type="sldNum" sz="quarter" idx="5"/>
          </p:nvPr>
        </p:nvSpPr>
        <p:spPr/>
        <p:txBody>
          <a:bodyPr/>
          <a:lstStyle/>
          <a:p>
            <a:fld id="{49445E61-4199-47F0-AF74-530DBC85C270}" type="slidenum">
              <a:rPr lang="en-US"/>
              <a:t>5</a:t>
            </a:fld>
            <a:endParaRPr lang="en-US"/>
          </a:p>
        </p:txBody>
      </p:sp>
    </p:spTree>
    <p:extLst>
      <p:ext uri="{BB962C8B-B14F-4D97-AF65-F5344CB8AC3E}">
        <p14:creationId xmlns:p14="http://schemas.microsoft.com/office/powerpoint/2010/main" val="4066374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For our scope the opportunity about optimization is the most important.</a:t>
            </a:r>
          </a:p>
        </p:txBody>
      </p:sp>
      <p:sp>
        <p:nvSpPr>
          <p:cNvPr id="4" name="Slide Number Placeholder 3"/>
          <p:cNvSpPr>
            <a:spLocks noGrp="1"/>
          </p:cNvSpPr>
          <p:nvPr>
            <p:ph type="sldNum" sz="quarter" idx="5"/>
          </p:nvPr>
        </p:nvSpPr>
        <p:spPr/>
        <p:txBody>
          <a:bodyPr/>
          <a:lstStyle/>
          <a:p>
            <a:fld id="{49445E61-4199-47F0-AF74-530DBC85C270}" type="slidenum">
              <a:rPr lang="en-US"/>
              <a:t>6</a:t>
            </a:fld>
            <a:endParaRPr lang="en-US"/>
          </a:p>
        </p:txBody>
      </p:sp>
    </p:spTree>
    <p:extLst>
      <p:ext uri="{BB962C8B-B14F-4D97-AF65-F5344CB8AC3E}">
        <p14:creationId xmlns:p14="http://schemas.microsoft.com/office/powerpoint/2010/main" val="2558112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cs typeface="Calibri"/>
              </a:rPr>
              <a:t>Concerning data, we delve into the sharing and communication of the decisions made on purchase requisitions and orders data, utilizing the centralisation and integration of data opportunity plus multiple available catalogs as they align to the solution of our scope.</a:t>
            </a:r>
            <a:endParaRPr lang="en-US">
              <a:cs typeface="Calibri"/>
            </a:endParaRPr>
          </a:p>
        </p:txBody>
      </p:sp>
      <p:sp>
        <p:nvSpPr>
          <p:cNvPr id="4" name="Slide Number Placeholder 3"/>
          <p:cNvSpPr>
            <a:spLocks noGrp="1"/>
          </p:cNvSpPr>
          <p:nvPr>
            <p:ph type="sldNum" sz="quarter" idx="5"/>
          </p:nvPr>
        </p:nvSpPr>
        <p:spPr/>
        <p:txBody>
          <a:bodyPr/>
          <a:lstStyle/>
          <a:p>
            <a:fld id="{49445E61-4199-47F0-AF74-530DBC85C270}" type="slidenum">
              <a:rPr lang="en-US"/>
              <a:t>7</a:t>
            </a:fld>
            <a:endParaRPr lang="en-US"/>
          </a:p>
        </p:txBody>
      </p:sp>
    </p:spTree>
    <p:extLst>
      <p:ext uri="{BB962C8B-B14F-4D97-AF65-F5344CB8AC3E}">
        <p14:creationId xmlns:p14="http://schemas.microsoft.com/office/powerpoint/2010/main" val="3160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infrastructure relates to improved, reliable and modernized technologies that will improve and assist in the integration of data sharing between requesters and approvers and their communication interface to aid in the feedback business process. </a:t>
            </a:r>
            <a:endParaRPr lang="en-US"/>
          </a:p>
        </p:txBody>
      </p:sp>
      <p:sp>
        <p:nvSpPr>
          <p:cNvPr id="4" name="Slide Number Placeholder 3"/>
          <p:cNvSpPr>
            <a:spLocks noGrp="1"/>
          </p:cNvSpPr>
          <p:nvPr>
            <p:ph type="sldNum" sz="quarter" idx="5"/>
          </p:nvPr>
        </p:nvSpPr>
        <p:spPr/>
        <p:txBody>
          <a:bodyPr/>
          <a:lstStyle/>
          <a:p>
            <a:fld id="{49445E61-4199-47F0-AF74-530DBC85C270}" type="slidenum">
              <a:rPr lang="en-GB" smtClean="0"/>
              <a:t>8</a:t>
            </a:fld>
            <a:endParaRPr lang="en-GB"/>
          </a:p>
        </p:txBody>
      </p:sp>
    </p:spTree>
    <p:extLst>
      <p:ext uri="{BB962C8B-B14F-4D97-AF65-F5344CB8AC3E}">
        <p14:creationId xmlns:p14="http://schemas.microsoft.com/office/powerpoint/2010/main" val="328384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Picture of change</a:t>
            </a:r>
            <a:endParaRPr lang="en-GB"/>
          </a:p>
          <a:p>
            <a:endParaRPr lang="en-GB"/>
          </a:p>
          <a:p>
            <a:r>
              <a:rPr lang="en-GB"/>
              <a:t>As the core of the model, our drivers of change involve the integration of a feedback process system between requesters and approvers to communicate and share the vast information and data within currently dormant, and making it accessible between requesters and approvers making it helpful to reduce the time spent and streamline the process of purchase requisitions and orders. Safe, secure and effectively. Training for any implementation of new technology and application system or process within Oracle for utilization can be provided.</a:t>
            </a:r>
            <a:endParaRPr lang="en-GB" strike="sngStrike">
              <a:ea typeface="Calibri"/>
              <a:cs typeface="Calibri"/>
            </a:endParaRPr>
          </a:p>
        </p:txBody>
      </p:sp>
      <p:sp>
        <p:nvSpPr>
          <p:cNvPr id="4" name="Slide Number Placeholder 3"/>
          <p:cNvSpPr>
            <a:spLocks noGrp="1"/>
          </p:cNvSpPr>
          <p:nvPr>
            <p:ph type="sldNum" sz="quarter" idx="5"/>
          </p:nvPr>
        </p:nvSpPr>
        <p:spPr/>
        <p:txBody>
          <a:bodyPr/>
          <a:lstStyle/>
          <a:p>
            <a:fld id="{49445E61-4199-47F0-AF74-530DBC85C270}" type="slidenum">
              <a:rPr lang="en-US"/>
              <a:t>9</a:t>
            </a:fld>
            <a:endParaRPr lang="en-US"/>
          </a:p>
        </p:txBody>
      </p:sp>
    </p:spTree>
    <p:extLst>
      <p:ext uri="{BB962C8B-B14F-4D97-AF65-F5344CB8AC3E}">
        <p14:creationId xmlns:p14="http://schemas.microsoft.com/office/powerpoint/2010/main" val="761618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Our vision statements derived from the existing systems, their SWOT Analysis and specific drivers of change for our scope therefore include, </a:t>
            </a:r>
          </a:p>
          <a:p>
            <a:r>
              <a:rPr lang="en-GB">
                <a:cs typeface="Calibri"/>
              </a:rPr>
              <a:t>1- Contract Editing </a:t>
            </a:r>
          </a:p>
          <a:p>
            <a:r>
              <a:rPr lang="en-GB">
                <a:cs typeface="Calibri"/>
              </a:rPr>
              <a:t>2- Cross Functional Collaboration in terms of insights among users and non-</a:t>
            </a:r>
            <a:r>
              <a:rPr lang="en-GB" err="1">
                <a:cs typeface="Calibri"/>
              </a:rPr>
              <a:t>catalog</a:t>
            </a:r>
            <a:r>
              <a:rPr lang="en-GB">
                <a:cs typeface="Calibri"/>
              </a:rPr>
              <a:t> approval stages.</a:t>
            </a:r>
          </a:p>
          <a:p>
            <a:r>
              <a:rPr lang="en-GB">
                <a:cs typeface="Calibri"/>
              </a:rPr>
              <a:t> (both) in non-</a:t>
            </a:r>
            <a:r>
              <a:rPr lang="en-GB" err="1">
                <a:cs typeface="Calibri"/>
              </a:rPr>
              <a:t>catalog</a:t>
            </a:r>
            <a:r>
              <a:rPr lang="en-GB">
                <a:cs typeface="Calibri"/>
              </a:rPr>
              <a:t> requests.</a:t>
            </a:r>
            <a:endParaRPr lang="en-GB"/>
          </a:p>
          <a:p>
            <a:endParaRPr lang="en-GB">
              <a:cs typeface="Calibri"/>
            </a:endParaRPr>
          </a:p>
        </p:txBody>
      </p:sp>
      <p:sp>
        <p:nvSpPr>
          <p:cNvPr id="4" name="Slide Number Placeholder 3"/>
          <p:cNvSpPr>
            <a:spLocks noGrp="1"/>
          </p:cNvSpPr>
          <p:nvPr>
            <p:ph type="sldNum" sz="quarter" idx="5"/>
          </p:nvPr>
        </p:nvSpPr>
        <p:spPr/>
        <p:txBody>
          <a:bodyPr/>
          <a:lstStyle/>
          <a:p>
            <a:fld id="{49445E61-4199-47F0-AF74-530DBC85C270}" type="slidenum">
              <a:rPr lang="en-GB" smtClean="0"/>
              <a:t>10</a:t>
            </a:fld>
            <a:endParaRPr lang="en-GB"/>
          </a:p>
        </p:txBody>
      </p:sp>
    </p:spTree>
    <p:extLst>
      <p:ext uri="{BB962C8B-B14F-4D97-AF65-F5344CB8AC3E}">
        <p14:creationId xmlns:p14="http://schemas.microsoft.com/office/powerpoint/2010/main" val="3006261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functional business needs for the feedback system of our scope requires: </a:t>
            </a:r>
          </a:p>
          <a:p>
            <a:pPr marL="171450" indent="-171450">
              <a:buFont typeface="Arial" panose="020B0604020202020204" pitchFamily="34" charset="0"/>
              <a:buChar char="•"/>
            </a:pPr>
            <a:r>
              <a:rPr lang="en-GB"/>
              <a:t>user authorization for secure process</a:t>
            </a:r>
          </a:p>
          <a:p>
            <a:pPr marL="171450" indent="-171450">
              <a:buFont typeface="Arial" panose="020B0604020202020204" pitchFamily="34" charset="0"/>
              <a:buChar char="•"/>
            </a:pPr>
            <a:r>
              <a:rPr lang="en-GB"/>
              <a:t>input verification and modification ability of request details to and fro the requesters and approvers for compliance</a:t>
            </a:r>
          </a:p>
          <a:p>
            <a:pPr marL="171450" indent="-171450">
              <a:buFont typeface="Arial" panose="020B0604020202020204" pitchFamily="34" charset="0"/>
              <a:buChar char="•"/>
            </a:pPr>
            <a:r>
              <a:rPr lang="en-GB"/>
              <a:t>notifications of feedbacks and changes to optimize timing </a:t>
            </a:r>
          </a:p>
          <a:p>
            <a:pPr marL="171450" indent="-171450">
              <a:buFont typeface="Arial" panose="020B0604020202020204" pitchFamily="34" charset="0"/>
              <a:buChar char="•"/>
            </a:pPr>
            <a:r>
              <a:rPr lang="en-GB"/>
              <a:t>and making sure the system is scalable to all levels of authorisation and approvals in the organisation for constant feedback where applicable.</a:t>
            </a:r>
            <a:endParaRPr lang="en-US"/>
          </a:p>
        </p:txBody>
      </p:sp>
      <p:sp>
        <p:nvSpPr>
          <p:cNvPr id="4" name="Slide Number Placeholder 3"/>
          <p:cNvSpPr>
            <a:spLocks noGrp="1"/>
          </p:cNvSpPr>
          <p:nvPr>
            <p:ph type="sldNum" sz="quarter" idx="5"/>
          </p:nvPr>
        </p:nvSpPr>
        <p:spPr/>
        <p:txBody>
          <a:bodyPr/>
          <a:lstStyle/>
          <a:p>
            <a:fld id="{49445E61-4199-47F0-AF74-530DBC85C270}" type="slidenum">
              <a:rPr lang="en-GB" smtClean="0"/>
              <a:t>13</a:t>
            </a:fld>
            <a:endParaRPr lang="en-GB"/>
          </a:p>
        </p:txBody>
      </p:sp>
    </p:spTree>
    <p:extLst>
      <p:ext uri="{BB962C8B-B14F-4D97-AF65-F5344CB8AC3E}">
        <p14:creationId xmlns:p14="http://schemas.microsoft.com/office/powerpoint/2010/main" val="2630901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5A069CB8-F204-4D06-B913-C5A26A89888A}" type="datetimeFigureOut">
              <a:rPr lang="en-US" dirty="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036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B6E300-0A13-4A81-945A-7333C271A069}" type="datetimeFigureOut">
              <a:rPr lang="en-US" dirty="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076986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671962-1EA4-46E7-BCB0-F36CE46D1A59}" type="datetimeFigureOut">
              <a:rPr lang="en-US" dirty="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256001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0BB376-B19C-488D-ABEB-03C7E6E9E3E0}" type="datetimeFigureOut">
              <a:rPr lang="en-US" dirty="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a:p>
        </p:txBody>
      </p:sp>
    </p:spTree>
    <p:extLst>
      <p:ext uri="{BB962C8B-B14F-4D97-AF65-F5344CB8AC3E}">
        <p14:creationId xmlns:p14="http://schemas.microsoft.com/office/powerpoint/2010/main" val="3193286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1918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9E2A62-1983-43A1-A163-D8AA46534C80}" type="datetimeFigureOut">
              <a:rPr lang="en-US" dirty="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443642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8F3E3B-34E3-4345-B2A1-994B83598A9C}" type="datetimeFigureOut">
              <a:rPr lang="en-US" dirty="0"/>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608579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816C96-82A1-4D77-8ADA-627AC6FE3D65}" type="datetimeFigureOut">
              <a:rPr lang="en-US" dirty="0"/>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751854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1/15/2024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829464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1/15/2024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598339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436193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1/15/2024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624670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34" name="Rectangle 33">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cxnSp>
        <p:nvCxnSpPr>
          <p:cNvPr id="35" name="Straight Connector 34">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F3B3B6C5-748F-437C-AE76-DB11FEA9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97CEB5D-9BB2-475C-BA8D-AC88BB8C97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31EEA4-92D2-9A91-9ED5-61594B221EB9}"/>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err="1"/>
              <a:t>CArM</a:t>
            </a:r>
            <a:r>
              <a:rPr lang="en-US" sz="5400"/>
              <a:t> Phase 1</a:t>
            </a:r>
          </a:p>
        </p:txBody>
      </p:sp>
      <p:sp>
        <p:nvSpPr>
          <p:cNvPr id="3" name="Content Placeholder 2">
            <a:extLst>
              <a:ext uri="{FF2B5EF4-FFF2-40B4-BE49-F238E27FC236}">
                <a16:creationId xmlns:a16="http://schemas.microsoft.com/office/drawing/2014/main" id="{C3A4F72D-B90D-53C3-FBDC-6234A712C16E}"/>
              </a:ext>
            </a:extLst>
          </p:cNvPr>
          <p:cNvSpPr>
            <a:spLocks noGrp="1"/>
          </p:cNvSpPr>
          <p:nvPr>
            <p:ph type="body" idx="1"/>
          </p:nvPr>
        </p:nvSpPr>
        <p:spPr>
          <a:xfrm>
            <a:off x="1023257" y="965198"/>
            <a:ext cx="2707937" cy="4927602"/>
          </a:xfrm>
        </p:spPr>
        <p:txBody>
          <a:bodyPr vert="horz" lIns="91440" tIns="45720" rIns="91440" bIns="45720" rtlCol="0" anchor="ctr">
            <a:normAutofit/>
          </a:bodyPr>
          <a:lstStyle/>
          <a:p>
            <a:pPr algn="r"/>
            <a:endParaRPr lang="en-US" sz="2000"/>
          </a:p>
        </p:txBody>
      </p:sp>
      <p:cxnSp>
        <p:nvCxnSpPr>
          <p:cNvPr id="38" name="Straight Connector 37">
            <a:extLst>
              <a:ext uri="{FF2B5EF4-FFF2-40B4-BE49-F238E27FC236}">
                <a16:creationId xmlns:a16="http://schemas.microsoft.com/office/drawing/2014/main" id="{BB14AD1F-ADD5-46E7-966F-4C0290232F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8697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1E245-6495-FD04-B6EC-CECA8DCEB080}"/>
              </a:ext>
            </a:extLst>
          </p:cNvPr>
          <p:cNvSpPr>
            <a:spLocks noGrp="1"/>
          </p:cNvSpPr>
          <p:nvPr>
            <p:ph type="title"/>
          </p:nvPr>
        </p:nvSpPr>
        <p:spPr/>
        <p:txBody>
          <a:bodyPr/>
          <a:lstStyle/>
          <a:p>
            <a:r>
              <a:rPr lang="en-GB" b="1">
                <a:latin typeface="Calibri Light"/>
                <a:cs typeface="Calibri Light"/>
              </a:rPr>
              <a:t>Overall</a:t>
            </a:r>
            <a:r>
              <a:rPr lang="en-US" b="1">
                <a:latin typeface="Calibri Light"/>
                <a:cs typeface="Calibri Light"/>
              </a:rPr>
              <a:t> Vision</a:t>
            </a:r>
            <a:endParaRPr lang="en-US" b="1">
              <a:cs typeface="Calibri Light"/>
            </a:endParaRPr>
          </a:p>
        </p:txBody>
      </p:sp>
      <p:sp>
        <p:nvSpPr>
          <p:cNvPr id="3" name="Content Placeholder 2">
            <a:extLst>
              <a:ext uri="{FF2B5EF4-FFF2-40B4-BE49-F238E27FC236}">
                <a16:creationId xmlns:a16="http://schemas.microsoft.com/office/drawing/2014/main" id="{6A515F05-3A49-759A-5689-755784A79905}"/>
              </a:ext>
            </a:extLst>
          </p:cNvPr>
          <p:cNvSpPr>
            <a:spLocks noGrp="1"/>
          </p:cNvSpPr>
          <p:nvPr>
            <p:ph idx="1"/>
          </p:nvPr>
        </p:nvSpPr>
        <p:spPr/>
        <p:txBody>
          <a:bodyPr vert="horz" lIns="91440" tIns="45720" rIns="91440" bIns="45720" rtlCol="0" anchor="t">
            <a:normAutofit fontScale="70000" lnSpcReduction="20000"/>
          </a:bodyPr>
          <a:lstStyle/>
          <a:p>
            <a:pPr marL="200660" lvl="1" indent="0">
              <a:buNone/>
            </a:pPr>
            <a:endParaRPr lang="en-US">
              <a:cs typeface="Calibri"/>
            </a:endParaRPr>
          </a:p>
          <a:p>
            <a:pPr marL="200660" lvl="1" indent="0">
              <a:buNone/>
            </a:pPr>
            <a:endParaRPr lang="en-US">
              <a:cs typeface="Calibri"/>
            </a:endParaRPr>
          </a:p>
          <a:p>
            <a:pPr marL="457200" lvl="1" indent="0" algn="ctr">
              <a:buNone/>
            </a:pPr>
            <a:r>
              <a:rPr lang="en-US" sz="2800" b="1">
                <a:ea typeface="+mn-lt"/>
                <a:cs typeface="+mn-lt"/>
              </a:rPr>
              <a:t>Vision Statement 1: Feedback system </a:t>
            </a:r>
          </a:p>
          <a:p>
            <a:pPr marL="457200" lvl="1" indent="0" algn="ctr">
              <a:buNone/>
            </a:pPr>
            <a:endParaRPr lang="en-US" sz="2800" b="1" i="1">
              <a:ea typeface="+mn-lt"/>
              <a:cs typeface="+mn-lt"/>
            </a:endParaRPr>
          </a:p>
          <a:p>
            <a:pPr marL="457200" lvl="1" indent="0" algn="ctr">
              <a:buNone/>
            </a:pPr>
            <a:r>
              <a:rPr lang="en-US" sz="2800">
                <a:ea typeface="+mn-lt"/>
                <a:cs typeface="+mn-lt"/>
              </a:rPr>
              <a:t>We would provide a feedback system for </a:t>
            </a:r>
            <a:r>
              <a:rPr lang="en-US" sz="2800" b="1" i="1">
                <a:ea typeface="+mn-lt"/>
                <a:cs typeface="+mn-lt"/>
              </a:rPr>
              <a:t>NCR</a:t>
            </a:r>
            <a:r>
              <a:rPr lang="en-US" sz="2800" b="1">
                <a:ea typeface="+mn-lt"/>
                <a:cs typeface="+mn-lt"/>
              </a:rPr>
              <a:t> </a:t>
            </a:r>
            <a:r>
              <a:rPr lang="en-US" sz="2800">
                <a:ea typeface="+mn-lt"/>
                <a:cs typeface="+mn-lt"/>
              </a:rPr>
              <a:t>in the procurement process. Hereby, time will be saved, because it is known where changes are needed. This will lead to cost and time savings.</a:t>
            </a:r>
          </a:p>
          <a:p>
            <a:pPr marL="457200" lvl="1" indent="0" algn="ctr">
              <a:buNone/>
            </a:pPr>
            <a:endParaRPr lang="en-US" sz="2800" i="1">
              <a:ea typeface="+mn-lt"/>
              <a:cs typeface="+mn-lt"/>
            </a:endParaRPr>
          </a:p>
          <a:p>
            <a:pPr marL="457200" lvl="1" indent="0" algn="ctr">
              <a:buNone/>
            </a:pPr>
            <a:r>
              <a:rPr lang="en-US" sz="2800" b="1">
                <a:ea typeface="+mn-lt"/>
                <a:cs typeface="+mn-lt"/>
              </a:rPr>
              <a:t>Vision Statement 2: Cross-Functional communication system (requester is in direct communication with feedback system)</a:t>
            </a:r>
          </a:p>
          <a:p>
            <a:pPr marL="457200" lvl="1" indent="0" algn="ctr">
              <a:buNone/>
            </a:pPr>
            <a:endParaRPr lang="en-US" sz="2800" i="1">
              <a:ea typeface="+mn-lt"/>
              <a:cs typeface="+mn-lt"/>
            </a:endParaRPr>
          </a:p>
          <a:p>
            <a:pPr marL="457200" lvl="1" indent="0" algn="ctr">
              <a:buNone/>
            </a:pPr>
            <a:r>
              <a:rPr lang="en-US" sz="2800">
                <a:ea typeface="+mn-lt"/>
                <a:cs typeface="+mn-lt"/>
              </a:rPr>
              <a:t>Due to the lack of standardization within the </a:t>
            </a:r>
            <a:r>
              <a:rPr lang="en-US" sz="2800" b="1" i="1">
                <a:ea typeface="+mn-lt"/>
                <a:cs typeface="+mn-lt"/>
              </a:rPr>
              <a:t>non-catalog requests</a:t>
            </a:r>
            <a:r>
              <a:rPr lang="en-US" sz="2800" i="1">
                <a:ea typeface="+mn-lt"/>
                <a:cs typeface="+mn-lt"/>
              </a:rPr>
              <a:t> </a:t>
            </a:r>
            <a:r>
              <a:rPr lang="en-US" sz="2800">
                <a:ea typeface="+mn-lt"/>
                <a:cs typeface="+mn-lt"/>
              </a:rPr>
              <a:t>we would provide a communication system. </a:t>
            </a:r>
            <a:r>
              <a:rPr lang="en-US" sz="2900">
                <a:ea typeface="+mn-lt"/>
                <a:cs typeface="+mn-lt"/>
              </a:rPr>
              <a:t>Thereby, the end-user will be notified when changes to the requests are required. Hereby, the efficiency increases, and spending will decrease.</a:t>
            </a:r>
          </a:p>
          <a:p>
            <a:pPr marL="457200" lvl="1" indent="0" algn="ctr">
              <a:buNone/>
            </a:pPr>
            <a:endParaRPr lang="en-US" sz="2900">
              <a:cs typeface="Calibri"/>
            </a:endParaRPr>
          </a:p>
          <a:p>
            <a:pPr marL="457200" lvl="1" indent="0" algn="ctr">
              <a:buNone/>
            </a:pPr>
            <a:endParaRPr lang="en-US" sz="2900">
              <a:cs typeface="Calibri"/>
            </a:endParaRPr>
          </a:p>
        </p:txBody>
      </p:sp>
    </p:spTree>
    <p:extLst>
      <p:ext uri="{BB962C8B-B14F-4D97-AF65-F5344CB8AC3E}">
        <p14:creationId xmlns:p14="http://schemas.microsoft.com/office/powerpoint/2010/main" val="4114845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2E4AB-7FFC-6BFB-DFE9-D0B4AB56818F}"/>
              </a:ext>
            </a:extLst>
          </p:cNvPr>
          <p:cNvSpPr>
            <a:spLocks noGrp="1"/>
          </p:cNvSpPr>
          <p:nvPr>
            <p:ph type="title"/>
          </p:nvPr>
        </p:nvSpPr>
        <p:spPr/>
        <p:txBody>
          <a:bodyPr/>
          <a:lstStyle/>
          <a:p>
            <a:r>
              <a:rPr lang="nl-BE" b="1">
                <a:cs typeface="Calibri Light"/>
              </a:rPr>
              <a:t>Overall </a:t>
            </a:r>
            <a:r>
              <a:rPr lang="en-GB" b="1">
                <a:cs typeface="Calibri Light"/>
              </a:rPr>
              <a:t>Vision</a:t>
            </a:r>
          </a:p>
        </p:txBody>
      </p:sp>
      <p:sp>
        <p:nvSpPr>
          <p:cNvPr id="3" name="Content Placeholder 2">
            <a:extLst>
              <a:ext uri="{FF2B5EF4-FFF2-40B4-BE49-F238E27FC236}">
                <a16:creationId xmlns:a16="http://schemas.microsoft.com/office/drawing/2014/main" id="{B34D4D47-9743-D921-2263-4383D460F8CD}"/>
              </a:ext>
            </a:extLst>
          </p:cNvPr>
          <p:cNvSpPr>
            <a:spLocks noGrp="1"/>
          </p:cNvSpPr>
          <p:nvPr>
            <p:ph idx="1"/>
          </p:nvPr>
        </p:nvSpPr>
        <p:spPr/>
        <p:txBody>
          <a:bodyPr vert="horz" lIns="0" tIns="45720" rIns="0" bIns="45720" rtlCol="0" anchor="t">
            <a:normAutofit/>
          </a:bodyPr>
          <a:lstStyle/>
          <a:p>
            <a:r>
              <a:rPr lang="en-GB" sz="2400" b="1">
                <a:cs typeface="Calibri"/>
              </a:rPr>
              <a:t>Factory Mode</a:t>
            </a:r>
          </a:p>
          <a:p>
            <a:endParaRPr lang="en-GB" sz="2400" b="1">
              <a:cs typeface="Calibri"/>
            </a:endParaRPr>
          </a:p>
          <a:p>
            <a:pPr marL="383540" lvl="1">
              <a:buFont typeface="Courier New" panose="020F0502020204030204" pitchFamily="34" charset="0"/>
              <a:buChar char="o"/>
            </a:pPr>
            <a:r>
              <a:rPr lang="en-GB">
                <a:cs typeface="Calibri"/>
              </a:rPr>
              <a:t>Feedback system supports operations: Mission critical</a:t>
            </a:r>
          </a:p>
          <a:p>
            <a:pPr marL="383540" lvl="1">
              <a:buFont typeface="Courier New" panose="020F0502020204030204" pitchFamily="34" charset="0"/>
              <a:buChar char="o"/>
            </a:pPr>
            <a:r>
              <a:rPr lang="en-GB">
                <a:cs typeface="Calibri"/>
              </a:rPr>
              <a:t>This system is useful for internal use: defensive</a:t>
            </a:r>
          </a:p>
          <a:p>
            <a:pPr marL="566420" lvl="2">
              <a:buFont typeface="Wingdings" panose="020F0502020204030204" pitchFamily="34" charset="0"/>
              <a:buChar char="§"/>
            </a:pPr>
            <a:endParaRPr lang="en-GB">
              <a:cs typeface="Calibri"/>
            </a:endParaRPr>
          </a:p>
          <a:p>
            <a:pPr marL="566420" lvl="2">
              <a:buFont typeface="Wingdings" panose="020F0502020204030204" pitchFamily="34" charset="0"/>
              <a:buChar char="§"/>
            </a:pPr>
            <a:endParaRPr lang="en-GB">
              <a:cs typeface="Calibri"/>
            </a:endParaRPr>
          </a:p>
        </p:txBody>
      </p:sp>
      <p:pic>
        <p:nvPicPr>
          <p:cNvPr id="4" name="Picture 3" descr="A diagram of a strategy&#10;&#10;Description automatically generated">
            <a:extLst>
              <a:ext uri="{FF2B5EF4-FFF2-40B4-BE49-F238E27FC236}">
                <a16:creationId xmlns:a16="http://schemas.microsoft.com/office/drawing/2014/main" id="{90506BB0-D5A7-2868-AD7D-B6079F51E826}"/>
              </a:ext>
            </a:extLst>
          </p:cNvPr>
          <p:cNvPicPr>
            <a:picLocks noChangeAspect="1"/>
          </p:cNvPicPr>
          <p:nvPr/>
        </p:nvPicPr>
        <p:blipFill>
          <a:blip r:embed="rId2"/>
          <a:stretch>
            <a:fillRect/>
          </a:stretch>
        </p:blipFill>
        <p:spPr>
          <a:xfrm>
            <a:off x="6095703" y="3158052"/>
            <a:ext cx="6091381" cy="3696412"/>
          </a:xfrm>
          <a:prstGeom prst="rect">
            <a:avLst/>
          </a:prstGeom>
        </p:spPr>
      </p:pic>
    </p:spTree>
    <p:extLst>
      <p:ext uri="{BB962C8B-B14F-4D97-AF65-F5344CB8AC3E}">
        <p14:creationId xmlns:p14="http://schemas.microsoft.com/office/powerpoint/2010/main" val="2256170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34" name="Rectangle 33">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cxnSp>
        <p:nvCxnSpPr>
          <p:cNvPr id="35" name="Straight Connector 34">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F3B3B6C5-748F-437C-AE76-DB11FEA9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97CEB5D-9BB2-475C-BA8D-AC88BB8C97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31EEA4-92D2-9A91-9ED5-61594B221EB9}"/>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err="1"/>
              <a:t>CArM</a:t>
            </a:r>
            <a:r>
              <a:rPr lang="en-US" sz="5400"/>
              <a:t> Phase 2</a:t>
            </a:r>
          </a:p>
        </p:txBody>
      </p:sp>
      <p:sp>
        <p:nvSpPr>
          <p:cNvPr id="3" name="Content Placeholder 2">
            <a:extLst>
              <a:ext uri="{FF2B5EF4-FFF2-40B4-BE49-F238E27FC236}">
                <a16:creationId xmlns:a16="http://schemas.microsoft.com/office/drawing/2014/main" id="{C3A4F72D-B90D-53C3-FBDC-6234A712C16E}"/>
              </a:ext>
            </a:extLst>
          </p:cNvPr>
          <p:cNvSpPr>
            <a:spLocks noGrp="1"/>
          </p:cNvSpPr>
          <p:nvPr>
            <p:ph type="body" idx="1"/>
          </p:nvPr>
        </p:nvSpPr>
        <p:spPr>
          <a:xfrm>
            <a:off x="1023257" y="965198"/>
            <a:ext cx="2707937" cy="4927602"/>
          </a:xfrm>
        </p:spPr>
        <p:txBody>
          <a:bodyPr vert="horz" lIns="91440" tIns="45720" rIns="91440" bIns="45720" rtlCol="0" anchor="ctr">
            <a:normAutofit/>
          </a:bodyPr>
          <a:lstStyle/>
          <a:p>
            <a:pPr algn="r"/>
            <a:endParaRPr lang="en-US" sz="2000"/>
          </a:p>
        </p:txBody>
      </p:sp>
      <p:cxnSp>
        <p:nvCxnSpPr>
          <p:cNvPr id="38" name="Straight Connector 37">
            <a:extLst>
              <a:ext uri="{FF2B5EF4-FFF2-40B4-BE49-F238E27FC236}">
                <a16:creationId xmlns:a16="http://schemas.microsoft.com/office/drawing/2014/main" id="{BB14AD1F-ADD5-46E7-966F-4C0290232F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5852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978D2-798A-0927-CF04-B7A7EAED2086}"/>
              </a:ext>
            </a:extLst>
          </p:cNvPr>
          <p:cNvSpPr>
            <a:spLocks noGrp="1"/>
          </p:cNvSpPr>
          <p:nvPr>
            <p:ph type="title"/>
          </p:nvPr>
        </p:nvSpPr>
        <p:spPr/>
        <p:txBody>
          <a:bodyPr>
            <a:normAutofit/>
          </a:bodyPr>
          <a:lstStyle/>
          <a:p>
            <a:r>
              <a:rPr lang="en-US" b="1">
                <a:latin typeface="Calibri Light"/>
                <a:cs typeface="Calibri"/>
              </a:rPr>
              <a:t>Functional requirements</a:t>
            </a:r>
            <a:endParaRPr lang="en-US" b="1">
              <a:latin typeface="Calibri Light"/>
              <a:cs typeface="Calibri Light"/>
            </a:endParaRPr>
          </a:p>
        </p:txBody>
      </p:sp>
      <p:sp>
        <p:nvSpPr>
          <p:cNvPr id="3" name="Content Placeholder 2">
            <a:extLst>
              <a:ext uri="{FF2B5EF4-FFF2-40B4-BE49-F238E27FC236}">
                <a16:creationId xmlns:a16="http://schemas.microsoft.com/office/drawing/2014/main" id="{9DBCDF63-3B29-A6D5-E458-F1B7E02BB9F6}"/>
              </a:ext>
            </a:extLst>
          </p:cNvPr>
          <p:cNvSpPr>
            <a:spLocks noGrp="1"/>
          </p:cNvSpPr>
          <p:nvPr>
            <p:ph idx="1"/>
          </p:nvPr>
        </p:nvSpPr>
        <p:spPr>
          <a:xfrm>
            <a:off x="1097280" y="1835547"/>
            <a:ext cx="10058400" cy="4023360"/>
          </a:xfrm>
        </p:spPr>
        <p:txBody>
          <a:bodyPr vert="horz" lIns="91440" tIns="45720" rIns="91440" bIns="45720" rtlCol="0" anchor="t">
            <a:normAutofit/>
          </a:bodyPr>
          <a:lstStyle/>
          <a:p>
            <a:pPr marL="543560" lvl="1" indent="-342900">
              <a:buFont typeface="Arial,Sans-Serif" pitchFamily="34" charset="0"/>
              <a:buChar char="•"/>
            </a:pPr>
            <a:r>
              <a:rPr lang="en-US" sz="2200">
                <a:cs typeface="Calibri"/>
              </a:rPr>
              <a:t>Input verification and ability for modification</a:t>
            </a:r>
            <a:endParaRPr lang="en-US"/>
          </a:p>
          <a:p>
            <a:pPr marL="543560" lvl="1" indent="-342900">
              <a:buFont typeface="Arial,Sans-Serif" pitchFamily="34" charset="0"/>
              <a:buChar char="•"/>
            </a:pPr>
            <a:r>
              <a:rPr lang="en-US" sz="2200">
                <a:cs typeface="Calibri"/>
              </a:rPr>
              <a:t>Constant feedback through approval stages in terms of required conditions such as budget and business roles</a:t>
            </a:r>
          </a:p>
          <a:p>
            <a:pPr marL="543560" lvl="1" indent="-342900">
              <a:buFont typeface="Arial,Sans-Serif" pitchFamily="34" charset="0"/>
              <a:buChar char="•"/>
            </a:pPr>
            <a:r>
              <a:rPr lang="en-US" sz="2200">
                <a:cs typeface="Calibri"/>
              </a:rPr>
              <a:t>Notification when higher approval is needed</a:t>
            </a:r>
          </a:p>
          <a:p>
            <a:pPr marL="543560" lvl="1" indent="-342900">
              <a:buFont typeface="Arial,Sans-Serif" pitchFamily="34" charset="0"/>
              <a:buChar char="•"/>
            </a:pPr>
            <a:r>
              <a:rPr lang="en-US" sz="2200">
                <a:cs typeface="Calibri"/>
              </a:rPr>
              <a:t>Notification when changes are made to request</a:t>
            </a:r>
          </a:p>
          <a:p>
            <a:pPr marL="383540" lvl="1">
              <a:buFont typeface="Arial" pitchFamily="34" charset="0"/>
              <a:buChar char="•"/>
            </a:pPr>
            <a:endParaRPr lang="en-US" sz="2200">
              <a:cs typeface="Calibri"/>
            </a:endParaRPr>
          </a:p>
          <a:p>
            <a:pPr>
              <a:buFont typeface="Arial" pitchFamily="34" charset="0"/>
              <a:buChar char="•"/>
            </a:pPr>
            <a:endParaRPr lang="en-US">
              <a:cs typeface="Calibri"/>
            </a:endParaRPr>
          </a:p>
          <a:p>
            <a:pPr marL="486410" lvl="1" indent="-285750">
              <a:buFont typeface="Arial" pitchFamily="34" charset="0"/>
              <a:buChar char="•"/>
            </a:pPr>
            <a:endParaRPr lang="en-US">
              <a:cs typeface="Calibri"/>
            </a:endParaRPr>
          </a:p>
          <a:p>
            <a:pPr marL="486410" lvl="1" indent="-285750">
              <a:buFont typeface="Arial" pitchFamily="34" charset="0"/>
              <a:buChar char="•"/>
            </a:pPr>
            <a:endParaRPr lang="en-US">
              <a:cs typeface="Calibri"/>
            </a:endParaRPr>
          </a:p>
        </p:txBody>
      </p:sp>
    </p:spTree>
    <p:extLst>
      <p:ext uri="{BB962C8B-B14F-4D97-AF65-F5344CB8AC3E}">
        <p14:creationId xmlns:p14="http://schemas.microsoft.com/office/powerpoint/2010/main" val="2192910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978D2-798A-0927-CF04-B7A7EAED2086}"/>
              </a:ext>
            </a:extLst>
          </p:cNvPr>
          <p:cNvSpPr>
            <a:spLocks noGrp="1"/>
          </p:cNvSpPr>
          <p:nvPr>
            <p:ph type="title"/>
          </p:nvPr>
        </p:nvSpPr>
        <p:spPr/>
        <p:txBody>
          <a:bodyPr/>
          <a:lstStyle/>
          <a:p>
            <a:r>
              <a:rPr lang="en-US" b="1">
                <a:latin typeface="Calibri Light"/>
                <a:cs typeface="Calibri Light"/>
              </a:rPr>
              <a:t>Non-functional requirements</a:t>
            </a:r>
            <a:endParaRPr lang="en-US" b="1">
              <a:cs typeface="Calibri Light"/>
            </a:endParaRPr>
          </a:p>
        </p:txBody>
      </p:sp>
      <p:sp>
        <p:nvSpPr>
          <p:cNvPr id="3" name="Content Placeholder 2">
            <a:extLst>
              <a:ext uri="{FF2B5EF4-FFF2-40B4-BE49-F238E27FC236}">
                <a16:creationId xmlns:a16="http://schemas.microsoft.com/office/drawing/2014/main" id="{9DBCDF63-3B29-A6D5-E458-F1B7E02BB9F6}"/>
              </a:ext>
            </a:extLst>
          </p:cNvPr>
          <p:cNvSpPr>
            <a:spLocks noGrp="1"/>
          </p:cNvSpPr>
          <p:nvPr>
            <p:ph idx="1"/>
          </p:nvPr>
        </p:nvSpPr>
        <p:spPr>
          <a:xfrm>
            <a:off x="1097280" y="1855921"/>
            <a:ext cx="10058400" cy="4023360"/>
          </a:xfrm>
        </p:spPr>
        <p:txBody>
          <a:bodyPr vert="horz" lIns="91440" tIns="45720" rIns="91440" bIns="45720" rtlCol="0" anchor="t">
            <a:normAutofit/>
          </a:bodyPr>
          <a:lstStyle/>
          <a:p>
            <a:pPr marL="543560" lvl="1" indent="-342900">
              <a:buFont typeface="Arial" pitchFamily="34" charset="0"/>
              <a:buChar char="•"/>
            </a:pPr>
            <a:r>
              <a:rPr lang="en-US" sz="2200"/>
              <a:t>Compliance</a:t>
            </a:r>
            <a:r>
              <a:rPr lang="en-US" sz="2200">
                <a:cs typeface="Calibri"/>
              </a:rPr>
              <a:t> with laws (Oracle)</a:t>
            </a:r>
            <a:endParaRPr lang="en-US">
              <a:cs typeface="Calibri" panose="020F0502020204030204"/>
            </a:endParaRPr>
          </a:p>
          <a:p>
            <a:pPr marL="543560" lvl="1" indent="-342900">
              <a:buFont typeface="Arial" pitchFamily="34" charset="0"/>
              <a:buChar char="•"/>
            </a:pPr>
            <a:r>
              <a:rPr lang="en-US" sz="2200">
                <a:ea typeface="+mn-lt"/>
                <a:cs typeface="+mn-lt"/>
              </a:rPr>
              <a:t>Data protection (Oracle)</a:t>
            </a:r>
          </a:p>
          <a:p>
            <a:pPr marL="543560" lvl="1" indent="-342900">
              <a:buFont typeface="Arial" pitchFamily="34" charset="0"/>
              <a:buChar char="•"/>
            </a:pPr>
            <a:r>
              <a:rPr lang="en-US" sz="2200">
                <a:ea typeface="+mn-lt"/>
                <a:cs typeface="+mn-lt"/>
              </a:rPr>
              <a:t>Scalability (Oracle)</a:t>
            </a:r>
          </a:p>
          <a:p>
            <a:pPr marL="543560" lvl="1" indent="-342900">
              <a:buFont typeface="Arial" pitchFamily="34" charset="0"/>
              <a:buChar char="•"/>
            </a:pPr>
            <a:r>
              <a:rPr lang="en-US" sz="2200">
                <a:ea typeface="+mn-lt"/>
                <a:cs typeface="+mn-lt"/>
              </a:rPr>
              <a:t>Usability of communication interfaces, allowing interaction between approval and requester</a:t>
            </a:r>
          </a:p>
          <a:p>
            <a:pPr marL="543560" lvl="1" indent="-342900">
              <a:buFont typeface="Arial" pitchFamily="34" charset="0"/>
              <a:buChar char="•"/>
            </a:pPr>
            <a:r>
              <a:rPr lang="en-US" sz="2200">
                <a:ea typeface="+mn-lt"/>
                <a:cs typeface="+mn-lt"/>
              </a:rPr>
              <a:t>Efficiency in operations regarding approval to Non-Catalog Requests</a:t>
            </a:r>
          </a:p>
          <a:p>
            <a:pPr marL="543560" lvl="1" indent="-342900">
              <a:buFont typeface="Arial" pitchFamily="34" charset="0"/>
              <a:buChar char="•"/>
            </a:pPr>
            <a:r>
              <a:rPr lang="en-US" sz="2200">
                <a:ea typeface="+mn-lt"/>
                <a:cs typeface="+mn-lt"/>
              </a:rPr>
              <a:t>User-friendliness of interfaces and the operations behind</a:t>
            </a:r>
            <a:endParaRPr lang="en-US" sz="2200">
              <a:cs typeface="Calibri" panose="020F0502020204030204"/>
            </a:endParaRPr>
          </a:p>
        </p:txBody>
      </p:sp>
    </p:spTree>
    <p:extLst>
      <p:ext uri="{BB962C8B-B14F-4D97-AF65-F5344CB8AC3E}">
        <p14:creationId xmlns:p14="http://schemas.microsoft.com/office/powerpoint/2010/main" val="583667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34" name="Rectangle 33">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cxnSp>
        <p:nvCxnSpPr>
          <p:cNvPr id="35" name="Straight Connector 34">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F3B3B6C5-748F-437C-AE76-DB11FEA9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97CEB5D-9BB2-475C-BA8D-AC88BB8C97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31EEA4-92D2-9A91-9ED5-61594B221EB9}"/>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a:t>CArM Phase 3</a:t>
            </a:r>
          </a:p>
        </p:txBody>
      </p:sp>
      <p:sp>
        <p:nvSpPr>
          <p:cNvPr id="3" name="Content Placeholder 2">
            <a:extLst>
              <a:ext uri="{FF2B5EF4-FFF2-40B4-BE49-F238E27FC236}">
                <a16:creationId xmlns:a16="http://schemas.microsoft.com/office/drawing/2014/main" id="{C3A4F72D-B90D-53C3-FBDC-6234A712C16E}"/>
              </a:ext>
            </a:extLst>
          </p:cNvPr>
          <p:cNvSpPr>
            <a:spLocks noGrp="1"/>
          </p:cNvSpPr>
          <p:nvPr>
            <p:ph type="body" idx="1"/>
          </p:nvPr>
        </p:nvSpPr>
        <p:spPr>
          <a:xfrm>
            <a:off x="1023257" y="965198"/>
            <a:ext cx="2707937" cy="4927602"/>
          </a:xfrm>
        </p:spPr>
        <p:txBody>
          <a:bodyPr vert="horz" lIns="91440" tIns="45720" rIns="91440" bIns="45720" rtlCol="0" anchor="ctr">
            <a:normAutofit/>
          </a:bodyPr>
          <a:lstStyle/>
          <a:p>
            <a:pPr algn="r"/>
            <a:endParaRPr lang="en-US" sz="2000"/>
          </a:p>
        </p:txBody>
      </p:sp>
      <p:cxnSp>
        <p:nvCxnSpPr>
          <p:cNvPr id="38" name="Straight Connector 37">
            <a:extLst>
              <a:ext uri="{FF2B5EF4-FFF2-40B4-BE49-F238E27FC236}">
                <a16:creationId xmlns:a16="http://schemas.microsoft.com/office/drawing/2014/main" id="{BB14AD1F-ADD5-46E7-966F-4C0290232F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9378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A53F1-D7FA-2EBB-7587-37450201C4E1}"/>
              </a:ext>
            </a:extLst>
          </p:cNvPr>
          <p:cNvSpPr>
            <a:spLocks noGrp="1"/>
          </p:cNvSpPr>
          <p:nvPr>
            <p:ph type="title"/>
          </p:nvPr>
        </p:nvSpPr>
        <p:spPr/>
        <p:txBody>
          <a:bodyPr/>
          <a:lstStyle/>
          <a:p>
            <a:r>
              <a:rPr lang="en-US" b="1"/>
              <a:t>Roadmap and planning</a:t>
            </a:r>
            <a:endParaRPr lang="en-US" b="1">
              <a:cs typeface="Calibri Light"/>
            </a:endParaRPr>
          </a:p>
        </p:txBody>
      </p:sp>
      <p:sp>
        <p:nvSpPr>
          <p:cNvPr id="3" name="Content Placeholder 2">
            <a:extLst>
              <a:ext uri="{FF2B5EF4-FFF2-40B4-BE49-F238E27FC236}">
                <a16:creationId xmlns:a16="http://schemas.microsoft.com/office/drawing/2014/main" id="{5F3E9D0F-209B-1456-08C8-B268D2B4448D}"/>
              </a:ext>
            </a:extLst>
          </p:cNvPr>
          <p:cNvSpPr>
            <a:spLocks noGrp="1"/>
          </p:cNvSpPr>
          <p:nvPr>
            <p:ph idx="1"/>
          </p:nvPr>
        </p:nvSpPr>
        <p:spPr/>
        <p:txBody>
          <a:bodyPr vert="horz" lIns="0" tIns="45720" rIns="0" bIns="45720" rtlCol="0" anchor="t">
            <a:normAutofit/>
          </a:bodyPr>
          <a:lstStyle/>
          <a:p>
            <a:pPr marL="383540" lvl="1"/>
            <a:r>
              <a:rPr lang="en-GB">
                <a:cs typeface="Calibri"/>
              </a:rPr>
              <a:t>One-step Approach</a:t>
            </a:r>
            <a:endParaRPr lang="en-US">
              <a:ea typeface="Calibri" panose="020F0502020204030204"/>
              <a:cs typeface="Calibri" panose="020F0502020204030204"/>
            </a:endParaRPr>
          </a:p>
          <a:p>
            <a:pPr marL="566420" lvl="2">
              <a:buFont typeface="Wingdings" pitchFamily="34" charset="0"/>
              <a:buChar char="§"/>
            </a:pPr>
            <a:r>
              <a:rPr lang="en-GB">
                <a:cs typeface="Calibri"/>
              </a:rPr>
              <a:t>Implementation of the communication and feedback system will be executed and integrated into the purchase requisition and orders business process.</a:t>
            </a:r>
            <a:endParaRPr lang="en-GB">
              <a:ea typeface="Calibri" panose="020F0502020204030204"/>
              <a:cs typeface="Calibri"/>
            </a:endParaRPr>
          </a:p>
          <a:p>
            <a:pPr marL="566420" lvl="2">
              <a:buFont typeface="Wingdings" pitchFamily="34" charset="0"/>
              <a:buChar char="§"/>
            </a:pPr>
            <a:r>
              <a:rPr lang="en-GB">
                <a:cs typeface="Calibri"/>
              </a:rPr>
              <a:t>Interaction is between the requesters and mainly prominent approvers required for complaint processes and management constraints using notifications</a:t>
            </a:r>
            <a:endParaRPr lang="en-GB">
              <a:ea typeface="Calibri"/>
              <a:cs typeface="Calibri"/>
            </a:endParaRPr>
          </a:p>
          <a:p>
            <a:pPr marL="566420" lvl="2">
              <a:buFont typeface="Wingdings" pitchFamily="34" charset="0"/>
              <a:buChar char="§"/>
            </a:pPr>
            <a:r>
              <a:rPr lang="en-GB">
                <a:cs typeface="Calibri"/>
              </a:rPr>
              <a:t>Testing and training of the feedback system occurs during the integration and implementation process to the business process system</a:t>
            </a:r>
            <a:endParaRPr lang="en-GB">
              <a:ea typeface="Calibri" panose="020F0502020204030204"/>
              <a:cs typeface="Calibri" panose="020F0502020204030204"/>
            </a:endParaRPr>
          </a:p>
          <a:p>
            <a:pPr marL="566420" lvl="2">
              <a:buFont typeface="Wingdings" pitchFamily="34" charset="0"/>
              <a:buChar char="§"/>
            </a:pPr>
            <a:r>
              <a:rPr lang="en-GB">
                <a:cs typeface="Calibri" panose="020F0502020204030204"/>
              </a:rPr>
              <a:t>Full implementation after testing and review</a:t>
            </a:r>
            <a:endParaRPr lang="en-GB">
              <a:ea typeface="Calibri" panose="020F0502020204030204"/>
              <a:cs typeface="Calibri" panose="020F0502020204030204"/>
            </a:endParaRPr>
          </a:p>
          <a:p>
            <a:pPr marL="566420" lvl="2">
              <a:buFont typeface="Wingdings" pitchFamily="34" charset="0"/>
              <a:buChar char="§"/>
            </a:pPr>
            <a:endParaRPr lang="en-GB">
              <a:ea typeface="Calibri" panose="020F0502020204030204"/>
              <a:cs typeface="Calibri" panose="020F0502020204030204"/>
            </a:endParaRPr>
          </a:p>
          <a:p>
            <a:pPr marL="383540" lvl="1"/>
            <a:r>
              <a:rPr lang="en-GB">
                <a:cs typeface="Calibri" panose="020F0502020204030204"/>
              </a:rPr>
              <a:t>Quick win</a:t>
            </a:r>
            <a:endParaRPr lang="en-GB">
              <a:ea typeface="Calibri" panose="020F0502020204030204"/>
              <a:cs typeface="Calibri" panose="020F0502020204030204"/>
            </a:endParaRPr>
          </a:p>
          <a:p>
            <a:pPr marL="566420" lvl="2">
              <a:buFont typeface="Wingdings" pitchFamily="34" charset="0"/>
              <a:buChar char="§"/>
            </a:pPr>
            <a:r>
              <a:rPr lang="en-GB">
                <a:cs typeface="Calibri" panose="020F0502020204030204"/>
              </a:rPr>
              <a:t>Decrease in the 33-50% rejected purchase requisitions</a:t>
            </a:r>
            <a:endParaRPr lang="en-GB">
              <a:ea typeface="Calibri" panose="020F0502020204030204"/>
              <a:cs typeface="Calibri" panose="020F0502020204030204"/>
            </a:endParaRPr>
          </a:p>
          <a:p>
            <a:pPr marL="566420" lvl="2">
              <a:buFont typeface="Wingdings" pitchFamily="34" charset="0"/>
              <a:buChar char="§"/>
            </a:pPr>
            <a:endParaRPr lang="en-GB">
              <a:ea typeface="Calibri" panose="020F0502020204030204"/>
              <a:cs typeface="Calibri" panose="020F0502020204030204"/>
            </a:endParaRPr>
          </a:p>
          <a:p>
            <a:pPr marL="383540" lvl="1"/>
            <a:r>
              <a:rPr lang="en-GB">
                <a:ea typeface="Calibri" panose="020F0502020204030204"/>
                <a:cs typeface="Calibri" panose="020F0502020204030204"/>
              </a:rPr>
              <a:t>Priorities</a:t>
            </a:r>
          </a:p>
          <a:p>
            <a:pPr marL="566420" lvl="2">
              <a:buFont typeface="Wingdings" pitchFamily="34" charset="0"/>
              <a:buChar char="§"/>
            </a:pPr>
            <a:r>
              <a:rPr lang="en-GB">
                <a:ea typeface="Calibri" panose="020F0502020204030204"/>
                <a:cs typeface="Calibri" panose="020F0502020204030204"/>
              </a:rPr>
              <a:t>Communication centre and Feedback system infrastructure</a:t>
            </a:r>
          </a:p>
        </p:txBody>
      </p:sp>
    </p:spTree>
    <p:extLst>
      <p:ext uri="{BB962C8B-B14F-4D97-AF65-F5344CB8AC3E}">
        <p14:creationId xmlns:p14="http://schemas.microsoft.com/office/powerpoint/2010/main" val="1314300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4ED87-3EA7-A732-E694-3B3B7AD81DEC}"/>
              </a:ext>
            </a:extLst>
          </p:cNvPr>
          <p:cNvSpPr>
            <a:spLocks noGrp="1"/>
          </p:cNvSpPr>
          <p:nvPr>
            <p:ph type="title"/>
          </p:nvPr>
        </p:nvSpPr>
        <p:spPr/>
        <p:txBody>
          <a:bodyPr/>
          <a:lstStyle/>
          <a:p>
            <a:r>
              <a:rPr lang="en-US" b="1">
                <a:latin typeface="Calibri Light"/>
                <a:cs typeface="Calibri Light"/>
              </a:rPr>
              <a:t>Roadmap and planning</a:t>
            </a:r>
            <a:endParaRPr lang="en-US" b="1">
              <a:cs typeface="Calibri Light"/>
            </a:endParaRPr>
          </a:p>
        </p:txBody>
      </p:sp>
      <p:graphicFrame>
        <p:nvGraphicFramePr>
          <p:cNvPr id="4" name="Content Placeholder 3">
            <a:extLst>
              <a:ext uri="{FF2B5EF4-FFF2-40B4-BE49-F238E27FC236}">
                <a16:creationId xmlns:a16="http://schemas.microsoft.com/office/drawing/2014/main" id="{F6D4DBC8-60B6-57E1-B7DC-B23BC374B0DD}"/>
              </a:ext>
            </a:extLst>
          </p:cNvPr>
          <p:cNvGraphicFramePr>
            <a:graphicFrameLocks noGrp="1"/>
          </p:cNvGraphicFramePr>
          <p:nvPr>
            <p:ph idx="1"/>
            <p:extLst>
              <p:ext uri="{D42A27DB-BD31-4B8C-83A1-F6EECF244321}">
                <p14:modId xmlns:p14="http://schemas.microsoft.com/office/powerpoint/2010/main" val="246099983"/>
              </p:ext>
            </p:extLst>
          </p:nvPr>
        </p:nvGraphicFramePr>
        <p:xfrm>
          <a:off x="1096963" y="2296535"/>
          <a:ext cx="10058400" cy="32491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11" name="TextBox 1">
            <a:extLst>
              <a:ext uri="{FF2B5EF4-FFF2-40B4-BE49-F238E27FC236}">
                <a16:creationId xmlns:a16="http://schemas.microsoft.com/office/drawing/2014/main" id="{0BD11146-AFA0-38AE-D7E5-9DCF657C2A0F}"/>
              </a:ext>
            </a:extLst>
          </p:cNvPr>
          <p:cNvSpPr txBox="1"/>
          <p:nvPr/>
        </p:nvSpPr>
        <p:spPr>
          <a:xfrm>
            <a:off x="1154546" y="5907176"/>
            <a:ext cx="9882907"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cs typeface="Calibri"/>
              </a:rPr>
              <a:t>1 MONTH SYSTEM IMPLEMENTATION TIMESPAN</a:t>
            </a:r>
            <a:endParaRPr lang="en-US" b="1">
              <a:ea typeface="Calibri"/>
              <a:cs typeface="Calibri"/>
            </a:endParaRPr>
          </a:p>
        </p:txBody>
      </p:sp>
      <p:cxnSp>
        <p:nvCxnSpPr>
          <p:cNvPr id="312" name="Straight Arrow Connector 311">
            <a:extLst>
              <a:ext uri="{FF2B5EF4-FFF2-40B4-BE49-F238E27FC236}">
                <a16:creationId xmlns:a16="http://schemas.microsoft.com/office/drawing/2014/main" id="{F6A4EBFA-3596-3A86-D656-2BAAB30562E0}"/>
              </a:ext>
            </a:extLst>
          </p:cNvPr>
          <p:cNvCxnSpPr/>
          <p:nvPr/>
        </p:nvCxnSpPr>
        <p:spPr>
          <a:xfrm>
            <a:off x="1171455" y="5871571"/>
            <a:ext cx="9985028" cy="26145"/>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854" name="TextBox 853">
            <a:extLst>
              <a:ext uri="{FF2B5EF4-FFF2-40B4-BE49-F238E27FC236}">
                <a16:creationId xmlns:a16="http://schemas.microsoft.com/office/drawing/2014/main" id="{9EC27B12-8660-26E1-9BA7-9BCBFF5342A5}"/>
              </a:ext>
            </a:extLst>
          </p:cNvPr>
          <p:cNvSpPr txBox="1"/>
          <p:nvPr/>
        </p:nvSpPr>
        <p:spPr>
          <a:xfrm>
            <a:off x="1096818" y="1893454"/>
            <a:ext cx="10317016" cy="3539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b="1">
                <a:cs typeface="Calibri"/>
              </a:rPr>
              <a:t>One-step Approach </a:t>
            </a:r>
            <a:r>
              <a:rPr lang="en-US" sz="1700" b="1" u="sng">
                <a:cs typeface="Calibri"/>
              </a:rPr>
              <a:t>Work Packages</a:t>
            </a:r>
            <a:r>
              <a:rPr lang="en-US" sz="1700" b="1">
                <a:cs typeface="Calibri"/>
              </a:rPr>
              <a:t> for Implementation and Testing Phase for each block of the Feedback System </a:t>
            </a:r>
          </a:p>
        </p:txBody>
      </p:sp>
      <p:sp>
        <p:nvSpPr>
          <p:cNvPr id="9732" name="TextBox 9731">
            <a:extLst>
              <a:ext uri="{FF2B5EF4-FFF2-40B4-BE49-F238E27FC236}">
                <a16:creationId xmlns:a16="http://schemas.microsoft.com/office/drawing/2014/main" id="{69502BFB-58C0-2B69-D597-E21856F13292}"/>
              </a:ext>
            </a:extLst>
          </p:cNvPr>
          <p:cNvSpPr txBox="1"/>
          <p:nvPr/>
        </p:nvSpPr>
        <p:spPr>
          <a:xfrm>
            <a:off x="1167580" y="5346290"/>
            <a:ext cx="3773129" cy="369332"/>
          </a:xfrm>
          <a:prstGeom prst="rect">
            <a:avLst/>
          </a:prstGeom>
          <a:solidFill>
            <a:srgbClr val="92D050"/>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Calibri"/>
                <a:cs typeface="Calibri"/>
              </a:rPr>
              <a:t>Technology Layer</a:t>
            </a:r>
          </a:p>
        </p:txBody>
      </p:sp>
      <p:sp>
        <p:nvSpPr>
          <p:cNvPr id="9744" name="TextBox 9743">
            <a:extLst>
              <a:ext uri="{FF2B5EF4-FFF2-40B4-BE49-F238E27FC236}">
                <a16:creationId xmlns:a16="http://schemas.microsoft.com/office/drawing/2014/main" id="{6AB7BC74-87CC-089A-7360-738559908E51}"/>
              </a:ext>
            </a:extLst>
          </p:cNvPr>
          <p:cNvSpPr txBox="1"/>
          <p:nvPr/>
        </p:nvSpPr>
        <p:spPr>
          <a:xfrm>
            <a:off x="4940708" y="5346289"/>
            <a:ext cx="3773129" cy="369332"/>
          </a:xfrm>
          <a:prstGeom prst="rect">
            <a:avLst/>
          </a:prstGeom>
          <a:solidFill>
            <a:srgbClr val="00B0F0"/>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Calibri"/>
                <a:cs typeface="Calibri"/>
              </a:rPr>
              <a:t>Application Layer</a:t>
            </a:r>
          </a:p>
        </p:txBody>
      </p:sp>
      <p:sp>
        <p:nvSpPr>
          <p:cNvPr id="9745" name="TextBox 9744">
            <a:extLst>
              <a:ext uri="{FF2B5EF4-FFF2-40B4-BE49-F238E27FC236}">
                <a16:creationId xmlns:a16="http://schemas.microsoft.com/office/drawing/2014/main" id="{76E5ADEC-739D-C367-6166-D46AFF9AD558}"/>
              </a:ext>
            </a:extLst>
          </p:cNvPr>
          <p:cNvSpPr txBox="1"/>
          <p:nvPr/>
        </p:nvSpPr>
        <p:spPr>
          <a:xfrm>
            <a:off x="8713837" y="5346290"/>
            <a:ext cx="2445775" cy="369332"/>
          </a:xfrm>
          <a:prstGeom prst="rect">
            <a:avLst/>
          </a:prstGeom>
          <a:solidFill>
            <a:srgbClr val="FFFF00"/>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Calibri"/>
                <a:cs typeface="Calibri"/>
              </a:rPr>
              <a:t>Business Layer</a:t>
            </a:r>
          </a:p>
        </p:txBody>
      </p:sp>
    </p:spTree>
    <p:extLst>
      <p:ext uri="{BB962C8B-B14F-4D97-AF65-F5344CB8AC3E}">
        <p14:creationId xmlns:p14="http://schemas.microsoft.com/office/powerpoint/2010/main" val="1897833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618E3-F780-55A9-F8E8-EDED5E95F02F}"/>
              </a:ext>
            </a:extLst>
          </p:cNvPr>
          <p:cNvSpPr>
            <a:spLocks noGrp="1"/>
          </p:cNvSpPr>
          <p:nvPr>
            <p:ph type="title"/>
          </p:nvPr>
        </p:nvSpPr>
        <p:spPr/>
        <p:txBody>
          <a:bodyPr/>
          <a:lstStyle/>
          <a:p>
            <a:r>
              <a:rPr lang="nl-BE" b="1">
                <a:cs typeface="Calibri Light"/>
              </a:rPr>
              <a:t>Impact Analysis</a:t>
            </a:r>
            <a:endParaRPr lang="en-US" b="1">
              <a:cs typeface="Calibri Light"/>
            </a:endParaRPr>
          </a:p>
        </p:txBody>
      </p:sp>
      <p:sp>
        <p:nvSpPr>
          <p:cNvPr id="3" name="Content Placeholder 2">
            <a:extLst>
              <a:ext uri="{FF2B5EF4-FFF2-40B4-BE49-F238E27FC236}">
                <a16:creationId xmlns:a16="http://schemas.microsoft.com/office/drawing/2014/main" id="{E4543BC6-6C8F-625B-D57A-4C63739AD8B3}"/>
              </a:ext>
            </a:extLst>
          </p:cNvPr>
          <p:cNvSpPr>
            <a:spLocks noGrp="1"/>
          </p:cNvSpPr>
          <p:nvPr>
            <p:ph idx="1"/>
          </p:nvPr>
        </p:nvSpPr>
        <p:spPr/>
        <p:txBody>
          <a:bodyPr vert="horz" lIns="0" tIns="45720" rIns="0" bIns="45720" rtlCol="0" anchor="t">
            <a:normAutofit/>
          </a:bodyPr>
          <a:lstStyle/>
          <a:p>
            <a:pPr marL="383540" lvl="1">
              <a:lnSpc>
                <a:spcPct val="150000"/>
              </a:lnSpc>
            </a:pPr>
            <a:r>
              <a:rPr lang="en-US">
                <a:cs typeface="Calibri"/>
              </a:rPr>
              <a:t>Reduced time span of procurement process</a:t>
            </a:r>
            <a:endParaRPr lang="en-US"/>
          </a:p>
          <a:p>
            <a:pPr marL="383540" lvl="1">
              <a:lnSpc>
                <a:spcPct val="150000"/>
              </a:lnSpc>
            </a:pPr>
            <a:r>
              <a:rPr lang="en-US">
                <a:cs typeface="Calibri"/>
              </a:rPr>
              <a:t>More efficient approving business process</a:t>
            </a:r>
            <a:endParaRPr lang="en-US">
              <a:ea typeface="Calibri"/>
              <a:cs typeface="Calibri"/>
            </a:endParaRPr>
          </a:p>
          <a:p>
            <a:pPr marL="383540" lvl="1">
              <a:lnSpc>
                <a:spcPct val="150000"/>
              </a:lnSpc>
            </a:pPr>
            <a:r>
              <a:rPr lang="en-US">
                <a:cs typeface="Calibri"/>
              </a:rPr>
              <a:t>More transparency due to feedback system enhancing collaboration</a:t>
            </a:r>
            <a:endParaRPr lang="en-US">
              <a:ea typeface="Calibri"/>
              <a:cs typeface="Calibri"/>
            </a:endParaRPr>
          </a:p>
          <a:p>
            <a:pPr marL="383540" lvl="1">
              <a:lnSpc>
                <a:spcPct val="150000"/>
              </a:lnSpc>
            </a:pPr>
            <a:r>
              <a:rPr lang="en-US">
                <a:ea typeface="Calibri"/>
                <a:cs typeface="Calibri"/>
              </a:rPr>
              <a:t>Reduced turnover rate and increased work performance by alleviation of employee concerns</a:t>
            </a:r>
          </a:p>
          <a:p>
            <a:pPr marL="383540" lvl="1">
              <a:lnSpc>
                <a:spcPct val="150000"/>
              </a:lnSpc>
            </a:pPr>
            <a:r>
              <a:rPr lang="en-US">
                <a:ea typeface="Calibri"/>
                <a:cs typeface="Calibri"/>
              </a:rPr>
              <a:t>Cost savings by improved business process using the feedback, communication and editing platforms to reduce errors and repetitive requisition filling plus rework</a:t>
            </a:r>
          </a:p>
          <a:p>
            <a:pPr marL="566420" lvl="2">
              <a:lnSpc>
                <a:spcPct val="150000"/>
              </a:lnSpc>
              <a:buFont typeface="Wingdings" pitchFamily="34" charset="0"/>
              <a:buChar char="§"/>
            </a:pPr>
            <a:r>
              <a:rPr lang="en-US">
                <a:ea typeface="Calibri"/>
                <a:cs typeface="Calibri"/>
              </a:rPr>
              <a:t>Time, resources, satisfaction</a:t>
            </a:r>
          </a:p>
          <a:p>
            <a:pPr marL="383540" lvl="1"/>
            <a:endParaRPr lang="en-US">
              <a:ea typeface="Calibri"/>
              <a:cs typeface="Calibri"/>
            </a:endParaRPr>
          </a:p>
          <a:p>
            <a:pPr marL="383540" lvl="1"/>
            <a:endParaRPr lang="en-US">
              <a:ea typeface="Calibri"/>
              <a:cs typeface="Calibri"/>
            </a:endParaRPr>
          </a:p>
          <a:p>
            <a:pPr marL="383540" lvl="1"/>
            <a:endParaRPr lang="en-US">
              <a:ea typeface="Calibri"/>
              <a:cs typeface="Calibri"/>
            </a:endParaRPr>
          </a:p>
        </p:txBody>
      </p:sp>
    </p:spTree>
    <p:extLst>
      <p:ext uri="{BB962C8B-B14F-4D97-AF65-F5344CB8AC3E}">
        <p14:creationId xmlns:p14="http://schemas.microsoft.com/office/powerpoint/2010/main" val="1217760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F6619-2CB0-39AA-571D-54B794CEAE18}"/>
              </a:ext>
            </a:extLst>
          </p:cNvPr>
          <p:cNvSpPr>
            <a:spLocks noGrp="1"/>
          </p:cNvSpPr>
          <p:nvPr>
            <p:ph type="title"/>
          </p:nvPr>
        </p:nvSpPr>
        <p:spPr/>
        <p:txBody>
          <a:bodyPr/>
          <a:lstStyle/>
          <a:p>
            <a:r>
              <a:rPr lang="nl-BE" b="1" err="1"/>
              <a:t>Cost</a:t>
            </a:r>
            <a:r>
              <a:rPr lang="nl-BE" b="1"/>
              <a:t> Benefit Analysis</a:t>
            </a:r>
            <a:endParaRPr lang="en-GB" b="1">
              <a:cs typeface="Calibri Light"/>
            </a:endParaRPr>
          </a:p>
        </p:txBody>
      </p:sp>
      <p:graphicFrame>
        <p:nvGraphicFramePr>
          <p:cNvPr id="4" name="Content Placeholder 3">
            <a:extLst>
              <a:ext uri="{FF2B5EF4-FFF2-40B4-BE49-F238E27FC236}">
                <a16:creationId xmlns:a16="http://schemas.microsoft.com/office/drawing/2014/main" id="{F33A7233-58B8-8C8F-A612-5B414194D5F7}"/>
              </a:ext>
            </a:extLst>
          </p:cNvPr>
          <p:cNvGraphicFramePr>
            <a:graphicFrameLocks noGrp="1"/>
          </p:cNvGraphicFramePr>
          <p:nvPr>
            <p:ph idx="1"/>
            <p:extLst>
              <p:ext uri="{D42A27DB-BD31-4B8C-83A1-F6EECF244321}">
                <p14:modId xmlns:p14="http://schemas.microsoft.com/office/powerpoint/2010/main" val="4243830439"/>
              </p:ext>
            </p:extLst>
          </p:nvPr>
        </p:nvGraphicFramePr>
        <p:xfrm>
          <a:off x="1096963" y="1846263"/>
          <a:ext cx="10058400" cy="148336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1497546051"/>
                    </a:ext>
                  </a:extLst>
                </a:gridCol>
                <a:gridCol w="5029200">
                  <a:extLst>
                    <a:ext uri="{9D8B030D-6E8A-4147-A177-3AD203B41FA5}">
                      <a16:colId xmlns:a16="http://schemas.microsoft.com/office/drawing/2014/main" val="109223977"/>
                    </a:ext>
                  </a:extLst>
                </a:gridCol>
              </a:tblGrid>
              <a:tr h="370840">
                <a:tc>
                  <a:txBody>
                    <a:bodyPr/>
                    <a:lstStyle/>
                    <a:p>
                      <a:r>
                        <a:rPr lang="en-US"/>
                        <a:t>Advantages</a:t>
                      </a:r>
                    </a:p>
                  </a:txBody>
                  <a:tcPr/>
                </a:tc>
                <a:tc>
                  <a:txBody>
                    <a:bodyPr/>
                    <a:lstStyle/>
                    <a:p>
                      <a:r>
                        <a:rPr lang="en-US"/>
                        <a:t>Disadvantages</a:t>
                      </a:r>
                    </a:p>
                  </a:txBody>
                  <a:tcPr/>
                </a:tc>
                <a:extLst>
                  <a:ext uri="{0D108BD9-81ED-4DB2-BD59-A6C34878D82A}">
                    <a16:rowId xmlns:a16="http://schemas.microsoft.com/office/drawing/2014/main" val="1342206292"/>
                  </a:ext>
                </a:extLst>
              </a:tr>
              <a:tr h="370840">
                <a:tc>
                  <a:txBody>
                    <a:bodyPr/>
                    <a:lstStyle/>
                    <a:p>
                      <a:r>
                        <a:rPr lang="en-US"/>
                        <a:t>More efficiency in terms of time usage</a:t>
                      </a:r>
                    </a:p>
                  </a:txBody>
                  <a:tcPr/>
                </a:tc>
                <a:tc>
                  <a:txBody>
                    <a:bodyPr/>
                    <a:lstStyle/>
                    <a:p>
                      <a:r>
                        <a:rPr lang="en-US"/>
                        <a:t>Training for users required</a:t>
                      </a:r>
                    </a:p>
                  </a:txBody>
                  <a:tcPr/>
                </a:tc>
                <a:extLst>
                  <a:ext uri="{0D108BD9-81ED-4DB2-BD59-A6C34878D82A}">
                    <a16:rowId xmlns:a16="http://schemas.microsoft.com/office/drawing/2014/main" val="185555014"/>
                  </a:ext>
                </a:extLst>
              </a:tr>
              <a:tr h="370840">
                <a:tc>
                  <a:txBody>
                    <a:bodyPr/>
                    <a:lstStyle/>
                    <a:p>
                      <a:r>
                        <a:rPr lang="en-US"/>
                        <a:t>Enhanced team collaboration</a:t>
                      </a:r>
                    </a:p>
                  </a:txBody>
                  <a:tcPr/>
                </a:tc>
                <a:tc>
                  <a:txBody>
                    <a:bodyPr/>
                    <a:lstStyle/>
                    <a:p>
                      <a:r>
                        <a:rPr lang="en-US"/>
                        <a:t>Maintenance costs</a:t>
                      </a:r>
                    </a:p>
                  </a:txBody>
                  <a:tcPr/>
                </a:tc>
                <a:extLst>
                  <a:ext uri="{0D108BD9-81ED-4DB2-BD59-A6C34878D82A}">
                    <a16:rowId xmlns:a16="http://schemas.microsoft.com/office/drawing/2014/main" val="296569451"/>
                  </a:ext>
                </a:extLst>
              </a:tr>
              <a:tr h="370840">
                <a:tc>
                  <a:txBody>
                    <a:bodyPr/>
                    <a:lstStyle/>
                    <a:p>
                      <a:r>
                        <a:rPr lang="en-US"/>
                        <a:t>More transparency between departments</a:t>
                      </a:r>
                    </a:p>
                  </a:txBody>
                  <a:tcPr/>
                </a:tc>
                <a:tc>
                  <a:txBody>
                    <a:bodyPr/>
                    <a:lstStyle/>
                    <a:p>
                      <a:r>
                        <a:rPr lang="en-US"/>
                        <a:t>Resistance to change in employees</a:t>
                      </a:r>
                    </a:p>
                  </a:txBody>
                  <a:tcPr/>
                </a:tc>
                <a:extLst>
                  <a:ext uri="{0D108BD9-81ED-4DB2-BD59-A6C34878D82A}">
                    <a16:rowId xmlns:a16="http://schemas.microsoft.com/office/drawing/2014/main" val="4112334439"/>
                  </a:ext>
                </a:extLst>
              </a:tr>
            </a:tbl>
          </a:graphicData>
        </a:graphic>
      </p:graphicFrame>
    </p:spTree>
    <p:extLst>
      <p:ext uri="{BB962C8B-B14F-4D97-AF65-F5344CB8AC3E}">
        <p14:creationId xmlns:p14="http://schemas.microsoft.com/office/powerpoint/2010/main" val="301747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F608C2C-AE93-A7D2-9337-9C4E1784475A}"/>
              </a:ext>
            </a:extLst>
          </p:cNvPr>
          <p:cNvSpPr txBox="1">
            <a:spLocks/>
          </p:cNvSpPr>
          <p:nvPr/>
        </p:nvSpPr>
        <p:spPr>
          <a:xfrm>
            <a:off x="394514" y="939165"/>
            <a:ext cx="11293763" cy="552376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indent="0">
              <a:lnSpc>
                <a:spcPct val="110000"/>
              </a:lnSpc>
            </a:pPr>
            <a:r>
              <a:rPr lang="tr-TR" sz="1600" u="sng" dirty="0" err="1">
                <a:solidFill>
                  <a:schemeClr val="tx1"/>
                </a:solidFill>
                <a:ea typeface="+mn-lt"/>
                <a:cs typeface="+mn-lt"/>
              </a:rPr>
              <a:t>Min</a:t>
            </a:r>
            <a:r>
              <a:rPr lang="tr-TR" sz="1600" u="sng" dirty="0">
                <a:solidFill>
                  <a:schemeClr val="tx1"/>
                </a:solidFill>
                <a:ea typeface="+mn-lt"/>
                <a:cs typeface="+mn-lt"/>
              </a:rPr>
              <a:t> 45 - 52:</a:t>
            </a:r>
            <a:endParaRPr lang="tr-TR" sz="1600" dirty="0">
              <a:cs typeface="Calibri" panose="020F0502020204030204"/>
            </a:endParaRPr>
          </a:p>
          <a:p>
            <a:pPr indent="0">
              <a:lnSpc>
                <a:spcPct val="140000"/>
              </a:lnSpc>
            </a:pPr>
            <a:r>
              <a:rPr lang="tr-TR" sz="1600" dirty="0">
                <a:solidFill>
                  <a:schemeClr val="tx1"/>
                </a:solidFill>
                <a:ea typeface="+mn-lt"/>
                <a:cs typeface="+mn-lt"/>
              </a:rPr>
              <a:t>"Is it </a:t>
            </a:r>
            <a:r>
              <a:rPr lang="tr-TR" sz="1600" dirty="0" err="1">
                <a:solidFill>
                  <a:schemeClr val="tx1"/>
                </a:solidFill>
                <a:ea typeface="+mn-lt"/>
                <a:cs typeface="+mn-lt"/>
              </a:rPr>
              <a:t>clear</a:t>
            </a:r>
            <a:r>
              <a:rPr lang="tr-TR" sz="1600" dirty="0">
                <a:solidFill>
                  <a:schemeClr val="tx1"/>
                </a:solidFill>
                <a:ea typeface="+mn-lt"/>
                <a:cs typeface="+mn-lt"/>
              </a:rPr>
              <a:t> </a:t>
            </a:r>
            <a:r>
              <a:rPr lang="tr-TR" sz="1600" dirty="0" err="1">
                <a:solidFill>
                  <a:schemeClr val="tx1"/>
                </a:solidFill>
                <a:ea typeface="+mn-lt"/>
                <a:cs typeface="+mn-lt"/>
              </a:rPr>
              <a:t>to</a:t>
            </a:r>
            <a:r>
              <a:rPr lang="tr-TR" sz="1600" dirty="0">
                <a:solidFill>
                  <a:schemeClr val="tx1"/>
                </a:solidFill>
                <a:ea typeface="+mn-lt"/>
                <a:cs typeface="+mn-lt"/>
              </a:rPr>
              <a:t> </a:t>
            </a:r>
            <a:r>
              <a:rPr lang="tr-TR" sz="1600" dirty="0" err="1">
                <a:solidFill>
                  <a:schemeClr val="tx1"/>
                </a:solidFill>
                <a:ea typeface="+mn-lt"/>
                <a:cs typeface="+mn-lt"/>
              </a:rPr>
              <a:t>you</a:t>
            </a:r>
            <a:r>
              <a:rPr lang="tr-TR" sz="1600" dirty="0">
                <a:solidFill>
                  <a:schemeClr val="tx1"/>
                </a:solidFill>
                <a:ea typeface="+mn-lt"/>
                <a:cs typeface="+mn-lt"/>
              </a:rPr>
              <a:t> </a:t>
            </a:r>
            <a:r>
              <a:rPr lang="tr-TR" sz="1600" dirty="0" err="1">
                <a:solidFill>
                  <a:schemeClr val="tx1"/>
                </a:solidFill>
                <a:ea typeface="+mn-lt"/>
                <a:cs typeface="+mn-lt"/>
              </a:rPr>
              <a:t>what</a:t>
            </a:r>
            <a:r>
              <a:rPr lang="tr-TR" sz="1600" dirty="0">
                <a:solidFill>
                  <a:schemeClr val="tx1"/>
                </a:solidFill>
                <a:ea typeface="+mn-lt"/>
                <a:cs typeface="+mn-lt"/>
              </a:rPr>
              <a:t> </a:t>
            </a:r>
            <a:r>
              <a:rPr lang="tr-TR" sz="1600" dirty="0" err="1">
                <a:solidFill>
                  <a:schemeClr val="tx1"/>
                </a:solidFill>
                <a:ea typeface="+mn-lt"/>
                <a:cs typeface="+mn-lt"/>
              </a:rPr>
              <a:t>you</a:t>
            </a:r>
            <a:r>
              <a:rPr lang="tr-TR" sz="1600" dirty="0">
                <a:solidFill>
                  <a:schemeClr val="tx1"/>
                </a:solidFill>
                <a:ea typeface="+mn-lt"/>
                <a:cs typeface="+mn-lt"/>
              </a:rPr>
              <a:t> </a:t>
            </a:r>
            <a:r>
              <a:rPr lang="tr-TR" sz="1600" dirty="0" err="1">
                <a:solidFill>
                  <a:schemeClr val="tx1"/>
                </a:solidFill>
                <a:ea typeface="+mn-lt"/>
                <a:cs typeface="+mn-lt"/>
              </a:rPr>
              <a:t>are</a:t>
            </a:r>
            <a:r>
              <a:rPr lang="tr-TR" sz="1600" dirty="0">
                <a:solidFill>
                  <a:schemeClr val="tx1"/>
                </a:solidFill>
                <a:ea typeface="+mn-lt"/>
                <a:cs typeface="+mn-lt"/>
              </a:rPr>
              <a:t> </a:t>
            </a:r>
            <a:r>
              <a:rPr lang="tr-TR" sz="1600" dirty="0" err="1">
                <a:solidFill>
                  <a:schemeClr val="tx1"/>
                </a:solidFill>
                <a:ea typeface="+mn-lt"/>
                <a:cs typeface="+mn-lt"/>
              </a:rPr>
              <a:t>approving</a:t>
            </a:r>
            <a:r>
              <a:rPr lang="tr-TR" sz="1600" dirty="0">
                <a:solidFill>
                  <a:schemeClr val="tx1"/>
                </a:solidFill>
                <a:ea typeface="+mn-lt"/>
                <a:cs typeface="+mn-lt"/>
              </a:rPr>
              <a:t> </a:t>
            </a:r>
            <a:r>
              <a:rPr lang="tr-TR" sz="1600" dirty="0" err="1">
                <a:solidFill>
                  <a:schemeClr val="tx1"/>
                </a:solidFill>
                <a:ea typeface="+mn-lt"/>
                <a:cs typeface="+mn-lt"/>
              </a:rPr>
              <a:t>and</a:t>
            </a:r>
            <a:r>
              <a:rPr lang="tr-TR" sz="1600" dirty="0">
                <a:solidFill>
                  <a:schemeClr val="tx1"/>
                </a:solidFill>
                <a:ea typeface="+mn-lt"/>
                <a:cs typeface="+mn-lt"/>
              </a:rPr>
              <a:t> </a:t>
            </a:r>
            <a:r>
              <a:rPr lang="tr-TR" sz="1600" dirty="0" err="1">
                <a:solidFill>
                  <a:schemeClr val="tx1"/>
                </a:solidFill>
                <a:ea typeface="+mn-lt"/>
                <a:cs typeface="+mn-lt"/>
              </a:rPr>
              <a:t>what</a:t>
            </a:r>
            <a:r>
              <a:rPr lang="tr-TR" sz="1600" dirty="0">
                <a:solidFill>
                  <a:schemeClr val="tx1"/>
                </a:solidFill>
                <a:ea typeface="+mn-lt"/>
                <a:cs typeface="+mn-lt"/>
              </a:rPr>
              <a:t> </a:t>
            </a:r>
            <a:r>
              <a:rPr lang="tr-TR" sz="1600" dirty="0" err="1">
                <a:solidFill>
                  <a:schemeClr val="tx1"/>
                </a:solidFill>
                <a:ea typeface="+mn-lt"/>
                <a:cs typeface="+mn-lt"/>
              </a:rPr>
              <a:t>the</a:t>
            </a:r>
            <a:r>
              <a:rPr lang="tr-TR" sz="1600" dirty="0">
                <a:solidFill>
                  <a:schemeClr val="tx1"/>
                </a:solidFill>
                <a:ea typeface="+mn-lt"/>
                <a:cs typeface="+mn-lt"/>
              </a:rPr>
              <a:t> </a:t>
            </a:r>
            <a:r>
              <a:rPr lang="tr-TR" sz="1600" dirty="0" err="1">
                <a:solidFill>
                  <a:schemeClr val="tx1"/>
                </a:solidFill>
                <a:ea typeface="+mn-lt"/>
                <a:cs typeface="+mn-lt"/>
              </a:rPr>
              <a:t>person</a:t>
            </a:r>
            <a:r>
              <a:rPr lang="tr-TR" sz="1600" dirty="0">
                <a:solidFill>
                  <a:schemeClr val="tx1"/>
                </a:solidFill>
                <a:ea typeface="+mn-lt"/>
                <a:cs typeface="+mn-lt"/>
              </a:rPr>
              <a:t> </a:t>
            </a:r>
            <a:r>
              <a:rPr lang="tr-TR" sz="1600" dirty="0" err="1">
                <a:solidFill>
                  <a:schemeClr val="tx1"/>
                </a:solidFill>
                <a:ea typeface="+mn-lt"/>
                <a:cs typeface="+mn-lt"/>
              </a:rPr>
              <a:t>under</a:t>
            </a:r>
            <a:r>
              <a:rPr lang="tr-TR" sz="1600" dirty="0">
                <a:solidFill>
                  <a:schemeClr val="tx1"/>
                </a:solidFill>
                <a:ea typeface="+mn-lt"/>
                <a:cs typeface="+mn-lt"/>
              </a:rPr>
              <a:t> </a:t>
            </a:r>
            <a:r>
              <a:rPr lang="tr-TR" sz="1600" dirty="0" err="1">
                <a:solidFill>
                  <a:schemeClr val="tx1"/>
                </a:solidFill>
                <a:ea typeface="+mn-lt"/>
                <a:cs typeface="+mn-lt"/>
              </a:rPr>
              <a:t>you</a:t>
            </a:r>
            <a:r>
              <a:rPr lang="tr-TR" sz="1600" dirty="0">
                <a:solidFill>
                  <a:schemeClr val="tx1"/>
                </a:solidFill>
                <a:ea typeface="+mn-lt"/>
                <a:cs typeface="+mn-lt"/>
              </a:rPr>
              <a:t> </a:t>
            </a:r>
            <a:r>
              <a:rPr lang="tr-TR" sz="1600" dirty="0" err="1">
                <a:solidFill>
                  <a:schemeClr val="tx1"/>
                </a:solidFill>
                <a:ea typeface="+mn-lt"/>
                <a:cs typeface="+mn-lt"/>
              </a:rPr>
              <a:t>already</a:t>
            </a:r>
            <a:r>
              <a:rPr lang="tr-TR" sz="1600" dirty="0">
                <a:solidFill>
                  <a:schemeClr val="tx1"/>
                </a:solidFill>
                <a:ea typeface="+mn-lt"/>
                <a:cs typeface="+mn-lt"/>
              </a:rPr>
              <a:t> has </a:t>
            </a:r>
            <a:r>
              <a:rPr lang="tr-TR" sz="1600" dirty="0" err="1">
                <a:solidFill>
                  <a:schemeClr val="tx1"/>
                </a:solidFill>
                <a:ea typeface="+mn-lt"/>
                <a:cs typeface="+mn-lt"/>
              </a:rPr>
              <a:t>approved</a:t>
            </a:r>
            <a:r>
              <a:rPr lang="tr-TR" sz="1600" dirty="0">
                <a:solidFill>
                  <a:schemeClr val="tx1"/>
                </a:solidFill>
                <a:ea typeface="+mn-lt"/>
                <a:cs typeface="+mn-lt"/>
              </a:rPr>
              <a:t> </a:t>
            </a:r>
            <a:r>
              <a:rPr lang="tr-TR" sz="1600" dirty="0" err="1">
                <a:solidFill>
                  <a:schemeClr val="tx1"/>
                </a:solidFill>
                <a:ea typeface="+mn-lt"/>
                <a:cs typeface="+mn-lt"/>
              </a:rPr>
              <a:t>or</a:t>
            </a:r>
            <a:r>
              <a:rPr lang="tr-TR" sz="1600" dirty="0">
                <a:solidFill>
                  <a:schemeClr val="tx1"/>
                </a:solidFill>
                <a:ea typeface="+mn-lt"/>
                <a:cs typeface="+mn-lt"/>
              </a:rPr>
              <a:t> </a:t>
            </a:r>
            <a:r>
              <a:rPr lang="tr-TR" sz="1600" dirty="0" err="1">
                <a:solidFill>
                  <a:schemeClr val="tx1"/>
                </a:solidFill>
                <a:ea typeface="+mn-lt"/>
                <a:cs typeface="+mn-lt"/>
              </a:rPr>
              <a:t>still</a:t>
            </a:r>
            <a:r>
              <a:rPr lang="tr-TR" sz="1600" dirty="0">
                <a:solidFill>
                  <a:schemeClr val="tx1"/>
                </a:solidFill>
                <a:ea typeface="+mn-lt"/>
                <a:cs typeface="+mn-lt"/>
              </a:rPr>
              <a:t> has </a:t>
            </a:r>
            <a:r>
              <a:rPr lang="tr-TR" sz="1600" dirty="0" err="1">
                <a:solidFill>
                  <a:schemeClr val="tx1"/>
                </a:solidFill>
                <a:ea typeface="+mn-lt"/>
                <a:cs typeface="+mn-lt"/>
              </a:rPr>
              <a:t>to</a:t>
            </a:r>
            <a:r>
              <a:rPr lang="tr-TR" sz="1600" dirty="0">
                <a:solidFill>
                  <a:schemeClr val="tx1"/>
                </a:solidFill>
                <a:ea typeface="+mn-lt"/>
                <a:cs typeface="+mn-lt"/>
              </a:rPr>
              <a:t> </a:t>
            </a:r>
            <a:r>
              <a:rPr lang="tr-TR" sz="1600" dirty="0" err="1">
                <a:solidFill>
                  <a:schemeClr val="tx1"/>
                </a:solidFill>
                <a:ea typeface="+mn-lt"/>
                <a:cs typeface="+mn-lt"/>
              </a:rPr>
              <a:t>approve</a:t>
            </a:r>
            <a:r>
              <a:rPr lang="tr-TR" sz="1600" dirty="0">
                <a:solidFill>
                  <a:schemeClr val="tx1"/>
                </a:solidFill>
                <a:ea typeface="+mn-lt"/>
                <a:cs typeface="+mn-lt"/>
              </a:rPr>
              <a:t> </a:t>
            </a:r>
            <a:r>
              <a:rPr lang="tr-TR" sz="1600" dirty="0" err="1">
                <a:solidFill>
                  <a:schemeClr val="tx1"/>
                </a:solidFill>
                <a:ea typeface="+mn-lt"/>
                <a:cs typeface="+mn-lt"/>
              </a:rPr>
              <a:t>what</a:t>
            </a:r>
            <a:r>
              <a:rPr lang="tr-TR" sz="1600" dirty="0">
                <a:solidFill>
                  <a:schemeClr val="tx1"/>
                </a:solidFill>
                <a:ea typeface="+mn-lt"/>
                <a:cs typeface="+mn-lt"/>
              </a:rPr>
              <a:t> </a:t>
            </a:r>
            <a:r>
              <a:rPr lang="tr-TR" sz="1600" dirty="0" err="1">
                <a:solidFill>
                  <a:schemeClr val="tx1"/>
                </a:solidFill>
                <a:ea typeface="+mn-lt"/>
                <a:cs typeface="+mn-lt"/>
              </a:rPr>
              <a:t>you</a:t>
            </a:r>
            <a:r>
              <a:rPr lang="tr-TR" sz="1600" dirty="0">
                <a:solidFill>
                  <a:schemeClr val="tx1"/>
                </a:solidFill>
                <a:ea typeface="+mn-lt"/>
                <a:cs typeface="+mn-lt"/>
              </a:rPr>
              <a:t> </a:t>
            </a:r>
            <a:r>
              <a:rPr lang="tr-TR" sz="1600" dirty="0" err="1">
                <a:solidFill>
                  <a:schemeClr val="tx1"/>
                </a:solidFill>
                <a:ea typeface="+mn-lt"/>
                <a:cs typeface="+mn-lt"/>
              </a:rPr>
              <a:t>have</a:t>
            </a:r>
            <a:r>
              <a:rPr lang="tr-TR" sz="1600" dirty="0">
                <a:solidFill>
                  <a:schemeClr val="tx1"/>
                </a:solidFill>
                <a:ea typeface="+mn-lt"/>
                <a:cs typeface="+mn-lt"/>
              </a:rPr>
              <a:t> </a:t>
            </a:r>
            <a:r>
              <a:rPr lang="tr-TR" sz="1600" dirty="0" err="1">
                <a:solidFill>
                  <a:schemeClr val="tx1"/>
                </a:solidFill>
                <a:ea typeface="+mn-lt"/>
                <a:cs typeface="+mn-lt"/>
              </a:rPr>
              <a:t>to</a:t>
            </a:r>
            <a:r>
              <a:rPr lang="tr-TR" sz="1600" dirty="0">
                <a:solidFill>
                  <a:schemeClr val="tx1"/>
                </a:solidFill>
                <a:ea typeface="+mn-lt"/>
                <a:cs typeface="+mn-lt"/>
              </a:rPr>
              <a:t> </a:t>
            </a:r>
            <a:r>
              <a:rPr lang="tr-TR" sz="1600" dirty="0" err="1">
                <a:solidFill>
                  <a:schemeClr val="tx1"/>
                </a:solidFill>
                <a:ea typeface="+mn-lt"/>
                <a:cs typeface="+mn-lt"/>
              </a:rPr>
              <a:t>approve</a:t>
            </a:r>
            <a:r>
              <a:rPr lang="tr-TR" sz="1600" dirty="0">
                <a:solidFill>
                  <a:schemeClr val="tx1"/>
                </a:solidFill>
                <a:ea typeface="+mn-lt"/>
                <a:cs typeface="+mn-lt"/>
              </a:rPr>
              <a:t> </a:t>
            </a:r>
            <a:r>
              <a:rPr lang="tr-TR" sz="1600" dirty="0" err="1">
                <a:solidFill>
                  <a:schemeClr val="tx1"/>
                </a:solidFill>
                <a:ea typeface="+mn-lt"/>
                <a:cs typeface="+mn-lt"/>
              </a:rPr>
              <a:t>still</a:t>
            </a:r>
            <a:r>
              <a:rPr lang="tr-TR" sz="1600" dirty="0">
                <a:solidFill>
                  <a:schemeClr val="tx1"/>
                </a:solidFill>
                <a:ea typeface="+mn-lt"/>
                <a:cs typeface="+mn-lt"/>
              </a:rPr>
              <a:t>?" </a:t>
            </a:r>
            <a:endParaRPr lang="tr-TR" sz="1600" dirty="0">
              <a:cs typeface="Calibri"/>
            </a:endParaRPr>
          </a:p>
          <a:p>
            <a:pPr marL="0" indent="0">
              <a:lnSpc>
                <a:spcPct val="160000"/>
              </a:lnSpc>
              <a:buFont typeface="Calibri" panose="020F0502020204030204" pitchFamily="34" charset="0"/>
              <a:buNone/>
            </a:pPr>
            <a:r>
              <a:rPr lang="tr-TR" sz="1600" b="1" dirty="0">
                <a:solidFill>
                  <a:schemeClr val="tx1"/>
                </a:solidFill>
                <a:cs typeface="Calibri"/>
              </a:rPr>
              <a:t>X</a:t>
            </a:r>
            <a:r>
              <a:rPr lang="tr-TR" sz="1600" dirty="0">
                <a:solidFill>
                  <a:schemeClr val="tx1"/>
                </a:solidFill>
                <a:cs typeface="Calibri"/>
              </a:rPr>
              <a:t>: </a:t>
            </a:r>
            <a:r>
              <a:rPr lang="tr-TR" sz="1600" dirty="0" err="1">
                <a:solidFill>
                  <a:schemeClr val="tx1"/>
                </a:solidFill>
                <a:latin typeface="Calibri"/>
                <a:cs typeface="Segoe UI"/>
              </a:rPr>
              <a:t>Well</a:t>
            </a:r>
            <a:r>
              <a:rPr lang="tr-TR" sz="1600" dirty="0">
                <a:solidFill>
                  <a:schemeClr val="tx1"/>
                </a:solidFill>
                <a:latin typeface="Calibri"/>
                <a:cs typeface="Segoe UI"/>
              </a:rPr>
              <a:t>, </a:t>
            </a:r>
            <a:r>
              <a:rPr lang="tr-TR" sz="1600" i="1" dirty="0" err="1">
                <a:solidFill>
                  <a:schemeClr val="tx1"/>
                </a:solidFill>
                <a:latin typeface="Calibri"/>
                <a:cs typeface="Segoe UI"/>
              </a:rPr>
              <a:t>we</a:t>
            </a:r>
            <a:r>
              <a:rPr lang="tr-TR" sz="1600" i="1" dirty="0">
                <a:solidFill>
                  <a:schemeClr val="tx1"/>
                </a:solidFill>
                <a:latin typeface="Calibri"/>
                <a:cs typeface="Segoe UI"/>
              </a:rPr>
              <a:t> </a:t>
            </a:r>
            <a:r>
              <a:rPr lang="tr-TR" sz="1600" i="1" dirty="0" err="1">
                <a:solidFill>
                  <a:schemeClr val="tx1"/>
                </a:solidFill>
                <a:latin typeface="Calibri"/>
                <a:cs typeface="Segoe UI"/>
              </a:rPr>
              <a:t>we</a:t>
            </a:r>
            <a:r>
              <a:rPr lang="tr-TR" sz="1600" i="1" dirty="0">
                <a:solidFill>
                  <a:schemeClr val="tx1"/>
                </a:solidFill>
                <a:latin typeface="Calibri"/>
                <a:cs typeface="Segoe UI"/>
              </a:rPr>
              <a:t> </a:t>
            </a:r>
            <a:r>
              <a:rPr lang="tr-TR" sz="1600" i="1" dirty="0" err="1">
                <a:solidFill>
                  <a:schemeClr val="tx1"/>
                </a:solidFill>
                <a:latin typeface="Calibri"/>
                <a:cs typeface="Segoe UI"/>
              </a:rPr>
              <a:t>know</a:t>
            </a:r>
            <a:r>
              <a:rPr lang="tr-TR" sz="1600" i="1" dirty="0">
                <a:solidFill>
                  <a:schemeClr val="tx1"/>
                </a:solidFill>
                <a:latin typeface="Calibri"/>
                <a:cs typeface="Segoe UI"/>
              </a:rPr>
              <a:t> </a:t>
            </a:r>
            <a:r>
              <a:rPr lang="tr-TR" sz="1600" i="1" dirty="0" err="1">
                <a:solidFill>
                  <a:schemeClr val="tx1"/>
                </a:solidFill>
                <a:latin typeface="Calibri"/>
                <a:cs typeface="Segoe UI"/>
              </a:rPr>
              <a:t>what</a:t>
            </a:r>
            <a:r>
              <a:rPr lang="tr-TR" sz="1600" i="1" dirty="0">
                <a:solidFill>
                  <a:schemeClr val="tx1"/>
                </a:solidFill>
                <a:latin typeface="Calibri"/>
                <a:cs typeface="Segoe UI"/>
              </a:rPr>
              <a:t> </a:t>
            </a:r>
            <a:r>
              <a:rPr lang="tr-TR" sz="1600" i="1" dirty="0" err="1">
                <a:solidFill>
                  <a:schemeClr val="tx1"/>
                </a:solidFill>
                <a:latin typeface="Calibri"/>
                <a:cs typeface="Segoe UI"/>
              </a:rPr>
              <a:t>we</a:t>
            </a:r>
            <a:r>
              <a:rPr lang="tr-TR" sz="1600" i="1" dirty="0">
                <a:solidFill>
                  <a:schemeClr val="tx1"/>
                </a:solidFill>
                <a:latin typeface="Calibri"/>
                <a:cs typeface="Segoe UI"/>
              </a:rPr>
              <a:t> </a:t>
            </a:r>
            <a:r>
              <a:rPr lang="tr-TR" sz="1600" i="1" dirty="0" err="1">
                <a:solidFill>
                  <a:schemeClr val="tx1"/>
                </a:solidFill>
                <a:latin typeface="Calibri"/>
                <a:cs typeface="Segoe UI"/>
              </a:rPr>
              <a:t>approve</a:t>
            </a:r>
            <a:r>
              <a:rPr lang="tr-TR" sz="1600" dirty="0">
                <a:solidFill>
                  <a:schemeClr val="tx1"/>
                </a:solidFill>
                <a:latin typeface="Calibri"/>
                <a:cs typeface="Segoe UI"/>
              </a:rPr>
              <a:t>. Do </a:t>
            </a:r>
            <a:r>
              <a:rPr lang="tr-TR" sz="1600" dirty="0" err="1">
                <a:solidFill>
                  <a:schemeClr val="tx1"/>
                </a:solidFill>
                <a:latin typeface="Calibri"/>
                <a:cs typeface="Segoe UI"/>
              </a:rPr>
              <a:t>the</a:t>
            </a:r>
            <a:r>
              <a:rPr lang="tr-TR" sz="1600" dirty="0">
                <a:solidFill>
                  <a:schemeClr val="tx1"/>
                </a:solidFill>
                <a:latin typeface="Calibri"/>
                <a:cs typeface="Segoe UI"/>
              </a:rPr>
              <a:t> </a:t>
            </a:r>
            <a:r>
              <a:rPr lang="tr-TR" sz="1600" dirty="0" err="1">
                <a:solidFill>
                  <a:schemeClr val="tx1"/>
                </a:solidFill>
                <a:latin typeface="Calibri"/>
                <a:cs typeface="Segoe UI"/>
              </a:rPr>
              <a:t>people</a:t>
            </a:r>
            <a:r>
              <a:rPr lang="tr-TR" sz="1600" dirty="0">
                <a:solidFill>
                  <a:schemeClr val="tx1"/>
                </a:solidFill>
                <a:latin typeface="Calibri"/>
                <a:cs typeface="Segoe UI"/>
              </a:rPr>
              <a:t> </a:t>
            </a:r>
            <a:r>
              <a:rPr lang="tr-TR" sz="1600" dirty="0" err="1">
                <a:solidFill>
                  <a:schemeClr val="tx1"/>
                </a:solidFill>
                <a:latin typeface="Calibri"/>
                <a:cs typeface="Segoe UI"/>
              </a:rPr>
              <a:t>above</a:t>
            </a:r>
            <a:r>
              <a:rPr lang="tr-TR" sz="1600" dirty="0">
                <a:solidFill>
                  <a:schemeClr val="tx1"/>
                </a:solidFill>
                <a:latin typeface="Calibri"/>
                <a:cs typeface="Segoe UI"/>
              </a:rPr>
              <a:t> us </a:t>
            </a:r>
            <a:r>
              <a:rPr lang="tr-TR" sz="1600" dirty="0" err="1">
                <a:solidFill>
                  <a:schemeClr val="tx1"/>
                </a:solidFill>
                <a:latin typeface="Calibri"/>
                <a:cs typeface="Segoe UI"/>
              </a:rPr>
              <a:t>know</a:t>
            </a:r>
            <a:r>
              <a:rPr lang="tr-TR" sz="1600" dirty="0">
                <a:solidFill>
                  <a:schemeClr val="tx1"/>
                </a:solidFill>
                <a:latin typeface="Calibri"/>
                <a:cs typeface="Segoe UI"/>
              </a:rPr>
              <a:t> </a:t>
            </a:r>
            <a:r>
              <a:rPr lang="tr-TR" sz="1600" dirty="0" err="1">
                <a:solidFill>
                  <a:schemeClr val="tx1"/>
                </a:solidFill>
                <a:latin typeface="Calibri"/>
                <a:cs typeface="Segoe UI"/>
              </a:rPr>
              <a:t>what</a:t>
            </a:r>
            <a:r>
              <a:rPr lang="tr-TR" sz="1600" dirty="0">
                <a:solidFill>
                  <a:schemeClr val="tx1"/>
                </a:solidFill>
                <a:latin typeface="Calibri"/>
                <a:cs typeface="Segoe UI"/>
              </a:rPr>
              <a:t> they </a:t>
            </a:r>
            <a:r>
              <a:rPr lang="tr-TR" sz="1600" dirty="0" err="1">
                <a:solidFill>
                  <a:schemeClr val="tx1"/>
                </a:solidFill>
                <a:latin typeface="Calibri"/>
                <a:cs typeface="Segoe UI"/>
              </a:rPr>
              <a:t>what</a:t>
            </a:r>
            <a:r>
              <a:rPr lang="tr-TR" sz="1600" dirty="0">
                <a:solidFill>
                  <a:schemeClr val="tx1"/>
                </a:solidFill>
                <a:latin typeface="Calibri"/>
                <a:cs typeface="Segoe UI"/>
              </a:rPr>
              <a:t> they </a:t>
            </a:r>
            <a:r>
              <a:rPr lang="tr-TR" sz="1600" dirty="0" err="1">
                <a:solidFill>
                  <a:schemeClr val="tx1"/>
                </a:solidFill>
                <a:latin typeface="Calibri"/>
                <a:cs typeface="Segoe UI"/>
              </a:rPr>
              <a:t>approve</a:t>
            </a:r>
            <a:r>
              <a:rPr lang="tr-TR" sz="1600" dirty="0">
                <a:solidFill>
                  <a:schemeClr val="tx1"/>
                </a:solidFill>
                <a:latin typeface="Calibri"/>
                <a:cs typeface="Segoe UI"/>
              </a:rPr>
              <a:t>? I'm not sure.</a:t>
            </a:r>
            <a:endParaRPr lang="tr-TR" sz="1600" dirty="0">
              <a:solidFill>
                <a:schemeClr val="tx1"/>
              </a:solidFill>
              <a:latin typeface="Calibri"/>
              <a:cs typeface="Calibri"/>
            </a:endParaRPr>
          </a:p>
          <a:p>
            <a:pPr marL="0" indent="0">
              <a:lnSpc>
                <a:spcPct val="140000"/>
              </a:lnSpc>
              <a:buFont typeface="Calibri" panose="020F0502020204030204" pitchFamily="34" charset="0"/>
              <a:buNone/>
            </a:pPr>
            <a:r>
              <a:rPr lang="tr-TR" sz="1600" b="1" dirty="0">
                <a:solidFill>
                  <a:schemeClr val="tx1"/>
                </a:solidFill>
                <a:latin typeface="Calibri"/>
                <a:cs typeface="Segoe UI"/>
              </a:rPr>
              <a:t>Y</a:t>
            </a:r>
            <a:r>
              <a:rPr lang="tr-TR" sz="1600" dirty="0">
                <a:solidFill>
                  <a:schemeClr val="tx1"/>
                </a:solidFill>
                <a:latin typeface="Calibri"/>
                <a:cs typeface="Segoe UI"/>
              </a:rPr>
              <a:t>: </a:t>
            </a:r>
            <a:r>
              <a:rPr lang="tr-TR" sz="1600" dirty="0" err="1">
                <a:solidFill>
                  <a:schemeClr val="tx1"/>
                </a:solidFill>
                <a:latin typeface="Calibri"/>
                <a:cs typeface="Segoe UI"/>
              </a:rPr>
              <a:t>Let's</a:t>
            </a:r>
            <a:r>
              <a:rPr lang="tr-TR" sz="1600" dirty="0">
                <a:solidFill>
                  <a:schemeClr val="tx1"/>
                </a:solidFill>
                <a:latin typeface="Calibri"/>
                <a:cs typeface="Segoe UI"/>
              </a:rPr>
              <a:t> </a:t>
            </a:r>
            <a:r>
              <a:rPr lang="tr-TR" sz="1600" dirty="0" err="1">
                <a:solidFill>
                  <a:schemeClr val="tx1"/>
                </a:solidFill>
                <a:latin typeface="Calibri"/>
                <a:cs typeface="Segoe UI"/>
              </a:rPr>
              <a:t>let's</a:t>
            </a:r>
            <a:r>
              <a:rPr lang="tr-TR" sz="1600" dirty="0">
                <a:solidFill>
                  <a:schemeClr val="tx1"/>
                </a:solidFill>
                <a:latin typeface="Calibri"/>
                <a:cs typeface="Segoe UI"/>
              </a:rPr>
              <a:t> be </a:t>
            </a:r>
            <a:r>
              <a:rPr lang="tr-TR" sz="1600" dirty="0" err="1">
                <a:solidFill>
                  <a:schemeClr val="tx1"/>
                </a:solidFill>
                <a:latin typeface="Calibri"/>
                <a:cs typeface="Segoe UI"/>
              </a:rPr>
              <a:t>honest</a:t>
            </a:r>
            <a:r>
              <a:rPr lang="tr-TR" sz="1600" dirty="0">
                <a:solidFill>
                  <a:schemeClr val="tx1"/>
                </a:solidFill>
                <a:latin typeface="Calibri"/>
                <a:cs typeface="Segoe UI"/>
              </a:rPr>
              <a:t> </a:t>
            </a:r>
            <a:r>
              <a:rPr lang="tr-TR" sz="1600" dirty="0" err="1">
                <a:solidFill>
                  <a:schemeClr val="tx1"/>
                </a:solidFill>
                <a:latin typeface="Calibri"/>
                <a:cs typeface="Segoe UI"/>
              </a:rPr>
              <a:t>and</a:t>
            </a:r>
            <a:r>
              <a:rPr lang="tr-TR" sz="1600" i="1" dirty="0">
                <a:solidFill>
                  <a:schemeClr val="tx1"/>
                </a:solidFill>
                <a:latin typeface="Calibri"/>
                <a:cs typeface="Segoe UI"/>
              </a:rPr>
              <a:t> they </a:t>
            </a:r>
            <a:r>
              <a:rPr lang="tr-TR" sz="1600" i="1" dirty="0" err="1">
                <a:solidFill>
                  <a:schemeClr val="tx1"/>
                </a:solidFill>
                <a:latin typeface="Calibri"/>
                <a:cs typeface="Segoe UI"/>
              </a:rPr>
              <a:t>don't</a:t>
            </a:r>
            <a:r>
              <a:rPr lang="tr-TR" sz="1600" i="1" dirty="0">
                <a:solidFill>
                  <a:schemeClr val="tx1"/>
                </a:solidFill>
                <a:latin typeface="Calibri"/>
                <a:cs typeface="Segoe UI"/>
              </a:rPr>
              <a:t> </a:t>
            </a:r>
            <a:r>
              <a:rPr lang="tr-TR" sz="1600" i="1" dirty="0" err="1">
                <a:solidFill>
                  <a:schemeClr val="tx1"/>
                </a:solidFill>
                <a:latin typeface="Calibri"/>
                <a:cs typeface="Segoe UI"/>
              </a:rPr>
              <a:t>know</a:t>
            </a:r>
            <a:r>
              <a:rPr lang="tr-TR" sz="1600" i="1" dirty="0">
                <a:solidFill>
                  <a:schemeClr val="tx1"/>
                </a:solidFill>
                <a:latin typeface="Calibri"/>
                <a:cs typeface="Segoe UI"/>
              </a:rPr>
              <a:t> it</a:t>
            </a:r>
            <a:r>
              <a:rPr lang="tr-TR" sz="1600" dirty="0">
                <a:solidFill>
                  <a:schemeClr val="tx1"/>
                </a:solidFill>
                <a:latin typeface="Calibri"/>
                <a:cs typeface="Segoe UI"/>
              </a:rPr>
              <a:t>. </a:t>
            </a:r>
            <a:r>
              <a:rPr lang="tr-TR" sz="1600" dirty="0" err="1">
                <a:solidFill>
                  <a:schemeClr val="tx1"/>
                </a:solidFill>
                <a:latin typeface="Calibri"/>
                <a:cs typeface="Segoe UI"/>
              </a:rPr>
              <a:t>And</a:t>
            </a:r>
            <a:r>
              <a:rPr lang="tr-TR" sz="1600" dirty="0">
                <a:solidFill>
                  <a:schemeClr val="tx1"/>
                </a:solidFill>
                <a:latin typeface="Calibri"/>
                <a:cs typeface="Segoe UI"/>
              </a:rPr>
              <a:t> </a:t>
            </a:r>
            <a:r>
              <a:rPr lang="tr-TR" sz="1600" dirty="0" err="1">
                <a:solidFill>
                  <a:schemeClr val="tx1"/>
                </a:solidFill>
                <a:latin typeface="Calibri"/>
                <a:cs typeface="Segoe UI"/>
              </a:rPr>
              <a:t>that's</a:t>
            </a:r>
            <a:r>
              <a:rPr lang="tr-TR" sz="1600" dirty="0">
                <a:solidFill>
                  <a:schemeClr val="tx1"/>
                </a:solidFill>
                <a:latin typeface="Calibri"/>
                <a:cs typeface="Segoe UI"/>
              </a:rPr>
              <a:t> </a:t>
            </a:r>
            <a:r>
              <a:rPr lang="tr-TR" sz="1600" dirty="0" err="1">
                <a:solidFill>
                  <a:schemeClr val="tx1"/>
                </a:solidFill>
                <a:latin typeface="Calibri"/>
                <a:cs typeface="Segoe UI"/>
              </a:rPr>
              <a:t>that's</a:t>
            </a:r>
            <a:r>
              <a:rPr lang="tr-TR" sz="1600" dirty="0">
                <a:solidFill>
                  <a:schemeClr val="tx1"/>
                </a:solidFill>
                <a:latin typeface="Calibri"/>
                <a:cs typeface="Segoe UI"/>
              </a:rPr>
              <a:t> </a:t>
            </a:r>
            <a:r>
              <a:rPr lang="tr-TR" sz="1600" dirty="0" err="1">
                <a:solidFill>
                  <a:schemeClr val="tx1"/>
                </a:solidFill>
                <a:latin typeface="Calibri"/>
                <a:cs typeface="Segoe UI"/>
              </a:rPr>
              <a:t>why</a:t>
            </a:r>
            <a:r>
              <a:rPr lang="tr-TR" sz="1600" dirty="0">
                <a:solidFill>
                  <a:schemeClr val="tx1"/>
                </a:solidFill>
                <a:latin typeface="Calibri"/>
                <a:cs typeface="Segoe UI"/>
              </a:rPr>
              <a:t> I </a:t>
            </a:r>
            <a:r>
              <a:rPr lang="tr-TR" sz="1600" dirty="0" err="1">
                <a:solidFill>
                  <a:schemeClr val="tx1"/>
                </a:solidFill>
                <a:latin typeface="Calibri"/>
                <a:cs typeface="Segoe UI"/>
              </a:rPr>
              <a:t>think</a:t>
            </a:r>
            <a:r>
              <a:rPr lang="tr-TR" sz="1600" dirty="0">
                <a:solidFill>
                  <a:schemeClr val="tx1"/>
                </a:solidFill>
                <a:latin typeface="Calibri"/>
                <a:cs typeface="Segoe UI"/>
              </a:rPr>
              <a:t> </a:t>
            </a:r>
            <a:r>
              <a:rPr lang="tr-TR" sz="1600" dirty="0" err="1">
                <a:solidFill>
                  <a:schemeClr val="tx1"/>
                </a:solidFill>
                <a:latin typeface="Calibri"/>
                <a:cs typeface="Segoe UI"/>
              </a:rPr>
              <a:t>it's</a:t>
            </a:r>
            <a:r>
              <a:rPr lang="tr-TR" sz="1600" dirty="0">
                <a:solidFill>
                  <a:schemeClr val="tx1"/>
                </a:solidFill>
                <a:latin typeface="Calibri"/>
                <a:cs typeface="Segoe UI"/>
              </a:rPr>
              <a:t> </a:t>
            </a:r>
            <a:r>
              <a:rPr lang="tr-TR" sz="1600" dirty="0" err="1">
                <a:solidFill>
                  <a:schemeClr val="tx1"/>
                </a:solidFill>
                <a:latin typeface="Calibri"/>
                <a:cs typeface="Segoe UI"/>
              </a:rPr>
              <a:t>so</a:t>
            </a:r>
            <a:r>
              <a:rPr lang="tr-TR" sz="1600" dirty="0">
                <a:solidFill>
                  <a:schemeClr val="tx1"/>
                </a:solidFill>
                <a:latin typeface="Calibri"/>
                <a:cs typeface="Segoe UI"/>
              </a:rPr>
              <a:t> </a:t>
            </a:r>
            <a:r>
              <a:rPr lang="tr-TR" sz="1600" i="1" dirty="0" err="1">
                <a:solidFill>
                  <a:schemeClr val="tx1"/>
                </a:solidFill>
                <a:latin typeface="Calibri"/>
                <a:cs typeface="Segoe UI"/>
              </a:rPr>
              <a:t>important</a:t>
            </a:r>
            <a:r>
              <a:rPr lang="tr-TR" sz="1600" i="1" dirty="0">
                <a:solidFill>
                  <a:schemeClr val="tx1"/>
                </a:solidFill>
                <a:latin typeface="Calibri"/>
                <a:cs typeface="Segoe UI"/>
              </a:rPr>
              <a:t> </a:t>
            </a:r>
            <a:r>
              <a:rPr lang="tr-TR" sz="1600" i="1" dirty="0" err="1">
                <a:solidFill>
                  <a:schemeClr val="tx1"/>
                </a:solidFill>
                <a:latin typeface="Calibri"/>
                <a:cs typeface="Segoe UI"/>
              </a:rPr>
              <a:t>to</a:t>
            </a:r>
            <a:r>
              <a:rPr lang="tr-TR" sz="1600" i="1" dirty="0">
                <a:solidFill>
                  <a:schemeClr val="tx1"/>
                </a:solidFill>
                <a:latin typeface="Calibri"/>
                <a:cs typeface="Segoe UI"/>
              </a:rPr>
              <a:t> </a:t>
            </a:r>
            <a:r>
              <a:rPr lang="tr-TR" sz="1600" i="1" dirty="0" err="1">
                <a:solidFill>
                  <a:schemeClr val="tx1"/>
                </a:solidFill>
                <a:latin typeface="Calibri"/>
                <a:cs typeface="Segoe UI"/>
              </a:rPr>
              <a:t>have</a:t>
            </a:r>
            <a:r>
              <a:rPr lang="tr-TR" sz="1600" i="1" dirty="0">
                <a:solidFill>
                  <a:schemeClr val="tx1"/>
                </a:solidFill>
                <a:latin typeface="Calibri"/>
                <a:cs typeface="Segoe UI"/>
              </a:rPr>
              <a:t> a </a:t>
            </a:r>
            <a:r>
              <a:rPr lang="tr-TR" sz="1600" i="1" dirty="0" err="1">
                <a:solidFill>
                  <a:schemeClr val="tx1"/>
                </a:solidFill>
                <a:latin typeface="Calibri"/>
                <a:cs typeface="Segoe UI"/>
              </a:rPr>
              <a:t>brief</a:t>
            </a:r>
            <a:r>
              <a:rPr lang="tr-TR" sz="1600" i="1" dirty="0">
                <a:solidFill>
                  <a:schemeClr val="tx1"/>
                </a:solidFill>
                <a:latin typeface="Calibri"/>
                <a:cs typeface="Segoe UI"/>
              </a:rPr>
              <a:t> </a:t>
            </a:r>
            <a:r>
              <a:rPr lang="tr-TR" sz="1600" i="1" dirty="0" err="1">
                <a:solidFill>
                  <a:schemeClr val="tx1"/>
                </a:solidFill>
                <a:latin typeface="Calibri"/>
                <a:cs typeface="Segoe UI"/>
              </a:rPr>
              <a:t>summary</a:t>
            </a:r>
            <a:r>
              <a:rPr lang="tr-TR" sz="1600" dirty="0">
                <a:solidFill>
                  <a:schemeClr val="tx1"/>
                </a:solidFill>
                <a:latin typeface="Calibri"/>
                <a:cs typeface="Segoe UI"/>
              </a:rPr>
              <a:t> of </a:t>
            </a:r>
            <a:r>
              <a:rPr lang="tr-TR" sz="1600" dirty="0" err="1">
                <a:solidFill>
                  <a:schemeClr val="tx1"/>
                </a:solidFill>
                <a:latin typeface="Calibri"/>
                <a:cs typeface="Segoe UI"/>
              </a:rPr>
              <a:t>every</a:t>
            </a:r>
            <a:r>
              <a:rPr lang="tr-TR" sz="1600" dirty="0">
                <a:solidFill>
                  <a:schemeClr val="tx1"/>
                </a:solidFill>
                <a:latin typeface="Calibri"/>
                <a:cs typeface="Segoe UI"/>
              </a:rPr>
              <a:t> </a:t>
            </a:r>
            <a:r>
              <a:rPr lang="tr-TR" sz="1600" dirty="0" err="1">
                <a:solidFill>
                  <a:schemeClr val="tx1"/>
                </a:solidFill>
                <a:latin typeface="Calibri"/>
                <a:cs typeface="Segoe UI"/>
              </a:rPr>
              <a:t>conflict</a:t>
            </a:r>
            <a:r>
              <a:rPr lang="tr-TR" sz="1600" dirty="0">
                <a:solidFill>
                  <a:schemeClr val="tx1"/>
                </a:solidFill>
                <a:latin typeface="Calibri"/>
                <a:cs typeface="Segoe UI"/>
              </a:rPr>
              <a:t> </a:t>
            </a:r>
            <a:r>
              <a:rPr lang="tr-TR" sz="1600" dirty="0" err="1">
                <a:solidFill>
                  <a:schemeClr val="tx1"/>
                </a:solidFill>
                <a:latin typeface="Calibri"/>
                <a:cs typeface="Segoe UI"/>
              </a:rPr>
              <a:t>that's</a:t>
            </a:r>
            <a:r>
              <a:rPr lang="tr-TR" sz="1600" dirty="0">
                <a:solidFill>
                  <a:schemeClr val="tx1"/>
                </a:solidFill>
                <a:latin typeface="Calibri"/>
                <a:cs typeface="Segoe UI"/>
              </a:rPr>
              <a:t> </a:t>
            </a:r>
            <a:r>
              <a:rPr lang="tr-TR" sz="1600" dirty="0" err="1">
                <a:solidFill>
                  <a:schemeClr val="tx1"/>
                </a:solidFill>
                <a:latin typeface="Calibri"/>
                <a:cs typeface="Segoe UI"/>
              </a:rPr>
              <a:t>passing</a:t>
            </a:r>
            <a:r>
              <a:rPr lang="tr-TR" sz="1600" dirty="0">
                <a:solidFill>
                  <a:schemeClr val="tx1"/>
                </a:solidFill>
                <a:latin typeface="Calibri"/>
                <a:cs typeface="Segoe UI"/>
              </a:rPr>
              <a:t> </a:t>
            </a:r>
            <a:r>
              <a:rPr lang="tr-TR" sz="1600" dirty="0" err="1">
                <a:solidFill>
                  <a:schemeClr val="tx1"/>
                </a:solidFill>
                <a:latin typeface="Calibri"/>
                <a:cs typeface="Segoe UI"/>
              </a:rPr>
              <a:t>by</a:t>
            </a:r>
            <a:r>
              <a:rPr lang="tr-TR" sz="1600" dirty="0">
                <a:solidFill>
                  <a:schemeClr val="tx1"/>
                </a:solidFill>
                <a:latin typeface="Calibri"/>
                <a:cs typeface="Segoe UI"/>
              </a:rPr>
              <a:t> </a:t>
            </a:r>
            <a:r>
              <a:rPr lang="tr-TR" sz="1600" dirty="0" err="1">
                <a:solidFill>
                  <a:schemeClr val="tx1"/>
                </a:solidFill>
                <a:latin typeface="Calibri"/>
                <a:cs typeface="Segoe UI"/>
              </a:rPr>
              <a:t>for</a:t>
            </a:r>
            <a:r>
              <a:rPr lang="tr-TR" sz="1600" dirty="0">
                <a:solidFill>
                  <a:schemeClr val="tx1"/>
                </a:solidFill>
                <a:latin typeface="Calibri"/>
                <a:cs typeface="Segoe UI"/>
              </a:rPr>
              <a:t> </a:t>
            </a:r>
            <a:r>
              <a:rPr lang="tr-TR" sz="1600" dirty="0" err="1">
                <a:solidFill>
                  <a:schemeClr val="tx1"/>
                </a:solidFill>
                <a:latin typeface="Calibri"/>
                <a:cs typeface="Segoe UI"/>
              </a:rPr>
              <a:t>for</a:t>
            </a:r>
            <a:r>
              <a:rPr lang="tr-TR" sz="1600" dirty="0">
                <a:solidFill>
                  <a:schemeClr val="tx1"/>
                </a:solidFill>
                <a:latin typeface="Calibri"/>
                <a:cs typeface="Segoe UI"/>
              </a:rPr>
              <a:t> an </a:t>
            </a:r>
            <a:r>
              <a:rPr lang="tr-TR" sz="1600" dirty="0" err="1">
                <a:solidFill>
                  <a:schemeClr val="tx1"/>
                </a:solidFill>
                <a:latin typeface="Calibri"/>
                <a:cs typeface="Segoe UI"/>
              </a:rPr>
              <a:t>approval</a:t>
            </a:r>
            <a:r>
              <a:rPr lang="tr-TR" sz="1600" dirty="0">
                <a:solidFill>
                  <a:schemeClr val="tx1"/>
                </a:solidFill>
                <a:latin typeface="Calibri"/>
                <a:cs typeface="Segoe UI"/>
              </a:rPr>
              <a:t>. </a:t>
            </a:r>
            <a:r>
              <a:rPr lang="tr-TR" sz="1600" dirty="0" err="1">
                <a:solidFill>
                  <a:schemeClr val="tx1"/>
                </a:solidFill>
                <a:latin typeface="Calibri"/>
                <a:cs typeface="Segoe UI"/>
              </a:rPr>
              <a:t>What's</a:t>
            </a:r>
            <a:r>
              <a:rPr lang="tr-TR" sz="1600" dirty="0">
                <a:solidFill>
                  <a:schemeClr val="tx1"/>
                </a:solidFill>
                <a:latin typeface="Calibri"/>
                <a:cs typeface="Segoe UI"/>
              </a:rPr>
              <a:t> </a:t>
            </a:r>
            <a:r>
              <a:rPr lang="tr-TR" sz="1600" dirty="0" err="1">
                <a:solidFill>
                  <a:schemeClr val="tx1"/>
                </a:solidFill>
                <a:latin typeface="Calibri"/>
                <a:cs typeface="Segoe UI"/>
              </a:rPr>
              <a:t>your</a:t>
            </a:r>
            <a:r>
              <a:rPr lang="tr-TR" sz="1600" dirty="0">
                <a:solidFill>
                  <a:schemeClr val="tx1"/>
                </a:solidFill>
                <a:latin typeface="Calibri"/>
                <a:cs typeface="Segoe UI"/>
              </a:rPr>
              <a:t> role? </a:t>
            </a:r>
            <a:r>
              <a:rPr lang="tr-TR" sz="1600" dirty="0" err="1">
                <a:solidFill>
                  <a:schemeClr val="tx1"/>
                </a:solidFill>
                <a:latin typeface="Calibri"/>
                <a:cs typeface="Calibri"/>
              </a:rPr>
              <a:t>Why</a:t>
            </a:r>
            <a:r>
              <a:rPr lang="tr-TR" sz="1600" dirty="0">
                <a:solidFill>
                  <a:schemeClr val="tx1"/>
                </a:solidFill>
                <a:latin typeface="Calibri"/>
                <a:cs typeface="Calibri"/>
              </a:rPr>
              <a:t> do </a:t>
            </a:r>
            <a:r>
              <a:rPr lang="tr-TR" sz="1600" dirty="0" err="1">
                <a:solidFill>
                  <a:schemeClr val="tx1"/>
                </a:solidFill>
                <a:latin typeface="Calibri"/>
                <a:cs typeface="Calibri"/>
              </a:rPr>
              <a:t>you</a:t>
            </a:r>
            <a:r>
              <a:rPr lang="tr-TR" sz="1600" dirty="0">
                <a:solidFill>
                  <a:schemeClr val="tx1"/>
                </a:solidFill>
                <a:latin typeface="Calibri"/>
                <a:cs typeface="Calibri"/>
              </a:rPr>
              <a:t> </a:t>
            </a:r>
            <a:r>
              <a:rPr lang="tr-TR" sz="1600" dirty="0" err="1">
                <a:solidFill>
                  <a:schemeClr val="tx1"/>
                </a:solidFill>
                <a:latin typeface="Calibri"/>
                <a:cs typeface="Calibri"/>
              </a:rPr>
              <a:t>approve</a:t>
            </a:r>
            <a:r>
              <a:rPr lang="tr-TR" sz="1600" dirty="0">
                <a:solidFill>
                  <a:schemeClr val="tx1"/>
                </a:solidFill>
                <a:latin typeface="Calibri"/>
                <a:cs typeface="Calibri"/>
              </a:rPr>
              <a:t> it </a:t>
            </a:r>
            <a:r>
              <a:rPr lang="tr-TR" sz="1600" dirty="0" err="1">
                <a:solidFill>
                  <a:schemeClr val="tx1"/>
                </a:solidFill>
                <a:latin typeface="Calibri"/>
                <a:cs typeface="Calibri"/>
              </a:rPr>
              <a:t>and</a:t>
            </a:r>
            <a:r>
              <a:rPr lang="tr-TR" sz="1600" dirty="0">
                <a:solidFill>
                  <a:schemeClr val="tx1"/>
                </a:solidFill>
                <a:latin typeface="Calibri"/>
                <a:cs typeface="Calibri"/>
              </a:rPr>
              <a:t> </a:t>
            </a:r>
            <a:r>
              <a:rPr lang="tr-TR" sz="1600" dirty="0" err="1">
                <a:solidFill>
                  <a:schemeClr val="tx1"/>
                </a:solidFill>
                <a:latin typeface="Calibri"/>
                <a:cs typeface="Calibri"/>
              </a:rPr>
              <a:t>what's</a:t>
            </a:r>
            <a:r>
              <a:rPr lang="tr-TR" sz="1600" dirty="0">
                <a:solidFill>
                  <a:schemeClr val="tx1"/>
                </a:solidFill>
                <a:latin typeface="Calibri"/>
                <a:cs typeface="Calibri"/>
              </a:rPr>
              <a:t> at </a:t>
            </a:r>
            <a:r>
              <a:rPr lang="tr-TR" sz="1600" dirty="0" err="1">
                <a:solidFill>
                  <a:schemeClr val="tx1"/>
                </a:solidFill>
                <a:latin typeface="Calibri"/>
                <a:cs typeface="Calibri"/>
              </a:rPr>
              <a:t>stake</a:t>
            </a:r>
            <a:r>
              <a:rPr lang="tr-TR" sz="1600" dirty="0">
                <a:solidFill>
                  <a:schemeClr val="tx1"/>
                </a:solidFill>
                <a:latin typeface="Calibri"/>
                <a:cs typeface="Calibri"/>
              </a:rPr>
              <a:t>? </a:t>
            </a:r>
            <a:r>
              <a:rPr lang="tr-TR" sz="1600" dirty="0" err="1">
                <a:solidFill>
                  <a:schemeClr val="tx1"/>
                </a:solidFill>
                <a:latin typeface="Calibri"/>
                <a:cs typeface="Calibri"/>
              </a:rPr>
              <a:t>If</a:t>
            </a:r>
            <a:r>
              <a:rPr lang="tr-TR" sz="1600" dirty="0">
                <a:solidFill>
                  <a:schemeClr val="tx1"/>
                </a:solidFill>
                <a:latin typeface="Calibri"/>
                <a:cs typeface="Calibri"/>
              </a:rPr>
              <a:t> </a:t>
            </a:r>
            <a:r>
              <a:rPr lang="tr-TR" sz="1600" dirty="0" err="1">
                <a:solidFill>
                  <a:schemeClr val="tx1"/>
                </a:solidFill>
                <a:latin typeface="Calibri"/>
                <a:cs typeface="Calibri"/>
              </a:rPr>
              <a:t>you're</a:t>
            </a:r>
            <a:r>
              <a:rPr lang="tr-TR" sz="1600" dirty="0">
                <a:solidFill>
                  <a:schemeClr val="tx1"/>
                </a:solidFill>
                <a:latin typeface="Calibri"/>
                <a:cs typeface="Calibri"/>
              </a:rPr>
              <a:t> not </a:t>
            </a:r>
            <a:r>
              <a:rPr lang="tr-TR" sz="1600" dirty="0" err="1">
                <a:solidFill>
                  <a:schemeClr val="tx1"/>
                </a:solidFill>
                <a:latin typeface="Calibri"/>
                <a:cs typeface="Calibri"/>
              </a:rPr>
              <a:t>approving</a:t>
            </a:r>
            <a:r>
              <a:rPr lang="tr-TR" sz="1600" dirty="0">
                <a:solidFill>
                  <a:schemeClr val="tx1"/>
                </a:solidFill>
                <a:latin typeface="Calibri"/>
                <a:cs typeface="Calibri"/>
              </a:rPr>
              <a:t>, </a:t>
            </a:r>
            <a:r>
              <a:rPr lang="tr-TR" sz="1600" dirty="0" err="1">
                <a:solidFill>
                  <a:schemeClr val="tx1"/>
                </a:solidFill>
                <a:latin typeface="Calibri"/>
                <a:cs typeface="Calibri"/>
              </a:rPr>
              <a:t>what's</a:t>
            </a:r>
            <a:r>
              <a:rPr lang="tr-TR" sz="1600" dirty="0">
                <a:solidFill>
                  <a:schemeClr val="tx1"/>
                </a:solidFill>
                <a:latin typeface="Calibri"/>
                <a:cs typeface="Calibri"/>
              </a:rPr>
              <a:t> </a:t>
            </a:r>
            <a:r>
              <a:rPr lang="tr-TR" sz="1600" dirty="0" err="1">
                <a:solidFill>
                  <a:schemeClr val="tx1"/>
                </a:solidFill>
                <a:latin typeface="Calibri"/>
                <a:cs typeface="Calibri"/>
              </a:rPr>
              <a:t>the</a:t>
            </a:r>
            <a:r>
              <a:rPr lang="tr-TR" sz="1600" dirty="0">
                <a:solidFill>
                  <a:schemeClr val="tx1"/>
                </a:solidFill>
                <a:latin typeface="Calibri"/>
                <a:cs typeface="Calibri"/>
              </a:rPr>
              <a:t> </a:t>
            </a:r>
            <a:r>
              <a:rPr lang="tr-TR" sz="1600" dirty="0" err="1">
                <a:solidFill>
                  <a:schemeClr val="tx1"/>
                </a:solidFill>
                <a:latin typeface="Calibri"/>
                <a:cs typeface="Calibri"/>
              </a:rPr>
              <a:t>necessity</a:t>
            </a:r>
            <a:r>
              <a:rPr lang="tr-TR" sz="1600" dirty="0">
                <a:solidFill>
                  <a:schemeClr val="tx1"/>
                </a:solidFill>
                <a:latin typeface="Calibri"/>
                <a:cs typeface="Calibri"/>
              </a:rPr>
              <a:t>? </a:t>
            </a:r>
            <a:r>
              <a:rPr lang="tr-TR" sz="1600" dirty="0" err="1">
                <a:solidFill>
                  <a:schemeClr val="tx1"/>
                </a:solidFill>
                <a:latin typeface="Calibri"/>
                <a:cs typeface="Calibri"/>
              </a:rPr>
              <a:t>Stakeholder</a:t>
            </a:r>
            <a:r>
              <a:rPr lang="tr-TR" sz="1600" dirty="0">
                <a:solidFill>
                  <a:schemeClr val="tx1"/>
                </a:solidFill>
                <a:latin typeface="Calibri"/>
                <a:cs typeface="Calibri"/>
              </a:rPr>
              <a:t> </a:t>
            </a:r>
            <a:r>
              <a:rPr lang="tr-TR" sz="1600" dirty="0" err="1">
                <a:solidFill>
                  <a:schemeClr val="tx1"/>
                </a:solidFill>
                <a:latin typeface="Calibri"/>
                <a:cs typeface="Calibri"/>
              </a:rPr>
              <a:t>review</a:t>
            </a:r>
            <a:r>
              <a:rPr lang="tr-TR" sz="1600" dirty="0">
                <a:solidFill>
                  <a:schemeClr val="tx1"/>
                </a:solidFill>
                <a:latin typeface="Calibri"/>
                <a:cs typeface="Calibri"/>
              </a:rPr>
              <a:t> is </a:t>
            </a:r>
            <a:r>
              <a:rPr lang="tr-TR" sz="1600" dirty="0" err="1">
                <a:solidFill>
                  <a:schemeClr val="tx1"/>
                </a:solidFill>
                <a:latin typeface="Calibri"/>
                <a:cs typeface="Calibri"/>
              </a:rPr>
              <a:t>needed</a:t>
            </a:r>
            <a:r>
              <a:rPr lang="tr-TR" sz="1600" dirty="0">
                <a:solidFill>
                  <a:schemeClr val="tx1"/>
                </a:solidFill>
                <a:latin typeface="Calibri"/>
                <a:cs typeface="Calibri"/>
              </a:rPr>
              <a:t> in </a:t>
            </a:r>
            <a:r>
              <a:rPr lang="tr-TR" sz="1600" dirty="0" err="1">
                <a:solidFill>
                  <a:schemeClr val="tx1"/>
                </a:solidFill>
                <a:latin typeface="Calibri"/>
                <a:cs typeface="Calibri"/>
              </a:rPr>
              <a:t>the</a:t>
            </a:r>
            <a:r>
              <a:rPr lang="tr-TR" sz="1600" dirty="0">
                <a:solidFill>
                  <a:schemeClr val="tx1"/>
                </a:solidFill>
                <a:latin typeface="Calibri"/>
                <a:cs typeface="Calibri"/>
              </a:rPr>
              <a:t> </a:t>
            </a:r>
            <a:r>
              <a:rPr lang="tr-TR" sz="1600" dirty="0" err="1">
                <a:solidFill>
                  <a:schemeClr val="tx1"/>
                </a:solidFill>
                <a:latin typeface="Calibri"/>
                <a:cs typeface="Calibri"/>
              </a:rPr>
              <a:t>pre</a:t>
            </a:r>
            <a:r>
              <a:rPr lang="tr-TR" sz="1600" dirty="0">
                <a:solidFill>
                  <a:schemeClr val="tx1"/>
                </a:solidFill>
                <a:latin typeface="Calibri"/>
                <a:cs typeface="Calibri"/>
              </a:rPr>
              <a:t> </a:t>
            </a:r>
            <a:r>
              <a:rPr lang="tr-TR" sz="1600" dirty="0" err="1">
                <a:solidFill>
                  <a:schemeClr val="tx1"/>
                </a:solidFill>
                <a:latin typeface="Calibri"/>
                <a:cs typeface="Calibri"/>
              </a:rPr>
              <a:t>phase</a:t>
            </a:r>
            <a:r>
              <a:rPr lang="tr-TR" sz="1600" dirty="0">
                <a:solidFill>
                  <a:schemeClr val="tx1"/>
                </a:solidFill>
                <a:latin typeface="Calibri"/>
                <a:cs typeface="Calibri"/>
              </a:rPr>
              <a:t> of </a:t>
            </a:r>
            <a:r>
              <a:rPr lang="tr-TR" sz="1600" dirty="0" err="1">
                <a:solidFill>
                  <a:schemeClr val="tx1"/>
                </a:solidFill>
                <a:latin typeface="Calibri"/>
                <a:cs typeface="Calibri"/>
              </a:rPr>
              <a:t>the</a:t>
            </a:r>
            <a:r>
              <a:rPr lang="tr-TR" sz="1600" dirty="0">
                <a:solidFill>
                  <a:schemeClr val="tx1"/>
                </a:solidFill>
                <a:latin typeface="Calibri"/>
                <a:cs typeface="Calibri"/>
              </a:rPr>
              <a:t> </a:t>
            </a:r>
            <a:r>
              <a:rPr lang="tr-TR" sz="1600" dirty="0" err="1">
                <a:solidFill>
                  <a:schemeClr val="tx1"/>
                </a:solidFill>
                <a:latin typeface="Calibri"/>
                <a:cs typeface="Calibri"/>
              </a:rPr>
              <a:t>contract</a:t>
            </a:r>
            <a:r>
              <a:rPr lang="tr-TR" sz="1600" dirty="0">
                <a:solidFill>
                  <a:schemeClr val="tx1"/>
                </a:solidFill>
                <a:latin typeface="Calibri"/>
                <a:cs typeface="Calibri"/>
              </a:rPr>
              <a:t>. </a:t>
            </a:r>
            <a:endParaRPr lang="tr-TR" sz="1600" dirty="0">
              <a:solidFill>
                <a:srgbClr val="000000"/>
              </a:solidFill>
              <a:cs typeface="Calibri" panose="020F0502020204030204"/>
            </a:endParaRPr>
          </a:p>
          <a:p>
            <a:pPr marL="0" indent="0">
              <a:lnSpc>
                <a:spcPct val="110000"/>
              </a:lnSpc>
              <a:buFont typeface="Calibri" panose="020F0502020204030204" pitchFamily="34" charset="0"/>
              <a:buNone/>
            </a:pPr>
            <a:r>
              <a:rPr lang="tr-TR" sz="1600" u="sng" dirty="0" err="1">
                <a:solidFill>
                  <a:schemeClr val="tx1"/>
                </a:solidFill>
                <a:latin typeface="Calibri"/>
                <a:cs typeface="Calibri"/>
              </a:rPr>
              <a:t>Min</a:t>
            </a:r>
            <a:r>
              <a:rPr lang="tr-TR" sz="1600" u="sng" dirty="0">
                <a:solidFill>
                  <a:schemeClr val="tx1"/>
                </a:solidFill>
                <a:latin typeface="Calibri"/>
                <a:cs typeface="Calibri"/>
              </a:rPr>
              <a:t> 1.02 - 1.04: </a:t>
            </a:r>
            <a:endParaRPr lang="tr-TR" sz="1600" dirty="0">
              <a:solidFill>
                <a:schemeClr val="tx1"/>
              </a:solidFill>
              <a:latin typeface="Calibri"/>
              <a:cs typeface="Calibri"/>
            </a:endParaRPr>
          </a:p>
          <a:p>
            <a:pPr marL="0" indent="0">
              <a:lnSpc>
                <a:spcPct val="160000"/>
              </a:lnSpc>
              <a:buFont typeface="Calibri" panose="020F0502020204030204" pitchFamily="34" charset="0"/>
              <a:buNone/>
            </a:pPr>
            <a:r>
              <a:rPr lang="tr-TR" sz="1600" dirty="0">
                <a:solidFill>
                  <a:schemeClr val="tx1"/>
                </a:solidFill>
                <a:latin typeface="Calibri"/>
                <a:cs typeface="Calibri"/>
              </a:rPr>
              <a:t>"</a:t>
            </a:r>
            <a:r>
              <a:rPr lang="tr-TR" sz="1600" dirty="0" err="1">
                <a:solidFill>
                  <a:schemeClr val="tx1"/>
                </a:solidFill>
                <a:latin typeface="Calibri"/>
                <a:cs typeface="Calibri"/>
              </a:rPr>
              <a:t>So</a:t>
            </a:r>
            <a:r>
              <a:rPr lang="tr-TR" sz="1600" dirty="0">
                <a:solidFill>
                  <a:schemeClr val="tx1"/>
                </a:solidFill>
                <a:latin typeface="Calibri"/>
                <a:cs typeface="Calibri"/>
              </a:rPr>
              <a:t> X, </a:t>
            </a:r>
            <a:r>
              <a:rPr lang="tr-TR" sz="1600" dirty="0" err="1">
                <a:solidFill>
                  <a:schemeClr val="tx1"/>
                </a:solidFill>
                <a:latin typeface="Calibri"/>
                <a:cs typeface="Calibri"/>
              </a:rPr>
              <a:t>you</a:t>
            </a:r>
            <a:r>
              <a:rPr lang="tr-TR" sz="1600" dirty="0">
                <a:solidFill>
                  <a:schemeClr val="tx1"/>
                </a:solidFill>
                <a:latin typeface="Calibri"/>
                <a:cs typeface="Calibri"/>
              </a:rPr>
              <a:t> </a:t>
            </a:r>
            <a:r>
              <a:rPr lang="tr-TR" sz="1600" dirty="0" err="1">
                <a:solidFill>
                  <a:schemeClr val="tx1"/>
                </a:solidFill>
                <a:latin typeface="Calibri"/>
                <a:cs typeface="Calibri"/>
              </a:rPr>
              <a:t>said</a:t>
            </a:r>
            <a:r>
              <a:rPr lang="tr-TR" sz="1600" dirty="0">
                <a:solidFill>
                  <a:schemeClr val="tx1"/>
                </a:solidFill>
                <a:latin typeface="Calibri"/>
                <a:cs typeface="Calibri"/>
              </a:rPr>
              <a:t> </a:t>
            </a:r>
            <a:r>
              <a:rPr lang="tr-TR" sz="1600" dirty="0" err="1">
                <a:solidFill>
                  <a:schemeClr val="tx1"/>
                </a:solidFill>
                <a:latin typeface="Calibri"/>
                <a:cs typeface="Calibri"/>
              </a:rPr>
              <a:t>the</a:t>
            </a:r>
            <a:r>
              <a:rPr lang="tr-TR" sz="1600" dirty="0">
                <a:solidFill>
                  <a:schemeClr val="tx1"/>
                </a:solidFill>
                <a:latin typeface="Calibri"/>
                <a:cs typeface="Calibri"/>
              </a:rPr>
              <a:t> </a:t>
            </a:r>
            <a:r>
              <a:rPr lang="tr-TR" sz="1600" dirty="0" err="1">
                <a:solidFill>
                  <a:schemeClr val="tx1"/>
                </a:solidFill>
                <a:latin typeface="Calibri"/>
                <a:cs typeface="Calibri"/>
              </a:rPr>
              <a:t>number</a:t>
            </a:r>
            <a:r>
              <a:rPr lang="tr-TR" sz="1600" dirty="0">
                <a:solidFill>
                  <a:schemeClr val="tx1"/>
                </a:solidFill>
                <a:latin typeface="Calibri"/>
                <a:cs typeface="Calibri"/>
              </a:rPr>
              <a:t> of 1/3 </a:t>
            </a:r>
            <a:r>
              <a:rPr lang="tr-TR" sz="1600" dirty="0" err="1">
                <a:solidFill>
                  <a:schemeClr val="tx1"/>
                </a:solidFill>
                <a:latin typeface="Calibri"/>
                <a:cs typeface="Calibri"/>
              </a:rPr>
              <a:t>or</a:t>
            </a:r>
            <a:r>
              <a:rPr lang="tr-TR" sz="1600" dirty="0">
                <a:solidFill>
                  <a:schemeClr val="tx1"/>
                </a:solidFill>
                <a:latin typeface="Calibri"/>
                <a:cs typeface="Calibri"/>
              </a:rPr>
              <a:t> </a:t>
            </a:r>
            <a:r>
              <a:rPr lang="tr-TR" sz="1600" dirty="0" err="1">
                <a:solidFill>
                  <a:schemeClr val="tx1"/>
                </a:solidFill>
                <a:latin typeface="Calibri"/>
                <a:cs typeface="Calibri"/>
              </a:rPr>
              <a:t>the</a:t>
            </a:r>
            <a:r>
              <a:rPr lang="tr-TR" sz="1600" dirty="0">
                <a:solidFill>
                  <a:schemeClr val="tx1"/>
                </a:solidFill>
                <a:latin typeface="Calibri"/>
                <a:cs typeface="Calibri"/>
              </a:rPr>
              <a:t> </a:t>
            </a:r>
            <a:r>
              <a:rPr lang="tr-TR" sz="1600" dirty="0" err="1">
                <a:solidFill>
                  <a:schemeClr val="tx1"/>
                </a:solidFill>
                <a:latin typeface="Calibri"/>
                <a:cs typeface="Calibri"/>
              </a:rPr>
              <a:t>half</a:t>
            </a:r>
            <a:r>
              <a:rPr lang="tr-TR" sz="1600" dirty="0">
                <a:solidFill>
                  <a:schemeClr val="tx1"/>
                </a:solidFill>
                <a:latin typeface="Calibri"/>
                <a:cs typeface="Calibri"/>
              </a:rPr>
              <a:t> </a:t>
            </a:r>
            <a:r>
              <a:rPr lang="tr-TR" sz="1600" dirty="0" err="1">
                <a:solidFill>
                  <a:schemeClr val="tx1"/>
                </a:solidFill>
                <a:latin typeface="Calibri"/>
                <a:cs typeface="Calibri"/>
              </a:rPr>
              <a:t>that</a:t>
            </a:r>
            <a:r>
              <a:rPr lang="tr-TR" sz="1600" dirty="0">
                <a:solidFill>
                  <a:schemeClr val="tx1"/>
                </a:solidFill>
                <a:latin typeface="Calibri"/>
                <a:cs typeface="Calibri"/>
              </a:rPr>
              <a:t> </a:t>
            </a:r>
            <a:r>
              <a:rPr lang="tr-TR" sz="1600" dirty="0" err="1">
                <a:solidFill>
                  <a:schemeClr val="tx1"/>
                </a:solidFill>
                <a:latin typeface="Calibri"/>
                <a:cs typeface="Calibri"/>
              </a:rPr>
              <a:t>gets</a:t>
            </a:r>
            <a:r>
              <a:rPr lang="tr-TR" sz="1600" dirty="0">
                <a:solidFill>
                  <a:schemeClr val="tx1"/>
                </a:solidFill>
                <a:latin typeface="Calibri"/>
                <a:cs typeface="Calibri"/>
              </a:rPr>
              <a:t> </a:t>
            </a:r>
            <a:r>
              <a:rPr lang="tr-TR" sz="1600" dirty="0" err="1">
                <a:solidFill>
                  <a:schemeClr val="tx1"/>
                </a:solidFill>
                <a:latin typeface="Calibri"/>
                <a:cs typeface="Calibri"/>
              </a:rPr>
              <a:t>rejected</a:t>
            </a:r>
            <a:r>
              <a:rPr lang="tr-TR" sz="1600" dirty="0">
                <a:solidFill>
                  <a:schemeClr val="tx1"/>
                </a:solidFill>
                <a:latin typeface="Calibri"/>
                <a:cs typeface="Calibri"/>
              </a:rPr>
              <a:t>. Can </a:t>
            </a:r>
            <a:r>
              <a:rPr lang="tr-TR" sz="1600" dirty="0" err="1">
                <a:solidFill>
                  <a:schemeClr val="tx1"/>
                </a:solidFill>
                <a:latin typeface="Calibri"/>
                <a:cs typeface="Calibri"/>
              </a:rPr>
              <a:t>you</a:t>
            </a:r>
            <a:r>
              <a:rPr lang="tr-TR" sz="1600" dirty="0">
                <a:solidFill>
                  <a:schemeClr val="tx1"/>
                </a:solidFill>
                <a:latin typeface="Calibri"/>
                <a:cs typeface="Calibri"/>
              </a:rPr>
              <a:t> </a:t>
            </a:r>
            <a:r>
              <a:rPr lang="tr-TR" sz="1600" dirty="0" err="1">
                <a:solidFill>
                  <a:schemeClr val="tx1"/>
                </a:solidFill>
                <a:latin typeface="Calibri"/>
                <a:cs typeface="Calibri"/>
              </a:rPr>
              <a:t>pick</a:t>
            </a:r>
            <a:r>
              <a:rPr lang="tr-TR" sz="1600" dirty="0">
                <a:solidFill>
                  <a:schemeClr val="tx1"/>
                </a:solidFill>
                <a:latin typeface="Calibri"/>
                <a:cs typeface="Calibri"/>
              </a:rPr>
              <a:t> </a:t>
            </a:r>
            <a:r>
              <a:rPr lang="tr-TR" sz="1600" dirty="0" err="1">
                <a:solidFill>
                  <a:schemeClr val="tx1"/>
                </a:solidFill>
                <a:latin typeface="Calibri"/>
                <a:cs typeface="Calibri"/>
              </a:rPr>
              <a:t>up</a:t>
            </a:r>
            <a:r>
              <a:rPr lang="tr-TR" sz="1600" dirty="0">
                <a:solidFill>
                  <a:schemeClr val="tx1"/>
                </a:solidFill>
                <a:latin typeface="Calibri"/>
                <a:cs typeface="Calibri"/>
              </a:rPr>
              <a:t> </a:t>
            </a:r>
            <a:r>
              <a:rPr lang="tr-TR" sz="1600" dirty="0" err="1">
                <a:solidFill>
                  <a:schemeClr val="tx1"/>
                </a:solidFill>
                <a:latin typeface="Calibri"/>
                <a:cs typeface="Calibri"/>
              </a:rPr>
              <a:t>the</a:t>
            </a:r>
            <a:r>
              <a:rPr lang="tr-TR" sz="1600" dirty="0">
                <a:solidFill>
                  <a:schemeClr val="tx1"/>
                </a:solidFill>
                <a:latin typeface="Calibri"/>
                <a:cs typeface="Calibri"/>
              </a:rPr>
              <a:t> </a:t>
            </a:r>
            <a:r>
              <a:rPr lang="tr-TR" sz="1600" dirty="0" err="1">
                <a:solidFill>
                  <a:schemeClr val="tx1"/>
                </a:solidFill>
                <a:latin typeface="Calibri"/>
                <a:cs typeface="Calibri"/>
              </a:rPr>
              <a:t>request</a:t>
            </a:r>
            <a:r>
              <a:rPr lang="tr-TR" sz="1600" dirty="0">
                <a:solidFill>
                  <a:schemeClr val="tx1"/>
                </a:solidFill>
                <a:latin typeface="Calibri"/>
                <a:cs typeface="Calibri"/>
              </a:rPr>
              <a:t> </a:t>
            </a:r>
            <a:r>
              <a:rPr lang="tr-TR" sz="1600" dirty="0" err="1">
                <a:solidFill>
                  <a:schemeClr val="tx1"/>
                </a:solidFill>
                <a:latin typeface="Calibri"/>
                <a:cs typeface="Calibri"/>
              </a:rPr>
              <a:t>again</a:t>
            </a:r>
            <a:r>
              <a:rPr lang="tr-TR" sz="1600" dirty="0">
                <a:solidFill>
                  <a:schemeClr val="tx1"/>
                </a:solidFill>
                <a:latin typeface="Calibri"/>
                <a:cs typeface="Calibri"/>
              </a:rPr>
              <a:t> </a:t>
            </a:r>
            <a:r>
              <a:rPr lang="tr-TR" sz="1600" dirty="0" err="1">
                <a:solidFill>
                  <a:schemeClr val="tx1"/>
                </a:solidFill>
                <a:latin typeface="Calibri"/>
                <a:cs typeface="Calibri"/>
              </a:rPr>
              <a:t>and</a:t>
            </a:r>
            <a:r>
              <a:rPr lang="tr-TR" sz="1600" dirty="0">
                <a:solidFill>
                  <a:schemeClr val="tx1"/>
                </a:solidFill>
                <a:latin typeface="Calibri"/>
                <a:cs typeface="Calibri"/>
              </a:rPr>
              <a:t> </a:t>
            </a:r>
            <a:r>
              <a:rPr lang="tr-TR" sz="1600" dirty="0" err="1">
                <a:solidFill>
                  <a:schemeClr val="tx1"/>
                </a:solidFill>
                <a:latin typeface="Calibri"/>
                <a:cs typeface="Calibri"/>
              </a:rPr>
              <a:t>adjust</a:t>
            </a:r>
            <a:r>
              <a:rPr lang="tr-TR" sz="1600" dirty="0">
                <a:solidFill>
                  <a:schemeClr val="tx1"/>
                </a:solidFill>
                <a:latin typeface="Calibri"/>
                <a:cs typeface="Calibri"/>
              </a:rPr>
              <a:t> it </a:t>
            </a:r>
            <a:r>
              <a:rPr lang="tr-TR" sz="1600" dirty="0" err="1">
                <a:solidFill>
                  <a:schemeClr val="tx1"/>
                </a:solidFill>
                <a:latin typeface="Calibri"/>
                <a:cs typeface="Calibri"/>
              </a:rPr>
              <a:t>or</a:t>
            </a:r>
            <a:r>
              <a:rPr lang="tr-TR" sz="1600" dirty="0">
                <a:solidFill>
                  <a:schemeClr val="tx1"/>
                </a:solidFill>
                <a:latin typeface="Calibri"/>
                <a:cs typeface="Calibri"/>
              </a:rPr>
              <a:t> do </a:t>
            </a:r>
            <a:r>
              <a:rPr lang="tr-TR" sz="1600" dirty="0" err="1">
                <a:solidFill>
                  <a:schemeClr val="tx1"/>
                </a:solidFill>
                <a:latin typeface="Calibri"/>
                <a:cs typeface="Calibri"/>
              </a:rPr>
              <a:t>you</a:t>
            </a:r>
            <a:r>
              <a:rPr lang="tr-TR" sz="1600" dirty="0">
                <a:solidFill>
                  <a:schemeClr val="tx1"/>
                </a:solidFill>
                <a:latin typeface="Calibri"/>
                <a:cs typeface="Calibri"/>
              </a:rPr>
              <a:t> </a:t>
            </a:r>
            <a:r>
              <a:rPr lang="tr-TR" sz="1600" dirty="0" err="1">
                <a:solidFill>
                  <a:schemeClr val="tx1"/>
                </a:solidFill>
                <a:latin typeface="Calibri"/>
                <a:cs typeface="Calibri"/>
              </a:rPr>
              <a:t>have</a:t>
            </a:r>
            <a:r>
              <a:rPr lang="tr-TR" sz="1600" dirty="0">
                <a:solidFill>
                  <a:schemeClr val="tx1"/>
                </a:solidFill>
                <a:latin typeface="Calibri"/>
                <a:cs typeface="Calibri"/>
              </a:rPr>
              <a:t> </a:t>
            </a:r>
            <a:r>
              <a:rPr lang="tr-TR" sz="1600" dirty="0" err="1">
                <a:solidFill>
                  <a:schemeClr val="tx1"/>
                </a:solidFill>
                <a:latin typeface="Calibri"/>
                <a:cs typeface="Calibri"/>
              </a:rPr>
              <a:t>to</a:t>
            </a:r>
            <a:r>
              <a:rPr lang="tr-TR" sz="1600" dirty="0">
                <a:solidFill>
                  <a:schemeClr val="tx1"/>
                </a:solidFill>
                <a:latin typeface="Calibri"/>
                <a:cs typeface="Calibri"/>
              </a:rPr>
              <a:t> </a:t>
            </a:r>
            <a:r>
              <a:rPr lang="tr-TR" sz="1600" dirty="0" err="1">
                <a:solidFill>
                  <a:schemeClr val="tx1"/>
                </a:solidFill>
                <a:latin typeface="Calibri"/>
                <a:cs typeface="Calibri"/>
              </a:rPr>
              <a:t>restart</a:t>
            </a:r>
            <a:r>
              <a:rPr lang="tr-TR" sz="1600" dirty="0">
                <a:solidFill>
                  <a:schemeClr val="tx1"/>
                </a:solidFill>
                <a:latin typeface="Calibri"/>
                <a:cs typeface="Calibri"/>
              </a:rPr>
              <a:t> at </a:t>
            </a:r>
            <a:r>
              <a:rPr lang="tr-TR" sz="1600" dirty="0" err="1">
                <a:solidFill>
                  <a:schemeClr val="tx1"/>
                </a:solidFill>
                <a:latin typeface="Calibri"/>
                <a:cs typeface="Calibri"/>
              </a:rPr>
              <a:t>the</a:t>
            </a:r>
            <a:r>
              <a:rPr lang="tr-TR" sz="1600" dirty="0">
                <a:solidFill>
                  <a:schemeClr val="tx1"/>
                </a:solidFill>
                <a:latin typeface="Calibri"/>
                <a:cs typeface="Calibri"/>
              </a:rPr>
              <a:t> </a:t>
            </a:r>
            <a:r>
              <a:rPr lang="tr-TR" sz="1600" dirty="0" err="1">
                <a:solidFill>
                  <a:schemeClr val="tx1"/>
                </a:solidFill>
                <a:latin typeface="Calibri"/>
                <a:cs typeface="Calibri"/>
              </a:rPr>
              <a:t>from</a:t>
            </a:r>
            <a:r>
              <a:rPr lang="tr-TR" sz="1600" dirty="0">
                <a:solidFill>
                  <a:schemeClr val="tx1"/>
                </a:solidFill>
                <a:latin typeface="Calibri"/>
                <a:cs typeface="Calibri"/>
              </a:rPr>
              <a:t> </a:t>
            </a:r>
            <a:r>
              <a:rPr lang="tr-TR" sz="1600" dirty="0" err="1">
                <a:solidFill>
                  <a:schemeClr val="tx1"/>
                </a:solidFill>
                <a:latin typeface="Calibri"/>
                <a:cs typeface="Calibri"/>
              </a:rPr>
              <a:t>scratch</a:t>
            </a:r>
            <a:r>
              <a:rPr lang="tr-TR" sz="1600" dirty="0">
                <a:solidFill>
                  <a:schemeClr val="tx1"/>
                </a:solidFill>
                <a:latin typeface="Calibri"/>
                <a:cs typeface="Calibri"/>
              </a:rPr>
              <a:t>?"</a:t>
            </a:r>
          </a:p>
          <a:p>
            <a:pPr marL="0" indent="0">
              <a:lnSpc>
                <a:spcPct val="160000"/>
              </a:lnSpc>
              <a:buFont typeface="Calibri" panose="020F0502020204030204" pitchFamily="34" charset="0"/>
              <a:buNone/>
            </a:pPr>
            <a:r>
              <a:rPr lang="tr-TR" sz="1600" b="1" dirty="0">
                <a:solidFill>
                  <a:schemeClr val="tx1"/>
                </a:solidFill>
                <a:latin typeface="Calibri"/>
                <a:cs typeface="Calibri"/>
              </a:rPr>
              <a:t>X</a:t>
            </a:r>
            <a:r>
              <a:rPr lang="tr-TR" sz="1600" dirty="0">
                <a:solidFill>
                  <a:schemeClr val="tx1"/>
                </a:solidFill>
                <a:latin typeface="Calibri"/>
                <a:cs typeface="Calibri"/>
              </a:rPr>
              <a:t>: </a:t>
            </a:r>
            <a:r>
              <a:rPr lang="tr-TR" sz="1600" i="1" dirty="0" err="1">
                <a:solidFill>
                  <a:schemeClr val="tx1"/>
                </a:solidFill>
                <a:latin typeface="Calibri"/>
                <a:cs typeface="Calibri"/>
              </a:rPr>
              <a:t>Restart</a:t>
            </a:r>
            <a:r>
              <a:rPr lang="tr-TR" sz="1600" i="1" dirty="0">
                <a:solidFill>
                  <a:schemeClr val="tx1"/>
                </a:solidFill>
                <a:latin typeface="Calibri"/>
                <a:cs typeface="Calibri"/>
              </a:rPr>
              <a:t> </a:t>
            </a:r>
            <a:r>
              <a:rPr lang="tr-TR" sz="1600" i="1" dirty="0" err="1">
                <a:solidFill>
                  <a:schemeClr val="tx1"/>
                </a:solidFill>
                <a:latin typeface="Calibri"/>
                <a:cs typeface="Calibri"/>
              </a:rPr>
              <a:t>from</a:t>
            </a:r>
            <a:r>
              <a:rPr lang="tr-TR" sz="1600" i="1" dirty="0">
                <a:solidFill>
                  <a:schemeClr val="tx1"/>
                </a:solidFill>
                <a:latin typeface="Calibri"/>
                <a:cs typeface="Calibri"/>
              </a:rPr>
              <a:t> </a:t>
            </a:r>
            <a:r>
              <a:rPr lang="tr-TR" sz="1600" i="1" dirty="0" err="1">
                <a:solidFill>
                  <a:schemeClr val="tx1"/>
                </a:solidFill>
                <a:latin typeface="Calibri"/>
                <a:cs typeface="Calibri"/>
              </a:rPr>
              <a:t>scratch</a:t>
            </a:r>
            <a:r>
              <a:rPr lang="tr-TR" sz="1600" dirty="0">
                <a:solidFill>
                  <a:schemeClr val="tx1"/>
                </a:solidFill>
                <a:latin typeface="Calibri"/>
                <a:cs typeface="Calibri"/>
              </a:rPr>
              <a:t>, </a:t>
            </a:r>
            <a:r>
              <a:rPr lang="tr-TR" sz="1600" dirty="0" err="1">
                <a:solidFill>
                  <a:schemeClr val="tx1"/>
                </a:solidFill>
                <a:latin typeface="Calibri"/>
                <a:cs typeface="Calibri"/>
              </a:rPr>
              <a:t>yeah</a:t>
            </a:r>
            <a:r>
              <a:rPr lang="tr-TR" sz="1600" dirty="0">
                <a:solidFill>
                  <a:schemeClr val="tx1"/>
                </a:solidFill>
                <a:latin typeface="Calibri"/>
                <a:cs typeface="Calibri"/>
              </a:rPr>
              <a:t>. </a:t>
            </a:r>
            <a:r>
              <a:rPr lang="tr-TR" sz="1600" dirty="0" err="1">
                <a:solidFill>
                  <a:schemeClr val="tx1"/>
                </a:solidFill>
                <a:latin typeface="Calibri"/>
                <a:cs typeface="Calibri"/>
              </a:rPr>
              <a:t>And</a:t>
            </a:r>
            <a:r>
              <a:rPr lang="tr-TR" sz="1600" dirty="0">
                <a:solidFill>
                  <a:schemeClr val="tx1"/>
                </a:solidFill>
                <a:latin typeface="Calibri"/>
                <a:cs typeface="Calibri"/>
              </a:rPr>
              <a:t> </a:t>
            </a:r>
            <a:r>
              <a:rPr lang="tr-TR" sz="1600" dirty="0" err="1">
                <a:solidFill>
                  <a:schemeClr val="tx1"/>
                </a:solidFill>
                <a:latin typeface="Calibri"/>
                <a:cs typeface="Calibri"/>
              </a:rPr>
              <a:t>yeah</a:t>
            </a:r>
            <a:r>
              <a:rPr lang="tr-TR" sz="1600" dirty="0">
                <a:solidFill>
                  <a:schemeClr val="tx1"/>
                </a:solidFill>
                <a:latin typeface="Calibri"/>
                <a:cs typeface="Calibri"/>
              </a:rPr>
              <a:t> can be </a:t>
            </a:r>
            <a:r>
              <a:rPr lang="tr-TR" sz="1600" dirty="0" err="1">
                <a:solidFill>
                  <a:schemeClr val="tx1"/>
                </a:solidFill>
                <a:latin typeface="Calibri"/>
                <a:cs typeface="Calibri"/>
              </a:rPr>
              <a:t>something</a:t>
            </a:r>
            <a:r>
              <a:rPr lang="tr-TR" sz="1600" dirty="0">
                <a:solidFill>
                  <a:schemeClr val="tx1"/>
                </a:solidFill>
                <a:latin typeface="Calibri"/>
                <a:cs typeface="Calibri"/>
              </a:rPr>
              <a:t> </a:t>
            </a:r>
            <a:r>
              <a:rPr lang="tr-TR" sz="1600" dirty="0" err="1">
                <a:solidFill>
                  <a:schemeClr val="tx1"/>
                </a:solidFill>
                <a:latin typeface="Calibri"/>
                <a:cs typeface="Calibri"/>
              </a:rPr>
              <a:t>trivial</a:t>
            </a:r>
            <a:r>
              <a:rPr lang="tr-TR" sz="1600" dirty="0">
                <a:solidFill>
                  <a:schemeClr val="tx1"/>
                </a:solidFill>
                <a:latin typeface="Calibri"/>
                <a:cs typeface="Calibri"/>
              </a:rPr>
              <a:t> </a:t>
            </a:r>
            <a:r>
              <a:rPr lang="tr-TR" sz="1600" dirty="0" err="1">
                <a:solidFill>
                  <a:schemeClr val="tx1"/>
                </a:solidFill>
                <a:latin typeface="Calibri"/>
                <a:cs typeface="Calibri"/>
              </a:rPr>
              <a:t>such</a:t>
            </a:r>
            <a:r>
              <a:rPr lang="tr-TR" sz="1600" dirty="0">
                <a:solidFill>
                  <a:schemeClr val="tx1"/>
                </a:solidFill>
                <a:latin typeface="Calibri"/>
                <a:cs typeface="Calibri"/>
              </a:rPr>
              <a:t> as a </a:t>
            </a:r>
            <a:r>
              <a:rPr lang="tr-TR" sz="1600" dirty="0" err="1">
                <a:solidFill>
                  <a:schemeClr val="tx1"/>
                </a:solidFill>
                <a:latin typeface="Calibri"/>
                <a:cs typeface="Calibri"/>
              </a:rPr>
              <a:t>budget</a:t>
            </a:r>
            <a:r>
              <a:rPr lang="tr-TR" sz="1600" dirty="0">
                <a:solidFill>
                  <a:schemeClr val="tx1"/>
                </a:solidFill>
                <a:latin typeface="Calibri"/>
                <a:cs typeface="Calibri"/>
              </a:rPr>
              <a:t> </a:t>
            </a:r>
            <a:r>
              <a:rPr lang="tr-TR" sz="1600" dirty="0" err="1">
                <a:solidFill>
                  <a:schemeClr val="tx1"/>
                </a:solidFill>
                <a:latin typeface="Calibri"/>
                <a:cs typeface="Calibri"/>
              </a:rPr>
              <a:t>code</a:t>
            </a:r>
            <a:r>
              <a:rPr lang="tr-TR" sz="1600" dirty="0">
                <a:solidFill>
                  <a:schemeClr val="tx1"/>
                </a:solidFill>
                <a:latin typeface="Calibri"/>
                <a:cs typeface="Calibri"/>
              </a:rPr>
              <a:t> </a:t>
            </a:r>
            <a:r>
              <a:rPr lang="tr-TR" sz="1600" dirty="0" err="1">
                <a:solidFill>
                  <a:schemeClr val="tx1"/>
                </a:solidFill>
                <a:latin typeface="Calibri"/>
                <a:cs typeface="Calibri"/>
              </a:rPr>
              <a:t>something</a:t>
            </a:r>
            <a:r>
              <a:rPr lang="tr-TR" sz="1600" dirty="0">
                <a:solidFill>
                  <a:schemeClr val="tx1"/>
                </a:solidFill>
                <a:latin typeface="Calibri"/>
                <a:cs typeface="Calibri"/>
              </a:rPr>
              <a:t> </a:t>
            </a:r>
            <a:r>
              <a:rPr lang="tr-TR" sz="1600" dirty="0" err="1">
                <a:solidFill>
                  <a:schemeClr val="tx1"/>
                </a:solidFill>
                <a:latin typeface="Calibri"/>
                <a:cs typeface="Calibri"/>
              </a:rPr>
              <a:t>like</a:t>
            </a:r>
            <a:r>
              <a:rPr lang="tr-TR" sz="1600" dirty="0">
                <a:solidFill>
                  <a:schemeClr val="tx1"/>
                </a:solidFill>
                <a:latin typeface="Calibri"/>
                <a:cs typeface="Calibri"/>
              </a:rPr>
              <a:t> </a:t>
            </a:r>
            <a:r>
              <a:rPr lang="tr-TR" sz="1600" dirty="0" err="1">
                <a:solidFill>
                  <a:schemeClr val="tx1"/>
                </a:solidFill>
                <a:latin typeface="Calibri"/>
                <a:cs typeface="Calibri"/>
              </a:rPr>
              <a:t>that</a:t>
            </a:r>
            <a:r>
              <a:rPr lang="tr-TR" sz="1600" dirty="0">
                <a:solidFill>
                  <a:schemeClr val="tx1"/>
                </a:solidFill>
                <a:latin typeface="Calibri"/>
                <a:cs typeface="Calibri"/>
              </a:rPr>
              <a:t> </a:t>
            </a:r>
            <a:r>
              <a:rPr lang="tr-TR" sz="1600" dirty="0" err="1">
                <a:solidFill>
                  <a:schemeClr val="tx1"/>
                </a:solidFill>
                <a:latin typeface="Calibri"/>
                <a:cs typeface="Calibri"/>
              </a:rPr>
              <a:t>wrong</a:t>
            </a:r>
            <a:r>
              <a:rPr lang="tr-TR" sz="1600" dirty="0">
                <a:solidFill>
                  <a:schemeClr val="tx1"/>
                </a:solidFill>
                <a:latin typeface="Calibri"/>
                <a:cs typeface="Calibri"/>
              </a:rPr>
              <a:t> </a:t>
            </a:r>
            <a:r>
              <a:rPr lang="tr-TR" sz="1600" dirty="0" err="1">
                <a:solidFill>
                  <a:schemeClr val="tx1"/>
                </a:solidFill>
                <a:latin typeface="Calibri"/>
                <a:cs typeface="Calibri"/>
              </a:rPr>
              <a:t>budget</a:t>
            </a:r>
            <a:r>
              <a:rPr lang="tr-TR" sz="1600" dirty="0">
                <a:solidFill>
                  <a:schemeClr val="tx1"/>
                </a:solidFill>
                <a:latin typeface="Calibri"/>
                <a:cs typeface="Calibri"/>
              </a:rPr>
              <a:t> </a:t>
            </a:r>
            <a:r>
              <a:rPr lang="tr-TR" sz="1600" dirty="0" err="1">
                <a:solidFill>
                  <a:schemeClr val="tx1"/>
                </a:solidFill>
                <a:latin typeface="Calibri"/>
                <a:cs typeface="Calibri"/>
              </a:rPr>
              <a:t>code</a:t>
            </a:r>
            <a:r>
              <a:rPr lang="tr-TR" sz="1600" dirty="0">
                <a:solidFill>
                  <a:schemeClr val="tx1"/>
                </a:solidFill>
                <a:latin typeface="Calibri"/>
                <a:cs typeface="Calibri"/>
              </a:rPr>
              <a:t> </a:t>
            </a:r>
            <a:r>
              <a:rPr lang="tr-TR" sz="1600" dirty="0" err="1">
                <a:solidFill>
                  <a:schemeClr val="tx1"/>
                </a:solidFill>
                <a:latin typeface="Calibri"/>
                <a:cs typeface="Calibri"/>
              </a:rPr>
              <a:t>and</a:t>
            </a:r>
            <a:r>
              <a:rPr lang="tr-TR" sz="1600" dirty="0">
                <a:solidFill>
                  <a:schemeClr val="tx1"/>
                </a:solidFill>
                <a:latin typeface="Calibri"/>
                <a:cs typeface="Calibri"/>
              </a:rPr>
              <a:t> </a:t>
            </a:r>
            <a:r>
              <a:rPr lang="tr-TR" sz="1600" dirty="0" err="1">
                <a:solidFill>
                  <a:schemeClr val="tx1"/>
                </a:solidFill>
                <a:latin typeface="Calibri"/>
                <a:cs typeface="Calibri"/>
              </a:rPr>
              <a:t>and</a:t>
            </a:r>
            <a:r>
              <a:rPr lang="tr-TR" sz="1600" dirty="0">
                <a:solidFill>
                  <a:schemeClr val="tx1"/>
                </a:solidFill>
                <a:latin typeface="Calibri"/>
                <a:cs typeface="Calibri"/>
              </a:rPr>
              <a:t> </a:t>
            </a:r>
            <a:r>
              <a:rPr lang="tr-TR" sz="1600" dirty="0" err="1">
                <a:solidFill>
                  <a:schemeClr val="tx1"/>
                </a:solidFill>
                <a:latin typeface="Calibri"/>
                <a:cs typeface="Calibri"/>
              </a:rPr>
              <a:t>you</a:t>
            </a:r>
            <a:r>
              <a:rPr lang="tr-TR" sz="1600" dirty="0">
                <a:solidFill>
                  <a:schemeClr val="tx1"/>
                </a:solidFill>
                <a:latin typeface="Calibri"/>
                <a:cs typeface="Calibri"/>
              </a:rPr>
              <a:t> </a:t>
            </a:r>
            <a:r>
              <a:rPr lang="tr-TR" sz="1600" i="1" dirty="0" err="1">
                <a:solidFill>
                  <a:schemeClr val="tx1"/>
                </a:solidFill>
                <a:latin typeface="Calibri"/>
                <a:cs typeface="Calibri"/>
              </a:rPr>
              <a:t>have</a:t>
            </a:r>
            <a:r>
              <a:rPr lang="tr-TR" sz="1600" i="1" dirty="0">
                <a:solidFill>
                  <a:schemeClr val="tx1"/>
                </a:solidFill>
                <a:latin typeface="Calibri"/>
                <a:cs typeface="Calibri"/>
              </a:rPr>
              <a:t> </a:t>
            </a:r>
            <a:r>
              <a:rPr lang="tr-TR" sz="1600" i="1" dirty="0" err="1">
                <a:solidFill>
                  <a:schemeClr val="tx1"/>
                </a:solidFill>
                <a:latin typeface="Calibri"/>
                <a:cs typeface="Calibri"/>
              </a:rPr>
              <a:t>to</a:t>
            </a:r>
            <a:r>
              <a:rPr lang="tr-TR" sz="1600" i="1" dirty="0">
                <a:solidFill>
                  <a:schemeClr val="tx1"/>
                </a:solidFill>
                <a:latin typeface="Calibri"/>
                <a:cs typeface="Calibri"/>
              </a:rPr>
              <a:t> start </a:t>
            </a:r>
            <a:r>
              <a:rPr lang="tr-TR" sz="1600" i="1" dirty="0" err="1">
                <a:solidFill>
                  <a:schemeClr val="tx1"/>
                </a:solidFill>
                <a:latin typeface="Calibri"/>
                <a:cs typeface="Calibri"/>
              </a:rPr>
              <a:t>get</a:t>
            </a:r>
            <a:r>
              <a:rPr lang="tr-TR" sz="1600" i="1" dirty="0">
                <a:solidFill>
                  <a:schemeClr val="tx1"/>
                </a:solidFill>
                <a:latin typeface="Calibri"/>
                <a:cs typeface="Calibri"/>
              </a:rPr>
              <a:t> </a:t>
            </a:r>
            <a:r>
              <a:rPr lang="tr-TR" sz="1600" i="1" dirty="0" err="1">
                <a:solidFill>
                  <a:schemeClr val="tx1"/>
                </a:solidFill>
                <a:latin typeface="Calibri"/>
                <a:cs typeface="Calibri"/>
              </a:rPr>
              <a:t>all</a:t>
            </a:r>
            <a:r>
              <a:rPr lang="tr-TR" sz="1600" i="1" dirty="0">
                <a:solidFill>
                  <a:schemeClr val="tx1"/>
                </a:solidFill>
                <a:latin typeface="Calibri"/>
                <a:cs typeface="Calibri"/>
              </a:rPr>
              <a:t> </a:t>
            </a:r>
            <a:r>
              <a:rPr lang="tr-TR" sz="1600" i="1" dirty="0" err="1">
                <a:solidFill>
                  <a:schemeClr val="tx1"/>
                </a:solidFill>
                <a:latin typeface="Calibri"/>
                <a:cs typeface="Calibri"/>
              </a:rPr>
              <a:t>over</a:t>
            </a:r>
            <a:r>
              <a:rPr lang="tr-TR" sz="1600" i="1" dirty="0">
                <a:solidFill>
                  <a:schemeClr val="tx1"/>
                </a:solidFill>
                <a:latin typeface="Calibri"/>
                <a:cs typeface="Calibri"/>
              </a:rPr>
              <a:t> </a:t>
            </a:r>
            <a:r>
              <a:rPr lang="tr-TR" sz="1600" i="1" dirty="0" err="1">
                <a:solidFill>
                  <a:schemeClr val="tx1"/>
                </a:solidFill>
                <a:latin typeface="Calibri"/>
                <a:cs typeface="Calibri"/>
              </a:rPr>
              <a:t>again</a:t>
            </a:r>
            <a:r>
              <a:rPr lang="tr-TR" sz="1600" dirty="0">
                <a:solidFill>
                  <a:schemeClr val="tx1"/>
                </a:solidFill>
                <a:latin typeface="Calibri"/>
                <a:cs typeface="Calibri"/>
              </a:rPr>
              <a:t>.</a:t>
            </a:r>
          </a:p>
          <a:p>
            <a:pPr marL="0" indent="0">
              <a:lnSpc>
                <a:spcPct val="160000"/>
              </a:lnSpc>
              <a:buFont typeface="Calibri" panose="020F0502020204030204" pitchFamily="34" charset="0"/>
              <a:buNone/>
            </a:pPr>
            <a:endParaRPr lang="tr-TR" sz="1600" dirty="0">
              <a:solidFill>
                <a:srgbClr val="000000"/>
              </a:solidFill>
              <a:latin typeface="Calibri"/>
              <a:cs typeface="Calibri"/>
            </a:endParaRPr>
          </a:p>
          <a:p>
            <a:pPr marL="0" indent="0">
              <a:lnSpc>
                <a:spcPct val="160000"/>
              </a:lnSpc>
              <a:buFont typeface="Calibri" panose="020F0502020204030204" pitchFamily="34" charset="0"/>
              <a:buNone/>
            </a:pPr>
            <a:endParaRPr lang="tr-TR" sz="1600" dirty="0">
              <a:solidFill>
                <a:srgbClr val="000000"/>
              </a:solidFill>
              <a:cs typeface="Calibri"/>
            </a:endParaRPr>
          </a:p>
          <a:p>
            <a:pPr marL="0" indent="0">
              <a:lnSpc>
                <a:spcPct val="160000"/>
              </a:lnSpc>
              <a:buFont typeface="Calibri" panose="020F0502020204030204" pitchFamily="34" charset="0"/>
              <a:buNone/>
            </a:pPr>
            <a:endParaRPr lang="tr-TR" sz="1600" dirty="0">
              <a:solidFill>
                <a:schemeClr val="tx1"/>
              </a:solidFill>
              <a:latin typeface="Calibri"/>
              <a:cs typeface="Calibri"/>
            </a:endParaRPr>
          </a:p>
          <a:p>
            <a:pPr marL="0" indent="0">
              <a:lnSpc>
                <a:spcPct val="160000"/>
              </a:lnSpc>
              <a:buFont typeface="Calibri" panose="020F0502020204030204" pitchFamily="34" charset="0"/>
              <a:buNone/>
            </a:pPr>
            <a:endParaRPr lang="tr-TR" sz="1600" dirty="0">
              <a:solidFill>
                <a:schemeClr val="tx1"/>
              </a:solidFill>
              <a:cs typeface="Calibri"/>
            </a:endParaRPr>
          </a:p>
          <a:p>
            <a:pPr marL="0" indent="0">
              <a:lnSpc>
                <a:spcPct val="160000"/>
              </a:lnSpc>
              <a:buFont typeface="Calibri" panose="020F0502020204030204" pitchFamily="34" charset="0"/>
              <a:buNone/>
            </a:pPr>
            <a:endParaRPr lang="tr-TR" sz="1600" dirty="0">
              <a:solidFill>
                <a:schemeClr val="tx1"/>
              </a:solidFill>
              <a:cs typeface="Calibri"/>
            </a:endParaRPr>
          </a:p>
          <a:p>
            <a:pPr marL="0" indent="0">
              <a:lnSpc>
                <a:spcPct val="160000"/>
              </a:lnSpc>
            </a:pPr>
            <a:endParaRPr lang="tr-TR" sz="1600" dirty="0">
              <a:solidFill>
                <a:schemeClr val="tx1"/>
              </a:solidFill>
              <a:cs typeface="Segoe UI"/>
            </a:endParaRPr>
          </a:p>
          <a:p>
            <a:pPr marL="342900" indent="0">
              <a:lnSpc>
                <a:spcPct val="160000"/>
              </a:lnSpc>
            </a:pPr>
            <a:endParaRPr lang="tr-TR" sz="1600" dirty="0">
              <a:solidFill>
                <a:schemeClr val="tx1"/>
              </a:solidFill>
              <a:cs typeface="Segoe UI"/>
            </a:endParaRPr>
          </a:p>
          <a:p>
            <a:pPr marL="342900" indent="0">
              <a:lnSpc>
                <a:spcPct val="160000"/>
              </a:lnSpc>
            </a:pPr>
            <a:endParaRPr lang="tr-TR" sz="1600" dirty="0">
              <a:solidFill>
                <a:schemeClr val="tx1"/>
              </a:solidFill>
              <a:cs typeface="Segoe UI"/>
            </a:endParaRPr>
          </a:p>
          <a:p>
            <a:pPr indent="0">
              <a:lnSpc>
                <a:spcPct val="160000"/>
              </a:lnSpc>
            </a:pPr>
            <a:endParaRPr lang="tr-TR" sz="1600" dirty="0">
              <a:solidFill>
                <a:schemeClr val="tx1"/>
              </a:solidFill>
              <a:cs typeface="Calibri"/>
            </a:endParaRPr>
          </a:p>
        </p:txBody>
      </p:sp>
      <p:sp>
        <p:nvSpPr>
          <p:cNvPr id="7" name="Başlık 1">
            <a:extLst>
              <a:ext uri="{FF2B5EF4-FFF2-40B4-BE49-F238E27FC236}">
                <a16:creationId xmlns:a16="http://schemas.microsoft.com/office/drawing/2014/main" id="{A94019F8-F9A9-5AEC-29C7-D07A52631CBD}"/>
              </a:ext>
            </a:extLst>
          </p:cNvPr>
          <p:cNvSpPr txBox="1">
            <a:spLocks/>
          </p:cNvSpPr>
          <p:nvPr/>
        </p:nvSpPr>
        <p:spPr>
          <a:xfrm>
            <a:off x="964758" y="286603"/>
            <a:ext cx="10058400" cy="78112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tr-TR" b="1" dirty="0" err="1">
                <a:cs typeface="Calibri Light"/>
              </a:rPr>
              <a:t>Some</a:t>
            </a:r>
            <a:r>
              <a:rPr lang="tr-TR" b="1" dirty="0">
                <a:cs typeface="Calibri Light"/>
              </a:rPr>
              <a:t> </a:t>
            </a:r>
            <a:r>
              <a:rPr lang="tr-TR" b="1" dirty="0" err="1">
                <a:cs typeface="Calibri Light"/>
              </a:rPr>
              <a:t>Parts</a:t>
            </a:r>
            <a:r>
              <a:rPr lang="tr-TR" b="1" dirty="0">
                <a:cs typeface="Calibri Light"/>
              </a:rPr>
              <a:t> </a:t>
            </a:r>
            <a:r>
              <a:rPr lang="tr-TR" b="1" dirty="0" err="1">
                <a:cs typeface="Calibri Light"/>
              </a:rPr>
              <a:t>from</a:t>
            </a:r>
            <a:r>
              <a:rPr lang="tr-TR" b="1" dirty="0">
                <a:cs typeface="Calibri Light"/>
              </a:rPr>
              <a:t> </a:t>
            </a:r>
            <a:r>
              <a:rPr lang="tr-TR" b="1" dirty="0" err="1">
                <a:cs typeface="Calibri Light"/>
              </a:rPr>
              <a:t>the</a:t>
            </a:r>
            <a:r>
              <a:rPr lang="tr-TR" b="1" dirty="0">
                <a:cs typeface="Calibri Light"/>
              </a:rPr>
              <a:t> </a:t>
            </a:r>
            <a:r>
              <a:rPr lang="tr-TR" b="1" dirty="0" err="1">
                <a:cs typeface="Calibri Light"/>
              </a:rPr>
              <a:t>Interview</a:t>
            </a:r>
            <a:endParaRPr lang="tr-TR" b="1" dirty="0"/>
          </a:p>
        </p:txBody>
      </p:sp>
    </p:spTree>
    <p:extLst>
      <p:ext uri="{BB962C8B-B14F-4D97-AF65-F5344CB8AC3E}">
        <p14:creationId xmlns:p14="http://schemas.microsoft.com/office/powerpoint/2010/main" val="1482462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5B35FBE-3D11-064E-D772-F47662756573}"/>
              </a:ext>
            </a:extLst>
          </p:cNvPr>
          <p:cNvGraphicFramePr>
            <a:graphicFrameLocks noGrp="1"/>
          </p:cNvGraphicFramePr>
          <p:nvPr>
            <p:ph idx="4294967295"/>
            <p:extLst>
              <p:ext uri="{D42A27DB-BD31-4B8C-83A1-F6EECF244321}">
                <p14:modId xmlns:p14="http://schemas.microsoft.com/office/powerpoint/2010/main" val="1870326785"/>
              </p:ext>
            </p:extLst>
          </p:nvPr>
        </p:nvGraphicFramePr>
        <p:xfrm>
          <a:off x="327869" y="884582"/>
          <a:ext cx="11536262" cy="3935894"/>
        </p:xfrm>
        <a:graphic>
          <a:graphicData uri="http://schemas.openxmlformats.org/drawingml/2006/table">
            <a:tbl>
              <a:tblPr firstRow="1" bandRow="1">
                <a:tableStyleId>{5C22544A-7EE6-4342-B048-85BDC9FD1C3A}</a:tableStyleId>
              </a:tblPr>
              <a:tblGrid>
                <a:gridCol w="2614447">
                  <a:extLst>
                    <a:ext uri="{9D8B030D-6E8A-4147-A177-3AD203B41FA5}">
                      <a16:colId xmlns:a16="http://schemas.microsoft.com/office/drawing/2014/main" val="3023840563"/>
                    </a:ext>
                  </a:extLst>
                </a:gridCol>
                <a:gridCol w="1784363">
                  <a:extLst>
                    <a:ext uri="{9D8B030D-6E8A-4147-A177-3AD203B41FA5}">
                      <a16:colId xmlns:a16="http://schemas.microsoft.com/office/drawing/2014/main" val="3671327240"/>
                    </a:ext>
                  </a:extLst>
                </a:gridCol>
                <a:gridCol w="1784363">
                  <a:extLst>
                    <a:ext uri="{9D8B030D-6E8A-4147-A177-3AD203B41FA5}">
                      <a16:colId xmlns:a16="http://schemas.microsoft.com/office/drawing/2014/main" val="3969260215"/>
                    </a:ext>
                  </a:extLst>
                </a:gridCol>
                <a:gridCol w="1784363">
                  <a:extLst>
                    <a:ext uri="{9D8B030D-6E8A-4147-A177-3AD203B41FA5}">
                      <a16:colId xmlns:a16="http://schemas.microsoft.com/office/drawing/2014/main" val="3930447129"/>
                    </a:ext>
                  </a:extLst>
                </a:gridCol>
                <a:gridCol w="1784363">
                  <a:extLst>
                    <a:ext uri="{9D8B030D-6E8A-4147-A177-3AD203B41FA5}">
                      <a16:colId xmlns:a16="http://schemas.microsoft.com/office/drawing/2014/main" val="4234302608"/>
                    </a:ext>
                  </a:extLst>
                </a:gridCol>
                <a:gridCol w="1784363">
                  <a:extLst>
                    <a:ext uri="{9D8B030D-6E8A-4147-A177-3AD203B41FA5}">
                      <a16:colId xmlns:a16="http://schemas.microsoft.com/office/drawing/2014/main" val="469993743"/>
                    </a:ext>
                  </a:extLst>
                </a:gridCol>
              </a:tblGrid>
              <a:tr h="655983">
                <a:tc>
                  <a:txBody>
                    <a:bodyPr/>
                    <a:lstStyle/>
                    <a:p>
                      <a:r>
                        <a:rPr lang="en-US"/>
                        <a:t>Cost (EUR/ month)</a:t>
                      </a:r>
                    </a:p>
                  </a:txBody>
                  <a:tcPr/>
                </a:tc>
                <a:tc>
                  <a:txBody>
                    <a:bodyPr/>
                    <a:lstStyle/>
                    <a:p>
                      <a:r>
                        <a:rPr lang="en-US"/>
                        <a:t>0</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pPr lvl="0">
                        <a:buNone/>
                      </a:pPr>
                      <a:r>
                        <a:rPr lang="en-US"/>
                        <a:t>4</a:t>
                      </a:r>
                    </a:p>
                  </a:txBody>
                  <a:tcPr/>
                </a:tc>
                <a:extLst>
                  <a:ext uri="{0D108BD9-81ED-4DB2-BD59-A6C34878D82A}">
                    <a16:rowId xmlns:a16="http://schemas.microsoft.com/office/drawing/2014/main" val="3143131618"/>
                  </a:ext>
                </a:extLst>
              </a:tr>
              <a:tr h="655983">
                <a:tc>
                  <a:txBody>
                    <a:bodyPr/>
                    <a:lstStyle/>
                    <a:p>
                      <a:r>
                        <a:rPr lang="en-US"/>
                        <a:t>Architecture + Installation</a:t>
                      </a:r>
                      <a:endParaRPr lang="en-US" err="1"/>
                    </a:p>
                  </a:txBody>
                  <a:tcPr/>
                </a:tc>
                <a:tc>
                  <a:txBody>
                    <a:bodyPr/>
                    <a:lstStyle/>
                    <a:p>
                      <a:r>
                        <a:rPr lang="en-US" dirty="0"/>
                        <a:t>7000</a:t>
                      </a:r>
                      <a:r>
                        <a:rPr lang="tr-TR" dirty="0"/>
                        <a:t>0</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pPr lvl="0">
                        <a:buNone/>
                      </a:pPr>
                      <a:endParaRPr lang="en-US"/>
                    </a:p>
                  </a:txBody>
                  <a:tcPr/>
                </a:tc>
                <a:extLst>
                  <a:ext uri="{0D108BD9-81ED-4DB2-BD59-A6C34878D82A}">
                    <a16:rowId xmlns:a16="http://schemas.microsoft.com/office/drawing/2014/main" val="1897863206"/>
                  </a:ext>
                </a:extLst>
              </a:tr>
              <a:tr h="655983">
                <a:tc>
                  <a:txBody>
                    <a:bodyPr/>
                    <a:lstStyle/>
                    <a:p>
                      <a:r>
                        <a:rPr lang="en-US"/>
                        <a:t>Security &amp; Privacy</a:t>
                      </a:r>
                    </a:p>
                  </a:txBody>
                  <a:tcPr/>
                </a:tc>
                <a:tc>
                  <a:txBody>
                    <a:bodyPr/>
                    <a:lstStyle/>
                    <a:p>
                      <a:r>
                        <a:rPr lang="en-US" dirty="0"/>
                        <a:t>6000</a:t>
                      </a:r>
                      <a:r>
                        <a:rPr lang="tr-TR" dirty="0"/>
                        <a:t>0</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pPr lvl="0">
                        <a:buNone/>
                      </a:pPr>
                      <a:endParaRPr lang="en-US"/>
                    </a:p>
                  </a:txBody>
                  <a:tcPr/>
                </a:tc>
                <a:extLst>
                  <a:ext uri="{0D108BD9-81ED-4DB2-BD59-A6C34878D82A}">
                    <a16:rowId xmlns:a16="http://schemas.microsoft.com/office/drawing/2014/main" val="4001378463"/>
                  </a:ext>
                </a:extLst>
              </a:tr>
              <a:tr h="655981">
                <a:tc>
                  <a:txBody>
                    <a:bodyPr/>
                    <a:lstStyle/>
                    <a:p>
                      <a:pPr lvl="0">
                        <a:buNone/>
                      </a:pPr>
                      <a:r>
                        <a:rPr lang="en-US" sz="1800" b="0" i="0" u="none" strike="noStrike" noProof="0">
                          <a:solidFill>
                            <a:srgbClr val="000000"/>
                          </a:solidFill>
                          <a:latin typeface="Calibri"/>
                        </a:rPr>
                        <a:t>Training</a:t>
                      </a:r>
                      <a:endParaRPr lang="en-US"/>
                    </a:p>
                  </a:txBody>
                  <a:tcPr/>
                </a:tc>
                <a:tc>
                  <a:txBody>
                    <a:bodyPr/>
                    <a:lstStyle/>
                    <a:p>
                      <a:pPr lvl="0">
                        <a:buNone/>
                      </a:pPr>
                      <a:r>
                        <a:rPr lang="en-US" dirty="0"/>
                        <a:t>3500</a:t>
                      </a:r>
                      <a:r>
                        <a:rPr lang="tr-TR" dirty="0"/>
                        <a:t>0</a:t>
                      </a:r>
                      <a:endParaRPr lang="en-US" dirty="0"/>
                    </a:p>
                  </a:txBody>
                  <a:tcPr/>
                </a:tc>
                <a:tc>
                  <a:txBody>
                    <a:bodyPr/>
                    <a:lstStyle/>
                    <a:p>
                      <a:pPr lvl="0">
                        <a:buNone/>
                      </a:pPr>
                      <a:endParaRPr lang="en-US"/>
                    </a:p>
                  </a:txBody>
                  <a:tcPr/>
                </a:tc>
                <a:tc>
                  <a:txBody>
                    <a:bodyPr/>
                    <a:lstStyle/>
                    <a:p>
                      <a:pPr lvl="0">
                        <a:buNone/>
                      </a:pPr>
                      <a:endParaRPr lang="en-US"/>
                    </a:p>
                  </a:txBody>
                  <a:tcPr/>
                </a:tc>
                <a:tc>
                  <a:txBody>
                    <a:bodyPr/>
                    <a:lstStyle/>
                    <a:p>
                      <a:pPr lvl="0">
                        <a:buNone/>
                      </a:pPr>
                      <a:endParaRPr lang="en-US"/>
                    </a:p>
                  </a:txBody>
                  <a:tcPr/>
                </a:tc>
                <a:tc>
                  <a:txBody>
                    <a:bodyPr/>
                    <a:lstStyle/>
                    <a:p>
                      <a:pPr lvl="0">
                        <a:buNone/>
                      </a:pPr>
                      <a:endParaRPr lang="en-US"/>
                    </a:p>
                  </a:txBody>
                  <a:tcPr/>
                </a:tc>
                <a:extLst>
                  <a:ext uri="{0D108BD9-81ED-4DB2-BD59-A6C34878D82A}">
                    <a16:rowId xmlns:a16="http://schemas.microsoft.com/office/drawing/2014/main" val="2978547558"/>
                  </a:ext>
                </a:extLst>
              </a:tr>
              <a:tr h="655983">
                <a:tc>
                  <a:txBody>
                    <a:bodyPr/>
                    <a:lstStyle/>
                    <a:p>
                      <a:r>
                        <a:rPr lang="en-US"/>
                        <a:t>Maintenance</a:t>
                      </a:r>
                    </a:p>
                  </a:txBody>
                  <a:tcPr/>
                </a:tc>
                <a:tc>
                  <a:txBody>
                    <a:bodyPr/>
                    <a:lstStyle/>
                    <a:p>
                      <a:endParaRPr lang="en-US" dirty="0"/>
                    </a:p>
                  </a:txBody>
                  <a:tcPr/>
                </a:tc>
                <a:tc>
                  <a:txBody>
                    <a:bodyPr/>
                    <a:lstStyle/>
                    <a:p>
                      <a:r>
                        <a:rPr lang="en-US" dirty="0"/>
                        <a:t>750</a:t>
                      </a:r>
                      <a:r>
                        <a:rPr lang="tr-TR" dirty="0"/>
                        <a:t>0</a:t>
                      </a:r>
                      <a:endParaRPr lang="en-US" dirty="0"/>
                    </a:p>
                  </a:txBody>
                  <a:tcPr/>
                </a:tc>
                <a:tc>
                  <a:txBody>
                    <a:bodyPr/>
                    <a:lstStyle/>
                    <a:p>
                      <a:r>
                        <a:rPr lang="en-US" dirty="0"/>
                        <a:t>750</a:t>
                      </a:r>
                      <a:r>
                        <a:rPr lang="tr-TR" dirty="0"/>
                        <a:t>0</a:t>
                      </a:r>
                      <a:endParaRPr lang="en-US" dirty="0"/>
                    </a:p>
                  </a:txBody>
                  <a:tcPr/>
                </a:tc>
                <a:tc>
                  <a:txBody>
                    <a:bodyPr/>
                    <a:lstStyle/>
                    <a:p>
                      <a:r>
                        <a:rPr lang="en-US" dirty="0"/>
                        <a:t>1000</a:t>
                      </a:r>
                      <a:r>
                        <a:rPr lang="tr-TR" dirty="0"/>
                        <a:t>0</a:t>
                      </a:r>
                      <a:endParaRPr lang="en-US" dirty="0"/>
                    </a:p>
                  </a:txBody>
                  <a:tcPr/>
                </a:tc>
                <a:tc>
                  <a:txBody>
                    <a:bodyPr/>
                    <a:lstStyle/>
                    <a:p>
                      <a:pPr lvl="0">
                        <a:buNone/>
                      </a:pPr>
                      <a:r>
                        <a:rPr lang="en-US" dirty="0"/>
                        <a:t>1000</a:t>
                      </a:r>
                      <a:r>
                        <a:rPr lang="tr-TR" dirty="0"/>
                        <a:t>0</a:t>
                      </a:r>
                      <a:endParaRPr lang="en-US" dirty="0"/>
                    </a:p>
                  </a:txBody>
                  <a:tcPr/>
                </a:tc>
                <a:extLst>
                  <a:ext uri="{0D108BD9-81ED-4DB2-BD59-A6C34878D82A}">
                    <a16:rowId xmlns:a16="http://schemas.microsoft.com/office/drawing/2014/main" val="4171055417"/>
                  </a:ext>
                </a:extLst>
              </a:tr>
              <a:tr h="655981">
                <a:tc>
                  <a:txBody>
                    <a:bodyPr/>
                    <a:lstStyle/>
                    <a:p>
                      <a:pPr lvl="0">
                        <a:buNone/>
                      </a:pPr>
                      <a:r>
                        <a:rPr lang="en-US" b="1"/>
                        <a:t>TOTAL</a:t>
                      </a:r>
                    </a:p>
                  </a:txBody>
                  <a:tcPr/>
                </a:tc>
                <a:tc>
                  <a:txBody>
                    <a:bodyPr/>
                    <a:lstStyle/>
                    <a:p>
                      <a:pPr lvl="0">
                        <a:buNone/>
                      </a:pPr>
                      <a:r>
                        <a:rPr lang="en-US" b="1" dirty="0"/>
                        <a:t>16500</a:t>
                      </a:r>
                      <a:r>
                        <a:rPr lang="tr-TR" b="1" dirty="0"/>
                        <a:t>0</a:t>
                      </a:r>
                      <a:endParaRPr lang="en-US" b="1" dirty="0"/>
                    </a:p>
                  </a:txBody>
                  <a:tcPr/>
                </a:tc>
                <a:tc>
                  <a:txBody>
                    <a:bodyPr/>
                    <a:lstStyle/>
                    <a:p>
                      <a:pPr lvl="0">
                        <a:buNone/>
                      </a:pPr>
                      <a:r>
                        <a:rPr lang="en-US" b="1" dirty="0"/>
                        <a:t>750</a:t>
                      </a:r>
                      <a:r>
                        <a:rPr lang="tr-TR" b="1" dirty="0"/>
                        <a:t>0</a:t>
                      </a:r>
                      <a:endParaRPr lang="en-US" b="1" dirty="0"/>
                    </a:p>
                  </a:txBody>
                  <a:tcPr/>
                </a:tc>
                <a:tc>
                  <a:txBody>
                    <a:bodyPr/>
                    <a:lstStyle/>
                    <a:p>
                      <a:pPr lvl="0">
                        <a:buNone/>
                      </a:pPr>
                      <a:r>
                        <a:rPr lang="en-US" b="1" dirty="0"/>
                        <a:t>750</a:t>
                      </a:r>
                      <a:r>
                        <a:rPr lang="tr-TR" b="1" dirty="0"/>
                        <a:t>0</a:t>
                      </a:r>
                      <a:endParaRPr lang="en-US" b="1" dirty="0"/>
                    </a:p>
                  </a:txBody>
                  <a:tcPr/>
                </a:tc>
                <a:tc>
                  <a:txBody>
                    <a:bodyPr/>
                    <a:lstStyle/>
                    <a:p>
                      <a:pPr lvl="0">
                        <a:buNone/>
                      </a:pPr>
                      <a:r>
                        <a:rPr lang="en-US" b="1" dirty="0"/>
                        <a:t>1000</a:t>
                      </a:r>
                      <a:r>
                        <a:rPr lang="tr-TR" b="1" dirty="0"/>
                        <a:t>0</a:t>
                      </a:r>
                      <a:endParaRPr lang="en-US" b="1" dirty="0"/>
                    </a:p>
                  </a:txBody>
                  <a:tcPr/>
                </a:tc>
                <a:tc>
                  <a:txBody>
                    <a:bodyPr/>
                    <a:lstStyle/>
                    <a:p>
                      <a:pPr lvl="0">
                        <a:buNone/>
                      </a:pPr>
                      <a:r>
                        <a:rPr lang="en-US" b="1" dirty="0"/>
                        <a:t>1000</a:t>
                      </a:r>
                      <a:r>
                        <a:rPr lang="tr-TR" b="1" dirty="0"/>
                        <a:t>0</a:t>
                      </a:r>
                      <a:endParaRPr lang="en-US" b="1" dirty="0"/>
                    </a:p>
                  </a:txBody>
                  <a:tcPr/>
                </a:tc>
                <a:extLst>
                  <a:ext uri="{0D108BD9-81ED-4DB2-BD59-A6C34878D82A}">
                    <a16:rowId xmlns:a16="http://schemas.microsoft.com/office/drawing/2014/main" val="3284153339"/>
                  </a:ext>
                </a:extLst>
              </a:tr>
            </a:tbl>
          </a:graphicData>
        </a:graphic>
      </p:graphicFrame>
    </p:spTree>
    <p:extLst>
      <p:ext uri="{BB962C8B-B14F-4D97-AF65-F5344CB8AC3E}">
        <p14:creationId xmlns:p14="http://schemas.microsoft.com/office/powerpoint/2010/main" val="3397262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C4DC0-50B6-B33B-BA84-27209233747E}"/>
              </a:ext>
            </a:extLst>
          </p:cNvPr>
          <p:cNvSpPr>
            <a:spLocks noGrp="1"/>
          </p:cNvSpPr>
          <p:nvPr>
            <p:ph type="title"/>
          </p:nvPr>
        </p:nvSpPr>
        <p:spPr/>
        <p:txBody>
          <a:bodyPr/>
          <a:lstStyle/>
          <a:p>
            <a:r>
              <a:rPr lang="en-US" b="1">
                <a:cs typeface="Calibri Light"/>
              </a:rPr>
              <a:t>Architecture Solutions </a:t>
            </a:r>
          </a:p>
        </p:txBody>
      </p:sp>
      <p:sp>
        <p:nvSpPr>
          <p:cNvPr id="3" name="Content Placeholder 2">
            <a:extLst>
              <a:ext uri="{FF2B5EF4-FFF2-40B4-BE49-F238E27FC236}">
                <a16:creationId xmlns:a16="http://schemas.microsoft.com/office/drawing/2014/main" id="{521793F7-D003-F57B-8069-4AEDC1261C37}"/>
              </a:ext>
            </a:extLst>
          </p:cNvPr>
          <p:cNvSpPr>
            <a:spLocks noGrp="1"/>
          </p:cNvSpPr>
          <p:nvPr>
            <p:ph idx="1"/>
          </p:nvPr>
        </p:nvSpPr>
        <p:spPr/>
        <p:txBody>
          <a:bodyPr vert="horz" lIns="0" tIns="45720" rIns="0" bIns="45720" rtlCol="0" anchor="t">
            <a:normAutofit/>
          </a:bodyPr>
          <a:lstStyle/>
          <a:p>
            <a:pPr marL="680720" lvl="1" indent="-342900">
              <a:buAutoNum type="arabicPeriod"/>
            </a:pPr>
            <a:r>
              <a:rPr lang="en-US" sz="1500">
                <a:cs typeface="Calibri"/>
              </a:rPr>
              <a:t>Providing and implementing feedback system for filling </a:t>
            </a:r>
            <a:r>
              <a:rPr lang="en-US" sz="1500" b="1">
                <a:cs typeface="Calibri"/>
              </a:rPr>
              <a:t>non-catalog requests</a:t>
            </a:r>
            <a:r>
              <a:rPr lang="en-US" sz="1500">
                <a:cs typeface="Calibri"/>
              </a:rPr>
              <a:t> to understand the needs and requirements for purchasing</a:t>
            </a:r>
          </a:p>
          <a:p>
            <a:pPr marL="520700" lvl="1" indent="-342900">
              <a:buAutoNum type="arabicPeriod"/>
            </a:pPr>
            <a:endParaRPr lang="en-US" sz="1500">
              <a:cs typeface="Calibri"/>
            </a:endParaRPr>
          </a:p>
          <a:p>
            <a:pPr marL="520700" lvl="1" indent="-342900">
              <a:buAutoNum type="arabicPeriod"/>
            </a:pPr>
            <a:r>
              <a:rPr lang="en-US" sz="1500" b="1">
                <a:cs typeface="Calibri"/>
              </a:rPr>
              <a:t>Feedback and review module</a:t>
            </a:r>
            <a:r>
              <a:rPr lang="en-US" sz="1500">
                <a:cs typeface="Calibri"/>
              </a:rPr>
              <a:t> that allows the tracking of requisition rejection causes to:</a:t>
            </a:r>
            <a:endParaRPr lang="en-US" sz="1500">
              <a:ea typeface="Calibri"/>
              <a:cs typeface="Calibri"/>
            </a:endParaRPr>
          </a:p>
          <a:p>
            <a:pPr marL="886460" lvl="3">
              <a:buFont typeface="Wingdings,Sans-Serif" panose="020F0502020204030204" pitchFamily="34" charset="0"/>
              <a:buChar char="§"/>
            </a:pPr>
            <a:r>
              <a:rPr lang="en-US">
                <a:cs typeface="Calibri"/>
              </a:rPr>
              <a:t>lessen time processing </a:t>
            </a:r>
            <a:r>
              <a:rPr lang="en-US" b="1">
                <a:cs typeface="Calibri"/>
              </a:rPr>
              <a:t>non-catalogue requests</a:t>
            </a:r>
            <a:endParaRPr lang="en-US" b="1">
              <a:ea typeface="Calibri"/>
              <a:cs typeface="Calibri"/>
            </a:endParaRPr>
          </a:p>
          <a:p>
            <a:pPr marL="886460" lvl="3">
              <a:buFont typeface="Wingdings,Sans-Serif" panose="020F0502020204030204" pitchFamily="34" charset="0"/>
              <a:buChar char="§"/>
            </a:pPr>
            <a:r>
              <a:rPr lang="en-US">
                <a:cs typeface="Calibri"/>
              </a:rPr>
              <a:t>enable continuous communication and collaboration for rejection causality for long-term improvement and streamlined process, efficiently and effectively </a:t>
            </a:r>
            <a:endParaRPr lang="en-US">
              <a:ea typeface="Calibri"/>
              <a:cs typeface="Calibri"/>
            </a:endParaRPr>
          </a:p>
          <a:p>
            <a:pPr marL="886460" lvl="3">
              <a:buFont typeface="Wingdings,Sans-Serif" panose="020F0502020204030204" pitchFamily="34" charset="0"/>
              <a:buChar char="§"/>
            </a:pPr>
            <a:r>
              <a:rPr lang="en-US">
                <a:cs typeface="Calibri"/>
              </a:rPr>
              <a:t>enhance internal transparency for </a:t>
            </a:r>
            <a:r>
              <a:rPr lang="en-US" b="1">
                <a:cs typeface="Calibri"/>
              </a:rPr>
              <a:t>NCR</a:t>
            </a:r>
            <a:r>
              <a:rPr lang="en-US">
                <a:cs typeface="Calibri"/>
              </a:rPr>
              <a:t>-procedure</a:t>
            </a:r>
            <a:endParaRPr lang="en-US">
              <a:ea typeface="Calibri"/>
              <a:cs typeface="Calibri"/>
            </a:endParaRPr>
          </a:p>
          <a:p>
            <a:pPr marL="520700" lvl="1" indent="-342900">
              <a:buAutoNum type="arabicPeriod"/>
            </a:pPr>
            <a:endParaRPr lang="en-US" sz="1500">
              <a:cs typeface="Calibri"/>
            </a:endParaRPr>
          </a:p>
          <a:p>
            <a:pPr marL="520700" lvl="1" indent="-342900">
              <a:buAutoNum type="arabicPeriod"/>
            </a:pPr>
            <a:r>
              <a:rPr lang="en-US" sz="1500">
                <a:cs typeface="Calibri"/>
              </a:rPr>
              <a:t>Integrating requisition editing roles to approvers to streamline the </a:t>
            </a:r>
            <a:r>
              <a:rPr lang="en-US" sz="1500" b="1">
                <a:cs typeface="Calibri"/>
              </a:rPr>
              <a:t>NCR </a:t>
            </a:r>
            <a:r>
              <a:rPr lang="en-US" sz="1500">
                <a:cs typeface="Calibri"/>
              </a:rPr>
              <a:t>processes of approvals and lessen the rejection rates in the long run</a:t>
            </a:r>
            <a:endParaRPr lang="en-US"/>
          </a:p>
        </p:txBody>
      </p:sp>
    </p:spTree>
    <p:extLst>
      <p:ext uri="{BB962C8B-B14F-4D97-AF65-F5344CB8AC3E}">
        <p14:creationId xmlns:p14="http://schemas.microsoft.com/office/powerpoint/2010/main" val="2925461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4CF39-FE9F-847C-BBE5-1EF9A990A5A9}"/>
              </a:ext>
            </a:extLst>
          </p:cNvPr>
          <p:cNvSpPr>
            <a:spLocks noGrp="1"/>
          </p:cNvSpPr>
          <p:nvPr>
            <p:ph type="title"/>
          </p:nvPr>
        </p:nvSpPr>
        <p:spPr/>
        <p:txBody>
          <a:bodyPr/>
          <a:lstStyle/>
          <a:p>
            <a:r>
              <a:rPr lang="en-US">
                <a:cs typeface="Calibri Light"/>
              </a:rPr>
              <a:t> </a:t>
            </a:r>
            <a:r>
              <a:rPr lang="en-US" b="1">
                <a:cs typeface="Calibri Light"/>
              </a:rPr>
              <a:t>Scope</a:t>
            </a:r>
          </a:p>
        </p:txBody>
      </p:sp>
      <p:graphicFrame>
        <p:nvGraphicFramePr>
          <p:cNvPr id="5" name="Content Placeholder 4">
            <a:extLst>
              <a:ext uri="{FF2B5EF4-FFF2-40B4-BE49-F238E27FC236}">
                <a16:creationId xmlns:a16="http://schemas.microsoft.com/office/drawing/2014/main" id="{663F389D-DE08-362E-F3B7-74902D2CCC6A}"/>
              </a:ext>
            </a:extLst>
          </p:cNvPr>
          <p:cNvGraphicFramePr>
            <a:graphicFrameLocks noGrp="1"/>
          </p:cNvGraphicFramePr>
          <p:nvPr>
            <p:ph sz="half" idx="2"/>
            <p:extLst>
              <p:ext uri="{D42A27DB-BD31-4B8C-83A1-F6EECF244321}">
                <p14:modId xmlns:p14="http://schemas.microsoft.com/office/powerpoint/2010/main" val="3215543601"/>
              </p:ext>
            </p:extLst>
          </p:nvPr>
        </p:nvGraphicFramePr>
        <p:xfrm>
          <a:off x="1676400" y="3433156"/>
          <a:ext cx="9692333" cy="2123439"/>
        </p:xfrm>
        <a:graphic>
          <a:graphicData uri="http://schemas.openxmlformats.org/drawingml/2006/table">
            <a:tbl>
              <a:tblPr firstRow="1" bandRow="1">
                <a:tableStyleId>{5C22544A-7EE6-4342-B048-85BDC9FD1C3A}</a:tableStyleId>
              </a:tblPr>
              <a:tblGrid>
                <a:gridCol w="2225040">
                  <a:extLst>
                    <a:ext uri="{9D8B030D-6E8A-4147-A177-3AD203B41FA5}">
                      <a16:colId xmlns:a16="http://schemas.microsoft.com/office/drawing/2014/main" val="3359849976"/>
                    </a:ext>
                  </a:extLst>
                </a:gridCol>
                <a:gridCol w="7467293">
                  <a:extLst>
                    <a:ext uri="{9D8B030D-6E8A-4147-A177-3AD203B41FA5}">
                      <a16:colId xmlns:a16="http://schemas.microsoft.com/office/drawing/2014/main" val="1554449212"/>
                    </a:ext>
                  </a:extLst>
                </a:gridCol>
              </a:tblGrid>
              <a:tr h="370840">
                <a:tc gridSpan="2">
                  <a:txBody>
                    <a:bodyPr/>
                    <a:lstStyle/>
                    <a:p>
                      <a:pPr algn="ctr"/>
                      <a:r>
                        <a:rPr lang="en-US"/>
                        <a:t>SCOPE</a:t>
                      </a:r>
                    </a:p>
                  </a:txBody>
                  <a:tcPr/>
                </a:tc>
                <a:tc hMerge="1">
                  <a:txBody>
                    <a:bodyPr/>
                    <a:lstStyle/>
                    <a:p>
                      <a:endParaRPr lang="en-US" b="0"/>
                    </a:p>
                  </a:txBody>
                  <a:tcPr/>
                </a:tc>
                <a:extLst>
                  <a:ext uri="{0D108BD9-81ED-4DB2-BD59-A6C34878D82A}">
                    <a16:rowId xmlns:a16="http://schemas.microsoft.com/office/drawing/2014/main" val="2637966801"/>
                  </a:ext>
                </a:extLst>
              </a:tr>
              <a:tr h="370840">
                <a:tc>
                  <a:txBody>
                    <a:bodyPr/>
                    <a:lstStyle/>
                    <a:p>
                      <a:pPr lvl="0">
                        <a:buNone/>
                      </a:pPr>
                      <a:r>
                        <a:rPr lang="en-US" sz="1800" b="0" i="0" u="none" strike="noStrike" noProof="0">
                          <a:latin typeface="Calibri"/>
                        </a:rPr>
                        <a:t>Organizational Scope</a:t>
                      </a:r>
                      <a:endParaRPr lang="en-US"/>
                    </a:p>
                  </a:txBody>
                  <a:tcPr/>
                </a:tc>
                <a:tc>
                  <a:txBody>
                    <a:bodyPr/>
                    <a:lstStyle/>
                    <a:p>
                      <a:pPr lvl="0">
                        <a:buNone/>
                      </a:pPr>
                      <a:r>
                        <a:rPr lang="en-US" sz="1800" b="0" i="0" u="none" strike="noStrike" noProof="0">
                          <a:latin typeface="Calibri"/>
                        </a:rPr>
                        <a:t>End users, requesters and approvers</a:t>
                      </a:r>
                      <a:endParaRPr lang="en-US"/>
                    </a:p>
                  </a:txBody>
                  <a:tcPr/>
                </a:tc>
                <a:extLst>
                  <a:ext uri="{0D108BD9-81ED-4DB2-BD59-A6C34878D82A}">
                    <a16:rowId xmlns:a16="http://schemas.microsoft.com/office/drawing/2014/main" val="2559157640"/>
                  </a:ext>
                </a:extLst>
              </a:tr>
              <a:tr h="370839">
                <a:tc>
                  <a:txBody>
                    <a:bodyPr/>
                    <a:lstStyle/>
                    <a:p>
                      <a:pPr lvl="0">
                        <a:buNone/>
                      </a:pPr>
                      <a:r>
                        <a:rPr lang="en-US"/>
                        <a:t>Architectural Scope</a:t>
                      </a:r>
                    </a:p>
                  </a:txBody>
                  <a:tcPr/>
                </a:tc>
                <a:tc>
                  <a:txBody>
                    <a:bodyPr/>
                    <a:lstStyle/>
                    <a:p>
                      <a:pPr lvl="0">
                        <a:buNone/>
                      </a:pPr>
                      <a:r>
                        <a:rPr lang="en-US" sz="1800" b="0" i="0" u="none" strike="noStrike" noProof="0">
                          <a:solidFill>
                            <a:srgbClr val="000000"/>
                          </a:solidFill>
                          <a:latin typeface="Calibri"/>
                        </a:rPr>
                        <a:t>Business processes and Data viewpoints</a:t>
                      </a:r>
                      <a:endParaRPr lang="en-US"/>
                    </a:p>
                  </a:txBody>
                  <a:tcPr/>
                </a:tc>
                <a:extLst>
                  <a:ext uri="{0D108BD9-81ED-4DB2-BD59-A6C34878D82A}">
                    <a16:rowId xmlns:a16="http://schemas.microsoft.com/office/drawing/2014/main" val="1169775181"/>
                  </a:ext>
                </a:extLst>
              </a:tr>
              <a:tr h="640080">
                <a:tc>
                  <a:txBody>
                    <a:bodyPr/>
                    <a:lstStyle/>
                    <a:p>
                      <a:r>
                        <a:rPr lang="en-US"/>
                        <a:t>Architectural Depth</a:t>
                      </a:r>
                    </a:p>
                  </a:txBody>
                  <a:tcPr/>
                </a:tc>
                <a:tc>
                  <a:txBody>
                    <a:bodyPr/>
                    <a:lstStyle/>
                    <a:p>
                      <a:r>
                        <a:rPr lang="en-US"/>
                        <a:t>Mainly conceptual business processes and data viewpoints with their related supporting design viewpoints to facilitate the feedback system</a:t>
                      </a:r>
                    </a:p>
                  </a:txBody>
                  <a:tcPr/>
                </a:tc>
                <a:extLst>
                  <a:ext uri="{0D108BD9-81ED-4DB2-BD59-A6C34878D82A}">
                    <a16:rowId xmlns:a16="http://schemas.microsoft.com/office/drawing/2014/main" val="3952836696"/>
                  </a:ext>
                </a:extLst>
              </a:tr>
              <a:tr h="370840">
                <a:tc>
                  <a:txBody>
                    <a:bodyPr/>
                    <a:lstStyle/>
                    <a:p>
                      <a:r>
                        <a:rPr lang="en-US"/>
                        <a:t>Time Scope</a:t>
                      </a:r>
                    </a:p>
                  </a:txBody>
                  <a:tcPr/>
                </a:tc>
                <a:tc>
                  <a:txBody>
                    <a:bodyPr/>
                    <a:lstStyle/>
                    <a:p>
                      <a:r>
                        <a:rPr lang="en-US"/>
                        <a:t>Long-term</a:t>
                      </a:r>
                    </a:p>
                  </a:txBody>
                  <a:tcPr/>
                </a:tc>
                <a:extLst>
                  <a:ext uri="{0D108BD9-81ED-4DB2-BD59-A6C34878D82A}">
                    <a16:rowId xmlns:a16="http://schemas.microsoft.com/office/drawing/2014/main" val="628039908"/>
                  </a:ext>
                </a:extLst>
              </a:tr>
            </a:tbl>
          </a:graphicData>
        </a:graphic>
      </p:graphicFrame>
      <p:sp>
        <p:nvSpPr>
          <p:cNvPr id="6" name="TextBox 5">
            <a:extLst>
              <a:ext uri="{FF2B5EF4-FFF2-40B4-BE49-F238E27FC236}">
                <a16:creationId xmlns:a16="http://schemas.microsoft.com/office/drawing/2014/main" id="{6118DA57-7693-4DE7-DF7D-DEBC7B9EDDDC}"/>
              </a:ext>
            </a:extLst>
          </p:cNvPr>
          <p:cNvSpPr txBox="1"/>
          <p:nvPr/>
        </p:nvSpPr>
        <p:spPr>
          <a:xfrm>
            <a:off x="1255430" y="2074110"/>
            <a:ext cx="1054367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ea typeface="+mn-lt"/>
                <a:cs typeface="+mn-lt"/>
              </a:rPr>
              <a:t>Feedback System allowing change opportunities and communication within Purchase Requests and Orders, specifically regarding</a:t>
            </a:r>
            <a:r>
              <a:rPr lang="en-US" sz="2400" i="1">
                <a:ea typeface="+mn-lt"/>
                <a:cs typeface="+mn-lt"/>
              </a:rPr>
              <a:t> </a:t>
            </a:r>
            <a:r>
              <a:rPr lang="en-US" sz="2400" b="1" i="1" u="sng">
                <a:ea typeface="+mn-lt"/>
                <a:cs typeface="+mn-lt"/>
              </a:rPr>
              <a:t>Non-Catalog Requests</a:t>
            </a:r>
            <a:r>
              <a:rPr lang="en-US" sz="2400" i="1">
                <a:ea typeface="+mn-lt"/>
                <a:cs typeface="+mn-lt"/>
              </a:rPr>
              <a:t> </a:t>
            </a:r>
            <a:r>
              <a:rPr lang="en-US" sz="2400">
                <a:ea typeface="+mn-lt"/>
                <a:cs typeface="+mn-lt"/>
              </a:rPr>
              <a:t>(NCR)</a:t>
            </a:r>
            <a:r>
              <a:rPr lang="en-US" sz="2400" i="1">
                <a:ea typeface="+mn-lt"/>
                <a:cs typeface="+mn-lt"/>
              </a:rPr>
              <a:t> </a:t>
            </a:r>
            <a:r>
              <a:rPr lang="en-US" sz="2400">
                <a:ea typeface="+mn-lt"/>
                <a:cs typeface="+mn-lt"/>
              </a:rPr>
              <a:t>using Oracle Fusion.</a:t>
            </a:r>
            <a:endParaRPr lang="en-US" sz="2400">
              <a:cs typeface="Calibri" panose="020F0502020204030204"/>
            </a:endParaRPr>
          </a:p>
        </p:txBody>
      </p:sp>
    </p:spTree>
    <p:extLst>
      <p:ext uri="{BB962C8B-B14F-4D97-AF65-F5344CB8AC3E}">
        <p14:creationId xmlns:p14="http://schemas.microsoft.com/office/powerpoint/2010/main" val="3559800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E7F82259-6DC6-40BE-84AB-3D4BDA537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394"/>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E1E245-6495-FD04-B6EC-CECA8DCEB080}"/>
              </a:ext>
            </a:extLst>
          </p:cNvPr>
          <p:cNvSpPr>
            <a:spLocks noGrp="1"/>
          </p:cNvSpPr>
          <p:nvPr>
            <p:ph type="title"/>
          </p:nvPr>
        </p:nvSpPr>
        <p:spPr>
          <a:xfrm>
            <a:off x="828624" y="634946"/>
            <a:ext cx="4821283" cy="1450757"/>
          </a:xfrm>
        </p:spPr>
        <p:txBody>
          <a:bodyPr>
            <a:normAutofit/>
          </a:bodyPr>
          <a:lstStyle/>
          <a:p>
            <a:r>
              <a:rPr lang="nl-BE" sz="4000" b="1">
                <a:latin typeface="Calibri Light"/>
                <a:cs typeface="Calibri"/>
              </a:rPr>
              <a:t>Relevant stakeholders</a:t>
            </a:r>
            <a:endParaRPr lang="en-US" sz="4000" b="1">
              <a:latin typeface="Calibri Light"/>
              <a:cs typeface="Calibri Light"/>
            </a:endParaRPr>
          </a:p>
        </p:txBody>
      </p:sp>
      <p:cxnSp>
        <p:nvCxnSpPr>
          <p:cNvPr id="38" name="Straight Connector 37">
            <a:extLst>
              <a:ext uri="{FF2B5EF4-FFF2-40B4-BE49-F238E27FC236}">
                <a16:creationId xmlns:a16="http://schemas.microsoft.com/office/drawing/2014/main" id="{D8969DA3-1975-44C7-B7ED-053710F945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25071" y="2085703"/>
            <a:ext cx="41148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A515F05-3A49-759A-5689-755784A79905}"/>
              </a:ext>
            </a:extLst>
          </p:cNvPr>
          <p:cNvSpPr>
            <a:spLocks noGrp="1"/>
          </p:cNvSpPr>
          <p:nvPr>
            <p:ph idx="1"/>
          </p:nvPr>
        </p:nvSpPr>
        <p:spPr>
          <a:xfrm>
            <a:off x="828624" y="2198914"/>
            <a:ext cx="4821283" cy="3670180"/>
          </a:xfrm>
        </p:spPr>
        <p:txBody>
          <a:bodyPr vert="horz" lIns="91440" tIns="45720" rIns="91440" bIns="45720" rtlCol="0" anchor="t">
            <a:normAutofit/>
          </a:bodyPr>
          <a:lstStyle/>
          <a:p>
            <a:pPr marL="726440" lvl="2" indent="-342900">
              <a:buAutoNum type="arabicPeriod"/>
            </a:pPr>
            <a:r>
              <a:rPr lang="nl-BE" sz="1800">
                <a:cs typeface="Calibri" panose="020F0502020204030204"/>
              </a:rPr>
              <a:t>End-Users</a:t>
            </a:r>
            <a:endParaRPr lang="en-US"/>
          </a:p>
          <a:p>
            <a:pPr marL="749300" lvl="3"/>
            <a:r>
              <a:rPr lang="en-GB" sz="1800">
                <a:cs typeface="Calibri" panose="020F0502020204030204"/>
              </a:rPr>
              <a:t>Requesters</a:t>
            </a:r>
          </a:p>
          <a:p>
            <a:pPr marL="749300" lvl="3"/>
            <a:endParaRPr lang="en-GB" sz="1800">
              <a:cs typeface="Calibri" panose="020F0502020204030204"/>
            </a:endParaRPr>
          </a:p>
          <a:p>
            <a:pPr marL="566420" lvl="2">
              <a:buAutoNum type="arabicPeriod"/>
            </a:pPr>
            <a:r>
              <a:rPr lang="nl-BE" sz="1800">
                <a:cs typeface="Calibri" panose="020F0502020204030204"/>
              </a:rPr>
              <a:t>Managers</a:t>
            </a:r>
          </a:p>
          <a:p>
            <a:pPr marL="749300" lvl="3"/>
            <a:r>
              <a:rPr lang="nl-BE" sz="1800">
                <a:cs typeface="Calibri" panose="020F0502020204030204"/>
              </a:rPr>
              <a:t>Approvers</a:t>
            </a:r>
          </a:p>
          <a:p>
            <a:pPr marL="749300" lvl="3"/>
            <a:endParaRPr lang="nl-BE" sz="1800">
              <a:cs typeface="Calibri" panose="020F0502020204030204"/>
            </a:endParaRPr>
          </a:p>
          <a:p>
            <a:pPr marL="566420" lvl="2">
              <a:buAutoNum type="arabicPeriod"/>
            </a:pPr>
            <a:r>
              <a:rPr lang="nl-BE" sz="1800">
                <a:cs typeface="Calibri" panose="020F0502020204030204"/>
              </a:rPr>
              <a:t>IT Specialist (Oracle training)</a:t>
            </a:r>
          </a:p>
          <a:p>
            <a:pPr marL="749300" lvl="3"/>
            <a:r>
              <a:rPr lang="nl-BE" sz="1800">
                <a:cs typeface="Calibri" panose="020F0502020204030204"/>
              </a:rPr>
              <a:t>Enterprise architect</a:t>
            </a:r>
          </a:p>
          <a:p>
            <a:pPr marL="749300" lvl="3"/>
            <a:r>
              <a:rPr lang="nl-BE" sz="1800">
                <a:cs typeface="Calibri" panose="020F0502020204030204"/>
              </a:rPr>
              <a:t>System </a:t>
            </a:r>
            <a:r>
              <a:rPr lang="en-GB" sz="1800">
                <a:cs typeface="Calibri" panose="020F0502020204030204"/>
              </a:rPr>
              <a:t>developer</a:t>
            </a:r>
          </a:p>
          <a:p>
            <a:pPr marL="566420" lvl="2">
              <a:buAutoNum type="arabicPeriod"/>
            </a:pPr>
            <a:endParaRPr lang="nl-BE" sz="1800">
              <a:cs typeface="Calibri" panose="020F0502020204030204"/>
            </a:endParaRPr>
          </a:p>
        </p:txBody>
      </p:sp>
      <p:sp>
        <p:nvSpPr>
          <p:cNvPr id="39" name="Rectangle 38">
            <a:extLst>
              <a:ext uri="{FF2B5EF4-FFF2-40B4-BE49-F238E27FC236}">
                <a16:creationId xmlns:a16="http://schemas.microsoft.com/office/drawing/2014/main" id="{35490A1A-AA28-463A-AA3C-C84B88ED54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4358" y="691672"/>
            <a:ext cx="2636076" cy="2451078"/>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Financial Services Procurement Strategy and Transformation | Carly Rian ...">
            <a:extLst>
              <a:ext uri="{FF2B5EF4-FFF2-40B4-BE49-F238E27FC236}">
                <a16:creationId xmlns:a16="http://schemas.microsoft.com/office/drawing/2014/main" id="{BFD85E74-F362-2B17-C85E-5446BB4E18B4}"/>
              </a:ext>
            </a:extLst>
          </p:cNvPr>
          <p:cNvPicPr>
            <a:picLocks noChangeAspect="1"/>
          </p:cNvPicPr>
          <p:nvPr/>
        </p:nvPicPr>
        <p:blipFill rotWithShape="1">
          <a:blip r:embed="rId3"/>
          <a:srcRect l="2443" r="10676" b="-1"/>
          <a:stretch/>
        </p:blipFill>
        <p:spPr>
          <a:xfrm>
            <a:off x="6280630" y="1136006"/>
            <a:ext cx="2305160" cy="1591958"/>
          </a:xfrm>
          <a:prstGeom prst="rect">
            <a:avLst/>
          </a:prstGeom>
        </p:spPr>
      </p:pic>
      <p:sp>
        <p:nvSpPr>
          <p:cNvPr id="40" name="Rectangle 39">
            <a:extLst>
              <a:ext uri="{FF2B5EF4-FFF2-40B4-BE49-F238E27FC236}">
                <a16:creationId xmlns:a16="http://schemas.microsoft.com/office/drawing/2014/main" id="{9CBAC0BF-B249-46F8-B6CE-50488DCA1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8185" y="691673"/>
            <a:ext cx="2644595" cy="2451078"/>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he Importance of the Shareholders' Agreement | TS Lawyers">
            <a:extLst>
              <a:ext uri="{FF2B5EF4-FFF2-40B4-BE49-F238E27FC236}">
                <a16:creationId xmlns:a16="http://schemas.microsoft.com/office/drawing/2014/main" id="{56759C0A-7455-F2F8-4A5C-B6E593DCCADF}"/>
              </a:ext>
            </a:extLst>
          </p:cNvPr>
          <p:cNvPicPr>
            <a:picLocks noChangeAspect="1"/>
          </p:cNvPicPr>
          <p:nvPr/>
        </p:nvPicPr>
        <p:blipFill>
          <a:blip r:embed="rId4"/>
          <a:stretch>
            <a:fillRect/>
          </a:stretch>
        </p:blipFill>
        <p:spPr>
          <a:xfrm>
            <a:off x="9060532" y="1128156"/>
            <a:ext cx="2339902" cy="1643781"/>
          </a:xfrm>
          <a:prstGeom prst="rect">
            <a:avLst/>
          </a:prstGeom>
        </p:spPr>
      </p:pic>
      <p:sp>
        <p:nvSpPr>
          <p:cNvPr id="41" name="Rectangle 40">
            <a:extLst>
              <a:ext uri="{FF2B5EF4-FFF2-40B4-BE49-F238E27FC236}">
                <a16:creationId xmlns:a16="http://schemas.microsoft.com/office/drawing/2014/main" id="{983DEAAD-C42F-417F-96C1-36AC52AA5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4358" y="3345545"/>
            <a:ext cx="2631017" cy="2481832"/>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bpost Group - Pierre De Lit on being PROUD and driving sustainability">
            <a:extLst>
              <a:ext uri="{FF2B5EF4-FFF2-40B4-BE49-F238E27FC236}">
                <a16:creationId xmlns:a16="http://schemas.microsoft.com/office/drawing/2014/main" id="{9DBCBDDF-EF53-9451-7D52-098518741462}"/>
              </a:ext>
            </a:extLst>
          </p:cNvPr>
          <p:cNvPicPr>
            <a:picLocks noChangeAspect="1"/>
          </p:cNvPicPr>
          <p:nvPr/>
        </p:nvPicPr>
        <p:blipFill rotWithShape="1">
          <a:blip r:embed="rId5"/>
          <a:srcRect r="2290" b="1"/>
          <a:stretch/>
        </p:blipFill>
        <p:spPr>
          <a:xfrm>
            <a:off x="6280630" y="3803618"/>
            <a:ext cx="2309420" cy="1577650"/>
          </a:xfrm>
          <a:prstGeom prst="rect">
            <a:avLst/>
          </a:prstGeom>
        </p:spPr>
      </p:pic>
      <p:sp>
        <p:nvSpPr>
          <p:cNvPr id="42" name="Rectangle 41">
            <a:extLst>
              <a:ext uri="{FF2B5EF4-FFF2-40B4-BE49-F238E27FC236}">
                <a16:creationId xmlns:a16="http://schemas.microsoft.com/office/drawing/2014/main" id="{69259C9E-EB60-4136-BFB3-C6AA8EABC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8185" y="3336707"/>
            <a:ext cx="2644595" cy="2490670"/>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elivery – Winebutler.be">
            <a:extLst>
              <a:ext uri="{FF2B5EF4-FFF2-40B4-BE49-F238E27FC236}">
                <a16:creationId xmlns:a16="http://schemas.microsoft.com/office/drawing/2014/main" id="{DDAFE400-0AE4-9C0C-8FB6-F05F4A476B51}"/>
              </a:ext>
            </a:extLst>
          </p:cNvPr>
          <p:cNvPicPr>
            <a:picLocks noChangeAspect="1"/>
          </p:cNvPicPr>
          <p:nvPr/>
        </p:nvPicPr>
        <p:blipFill rotWithShape="1">
          <a:blip r:embed="rId6"/>
          <a:srcRect l="1138" r="39747" b="-2"/>
          <a:stretch/>
        </p:blipFill>
        <p:spPr>
          <a:xfrm>
            <a:off x="9060532" y="3773757"/>
            <a:ext cx="2331368" cy="1656422"/>
          </a:xfrm>
          <a:prstGeom prst="rect">
            <a:avLst/>
          </a:prstGeom>
        </p:spPr>
      </p:pic>
      <p:sp>
        <p:nvSpPr>
          <p:cNvPr id="43" name="Rectangle 42">
            <a:extLst>
              <a:ext uri="{FF2B5EF4-FFF2-40B4-BE49-F238E27FC236}">
                <a16:creationId xmlns:a16="http://schemas.microsoft.com/office/drawing/2014/main" id="{C44B207C-AE62-4FA8-B469-5E0EDADF80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44" name="Rectangle 43">
            <a:extLst>
              <a:ext uri="{FF2B5EF4-FFF2-40B4-BE49-F238E27FC236}">
                <a16:creationId xmlns:a16="http://schemas.microsoft.com/office/drawing/2014/main" id="{BE1354F6-7F92-40AE-A769-AC17DBD95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Tree>
    <p:extLst>
      <p:ext uri="{BB962C8B-B14F-4D97-AF65-F5344CB8AC3E}">
        <p14:creationId xmlns:p14="http://schemas.microsoft.com/office/powerpoint/2010/main" val="424059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1E245-6495-FD04-B6EC-CECA8DCEB080}"/>
              </a:ext>
            </a:extLst>
          </p:cNvPr>
          <p:cNvSpPr>
            <a:spLocks noGrp="1"/>
          </p:cNvSpPr>
          <p:nvPr>
            <p:ph type="title"/>
          </p:nvPr>
        </p:nvSpPr>
        <p:spPr/>
        <p:txBody>
          <a:bodyPr/>
          <a:lstStyle/>
          <a:p>
            <a:r>
              <a:rPr lang="nl-BE" b="1"/>
              <a:t> SWOT Analysis</a:t>
            </a:r>
            <a:endParaRPr lang="en-GB" b="1">
              <a:cs typeface="Calibri Light"/>
            </a:endParaRPr>
          </a:p>
        </p:txBody>
      </p:sp>
      <p:sp>
        <p:nvSpPr>
          <p:cNvPr id="3" name="Content Placeholder 2">
            <a:extLst>
              <a:ext uri="{FF2B5EF4-FFF2-40B4-BE49-F238E27FC236}">
                <a16:creationId xmlns:a16="http://schemas.microsoft.com/office/drawing/2014/main" id="{6A515F05-3A49-759A-5689-755784A79905}"/>
              </a:ext>
            </a:extLst>
          </p:cNvPr>
          <p:cNvSpPr>
            <a:spLocks noGrp="1"/>
          </p:cNvSpPr>
          <p:nvPr>
            <p:ph idx="1"/>
          </p:nvPr>
        </p:nvSpPr>
        <p:spPr/>
        <p:txBody>
          <a:bodyPr vert="horz" lIns="91440" tIns="45720" rIns="91440" bIns="45720" rtlCol="0" anchor="t">
            <a:normAutofit/>
          </a:bodyPr>
          <a:lstStyle/>
          <a:p>
            <a:pPr marL="383540" lvl="1" algn="ctr"/>
            <a:r>
              <a:rPr lang="nl-BE" sz="2400" b="1"/>
              <a:t>Business </a:t>
            </a:r>
            <a:r>
              <a:rPr lang="en-US" sz="2400" b="1"/>
              <a:t>Processes</a:t>
            </a:r>
            <a:endParaRPr lang="en-US" sz="2400" b="1">
              <a:cs typeface="Calibri"/>
            </a:endParaRPr>
          </a:p>
        </p:txBody>
      </p:sp>
      <p:graphicFrame>
        <p:nvGraphicFramePr>
          <p:cNvPr id="4" name="Table 3">
            <a:extLst>
              <a:ext uri="{FF2B5EF4-FFF2-40B4-BE49-F238E27FC236}">
                <a16:creationId xmlns:a16="http://schemas.microsoft.com/office/drawing/2014/main" id="{8C186BB1-6C11-7903-BF7E-02D7F5E5F1F5}"/>
              </a:ext>
            </a:extLst>
          </p:cNvPr>
          <p:cNvGraphicFramePr>
            <a:graphicFrameLocks noGrp="1"/>
          </p:cNvGraphicFramePr>
          <p:nvPr>
            <p:extLst>
              <p:ext uri="{D42A27DB-BD31-4B8C-83A1-F6EECF244321}">
                <p14:modId xmlns:p14="http://schemas.microsoft.com/office/powerpoint/2010/main" val="3239140613"/>
              </p:ext>
            </p:extLst>
          </p:nvPr>
        </p:nvGraphicFramePr>
        <p:xfrm>
          <a:off x="842584" y="2862240"/>
          <a:ext cx="10684366" cy="2631439"/>
        </p:xfrm>
        <a:graphic>
          <a:graphicData uri="http://schemas.openxmlformats.org/drawingml/2006/table">
            <a:tbl>
              <a:tblPr firstRow="1" bandRow="1">
                <a:tableStyleId>{2D5ABB26-0587-4C30-8999-92F81FD0307C}</a:tableStyleId>
              </a:tblPr>
              <a:tblGrid>
                <a:gridCol w="5104356">
                  <a:extLst>
                    <a:ext uri="{9D8B030D-6E8A-4147-A177-3AD203B41FA5}">
                      <a16:colId xmlns:a16="http://schemas.microsoft.com/office/drawing/2014/main" val="4014369258"/>
                    </a:ext>
                  </a:extLst>
                </a:gridCol>
                <a:gridCol w="5580010">
                  <a:extLst>
                    <a:ext uri="{9D8B030D-6E8A-4147-A177-3AD203B41FA5}">
                      <a16:colId xmlns:a16="http://schemas.microsoft.com/office/drawing/2014/main" val="874300772"/>
                    </a:ext>
                  </a:extLst>
                </a:gridCol>
              </a:tblGrid>
              <a:tr h="370840">
                <a:tc>
                  <a:txBody>
                    <a:bodyPr/>
                    <a:lstStyle/>
                    <a:p>
                      <a:pPr algn="ctr"/>
                      <a:r>
                        <a:rPr lang="en-US" sz="1600" b="1"/>
                        <a:t>STRENGTHS</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600" b="1" kern="1200">
                          <a:solidFill>
                            <a:srgbClr val="000000"/>
                          </a:solidFill>
                          <a:latin typeface="+mn-lt"/>
                          <a:ea typeface="+mn-ea"/>
                          <a:cs typeface="+mn-cs"/>
                        </a:rPr>
                        <a:t>WEAKNESSE</a:t>
                      </a:r>
                      <a:r>
                        <a:rPr lang="en-US" sz="1600" b="1"/>
                        <a:t>S</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866808935"/>
                  </a:ext>
                </a:extLst>
              </a:tr>
              <a:tr h="370840">
                <a:tc>
                  <a:txBody>
                    <a:bodyPr/>
                    <a:lstStyle/>
                    <a:p>
                      <a:pPr marL="285750" lvl="0" indent="-285750" algn="ctr">
                        <a:buFont typeface="Arial"/>
                        <a:buChar char="•"/>
                      </a:pPr>
                      <a:r>
                        <a:rPr lang="en-US" sz="1600" u="none" strike="noStrike" noProof="0">
                          <a:solidFill>
                            <a:srgbClr val="000000"/>
                          </a:solidFill>
                        </a:rPr>
                        <a:t>Variety of suppliers</a:t>
                      </a:r>
                    </a:p>
                    <a:p>
                      <a:pPr marL="285750" lvl="0" indent="-285750" algn="ctr">
                        <a:buFont typeface="Arial"/>
                        <a:buChar char="•"/>
                      </a:pPr>
                      <a:r>
                        <a:rPr lang="en-US" sz="1600" u="none" strike="noStrike" noProof="0">
                          <a:solidFill>
                            <a:srgbClr val="000000"/>
                          </a:solidFill>
                        </a:rPr>
                        <a:t>Skilled procurement team</a:t>
                      </a:r>
                    </a:p>
                    <a:p>
                      <a:pPr marL="285750" lvl="0" indent="-285750" algn="ctr">
                        <a:buFont typeface="Arial"/>
                        <a:buChar char="•"/>
                      </a:pPr>
                      <a:r>
                        <a:rPr lang="en-US" sz="1600" u="none" strike="noStrike" noProof="0">
                          <a:solidFill>
                            <a:srgbClr val="000000"/>
                          </a:solidFill>
                        </a:rPr>
                        <a:t>Interactions between layers</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marL="285750" indent="-285750" algn="ctr">
                        <a:buFont typeface="Arial"/>
                        <a:buChar char="•"/>
                      </a:pPr>
                      <a:r>
                        <a:rPr lang="en-US" sz="1600" b="0" i="0" u="sng"/>
                        <a:t>Inefficient procurement workflows</a:t>
                      </a:r>
                    </a:p>
                    <a:p>
                      <a:pPr marL="285750" lvl="0" indent="-285750" algn="ctr">
                        <a:buFont typeface="Arial"/>
                        <a:buChar char="•"/>
                      </a:pPr>
                      <a:r>
                        <a:rPr lang="en-US" sz="1600" b="0" i="1" u="sng"/>
                        <a:t>Bottlenecks in approval process</a:t>
                      </a:r>
                    </a:p>
                    <a:p>
                      <a:pPr marL="285750" lvl="0" indent="-285750" algn="ctr">
                        <a:buFont typeface="Arial"/>
                        <a:buChar char="•"/>
                      </a:pPr>
                      <a:r>
                        <a:rPr lang="en-US" sz="1600"/>
                        <a:t>Hard to adapt procurement process to changing needs</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4024846"/>
                  </a:ext>
                </a:extLst>
              </a:tr>
              <a:tr h="370839">
                <a:tc>
                  <a:txBody>
                    <a:bodyPr/>
                    <a:lstStyle/>
                    <a:p>
                      <a:pPr marL="0" lvl="0" indent="0" algn="ctr">
                        <a:buNone/>
                      </a:pPr>
                      <a:r>
                        <a:rPr lang="en-US" sz="1600" b="1" u="none" strike="noStrike" noProof="0">
                          <a:solidFill>
                            <a:srgbClr val="000000"/>
                          </a:solidFill>
                        </a:rPr>
                        <a:t>OPPORTUNITIES</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lvl="0" algn="ctr">
                        <a:buNone/>
                      </a:pPr>
                      <a:r>
                        <a:rPr lang="en-US" sz="1600" b="1"/>
                        <a:t>THREATS</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3107353"/>
                  </a:ext>
                </a:extLst>
              </a:tr>
              <a:tr h="370838">
                <a:tc>
                  <a:txBody>
                    <a:bodyPr/>
                    <a:lstStyle/>
                    <a:p>
                      <a:pPr marL="285750" lvl="0" indent="-285750" algn="ctr">
                        <a:buFont typeface="Arial"/>
                        <a:buChar char="•"/>
                      </a:pPr>
                      <a:r>
                        <a:rPr lang="en-US" sz="1600" b="0" u="none" strike="noStrike" noProof="0">
                          <a:solidFill>
                            <a:srgbClr val="000000"/>
                          </a:solidFill>
                        </a:rPr>
                        <a:t>Cost saving through optimization</a:t>
                      </a:r>
                    </a:p>
                    <a:p>
                      <a:pPr marL="285750" lvl="0" indent="-285750" algn="ctr">
                        <a:buFont typeface="Arial"/>
                        <a:buChar char="•"/>
                      </a:pPr>
                      <a:r>
                        <a:rPr lang="en-US" sz="1600" b="0" u="none" strike="noStrike" noProof="0">
                          <a:solidFill>
                            <a:srgbClr val="000000"/>
                          </a:solidFill>
                        </a:rPr>
                        <a:t>To integrate supplier platforms to strengthen relationship</a:t>
                      </a:r>
                    </a:p>
                    <a:p>
                      <a:pPr marL="285750" lvl="0" indent="-285750" algn="ctr">
                        <a:buFont typeface="Arial"/>
                        <a:buChar char="•"/>
                      </a:pPr>
                      <a:r>
                        <a:rPr lang="en-US" sz="1600" b="0" u="none" strike="noStrike" noProof="0">
                          <a:solidFill>
                            <a:srgbClr val="000000"/>
                          </a:solidFill>
                        </a:rPr>
                        <a:t>Procurement processes automation to synchronize</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285750" lvl="0" indent="-285750" algn="ctr">
                        <a:buFont typeface="Arial"/>
                        <a:buChar char="•"/>
                      </a:pPr>
                      <a:r>
                        <a:rPr lang="en-US" sz="1600" b="0"/>
                        <a:t>Compliance with laws</a:t>
                      </a:r>
                    </a:p>
                    <a:p>
                      <a:pPr marL="285750" lvl="0" indent="-285750" algn="ctr">
                        <a:buFont typeface="Arial"/>
                        <a:buChar char="•"/>
                      </a:pPr>
                      <a:r>
                        <a:rPr lang="en-US" sz="1600" b="0"/>
                        <a:t>Market volatility regarding prices</a:t>
                      </a:r>
                    </a:p>
                    <a:p>
                      <a:pPr marL="285750" lvl="0" indent="-285750" algn="ctr">
                        <a:buFont typeface="Arial"/>
                        <a:buChar char="•"/>
                      </a:pPr>
                      <a:r>
                        <a:rPr lang="en-US" sz="1600" b="0"/>
                        <a:t>Risks regarding data security</a:t>
                      </a:r>
                    </a:p>
                    <a:p>
                      <a:pPr marL="285750" lvl="0" indent="-285750" algn="ctr">
                        <a:buFont typeface="Arial"/>
                        <a:buChar char="•"/>
                      </a:pPr>
                      <a:endParaRPr lang="en-US" sz="1600" b="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451227820"/>
                  </a:ext>
                </a:extLst>
              </a:tr>
            </a:tbl>
          </a:graphicData>
        </a:graphic>
      </p:graphicFrame>
    </p:spTree>
    <p:extLst>
      <p:ext uri="{BB962C8B-B14F-4D97-AF65-F5344CB8AC3E}">
        <p14:creationId xmlns:p14="http://schemas.microsoft.com/office/powerpoint/2010/main" val="2169860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AC9D6-FF03-FBB4-6782-02CEE59D4C1A}"/>
              </a:ext>
            </a:extLst>
          </p:cNvPr>
          <p:cNvSpPr>
            <a:spLocks noGrp="1"/>
          </p:cNvSpPr>
          <p:nvPr>
            <p:ph type="title"/>
          </p:nvPr>
        </p:nvSpPr>
        <p:spPr/>
        <p:txBody>
          <a:bodyPr/>
          <a:lstStyle/>
          <a:p>
            <a:r>
              <a:rPr lang="nl-BE" b="1">
                <a:cs typeface="Calibri Light"/>
              </a:rPr>
              <a:t> SWOT Analysis</a:t>
            </a:r>
          </a:p>
        </p:txBody>
      </p:sp>
      <p:sp>
        <p:nvSpPr>
          <p:cNvPr id="3" name="Content Placeholder 2">
            <a:extLst>
              <a:ext uri="{FF2B5EF4-FFF2-40B4-BE49-F238E27FC236}">
                <a16:creationId xmlns:a16="http://schemas.microsoft.com/office/drawing/2014/main" id="{CF6DB7A7-8DBA-51F5-A1DB-9B5797B22504}"/>
              </a:ext>
            </a:extLst>
          </p:cNvPr>
          <p:cNvSpPr>
            <a:spLocks noGrp="1"/>
          </p:cNvSpPr>
          <p:nvPr>
            <p:ph idx="1"/>
          </p:nvPr>
        </p:nvSpPr>
        <p:spPr/>
        <p:txBody>
          <a:bodyPr vert="horz" lIns="91440" tIns="45720" rIns="91440" bIns="45720" rtlCol="0" anchor="t">
            <a:normAutofit/>
          </a:bodyPr>
          <a:lstStyle/>
          <a:p>
            <a:pPr marL="383540" lvl="1" algn="ctr"/>
            <a:r>
              <a:rPr lang="nl-BE" sz="2400" b="1">
                <a:cs typeface="Calibri"/>
              </a:rPr>
              <a:t>Applications</a:t>
            </a:r>
            <a:endParaRPr lang="en-US" b="1">
              <a:cs typeface="Calibri"/>
            </a:endParaRPr>
          </a:p>
        </p:txBody>
      </p:sp>
      <p:graphicFrame>
        <p:nvGraphicFramePr>
          <p:cNvPr id="7" name="Table 6">
            <a:extLst>
              <a:ext uri="{FF2B5EF4-FFF2-40B4-BE49-F238E27FC236}">
                <a16:creationId xmlns:a16="http://schemas.microsoft.com/office/drawing/2014/main" id="{56DAB7B7-7796-06EF-47D2-946A5DDEB686}"/>
              </a:ext>
            </a:extLst>
          </p:cNvPr>
          <p:cNvGraphicFramePr>
            <a:graphicFrameLocks noGrp="1"/>
          </p:cNvGraphicFramePr>
          <p:nvPr>
            <p:extLst>
              <p:ext uri="{D42A27DB-BD31-4B8C-83A1-F6EECF244321}">
                <p14:modId xmlns:p14="http://schemas.microsoft.com/office/powerpoint/2010/main" val="3355348997"/>
              </p:ext>
            </p:extLst>
          </p:nvPr>
        </p:nvGraphicFramePr>
        <p:xfrm>
          <a:off x="845506" y="2543807"/>
          <a:ext cx="10684366" cy="3362958"/>
        </p:xfrm>
        <a:graphic>
          <a:graphicData uri="http://schemas.openxmlformats.org/drawingml/2006/table">
            <a:tbl>
              <a:tblPr firstRow="1" bandRow="1">
                <a:tableStyleId>{2D5ABB26-0587-4C30-8999-92F81FD0307C}</a:tableStyleId>
              </a:tblPr>
              <a:tblGrid>
                <a:gridCol w="5104356">
                  <a:extLst>
                    <a:ext uri="{9D8B030D-6E8A-4147-A177-3AD203B41FA5}">
                      <a16:colId xmlns:a16="http://schemas.microsoft.com/office/drawing/2014/main" val="4014369258"/>
                    </a:ext>
                  </a:extLst>
                </a:gridCol>
                <a:gridCol w="5580010">
                  <a:extLst>
                    <a:ext uri="{9D8B030D-6E8A-4147-A177-3AD203B41FA5}">
                      <a16:colId xmlns:a16="http://schemas.microsoft.com/office/drawing/2014/main" val="874300772"/>
                    </a:ext>
                  </a:extLst>
                </a:gridCol>
              </a:tblGrid>
              <a:tr h="370839">
                <a:tc>
                  <a:txBody>
                    <a:bodyPr/>
                    <a:lstStyle/>
                    <a:p>
                      <a:pPr algn="ctr"/>
                      <a:r>
                        <a:rPr lang="en-US" sz="1600" b="1"/>
                        <a:t>STRENGTHS</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600" b="1"/>
                        <a:t>WEAKNESSES</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866808935"/>
                  </a:ext>
                </a:extLst>
              </a:tr>
              <a:tr h="370840">
                <a:tc>
                  <a:txBody>
                    <a:bodyPr/>
                    <a:lstStyle/>
                    <a:p>
                      <a:pPr marL="285750" lvl="0" indent="-285750" algn="ctr">
                        <a:lnSpc>
                          <a:spcPct val="100000"/>
                        </a:lnSpc>
                        <a:buClr>
                          <a:srgbClr val="000000"/>
                        </a:buClr>
                        <a:buFont typeface="Arial,Sans-Serif"/>
                        <a:buChar char="•"/>
                      </a:pPr>
                      <a:r>
                        <a:rPr lang="en-US" sz="1600" b="0" i="0" u="none" strike="noStrike" noProof="0">
                          <a:solidFill>
                            <a:srgbClr val="000000"/>
                          </a:solidFill>
                          <a:latin typeface="Calibri"/>
                        </a:rPr>
                        <a:t>Task effectiveness through procurement software applications </a:t>
                      </a:r>
                      <a:endParaRPr lang="en-US" i="0">
                        <a:solidFill>
                          <a:srgbClr val="000000"/>
                        </a:solidFill>
                      </a:endParaRPr>
                    </a:p>
                    <a:p>
                      <a:pPr marL="285750" lvl="0" indent="-285750" algn="ctr">
                        <a:lnSpc>
                          <a:spcPct val="100000"/>
                        </a:lnSpc>
                        <a:buClr>
                          <a:srgbClr val="000000"/>
                        </a:buClr>
                        <a:buFont typeface="Arial,Sans-Serif"/>
                        <a:buChar char="•"/>
                      </a:pPr>
                      <a:r>
                        <a:rPr lang="en-US" sz="1600" b="0" i="0" u="none" strike="noStrike" noProof="0">
                          <a:solidFill>
                            <a:srgbClr val="000000"/>
                          </a:solidFill>
                          <a:latin typeface="Calibri"/>
                        </a:rPr>
                        <a:t>Integration with other business systems for data sharing</a:t>
                      </a:r>
                      <a:endParaRPr lang="en-US" i="0"/>
                    </a:p>
                    <a:p>
                      <a:pPr marL="285750" lvl="0" indent="-285750" algn="ctr">
                        <a:lnSpc>
                          <a:spcPct val="100000"/>
                        </a:lnSpc>
                        <a:buClr>
                          <a:srgbClr val="000000"/>
                        </a:buClr>
                        <a:buFont typeface="Arial,Sans-Serif"/>
                        <a:buChar char="•"/>
                      </a:pPr>
                      <a:r>
                        <a:rPr lang="en-US" sz="1600" b="0" i="0" u="none" strike="noStrike" noProof="0">
                          <a:solidFill>
                            <a:srgbClr val="000000"/>
                          </a:solidFill>
                          <a:latin typeface="Calibri"/>
                        </a:rPr>
                        <a:t>Responsive support and maintenance for applications</a:t>
                      </a:r>
                      <a:endParaRPr lang="en-US" i="0"/>
                    </a:p>
                    <a:p>
                      <a:pPr marL="285750" lvl="0" indent="-285750" algn="ctr">
                        <a:lnSpc>
                          <a:spcPct val="100000"/>
                        </a:lnSpc>
                        <a:buClr>
                          <a:srgbClr val="000000"/>
                        </a:buClr>
                        <a:buFont typeface="Arial,Sans-Serif"/>
                        <a:buChar char="•"/>
                      </a:pPr>
                      <a:r>
                        <a:rPr lang="en-US" sz="1600" b="0" i="0" u="none" strike="noStrike" noProof="0">
                          <a:solidFill>
                            <a:srgbClr val="000000"/>
                          </a:solidFill>
                          <a:latin typeface="Calibri"/>
                        </a:rPr>
                        <a:t>New and </a:t>
                      </a:r>
                      <a:r>
                        <a:rPr lang="en-GB" sz="1600" b="0" i="0" u="none" strike="noStrike" noProof="0">
                          <a:solidFill>
                            <a:srgbClr val="000000"/>
                          </a:solidFill>
                          <a:latin typeface="Calibri"/>
                        </a:rPr>
                        <a:t>modernised</a:t>
                      </a:r>
                      <a:r>
                        <a:rPr lang="en-US" sz="1600" b="0" i="0" u="none" strike="noStrike" noProof="0">
                          <a:solidFill>
                            <a:srgbClr val="000000"/>
                          </a:solidFill>
                          <a:latin typeface="Calibri"/>
                        </a:rPr>
                        <a:t> purchase interface</a:t>
                      </a:r>
                      <a:endParaRPr lang="en-US" i="0"/>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marL="0" lvl="0" indent="0" algn="ctr">
                        <a:lnSpc>
                          <a:spcPct val="100000"/>
                        </a:lnSpc>
                        <a:spcBef>
                          <a:spcPts val="0"/>
                        </a:spcBef>
                        <a:spcAft>
                          <a:spcPts val="0"/>
                        </a:spcAft>
                        <a:buFont typeface="Arial"/>
                        <a:buChar char="•"/>
                      </a:pPr>
                      <a:r>
                        <a:rPr lang="en-US" sz="1600" b="0" i="0" u="none" strike="noStrike" noProof="0">
                          <a:latin typeface="Calibri"/>
                        </a:rPr>
                        <a:t>Lack of automation for regular purchase requests</a:t>
                      </a:r>
                    </a:p>
                    <a:p>
                      <a:pPr marL="0" lvl="0" indent="0" algn="ctr">
                        <a:lnSpc>
                          <a:spcPct val="100000"/>
                        </a:lnSpc>
                        <a:spcBef>
                          <a:spcPts val="0"/>
                        </a:spcBef>
                        <a:spcAft>
                          <a:spcPts val="0"/>
                        </a:spcAft>
                        <a:buFont typeface="Arial"/>
                        <a:buChar char="•"/>
                      </a:pPr>
                      <a:r>
                        <a:rPr lang="en-US" sz="1600" b="0" i="0" u="none" strike="noStrike" noProof="0">
                          <a:latin typeface="Calibri"/>
                        </a:rPr>
                        <a:t>Oracle software functional limitations accessibility to end-users</a:t>
                      </a:r>
                      <a:endParaRPr lang="en-US" sz="1600"/>
                    </a:p>
                    <a:p>
                      <a:pPr marL="0" lvl="0" indent="0" algn="ctr">
                        <a:lnSpc>
                          <a:spcPct val="100000"/>
                        </a:lnSpc>
                        <a:spcBef>
                          <a:spcPts val="0"/>
                        </a:spcBef>
                        <a:spcAft>
                          <a:spcPts val="0"/>
                        </a:spcAft>
                        <a:buFont typeface="Arial"/>
                        <a:buChar char="•"/>
                      </a:pPr>
                      <a:r>
                        <a:rPr lang="en-US" sz="1600" b="0" i="0" u="none" strike="noStrike" noProof="0">
                          <a:latin typeface="Calibri"/>
                        </a:rPr>
                        <a:t>Complicated interfaces for procurement staff</a:t>
                      </a:r>
                    </a:p>
                    <a:p>
                      <a:pPr marL="0" lvl="0" indent="0" algn="ctr">
                        <a:lnSpc>
                          <a:spcPct val="100000"/>
                        </a:lnSpc>
                        <a:spcBef>
                          <a:spcPts val="0"/>
                        </a:spcBef>
                        <a:spcAft>
                          <a:spcPts val="0"/>
                        </a:spcAft>
                        <a:buFont typeface="Arial"/>
                        <a:buChar char="•"/>
                      </a:pPr>
                      <a:r>
                        <a:rPr lang="en-US" sz="1600" b="0" i="0" u="sng" strike="noStrike" noProof="0">
                          <a:latin typeface="Calibri"/>
                        </a:rPr>
                        <a:t>Role access and approval rights full dependency</a:t>
                      </a:r>
                      <a:endParaRPr lang="en-US" sz="1600" b="0" u="sng"/>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4024846"/>
                  </a:ext>
                </a:extLst>
              </a:tr>
              <a:tr h="370839">
                <a:tc>
                  <a:txBody>
                    <a:bodyPr/>
                    <a:lstStyle/>
                    <a:p>
                      <a:pPr marL="0" lvl="0" indent="0" algn="ctr">
                        <a:buNone/>
                      </a:pPr>
                      <a:r>
                        <a:rPr lang="en-US" sz="1600" b="1" u="none" strike="noStrike" noProof="0">
                          <a:solidFill>
                            <a:srgbClr val="000000"/>
                          </a:solidFill>
                        </a:rPr>
                        <a:t>OPPORTUNITIES</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lvl="0" algn="ctr">
                        <a:buNone/>
                      </a:pPr>
                      <a:r>
                        <a:rPr lang="en-US" sz="1600" b="1"/>
                        <a:t>THREATS</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3107353"/>
                  </a:ext>
                </a:extLst>
              </a:tr>
              <a:tr h="370838">
                <a:tc>
                  <a:txBody>
                    <a:bodyPr/>
                    <a:lstStyle/>
                    <a:p>
                      <a:pPr marL="0" lvl="0" indent="0" algn="ctr">
                        <a:lnSpc>
                          <a:spcPct val="100000"/>
                        </a:lnSpc>
                        <a:spcBef>
                          <a:spcPts val="0"/>
                        </a:spcBef>
                        <a:spcAft>
                          <a:spcPts val="0"/>
                        </a:spcAft>
                        <a:buFont typeface="Arial"/>
                        <a:buChar char="•"/>
                      </a:pPr>
                      <a:r>
                        <a:rPr lang="en-US" sz="1600" b="0" i="0" u="sng" strike="noStrike" noProof="0">
                          <a:solidFill>
                            <a:srgbClr val="000000"/>
                          </a:solidFill>
                          <a:latin typeface="Calibri"/>
                        </a:rPr>
                        <a:t>Continuously improved and optimized procurement applications starts from PO requests</a:t>
                      </a:r>
                      <a:endParaRPr lang="en-US" sz="1600" b="0" i="0" u="sng">
                        <a:solidFill>
                          <a:srgbClr val="000000"/>
                        </a:solidFill>
                      </a:endParaRPr>
                    </a:p>
                    <a:p>
                      <a:pPr marL="0" lvl="0" indent="0" algn="ctr">
                        <a:lnSpc>
                          <a:spcPct val="100000"/>
                        </a:lnSpc>
                        <a:spcBef>
                          <a:spcPts val="0"/>
                        </a:spcBef>
                        <a:spcAft>
                          <a:spcPts val="0"/>
                        </a:spcAft>
                        <a:buFont typeface="Arial"/>
                        <a:buChar char="•"/>
                      </a:pPr>
                      <a:r>
                        <a:rPr lang="en-US" sz="1600" b="0" i="0" u="none" strike="noStrike" noProof="0">
                          <a:solidFill>
                            <a:srgbClr val="000000"/>
                          </a:solidFill>
                          <a:latin typeface="Calibri"/>
                        </a:rPr>
                        <a:t>Improved user training and support to enhance application utilization</a:t>
                      </a:r>
                      <a:endParaRPr lang="en-US" sz="1600">
                        <a:solidFill>
                          <a:srgbClr val="000000"/>
                        </a:solidFill>
                      </a:endParaRPr>
                    </a:p>
                    <a:p>
                      <a:pPr marL="0" lvl="0" indent="0" algn="ctr">
                        <a:lnSpc>
                          <a:spcPct val="100000"/>
                        </a:lnSpc>
                        <a:spcBef>
                          <a:spcPts val="0"/>
                        </a:spcBef>
                        <a:spcAft>
                          <a:spcPts val="0"/>
                        </a:spcAft>
                        <a:buFont typeface="Arial"/>
                        <a:buChar char="•"/>
                      </a:pPr>
                      <a:r>
                        <a:rPr lang="en-US" sz="1600" b="0" i="0" u="none" strike="noStrike" noProof="0">
                          <a:solidFill>
                            <a:srgbClr val="000000"/>
                          </a:solidFill>
                          <a:latin typeface="Calibri"/>
                        </a:rPr>
                        <a:t>Cost-effective application consolidation and optimization</a:t>
                      </a:r>
                      <a:endParaRPr lang="en-US" sz="1600" u="none">
                        <a:solidFill>
                          <a:srgbClr val="000000"/>
                        </a:solidFill>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lvl="0" indent="0" algn="ctr">
                        <a:lnSpc>
                          <a:spcPct val="100000"/>
                        </a:lnSpc>
                        <a:spcBef>
                          <a:spcPts val="0"/>
                        </a:spcBef>
                        <a:spcAft>
                          <a:spcPts val="0"/>
                        </a:spcAft>
                        <a:buFont typeface="Arial"/>
                        <a:buChar char="•"/>
                      </a:pPr>
                      <a:r>
                        <a:rPr lang="en-US" sz="1600" b="0" i="0" u="none" strike="noStrike" noProof="0">
                          <a:latin typeface="Calibri"/>
                        </a:rPr>
                        <a:t>Security risks associated with outdated or vulnerable procurement applications</a:t>
                      </a:r>
                    </a:p>
                    <a:p>
                      <a:pPr marL="285750" lvl="0" indent="-285750" algn="ctr">
                        <a:lnSpc>
                          <a:spcPct val="100000"/>
                        </a:lnSpc>
                        <a:spcBef>
                          <a:spcPts val="0"/>
                        </a:spcBef>
                        <a:spcAft>
                          <a:spcPts val="0"/>
                        </a:spcAft>
                        <a:buFont typeface="Arial"/>
                        <a:buChar char="•"/>
                      </a:pPr>
                      <a:r>
                        <a:rPr lang="en-US" sz="1600" b="0" i="0" u="none" strike="noStrike" noProof="0">
                          <a:solidFill>
                            <a:srgbClr val="000000"/>
                          </a:solidFill>
                          <a:latin typeface="Calibri"/>
                        </a:rPr>
                        <a:t>Possible data inconsistency through</a:t>
                      </a:r>
                      <a:r>
                        <a:rPr lang="en-US" sz="1600" b="0" i="0" u="none" strike="noStrike" noProof="0">
                          <a:latin typeface="Calibri"/>
                        </a:rPr>
                        <a:t> GEP to Oracle </a:t>
                      </a:r>
                      <a:r>
                        <a:rPr lang="en-US" sz="1600" b="0" i="0" u="none" strike="noStrike" noProof="0">
                          <a:solidFill>
                            <a:srgbClr val="000000"/>
                          </a:solidFill>
                          <a:latin typeface="Calibri"/>
                        </a:rPr>
                        <a:t>data transmission</a:t>
                      </a:r>
                      <a:endParaRPr lang="en-US" sz="1600" b="0" i="0" u="none" strike="noStrike" noProof="0">
                        <a:latin typeface="Calibri"/>
                      </a:endParaRPr>
                    </a:p>
                    <a:p>
                      <a:pPr marL="285750" lvl="0" indent="-285750" algn="ctr">
                        <a:lnSpc>
                          <a:spcPct val="100000"/>
                        </a:lnSpc>
                        <a:spcBef>
                          <a:spcPts val="0"/>
                        </a:spcBef>
                        <a:spcAft>
                          <a:spcPts val="0"/>
                        </a:spcAft>
                        <a:buFont typeface="Arial"/>
                        <a:buChar char="•"/>
                      </a:pPr>
                      <a:r>
                        <a:rPr lang="en-US" sz="1600" b="0" i="0" u="none" strike="noStrike" noProof="0">
                          <a:latin typeface="Calibri"/>
                        </a:rPr>
                        <a:t>Oracle software functional limitations </a:t>
                      </a:r>
                      <a:endParaRPr lang="en-US"/>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451227820"/>
                  </a:ext>
                </a:extLst>
              </a:tr>
            </a:tbl>
          </a:graphicData>
        </a:graphic>
      </p:graphicFrame>
    </p:spTree>
    <p:extLst>
      <p:ext uri="{BB962C8B-B14F-4D97-AF65-F5344CB8AC3E}">
        <p14:creationId xmlns:p14="http://schemas.microsoft.com/office/powerpoint/2010/main" val="206182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53F9F-71F5-03C3-DF1D-E6F2BF175FD7}"/>
              </a:ext>
            </a:extLst>
          </p:cNvPr>
          <p:cNvSpPr>
            <a:spLocks noGrp="1"/>
          </p:cNvSpPr>
          <p:nvPr>
            <p:ph type="title"/>
          </p:nvPr>
        </p:nvSpPr>
        <p:spPr/>
        <p:txBody>
          <a:bodyPr/>
          <a:lstStyle/>
          <a:p>
            <a:r>
              <a:rPr lang="nl-BE" b="1">
                <a:cs typeface="Calibri Light"/>
              </a:rPr>
              <a:t> SWOT Analysis</a:t>
            </a:r>
          </a:p>
        </p:txBody>
      </p:sp>
      <p:sp>
        <p:nvSpPr>
          <p:cNvPr id="3" name="Content Placeholder 2">
            <a:extLst>
              <a:ext uri="{FF2B5EF4-FFF2-40B4-BE49-F238E27FC236}">
                <a16:creationId xmlns:a16="http://schemas.microsoft.com/office/drawing/2014/main" id="{16794B1A-4ED7-83DF-CD32-99F18B888644}"/>
              </a:ext>
            </a:extLst>
          </p:cNvPr>
          <p:cNvSpPr>
            <a:spLocks noGrp="1"/>
          </p:cNvSpPr>
          <p:nvPr>
            <p:ph idx="1"/>
          </p:nvPr>
        </p:nvSpPr>
        <p:spPr/>
        <p:txBody>
          <a:bodyPr vert="horz" lIns="91440" tIns="45720" rIns="91440" bIns="45720" rtlCol="0" anchor="t">
            <a:normAutofit/>
          </a:bodyPr>
          <a:lstStyle/>
          <a:p>
            <a:pPr marL="383540" lvl="1" algn="ctr"/>
            <a:r>
              <a:rPr lang="nl-BE" sz="2400" b="1">
                <a:cs typeface="Calibri"/>
              </a:rPr>
              <a:t>Data</a:t>
            </a:r>
            <a:endParaRPr lang="en-US" sz="2400">
              <a:cs typeface="Calibri" panose="020F0502020204030204"/>
            </a:endParaRPr>
          </a:p>
          <a:p>
            <a:endParaRPr lang="en-US">
              <a:cs typeface="Calibri"/>
            </a:endParaRPr>
          </a:p>
        </p:txBody>
      </p:sp>
      <p:graphicFrame>
        <p:nvGraphicFramePr>
          <p:cNvPr id="5" name="Table 4">
            <a:extLst>
              <a:ext uri="{FF2B5EF4-FFF2-40B4-BE49-F238E27FC236}">
                <a16:creationId xmlns:a16="http://schemas.microsoft.com/office/drawing/2014/main" id="{8B859C99-7294-BE9B-EA85-44A920198407}"/>
              </a:ext>
            </a:extLst>
          </p:cNvPr>
          <p:cNvGraphicFramePr>
            <a:graphicFrameLocks noGrp="1"/>
          </p:cNvGraphicFramePr>
          <p:nvPr>
            <p:extLst>
              <p:ext uri="{D42A27DB-BD31-4B8C-83A1-F6EECF244321}">
                <p14:modId xmlns:p14="http://schemas.microsoft.com/office/powerpoint/2010/main" val="1021347529"/>
              </p:ext>
            </p:extLst>
          </p:nvPr>
        </p:nvGraphicFramePr>
        <p:xfrm>
          <a:off x="842584" y="2862240"/>
          <a:ext cx="10684366" cy="2875279"/>
        </p:xfrm>
        <a:graphic>
          <a:graphicData uri="http://schemas.openxmlformats.org/drawingml/2006/table">
            <a:tbl>
              <a:tblPr firstRow="1" bandRow="1">
                <a:tableStyleId>{2D5ABB26-0587-4C30-8999-92F81FD0307C}</a:tableStyleId>
              </a:tblPr>
              <a:tblGrid>
                <a:gridCol w="5104356">
                  <a:extLst>
                    <a:ext uri="{9D8B030D-6E8A-4147-A177-3AD203B41FA5}">
                      <a16:colId xmlns:a16="http://schemas.microsoft.com/office/drawing/2014/main" val="4014369258"/>
                    </a:ext>
                  </a:extLst>
                </a:gridCol>
                <a:gridCol w="5580010">
                  <a:extLst>
                    <a:ext uri="{9D8B030D-6E8A-4147-A177-3AD203B41FA5}">
                      <a16:colId xmlns:a16="http://schemas.microsoft.com/office/drawing/2014/main" val="874300772"/>
                    </a:ext>
                  </a:extLst>
                </a:gridCol>
              </a:tblGrid>
              <a:tr h="370840">
                <a:tc>
                  <a:txBody>
                    <a:bodyPr/>
                    <a:lstStyle/>
                    <a:p>
                      <a:pPr algn="ctr"/>
                      <a:r>
                        <a:rPr lang="en-US" sz="1600" b="1"/>
                        <a:t>STRENGTHS</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600" b="1"/>
                        <a:t>WEAKNESSES</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866808935"/>
                  </a:ext>
                </a:extLst>
              </a:tr>
              <a:tr h="370840">
                <a:tc>
                  <a:txBody>
                    <a:bodyPr/>
                    <a:lstStyle/>
                    <a:p>
                      <a:pPr marL="285750" lvl="0" indent="-285750" algn="ctr">
                        <a:buFont typeface="Arial"/>
                        <a:buChar char="•"/>
                      </a:pPr>
                      <a:r>
                        <a:rPr lang="en-US" sz="1600" u="none" strike="noStrike" noProof="0">
                          <a:solidFill>
                            <a:schemeClr val="tx1"/>
                          </a:solidFill>
                        </a:rPr>
                        <a:t>Variety of available catalog data</a:t>
                      </a:r>
                    </a:p>
                    <a:p>
                      <a:pPr marL="285750" lvl="0" indent="-285750" algn="ctr">
                        <a:buFont typeface="Arial"/>
                        <a:buChar char="•"/>
                      </a:pPr>
                      <a:r>
                        <a:rPr lang="en-US" sz="1600" u="none" strike="noStrike" noProof="0">
                          <a:solidFill>
                            <a:schemeClr val="tx1"/>
                          </a:solidFill>
                        </a:rPr>
                        <a:t>Oracle data is synchronized with GEP in one interface</a:t>
                      </a:r>
                    </a:p>
                    <a:p>
                      <a:pPr marL="285750" lvl="0" indent="-285750" algn="ctr">
                        <a:buFont typeface="Arial"/>
                        <a:buChar char="•"/>
                      </a:pPr>
                      <a:r>
                        <a:rPr lang="en-US" sz="1600" u="none" strike="noStrike" noProof="0">
                          <a:solidFill>
                            <a:schemeClr val="tx1"/>
                          </a:solidFill>
                        </a:rPr>
                        <a:t>Available data analytics tools</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marL="285750" indent="-285750" algn="ctr">
                        <a:buFont typeface="Arial"/>
                        <a:buChar char="•"/>
                      </a:pPr>
                      <a:r>
                        <a:rPr lang="en-US" sz="1600"/>
                        <a:t>Lack of real time data visibility</a:t>
                      </a:r>
                    </a:p>
                    <a:p>
                      <a:pPr marL="285750" lvl="0" indent="-285750" algn="ctr">
                        <a:buFont typeface="Arial"/>
                        <a:buChar char="•"/>
                      </a:pPr>
                      <a:r>
                        <a:rPr lang="en-US" sz="1600"/>
                        <a:t>Data incompleteness</a:t>
                      </a:r>
                    </a:p>
                    <a:p>
                      <a:pPr marL="285750" lvl="0" indent="-285750" algn="ctr">
                        <a:buFont typeface="Arial"/>
                        <a:buChar char="•"/>
                      </a:pPr>
                      <a:r>
                        <a:rPr lang="en-US" sz="1600"/>
                        <a:t>Unable to benefit from catalog data regarding product selection</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4024846"/>
                  </a:ext>
                </a:extLst>
              </a:tr>
              <a:tr h="370839">
                <a:tc>
                  <a:txBody>
                    <a:bodyPr/>
                    <a:lstStyle/>
                    <a:p>
                      <a:pPr marL="0" lvl="0" indent="0" algn="ctr" defTabSz="914400" rtl="0" eaLnBrk="1" latinLnBrk="0" hangingPunct="1">
                        <a:buNone/>
                      </a:pPr>
                      <a:r>
                        <a:rPr lang="en-US" sz="1600" b="1" kern="1200" noProof="0">
                          <a:solidFill>
                            <a:schemeClr val="tx1"/>
                          </a:solidFill>
                          <a:latin typeface="+mn-lt"/>
                          <a:ea typeface="+mn-ea"/>
                          <a:cs typeface="+mn-cs"/>
                        </a:rPr>
                        <a:t>OPPORTUNITIES</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lvl="0" algn="ctr">
                        <a:buNone/>
                      </a:pPr>
                      <a:r>
                        <a:rPr lang="en-US" sz="1600" b="1"/>
                        <a:t>THREATS</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3107353"/>
                  </a:ext>
                </a:extLst>
              </a:tr>
              <a:tr h="370838">
                <a:tc>
                  <a:txBody>
                    <a:bodyPr/>
                    <a:lstStyle/>
                    <a:p>
                      <a:pPr marL="285750" lvl="0" indent="-285750" algn="ctr">
                        <a:buFont typeface="Arial"/>
                        <a:buChar char="•"/>
                      </a:pPr>
                      <a:r>
                        <a:rPr lang="en-US" sz="1600" b="0" u="none" strike="noStrike" noProof="0">
                          <a:solidFill>
                            <a:schemeClr val="tx1"/>
                          </a:solidFill>
                        </a:rPr>
                        <a:t>Centralization and integration of procurement data</a:t>
                      </a:r>
                    </a:p>
                    <a:p>
                      <a:pPr marL="285750" lvl="0" indent="-285750" algn="ctr">
                        <a:buFont typeface="Arial"/>
                        <a:buChar char="•"/>
                      </a:pPr>
                      <a:r>
                        <a:rPr lang="en-US" sz="1600" b="0" u="none" strike="noStrike" noProof="0">
                          <a:solidFill>
                            <a:schemeClr val="tx1"/>
                          </a:solidFill>
                        </a:rPr>
                        <a:t>Implementation of data governance practices to enhance data quality</a:t>
                      </a:r>
                    </a:p>
                    <a:p>
                      <a:pPr marL="285750" lvl="0" indent="-285750" algn="ctr">
                        <a:buFont typeface="Arial"/>
                        <a:buChar char="•"/>
                      </a:pPr>
                      <a:r>
                        <a:rPr lang="en-US" sz="1600" b="0" u="none" strike="noStrike" noProof="0">
                          <a:solidFill>
                            <a:schemeClr val="tx1"/>
                          </a:solidFill>
                        </a:rPr>
                        <a:t>Reporting enhancements to gain better insights</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285750" lvl="0" indent="-285750" algn="ctr">
                        <a:buFont typeface="Arial"/>
                        <a:buChar char="•"/>
                      </a:pPr>
                      <a:r>
                        <a:rPr lang="en-US" sz="1600" b="0"/>
                        <a:t>Data security regarding procurement data</a:t>
                      </a:r>
                    </a:p>
                    <a:p>
                      <a:pPr marL="285750" lvl="0" indent="-285750" algn="ctr">
                        <a:buFont typeface="Arial"/>
                        <a:buChar char="•"/>
                      </a:pPr>
                      <a:r>
                        <a:rPr lang="en-US" sz="1600" b="0"/>
                        <a:t>Data vulnerabilities leading to reputational damage</a:t>
                      </a:r>
                    </a:p>
                    <a:p>
                      <a:pPr marL="285750" lvl="0" indent="-285750" algn="ctr">
                        <a:buFont typeface="Arial"/>
                        <a:buChar char="•"/>
                      </a:pPr>
                      <a:r>
                        <a:rPr lang="en-US" sz="1600" b="0" i="0"/>
                        <a:t>Suppliers who manage some catalogs reducing NCR controls</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451227820"/>
                  </a:ext>
                </a:extLst>
              </a:tr>
            </a:tbl>
          </a:graphicData>
        </a:graphic>
      </p:graphicFrame>
    </p:spTree>
    <p:extLst>
      <p:ext uri="{BB962C8B-B14F-4D97-AF65-F5344CB8AC3E}">
        <p14:creationId xmlns:p14="http://schemas.microsoft.com/office/powerpoint/2010/main" val="3504183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53F9F-71F5-03C3-DF1D-E6F2BF175FD7}"/>
              </a:ext>
            </a:extLst>
          </p:cNvPr>
          <p:cNvSpPr>
            <a:spLocks noGrp="1"/>
          </p:cNvSpPr>
          <p:nvPr>
            <p:ph type="title"/>
          </p:nvPr>
        </p:nvSpPr>
        <p:spPr/>
        <p:txBody>
          <a:bodyPr/>
          <a:lstStyle/>
          <a:p>
            <a:r>
              <a:rPr lang="nl-BE" b="1">
                <a:cs typeface="Calibri Light"/>
              </a:rPr>
              <a:t> SWOT Analysis</a:t>
            </a:r>
          </a:p>
        </p:txBody>
      </p:sp>
      <p:sp>
        <p:nvSpPr>
          <p:cNvPr id="3" name="Content Placeholder 2">
            <a:extLst>
              <a:ext uri="{FF2B5EF4-FFF2-40B4-BE49-F238E27FC236}">
                <a16:creationId xmlns:a16="http://schemas.microsoft.com/office/drawing/2014/main" id="{16794B1A-4ED7-83DF-CD32-99F18B888644}"/>
              </a:ext>
            </a:extLst>
          </p:cNvPr>
          <p:cNvSpPr>
            <a:spLocks noGrp="1"/>
          </p:cNvSpPr>
          <p:nvPr>
            <p:ph idx="1"/>
          </p:nvPr>
        </p:nvSpPr>
        <p:spPr/>
        <p:txBody>
          <a:bodyPr vert="horz" lIns="91440" tIns="45720" rIns="91440" bIns="45720" rtlCol="0" anchor="t">
            <a:normAutofit/>
          </a:bodyPr>
          <a:lstStyle/>
          <a:p>
            <a:pPr marL="383540" lvl="1" algn="ctr"/>
            <a:r>
              <a:rPr lang="en-US" sz="2400" b="1">
                <a:cs typeface="Calibri"/>
              </a:rPr>
              <a:t>Infrastructure</a:t>
            </a:r>
          </a:p>
          <a:p>
            <a:endParaRPr lang="en-US">
              <a:cs typeface="Calibri"/>
            </a:endParaRPr>
          </a:p>
        </p:txBody>
      </p:sp>
      <p:graphicFrame>
        <p:nvGraphicFramePr>
          <p:cNvPr id="5" name="Table 4">
            <a:extLst>
              <a:ext uri="{FF2B5EF4-FFF2-40B4-BE49-F238E27FC236}">
                <a16:creationId xmlns:a16="http://schemas.microsoft.com/office/drawing/2014/main" id="{2DE1EB8F-C688-9340-FF9A-1EC90F5E94C3}"/>
              </a:ext>
            </a:extLst>
          </p:cNvPr>
          <p:cNvGraphicFramePr>
            <a:graphicFrameLocks noGrp="1"/>
          </p:cNvGraphicFramePr>
          <p:nvPr>
            <p:extLst>
              <p:ext uri="{D42A27DB-BD31-4B8C-83A1-F6EECF244321}">
                <p14:modId xmlns:p14="http://schemas.microsoft.com/office/powerpoint/2010/main" val="2849741454"/>
              </p:ext>
            </p:extLst>
          </p:nvPr>
        </p:nvGraphicFramePr>
        <p:xfrm>
          <a:off x="842584" y="2862240"/>
          <a:ext cx="10684366" cy="2875279"/>
        </p:xfrm>
        <a:graphic>
          <a:graphicData uri="http://schemas.openxmlformats.org/drawingml/2006/table">
            <a:tbl>
              <a:tblPr firstRow="1" bandRow="1">
                <a:tableStyleId>{2D5ABB26-0587-4C30-8999-92F81FD0307C}</a:tableStyleId>
              </a:tblPr>
              <a:tblGrid>
                <a:gridCol w="5104356">
                  <a:extLst>
                    <a:ext uri="{9D8B030D-6E8A-4147-A177-3AD203B41FA5}">
                      <a16:colId xmlns:a16="http://schemas.microsoft.com/office/drawing/2014/main" val="4014369258"/>
                    </a:ext>
                  </a:extLst>
                </a:gridCol>
                <a:gridCol w="5580010">
                  <a:extLst>
                    <a:ext uri="{9D8B030D-6E8A-4147-A177-3AD203B41FA5}">
                      <a16:colId xmlns:a16="http://schemas.microsoft.com/office/drawing/2014/main" val="874300772"/>
                    </a:ext>
                  </a:extLst>
                </a:gridCol>
              </a:tblGrid>
              <a:tr h="370840">
                <a:tc>
                  <a:txBody>
                    <a:bodyPr/>
                    <a:lstStyle/>
                    <a:p>
                      <a:pPr algn="ctr"/>
                      <a:r>
                        <a:rPr lang="en-US" sz="1600" b="1"/>
                        <a:t>STRENGTHS</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600" b="1"/>
                        <a:t>WEAKNESSES</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866808935"/>
                  </a:ext>
                </a:extLst>
              </a:tr>
              <a:tr h="370840">
                <a:tc>
                  <a:txBody>
                    <a:bodyPr/>
                    <a:lstStyle/>
                    <a:p>
                      <a:pPr marL="285750" lvl="0" indent="-285750" algn="ctr">
                        <a:buFont typeface="Arial"/>
                        <a:buChar char="•"/>
                      </a:pPr>
                      <a:r>
                        <a:rPr lang="en-US" sz="1600" u="none" strike="noStrike" noProof="0">
                          <a:solidFill>
                            <a:schemeClr val="tx1"/>
                          </a:solidFill>
                        </a:rPr>
                        <a:t>Reliable technology infrastructure supporting procurement operations</a:t>
                      </a:r>
                    </a:p>
                    <a:p>
                      <a:pPr marL="285750" lvl="0" indent="-285750" algn="ctr">
                        <a:buFont typeface="Arial"/>
                        <a:buChar char="•"/>
                      </a:pPr>
                      <a:r>
                        <a:rPr lang="en-US" sz="1600" u="none" strike="noStrike" noProof="0">
                          <a:solidFill>
                            <a:schemeClr val="tx1"/>
                          </a:solidFill>
                        </a:rPr>
                        <a:t>Skilled IT team supporting procurement technology</a:t>
                      </a:r>
                    </a:p>
                    <a:p>
                      <a:pPr marL="285750" lvl="0" indent="-285750" algn="ctr">
                        <a:buFont typeface="Arial"/>
                        <a:buChar char="•"/>
                      </a:pPr>
                      <a:r>
                        <a:rPr lang="en-US" sz="1600" u="none" strike="noStrike" noProof="0">
                          <a:solidFill>
                            <a:schemeClr val="tx1"/>
                          </a:solidFill>
                        </a:rPr>
                        <a:t>Cloud storage of data</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marL="285750" indent="-285750" algn="ctr">
                        <a:buFont typeface="Arial"/>
                        <a:buChar char="•"/>
                      </a:pPr>
                      <a:r>
                        <a:rPr lang="en-US" sz="1600" i="0"/>
                        <a:t>Inefficient energy use due to unstreamed repetitive process </a:t>
                      </a:r>
                    </a:p>
                    <a:p>
                      <a:pPr marL="285750" lvl="0" indent="-285750" algn="ctr">
                        <a:buFont typeface="Arial"/>
                        <a:buChar char="•"/>
                      </a:pPr>
                      <a:r>
                        <a:rPr lang="en-US" sz="1600" b="0" i="0" u="none" strike="noStrike" noProof="0">
                          <a:solidFill>
                            <a:srgbClr val="000000"/>
                          </a:solidFill>
                          <a:latin typeface="Calibri"/>
                        </a:rPr>
                        <a:t>Budget </a:t>
                      </a:r>
                      <a:r>
                        <a:rPr lang="en-US" sz="1600"/>
                        <a:t>constraints</a:t>
                      </a:r>
                    </a:p>
                    <a:p>
                      <a:pPr marL="285750" lvl="0" indent="-285750" algn="ctr">
                        <a:buFont typeface="Arial"/>
                        <a:buChar char="•"/>
                      </a:pPr>
                      <a:r>
                        <a:rPr lang="en-US" sz="1600"/>
                        <a:t>Delays in procurement processes</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4024846"/>
                  </a:ext>
                </a:extLst>
              </a:tr>
              <a:tr h="370839">
                <a:tc>
                  <a:txBody>
                    <a:bodyPr/>
                    <a:lstStyle/>
                    <a:p>
                      <a:pPr marL="0" lvl="0" indent="0" algn="ctr">
                        <a:buNone/>
                      </a:pPr>
                      <a:r>
                        <a:rPr lang="en-US" sz="1600" b="1" u="none" strike="noStrike" noProof="0">
                          <a:solidFill>
                            <a:schemeClr val="tx1"/>
                          </a:solidFill>
                        </a:rPr>
                        <a:t>OPPORTUNITIES</a:t>
                      </a:r>
                      <a:endParaRPr lang="en-US" sz="1600"/>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lvl="0" algn="ctr">
                        <a:buNone/>
                      </a:pPr>
                      <a:r>
                        <a:rPr lang="en-US" sz="1600" b="1"/>
                        <a:t>THREATS</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3107353"/>
                  </a:ext>
                </a:extLst>
              </a:tr>
              <a:tr h="370838">
                <a:tc>
                  <a:txBody>
                    <a:bodyPr/>
                    <a:lstStyle/>
                    <a:p>
                      <a:pPr marL="285750" lvl="0" indent="-285750" algn="ctr">
                        <a:buFont typeface="Arial"/>
                        <a:buChar char="•"/>
                      </a:pPr>
                      <a:r>
                        <a:rPr lang="en-US" sz="1600" b="0" u="none" strike="noStrike" noProof="0">
                          <a:solidFill>
                            <a:schemeClr val="tx1"/>
                          </a:solidFill>
                        </a:rPr>
                        <a:t>Modernization of procurement technology stack</a:t>
                      </a:r>
                    </a:p>
                    <a:p>
                      <a:pPr marL="285750" lvl="0" indent="-285750" algn="ctr">
                        <a:buFont typeface="Arial"/>
                        <a:buChar char="•"/>
                      </a:pPr>
                      <a:r>
                        <a:rPr lang="en-US" sz="1600" b="0" u="none" strike="noStrike" noProof="0">
                          <a:solidFill>
                            <a:schemeClr val="tx1"/>
                          </a:solidFill>
                        </a:rPr>
                        <a:t>Technology integration improvements</a:t>
                      </a:r>
                    </a:p>
                    <a:p>
                      <a:pPr marL="285750" lvl="0" indent="-285750" algn="ctr">
                        <a:buFont typeface="Arial"/>
                        <a:buChar char="•"/>
                      </a:pPr>
                      <a:r>
                        <a:rPr lang="en-US" sz="1600" b="0" u="none" strike="noStrike" noProof="0">
                          <a:solidFill>
                            <a:schemeClr val="tx1"/>
                          </a:solidFill>
                        </a:rPr>
                        <a:t>Disaster recovery and business continuity planning for procurement systems</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285750" lvl="0" indent="-285750" algn="ctr">
                        <a:buFont typeface="Arial"/>
                        <a:buChar char="•"/>
                      </a:pPr>
                      <a:r>
                        <a:rPr lang="en-US" sz="1600" b="0"/>
                        <a:t>Cyber threats</a:t>
                      </a:r>
                    </a:p>
                    <a:p>
                      <a:pPr marL="285750" lvl="0" indent="-285750" algn="ctr">
                        <a:buFont typeface="Arial"/>
                        <a:buChar char="•"/>
                      </a:pPr>
                      <a:r>
                        <a:rPr lang="en-US" sz="1600" b="0" i="0"/>
                        <a:t>Data leakages due to infrastructure failure caused by attacks</a:t>
                      </a:r>
                      <a:endParaRPr lang="en-US" b="0" i="0"/>
                    </a:p>
                    <a:p>
                      <a:pPr marL="285750" lvl="0" indent="-285750" algn="ctr">
                        <a:buFont typeface="Arial"/>
                        <a:buChar char="•"/>
                      </a:pPr>
                      <a:r>
                        <a:rPr lang="en-US" sz="1600" b="0"/>
                        <a:t>Compliance with regulations</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451227820"/>
                  </a:ext>
                </a:extLst>
              </a:tr>
            </a:tbl>
          </a:graphicData>
        </a:graphic>
      </p:graphicFrame>
    </p:spTree>
    <p:extLst>
      <p:ext uri="{BB962C8B-B14F-4D97-AF65-F5344CB8AC3E}">
        <p14:creationId xmlns:p14="http://schemas.microsoft.com/office/powerpoint/2010/main" val="3171737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1E245-6495-FD04-B6EC-CECA8DCEB080}"/>
              </a:ext>
            </a:extLst>
          </p:cNvPr>
          <p:cNvSpPr>
            <a:spLocks noGrp="1"/>
          </p:cNvSpPr>
          <p:nvPr>
            <p:ph type="title"/>
          </p:nvPr>
        </p:nvSpPr>
        <p:spPr/>
        <p:txBody>
          <a:bodyPr/>
          <a:lstStyle/>
          <a:p>
            <a:r>
              <a:rPr lang="nl-BE" b="1"/>
              <a:t> Drivers of Change</a:t>
            </a:r>
            <a:endParaRPr lang="en-GB" b="1">
              <a:cs typeface="Calibri Light"/>
            </a:endParaRPr>
          </a:p>
        </p:txBody>
      </p:sp>
      <p:sp>
        <p:nvSpPr>
          <p:cNvPr id="3" name="Content Placeholder 2">
            <a:extLst>
              <a:ext uri="{FF2B5EF4-FFF2-40B4-BE49-F238E27FC236}">
                <a16:creationId xmlns:a16="http://schemas.microsoft.com/office/drawing/2014/main" id="{6A515F05-3A49-759A-5689-755784A79905}"/>
              </a:ext>
            </a:extLst>
          </p:cNvPr>
          <p:cNvSpPr>
            <a:spLocks noGrp="1"/>
          </p:cNvSpPr>
          <p:nvPr>
            <p:ph idx="1"/>
          </p:nvPr>
        </p:nvSpPr>
        <p:spPr/>
        <p:txBody>
          <a:bodyPr vert="horz" lIns="91440" tIns="45720" rIns="91440" bIns="45720" rtlCol="0" anchor="t">
            <a:normAutofit/>
          </a:bodyPr>
          <a:lstStyle/>
          <a:p>
            <a:endParaRPr lang="nl-BE">
              <a:cs typeface="Calibri"/>
            </a:endParaRPr>
          </a:p>
          <a:p>
            <a:pPr marL="914400" lvl="2" indent="0">
              <a:buNone/>
            </a:pPr>
            <a:endParaRPr lang="nl-BE" err="1">
              <a:ea typeface="+mn-lt"/>
              <a:cs typeface="+mn-lt"/>
            </a:endParaRPr>
          </a:p>
          <a:p>
            <a:pPr marL="566420" lvl="2">
              <a:buFont typeface="Wingdings" panose="020B0604020202020204" pitchFamily="34" charset="0"/>
              <a:buChar char="§"/>
            </a:pPr>
            <a:endParaRPr lang="nl-BE" err="1">
              <a:ea typeface="+mn-lt"/>
              <a:cs typeface="+mn-lt"/>
            </a:endParaRPr>
          </a:p>
        </p:txBody>
      </p:sp>
      <p:graphicFrame>
        <p:nvGraphicFramePr>
          <p:cNvPr id="5" name="Table 4">
            <a:extLst>
              <a:ext uri="{FF2B5EF4-FFF2-40B4-BE49-F238E27FC236}">
                <a16:creationId xmlns:a16="http://schemas.microsoft.com/office/drawing/2014/main" id="{88C463AC-95E3-D22D-55E9-5952D12D076C}"/>
              </a:ext>
            </a:extLst>
          </p:cNvPr>
          <p:cNvGraphicFramePr>
            <a:graphicFrameLocks noGrp="1"/>
          </p:cNvGraphicFramePr>
          <p:nvPr>
            <p:extLst>
              <p:ext uri="{D42A27DB-BD31-4B8C-83A1-F6EECF244321}">
                <p14:modId xmlns:p14="http://schemas.microsoft.com/office/powerpoint/2010/main" val="1424256990"/>
              </p:ext>
            </p:extLst>
          </p:nvPr>
        </p:nvGraphicFramePr>
        <p:xfrm>
          <a:off x="460729" y="2024593"/>
          <a:ext cx="7838695" cy="3840480"/>
        </p:xfrm>
        <a:graphic>
          <a:graphicData uri="http://schemas.openxmlformats.org/drawingml/2006/table">
            <a:tbl>
              <a:tblPr firstRow="1" bandRow="1">
                <a:tableStyleId>{5C22544A-7EE6-4342-B048-85BDC9FD1C3A}</a:tableStyleId>
              </a:tblPr>
              <a:tblGrid>
                <a:gridCol w="3971987">
                  <a:extLst>
                    <a:ext uri="{9D8B030D-6E8A-4147-A177-3AD203B41FA5}">
                      <a16:colId xmlns:a16="http://schemas.microsoft.com/office/drawing/2014/main" val="1358612708"/>
                    </a:ext>
                  </a:extLst>
                </a:gridCol>
                <a:gridCol w="3866708">
                  <a:extLst>
                    <a:ext uri="{9D8B030D-6E8A-4147-A177-3AD203B41FA5}">
                      <a16:colId xmlns:a16="http://schemas.microsoft.com/office/drawing/2014/main" val="2701478789"/>
                    </a:ext>
                  </a:extLst>
                </a:gridCol>
              </a:tblGrid>
              <a:tr h="1225826">
                <a:tc rowSpan="2">
                  <a:txBody>
                    <a:bodyPr/>
                    <a:lstStyle/>
                    <a:p>
                      <a:pPr marL="0" lvl="0" indent="0" algn="l">
                        <a:buNone/>
                      </a:pPr>
                      <a:r>
                        <a:rPr lang="en-US" sz="1800" b="1" i="0" u="none" strike="noStrike" noProof="0">
                          <a:solidFill>
                            <a:srgbClr val="000000"/>
                          </a:solidFill>
                          <a:effectLst/>
                          <a:latin typeface="Calibri"/>
                        </a:rPr>
                        <a:t>Business Data and Application Data</a:t>
                      </a:r>
                    </a:p>
                    <a:p>
                      <a:pPr marL="285750" lvl="0" indent="-285750" algn="l">
                        <a:lnSpc>
                          <a:spcPct val="100000"/>
                        </a:lnSpc>
                        <a:spcBef>
                          <a:spcPts val="0"/>
                        </a:spcBef>
                        <a:spcAft>
                          <a:spcPts val="0"/>
                        </a:spcAft>
                        <a:buClr>
                          <a:srgbClr val="000000"/>
                        </a:buClr>
                        <a:buFont typeface="Arial,Sans-Serif"/>
                        <a:buChar char="•"/>
                      </a:pPr>
                      <a:r>
                        <a:rPr lang="en-US" sz="1800" b="0" i="0" u="none" strike="noStrike" noProof="0">
                          <a:solidFill>
                            <a:srgbClr val="000000"/>
                          </a:solidFill>
                          <a:effectLst/>
                          <a:latin typeface="Calibri"/>
                        </a:rPr>
                        <a:t>Data Governance Implementation </a:t>
                      </a:r>
                      <a:endParaRPr lang="en-US" sz="1800" b="1" i="0" u="none" strike="noStrike" noProof="0">
                        <a:solidFill>
                          <a:srgbClr val="000000"/>
                        </a:solidFill>
                        <a:effectLst/>
                        <a:latin typeface="Calibri"/>
                      </a:endParaRPr>
                    </a:p>
                    <a:p>
                      <a:pPr marL="285750" lvl="0" indent="-285750" algn="l">
                        <a:lnSpc>
                          <a:spcPct val="100000"/>
                        </a:lnSpc>
                        <a:spcBef>
                          <a:spcPts val="0"/>
                        </a:spcBef>
                        <a:spcAft>
                          <a:spcPts val="0"/>
                        </a:spcAft>
                        <a:buClr>
                          <a:srgbClr val="000000"/>
                        </a:buClr>
                        <a:buFont typeface="Arial,Sans-Serif"/>
                        <a:buChar char="•"/>
                      </a:pPr>
                      <a:r>
                        <a:rPr lang="en-US" sz="1800" b="0" i="0" u="none" strike="noStrike" noProof="0">
                          <a:solidFill>
                            <a:srgbClr val="000000"/>
                          </a:solidFill>
                          <a:effectLst/>
                          <a:latin typeface="Calibri"/>
                        </a:rPr>
                        <a:t>Data Analytics Enhancement </a:t>
                      </a:r>
                      <a:endParaRPr lang="en-US" sz="1800" b="1" i="0" u="none" strike="noStrike" noProof="0">
                        <a:solidFill>
                          <a:srgbClr val="000000"/>
                        </a:solidFill>
                        <a:effectLst/>
                        <a:latin typeface="Calibri"/>
                      </a:endParaRPr>
                    </a:p>
                    <a:p>
                      <a:pPr marL="285750" lvl="0" indent="-285750" algn="l">
                        <a:lnSpc>
                          <a:spcPct val="100000"/>
                        </a:lnSpc>
                        <a:spcBef>
                          <a:spcPts val="0"/>
                        </a:spcBef>
                        <a:spcAft>
                          <a:spcPts val="0"/>
                        </a:spcAft>
                        <a:buClr>
                          <a:srgbClr val="000000"/>
                        </a:buClr>
                        <a:buFont typeface="Arial,Sans-Serif"/>
                        <a:buChar char="•"/>
                      </a:pPr>
                      <a:r>
                        <a:rPr lang="en-US" sz="1800" b="0" i="0" u="none" strike="noStrike" noProof="0">
                          <a:solidFill>
                            <a:srgbClr val="000000"/>
                          </a:solidFill>
                          <a:effectLst/>
                          <a:latin typeface="Calibri"/>
                        </a:rPr>
                        <a:t>Data Security and Privacy Compliance</a:t>
                      </a:r>
                      <a:endParaRPr lang="en-US">
                        <a:solidFill>
                          <a:srgbClr val="000000"/>
                        </a:solidFill>
                      </a:endParaRP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chemeClr val="bg1">
                        <a:lumMod val="95000"/>
                      </a:schemeClr>
                    </a:solidFill>
                  </a:tcPr>
                </a:tc>
                <a:tc>
                  <a:txBody>
                    <a:bodyPr/>
                    <a:lstStyle/>
                    <a:p>
                      <a:pPr lvl="0" algn="l">
                        <a:buNone/>
                      </a:pPr>
                      <a:r>
                        <a:rPr lang="en-US" sz="1800" b="1" i="0" u="none" strike="noStrike" noProof="0">
                          <a:solidFill>
                            <a:srgbClr val="000000"/>
                          </a:solidFill>
                          <a:effectLst/>
                          <a:latin typeface="Calibri"/>
                        </a:rPr>
                        <a:t>Business Process</a:t>
                      </a:r>
                    </a:p>
                    <a:p>
                      <a:pPr marL="285750" lvl="0" indent="-285750" algn="l">
                        <a:buClr>
                          <a:srgbClr val="000000"/>
                        </a:buClr>
                        <a:buFont typeface="Arial,Sans-Serif"/>
                        <a:buChar char="•"/>
                      </a:pPr>
                      <a:r>
                        <a:rPr lang="en-US" sz="1800" b="0" i="0" u="none" strike="noStrike" noProof="0">
                          <a:solidFill>
                            <a:schemeClr val="tx1"/>
                          </a:solidFill>
                        </a:rPr>
                        <a:t>Continuous </a:t>
                      </a:r>
                      <a:r>
                        <a:rPr lang="en-US" sz="1800" b="0" i="0" u="none" strike="noStrike" noProof="0">
                          <a:solidFill>
                            <a:srgbClr val="000000"/>
                          </a:solidFill>
                          <a:latin typeface="Calibri"/>
                        </a:rPr>
                        <a:t>Feedback cycle through approval layers to increase process optimization</a:t>
                      </a:r>
                    </a:p>
                    <a:p>
                      <a:pPr marL="285750" lvl="0" indent="-285750" algn="l">
                        <a:buClr>
                          <a:srgbClr val="000000"/>
                        </a:buClr>
                        <a:buFont typeface="Arial,Sans-Serif"/>
                        <a:buChar char="•"/>
                      </a:pPr>
                      <a:r>
                        <a:rPr lang="en-US" sz="1800" b="0" i="0" u="none" strike="noStrike" noProof="0">
                          <a:solidFill>
                            <a:srgbClr val="000000"/>
                          </a:solidFill>
                          <a:latin typeface="Calibri"/>
                        </a:rPr>
                        <a:t>Communication inside the PO request pipeline</a:t>
                      </a:r>
                    </a:p>
                    <a:p>
                      <a:pPr marL="285750" lvl="0" indent="-285750" algn="l">
                        <a:lnSpc>
                          <a:spcPct val="100000"/>
                        </a:lnSpc>
                        <a:spcBef>
                          <a:spcPts val="0"/>
                        </a:spcBef>
                        <a:spcAft>
                          <a:spcPts val="0"/>
                        </a:spcAft>
                        <a:buClr>
                          <a:srgbClr val="000000"/>
                        </a:buClr>
                        <a:buFont typeface="Arial,Sans-Serif"/>
                        <a:buChar char="•"/>
                      </a:pPr>
                      <a:r>
                        <a:rPr lang="en-US" sz="1800" b="0" i="0" u="none" strike="noStrike" noProof="0">
                          <a:solidFill>
                            <a:srgbClr val="000000"/>
                          </a:solidFill>
                          <a:effectLst/>
                          <a:latin typeface="Calibri"/>
                        </a:rPr>
                        <a:t>Cross-Functional Collaboration </a:t>
                      </a:r>
                      <a:endParaRPr lang="en-US" sz="1800" b="1" i="0" u="none" strike="noStrike" noProof="0">
                        <a:solidFill>
                          <a:srgbClr val="000000"/>
                        </a:solidFill>
                        <a:effectLst/>
                        <a:latin typeface="Calibri"/>
                      </a:endParaRPr>
                    </a:p>
                    <a:p>
                      <a:pPr marL="285750" lvl="0" indent="-285750" algn="l">
                        <a:lnSpc>
                          <a:spcPct val="100000"/>
                        </a:lnSpc>
                        <a:spcBef>
                          <a:spcPts val="0"/>
                        </a:spcBef>
                        <a:spcAft>
                          <a:spcPts val="0"/>
                        </a:spcAft>
                        <a:buClr>
                          <a:srgbClr val="000000"/>
                        </a:buClr>
                        <a:buFont typeface="Arial,Sans-Serif"/>
                        <a:buChar char="•"/>
                      </a:pPr>
                      <a:r>
                        <a:rPr lang="en-US" sz="1800" b="0" i="0" u="none" strike="noStrike" noProof="0">
                          <a:solidFill>
                            <a:srgbClr val="000000"/>
                          </a:solidFill>
                          <a:effectLst/>
                          <a:latin typeface="Calibri"/>
                        </a:rPr>
                        <a:t>Digital Transformation</a:t>
                      </a:r>
                      <a:endParaRPr lang="en-US">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0788195"/>
                  </a:ext>
                </a:extLst>
              </a:tr>
              <a:tr h="380999">
                <a:tc vMerge="1">
                  <a:txBody>
                    <a:bodyPr/>
                    <a:lstStyle/>
                    <a:p>
                      <a:endParaRPr lang="en-US"/>
                    </a:p>
                  </a:txBody>
                  <a:tcP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bg1">
                        <a:lumMod val="95000"/>
                      </a:schemeClr>
                    </a:solidFill>
                  </a:tcPr>
                </a:tc>
                <a:tc>
                  <a:txBody>
                    <a:bodyPr/>
                    <a:lstStyle/>
                    <a:p>
                      <a:pPr marL="0" lvl="0" indent="0" algn="l">
                        <a:buFont typeface="Arial"/>
                        <a:buNone/>
                      </a:pPr>
                      <a:r>
                        <a:rPr lang="en-US" sz="1800" b="1" i="0" u="none" strike="noStrike" noProof="0">
                          <a:solidFill>
                            <a:srgbClr val="000000"/>
                          </a:solidFill>
                          <a:effectLst/>
                          <a:latin typeface="Calibri"/>
                        </a:rPr>
                        <a:t>Applications</a:t>
                      </a:r>
                      <a:endParaRPr lang="en-US" sz="1800" b="0" i="0" u="none" strike="noStrike" noProof="0">
                        <a:solidFill>
                          <a:srgbClr val="000000"/>
                        </a:solidFill>
                        <a:effectLst/>
                        <a:latin typeface="Calibri"/>
                      </a:endParaRPr>
                    </a:p>
                    <a:p>
                      <a:pPr marL="342900" lvl="0" indent="-342900" algn="l">
                        <a:buClr>
                          <a:srgbClr val="000000"/>
                        </a:buClr>
                        <a:buFont typeface="Arial,Sans-Serif"/>
                        <a:buChar char="•"/>
                      </a:pPr>
                      <a:r>
                        <a:rPr lang="nl-BE" sz="1800" b="0" i="0" u="none" strike="noStrike" noProof="0">
                          <a:solidFill>
                            <a:srgbClr val="000000"/>
                          </a:solidFill>
                          <a:effectLst/>
                          <a:latin typeface="Calibri"/>
                        </a:rPr>
                        <a:t>User Training </a:t>
                      </a:r>
                      <a:r>
                        <a:rPr lang="en-US" sz="1800" b="0" i="0" u="none" strike="noStrike" noProof="0">
                          <a:solidFill>
                            <a:srgbClr val="000000"/>
                          </a:solidFill>
                          <a:effectLst/>
                          <a:latin typeface="Calibri"/>
                        </a:rPr>
                        <a:t>and </a:t>
                      </a:r>
                      <a:r>
                        <a:rPr lang="nl-BE" sz="1800" b="0" i="0" u="none" strike="noStrike" noProof="0">
                          <a:solidFill>
                            <a:srgbClr val="000000"/>
                          </a:solidFill>
                          <a:effectLst/>
                          <a:latin typeface="Calibri"/>
                        </a:rPr>
                        <a:t>Support </a:t>
                      </a:r>
                      <a:br>
                        <a:rPr lang="nl-BE" sz="1800" b="0" i="0" u="none" strike="noStrike" noProof="0">
                          <a:solidFill>
                            <a:srgbClr val="000000"/>
                          </a:solidFill>
                          <a:effectLst/>
                          <a:latin typeface="Calibri"/>
                        </a:rPr>
                      </a:br>
                      <a:r>
                        <a:rPr lang="nl-BE" sz="1800" b="0" i="0" u="none" strike="noStrike" noProof="0">
                          <a:solidFill>
                            <a:srgbClr val="000000"/>
                          </a:solidFill>
                          <a:effectLst/>
                          <a:latin typeface="Calibri"/>
                        </a:rPr>
                        <a:t>Enhancement</a:t>
                      </a:r>
                      <a:endParaRPr lang="nl-BE" sz="1800">
                        <a:solidFill>
                          <a:srgbClr val="000000"/>
                        </a:solidFill>
                      </a:endParaRPr>
                    </a:p>
                  </a:txBody>
                  <a:tcP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solidFill>
                      <a:schemeClr val="bg1">
                        <a:lumMod val="95000"/>
                      </a:schemeClr>
                    </a:solidFill>
                  </a:tcPr>
                </a:tc>
                <a:extLst>
                  <a:ext uri="{0D108BD9-81ED-4DB2-BD59-A6C34878D82A}">
                    <a16:rowId xmlns:a16="http://schemas.microsoft.com/office/drawing/2014/main" val="1641450401"/>
                  </a:ext>
                </a:extLst>
              </a:tr>
              <a:tr h="361950">
                <a:tc gridSpan="2">
                  <a:txBody>
                    <a:bodyPr/>
                    <a:lstStyle/>
                    <a:p>
                      <a:pPr lvl="0" algn="ctr">
                        <a:buNone/>
                      </a:pPr>
                      <a:r>
                        <a:rPr lang="en-US" sz="1800" b="1" i="0">
                          <a:solidFill>
                            <a:srgbClr val="000000"/>
                          </a:solidFill>
                          <a:effectLst/>
                          <a:latin typeface="Calibri"/>
                        </a:rPr>
                        <a:t>Infrastructure</a:t>
                      </a:r>
                    </a:p>
                    <a:p>
                      <a:pPr marL="285750" lvl="0" indent="-285750" algn="ctr">
                        <a:buFont typeface="Arial"/>
                        <a:buChar char="•"/>
                      </a:pPr>
                      <a:r>
                        <a:rPr lang="en-US" sz="1800" b="0" i="0">
                          <a:solidFill>
                            <a:srgbClr val="000000"/>
                          </a:solidFill>
                          <a:effectLst/>
                          <a:latin typeface="Calibri"/>
                        </a:rPr>
                        <a:t>Not available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sz="1800" b="0" i="0">
                        <a:solidFill>
                          <a:schemeClr val="tx1"/>
                        </a:solidFill>
                        <a:effectLst/>
                        <a:latin typeface="Calibri"/>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2389200"/>
                  </a:ext>
                </a:extLst>
              </a:tr>
            </a:tbl>
          </a:graphicData>
        </a:graphic>
      </p:graphicFrame>
      <p:pic>
        <p:nvPicPr>
          <p:cNvPr id="4" name="Picture 3" descr="A hand writing on a screen&#10;&#10;Description automatically generated">
            <a:extLst>
              <a:ext uri="{FF2B5EF4-FFF2-40B4-BE49-F238E27FC236}">
                <a16:creationId xmlns:a16="http://schemas.microsoft.com/office/drawing/2014/main" id="{98C2CF77-467A-1EB5-C08E-646EB9DF8BCE}"/>
              </a:ext>
            </a:extLst>
          </p:cNvPr>
          <p:cNvPicPr>
            <a:picLocks noChangeAspect="1"/>
          </p:cNvPicPr>
          <p:nvPr/>
        </p:nvPicPr>
        <p:blipFill>
          <a:blip r:embed="rId3"/>
          <a:stretch>
            <a:fillRect/>
          </a:stretch>
        </p:blipFill>
        <p:spPr>
          <a:xfrm>
            <a:off x="8442407" y="3662367"/>
            <a:ext cx="3604814" cy="2422222"/>
          </a:xfrm>
          <a:prstGeom prst="rect">
            <a:avLst/>
          </a:prstGeom>
        </p:spPr>
      </p:pic>
    </p:spTree>
    <p:extLst>
      <p:ext uri="{BB962C8B-B14F-4D97-AF65-F5344CB8AC3E}">
        <p14:creationId xmlns:p14="http://schemas.microsoft.com/office/powerpoint/2010/main" val="365897279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1744</Words>
  <Application>Microsoft Office PowerPoint</Application>
  <PresentationFormat>Geniş ekran</PresentationFormat>
  <Paragraphs>270</Paragraphs>
  <Slides>21</Slides>
  <Notes>14</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21</vt:i4>
      </vt:variant>
    </vt:vector>
  </HeadingPairs>
  <TitlesOfParts>
    <vt:vector size="30" baseType="lpstr">
      <vt:lpstr>Arial</vt:lpstr>
      <vt:lpstr>Arial,Sans-Serif</vt:lpstr>
      <vt:lpstr>Calibri</vt:lpstr>
      <vt:lpstr>Calibri Light</vt:lpstr>
      <vt:lpstr>Courier New</vt:lpstr>
      <vt:lpstr>Segoe UI</vt:lpstr>
      <vt:lpstr>Wingdings</vt:lpstr>
      <vt:lpstr>Wingdings,Sans-Serif</vt:lpstr>
      <vt:lpstr>Retrospect</vt:lpstr>
      <vt:lpstr>CArM Phase 1</vt:lpstr>
      <vt:lpstr>PowerPoint Sunusu</vt:lpstr>
      <vt:lpstr> Scope</vt:lpstr>
      <vt:lpstr>Relevant stakeholders</vt:lpstr>
      <vt:lpstr> SWOT Analysis</vt:lpstr>
      <vt:lpstr> SWOT Analysis</vt:lpstr>
      <vt:lpstr> SWOT Analysis</vt:lpstr>
      <vt:lpstr> SWOT Analysis</vt:lpstr>
      <vt:lpstr> Drivers of Change</vt:lpstr>
      <vt:lpstr>Overall Vision</vt:lpstr>
      <vt:lpstr>Overall Vision</vt:lpstr>
      <vt:lpstr>CArM Phase 2</vt:lpstr>
      <vt:lpstr>Functional requirements</vt:lpstr>
      <vt:lpstr>Non-functional requirements</vt:lpstr>
      <vt:lpstr>CArM Phase 3</vt:lpstr>
      <vt:lpstr>Roadmap and planning</vt:lpstr>
      <vt:lpstr>Roadmap and planning</vt:lpstr>
      <vt:lpstr>Impact Analysis</vt:lpstr>
      <vt:lpstr>Cost Benefit Analysis</vt:lpstr>
      <vt:lpstr>PowerPoint Sunusu</vt:lpstr>
      <vt:lpstr>Architecture Solutions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Bpost case</dc:title>
  <dc:creator>familie Bussels</dc:creator>
  <cp:lastModifiedBy>Mutlu Taygut</cp:lastModifiedBy>
  <cp:revision>6</cp:revision>
  <dcterms:created xsi:type="dcterms:W3CDTF">2023-11-10T16:11:36Z</dcterms:created>
  <dcterms:modified xsi:type="dcterms:W3CDTF">2024-01-15T20:38:43Z</dcterms:modified>
</cp:coreProperties>
</file>