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ibm.box.com/shared/static/fbpwbovar7lf8p5sgddm06cgipa2rxpe.js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lang="en" sz="2600">
                <a:latin typeface="Arial"/>
                <a:ea typeface="Arial"/>
                <a:cs typeface="Arial"/>
                <a:sym typeface="Arial"/>
              </a:rPr>
              <a:t>             A REPORT On Battle of Neighborhoods </a:t>
            </a:r>
            <a:endParaRPr sz="2600">
              <a:latin typeface="Arial"/>
              <a:ea typeface="Arial"/>
              <a:cs typeface="Arial"/>
              <a:sym typeface="Arial"/>
            </a:endParaRPr>
          </a:p>
          <a:p>
            <a:pPr indent="457200" lvl="0" marL="914400" rtl="0" algn="just">
              <a:lnSpc>
                <a:spcPct val="115000"/>
              </a:lnSpc>
              <a:spcBef>
                <a:spcPts val="300"/>
              </a:spcBef>
              <a:spcAft>
                <a:spcPts val="300"/>
              </a:spcAft>
              <a:buNone/>
            </a:pPr>
            <a:r>
              <a:rPr lang="en" sz="2600">
                <a:latin typeface="Arial"/>
                <a:ea typeface="Arial"/>
                <a:cs typeface="Arial"/>
                <a:sym typeface="Arial"/>
              </a:rPr>
              <a:t>              Of New York City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457200" lvl="0" marL="4572000" rtl="0" algn="just">
              <a:lnSpc>
                <a:spcPct val="115000"/>
              </a:lnSpc>
              <a:spcBef>
                <a:spcPts val="0"/>
              </a:spcBef>
              <a:spcAft>
                <a:spcPts val="0"/>
              </a:spcAft>
              <a:buNone/>
            </a:pPr>
            <a:r>
              <a:rPr lang="en" sz="2600">
                <a:latin typeface="Arial"/>
                <a:ea typeface="Arial"/>
                <a:cs typeface="Arial"/>
                <a:sym typeface="Arial"/>
              </a:rPr>
              <a:t> by </a:t>
            </a:r>
            <a:endParaRPr sz="2600">
              <a:latin typeface="Arial"/>
              <a:ea typeface="Arial"/>
              <a:cs typeface="Arial"/>
              <a:sym typeface="Arial"/>
            </a:endParaRPr>
          </a:p>
          <a:p>
            <a:pPr indent="457200" lvl="0" marL="4572000" rtl="0" algn="just">
              <a:lnSpc>
                <a:spcPct val="115000"/>
              </a:lnSpc>
              <a:spcBef>
                <a:spcPts val="300"/>
              </a:spcBef>
              <a:spcAft>
                <a:spcPts val="300"/>
              </a:spcAft>
              <a:buNone/>
            </a:pPr>
            <a:r>
              <a:rPr lang="en" sz="2600">
                <a:latin typeface="Arial"/>
                <a:ea typeface="Arial"/>
                <a:cs typeface="Arial"/>
                <a:sym typeface="Arial"/>
              </a:rPr>
              <a:t>JA</a:t>
            </a:r>
            <a:r>
              <a:rPr lang="en" sz="2600">
                <a:latin typeface="Arial"/>
                <a:ea typeface="Arial"/>
                <a:cs typeface="Arial"/>
                <a:sym typeface="Arial"/>
              </a:rPr>
              <a:t>YANTH KUMAR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92" name="Google Shape;92;p14"/>
          <p:cNvSpPr txBox="1"/>
          <p:nvPr/>
        </p:nvSpPr>
        <p:spPr>
          <a:xfrm>
            <a:off x="905950" y="1534275"/>
            <a:ext cx="6809400" cy="2396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Grouping Different Neighborhoods of New York City into clusters of same type.</a:t>
            </a:r>
            <a:endParaRPr sz="2400"/>
          </a:p>
          <a:p>
            <a:pPr indent="-381000" lvl="0" marL="457200" rtl="0" algn="l">
              <a:spcBef>
                <a:spcPts val="0"/>
              </a:spcBef>
              <a:spcAft>
                <a:spcPts val="0"/>
              </a:spcAft>
              <a:buSzPts val="2400"/>
              <a:buChar char="●"/>
            </a:pPr>
            <a:r>
              <a:rPr lang="en" sz="2400"/>
              <a:t>This Can be used by people who would want set up new business for finding best location for them</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98" name="Google Shape;98;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NeighborHood Data</a:t>
            </a:r>
            <a:endParaRPr>
              <a:solidFill>
                <a:schemeClr val="lt1"/>
              </a:solidFill>
            </a:endParaRPr>
          </a:p>
        </p:txBody>
      </p:sp>
      <p:sp>
        <p:nvSpPr>
          <p:cNvPr id="100" name="Google Shape;100;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457200" lvl="0" marL="0" marR="0" rtl="0" algn="l">
              <a:spcBef>
                <a:spcPts val="0"/>
              </a:spcBef>
              <a:spcAft>
                <a:spcPts val="0"/>
              </a:spcAft>
              <a:buNone/>
            </a:pPr>
            <a:r>
              <a:rPr lang="en" sz="1600">
                <a:solidFill>
                  <a:srgbClr val="000000"/>
                </a:solidFill>
                <a:latin typeface="Arial"/>
                <a:ea typeface="Arial"/>
                <a:cs typeface="Arial"/>
                <a:sym typeface="Arial"/>
              </a:rPr>
              <a:t>We get data of NYC Neighborhoods from </a:t>
            </a:r>
            <a:r>
              <a:rPr lang="en" sz="1600" u="sng">
                <a:solidFill>
                  <a:srgbClr val="1155CC"/>
                </a:solidFill>
                <a:latin typeface="Arial"/>
                <a:ea typeface="Arial"/>
                <a:cs typeface="Arial"/>
                <a:sym typeface="Arial"/>
                <a:hlinkClick r:id="rId3"/>
              </a:rPr>
              <a:t>here</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marR="0" rtl="0" algn="l">
              <a:spcBef>
                <a:spcPts val="0"/>
              </a:spcBef>
              <a:spcAft>
                <a:spcPts val="0"/>
              </a:spcAft>
              <a:buNone/>
            </a:pPr>
            <a:r>
              <a:rPr lang="en" sz="1600">
                <a:solidFill>
                  <a:srgbClr val="000000"/>
                </a:solidFill>
                <a:latin typeface="Arial"/>
                <a:ea typeface="Arial"/>
                <a:cs typeface="Arial"/>
                <a:sym typeface="Arial"/>
              </a:rPr>
              <a:t> It is a JSON file. We </a:t>
            </a:r>
            <a:endParaRPr sz="1600">
              <a:solidFill>
                <a:srgbClr val="000000"/>
              </a:solidFill>
              <a:latin typeface="Arial"/>
              <a:ea typeface="Arial"/>
              <a:cs typeface="Arial"/>
              <a:sym typeface="Arial"/>
            </a:endParaRPr>
          </a:p>
          <a:p>
            <a:pPr indent="0" lvl="0" marL="0" marR="0" rtl="0" algn="l">
              <a:spcBef>
                <a:spcPts val="0"/>
              </a:spcBef>
              <a:spcAft>
                <a:spcPts val="0"/>
              </a:spcAft>
              <a:buNone/>
            </a:pPr>
            <a:r>
              <a:rPr lang="en" sz="1600">
                <a:solidFill>
                  <a:srgbClr val="000000"/>
                </a:solidFill>
                <a:latin typeface="Arial"/>
                <a:ea typeface="Arial"/>
                <a:cs typeface="Arial"/>
                <a:sym typeface="Arial"/>
              </a:rPr>
              <a:t>extract the Neighborhood, Borough, Longitude and Latitude information from </a:t>
            </a:r>
            <a:endParaRPr sz="1600">
              <a:solidFill>
                <a:srgbClr val="000000"/>
              </a:solidFill>
              <a:latin typeface="Arial"/>
              <a:ea typeface="Arial"/>
              <a:cs typeface="Arial"/>
              <a:sym typeface="Arial"/>
            </a:endParaRPr>
          </a:p>
          <a:p>
            <a:pPr indent="0" lvl="0" marL="0" marR="0" rtl="0" algn="l">
              <a:spcBef>
                <a:spcPts val="0"/>
              </a:spcBef>
              <a:spcAft>
                <a:spcPts val="0"/>
              </a:spcAft>
              <a:buNone/>
            </a:pPr>
            <a:r>
              <a:rPr lang="en" sz="1600">
                <a:solidFill>
                  <a:srgbClr val="000000"/>
                </a:solidFill>
                <a:latin typeface="Arial"/>
                <a:ea typeface="Arial"/>
                <a:cs typeface="Arial"/>
                <a:sym typeface="Arial"/>
              </a:rPr>
              <a:t>the file.</a:t>
            </a:r>
            <a:endParaRPr sz="1600"/>
          </a:p>
        </p:txBody>
      </p:sp>
      <p:sp>
        <p:nvSpPr>
          <p:cNvPr id="101" name="Google Shape;101;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Categories</a:t>
            </a:r>
            <a:endParaRPr>
              <a:solidFill>
                <a:schemeClr val="lt1"/>
              </a:solidFill>
            </a:endParaRPr>
          </a:p>
        </p:txBody>
      </p:sp>
      <p:sp>
        <p:nvSpPr>
          <p:cNvPr id="103" name="Google Shape;103;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latin typeface="Arial"/>
                <a:ea typeface="Arial"/>
                <a:cs typeface="Arial"/>
                <a:sym typeface="Arial"/>
              </a:rPr>
              <a:t>we get categories and subcategories that go into them from Foursquare</a:t>
            </a:r>
            <a:endParaRPr sz="1600"/>
          </a:p>
        </p:txBody>
      </p:sp>
      <p:sp>
        <p:nvSpPr>
          <p:cNvPr id="104" name="Google Shape;104;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Venue list</a:t>
            </a:r>
            <a:endParaRPr>
              <a:solidFill>
                <a:schemeClr val="lt1"/>
              </a:solidFill>
            </a:endParaRPr>
          </a:p>
        </p:txBody>
      </p:sp>
      <p:sp>
        <p:nvSpPr>
          <p:cNvPr id="106" name="Google Shape;106;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latin typeface="Arial"/>
                <a:ea typeface="Arial"/>
                <a:cs typeface="Arial"/>
                <a:sym typeface="Arial"/>
              </a:rPr>
              <a:t>we get venues in the neighborhood from above latitude and longitude up to 1000 mt radius and Limit of 100 venues(that is max given by foursquare)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descr="Background pointer shape in timeline graphic" id="116" name="Google Shape;116;p17"/>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7"/>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1</a:t>
            </a:r>
            <a:endParaRPr sz="1600">
              <a:solidFill>
                <a:schemeClr val="lt1"/>
              </a:solidFill>
            </a:endParaRPr>
          </a:p>
        </p:txBody>
      </p:sp>
      <p:grpSp>
        <p:nvGrpSpPr>
          <p:cNvPr id="118" name="Google Shape;118;p17"/>
          <p:cNvGrpSpPr/>
          <p:nvPr/>
        </p:nvGrpSpPr>
        <p:grpSpPr>
          <a:xfrm>
            <a:off x="969270" y="1610215"/>
            <a:ext cx="198900" cy="593656"/>
            <a:chOff x="777447" y="1610215"/>
            <a:chExt cx="198900" cy="593656"/>
          </a:xfrm>
        </p:grpSpPr>
        <p:cxnSp>
          <p:nvCxnSpPr>
            <p:cNvPr id="119" name="Google Shape;119;p1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0" name="Google Shape;120;p17"/>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7"/>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1600"/>
              </a:spcBef>
              <a:spcAft>
                <a:spcPts val="400"/>
              </a:spcAft>
              <a:buNone/>
            </a:pPr>
            <a:r>
              <a:rPr b="1" lang="en" sz="1400">
                <a:latin typeface="Arial"/>
                <a:ea typeface="Arial"/>
                <a:cs typeface="Arial"/>
                <a:sym typeface="Arial"/>
              </a:rPr>
              <a:t>Getting New York City Neighborhood Data</a:t>
            </a:r>
            <a:endParaRPr sz="1600"/>
          </a:p>
        </p:txBody>
      </p:sp>
      <p:sp>
        <p:nvSpPr>
          <p:cNvPr descr="Background pointer shape in timeline graphic" id="122" name="Google Shape;122;p17"/>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3" name="Google Shape;123;p17"/>
          <p:cNvSpPr txBox="1"/>
          <p:nvPr>
            <p:ph idx="4294967295" type="body"/>
          </p:nvPr>
        </p:nvSpPr>
        <p:spPr>
          <a:xfrm>
            <a:off x="2124379" y="22896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2</a:t>
            </a:r>
            <a:endParaRPr sz="1600">
              <a:solidFill>
                <a:schemeClr val="lt1"/>
              </a:solidFill>
            </a:endParaRPr>
          </a:p>
        </p:txBody>
      </p:sp>
      <p:grpSp>
        <p:nvGrpSpPr>
          <p:cNvPr id="124" name="Google Shape;124;p17"/>
          <p:cNvGrpSpPr/>
          <p:nvPr/>
        </p:nvGrpSpPr>
        <p:grpSpPr>
          <a:xfrm>
            <a:off x="2684632" y="2938958"/>
            <a:ext cx="198900" cy="593656"/>
            <a:chOff x="2223534" y="2938958"/>
            <a:chExt cx="198900" cy="593656"/>
          </a:xfrm>
        </p:grpSpPr>
        <p:cxnSp>
          <p:nvCxnSpPr>
            <p:cNvPr id="125" name="Google Shape;125;p1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6" name="Google Shape;126;p1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7"/>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1600"/>
              </a:spcBef>
              <a:spcAft>
                <a:spcPts val="400"/>
              </a:spcAft>
              <a:buNone/>
            </a:pPr>
            <a:r>
              <a:rPr b="1" lang="en" sz="1400">
                <a:latin typeface="Arial"/>
                <a:ea typeface="Arial"/>
                <a:cs typeface="Arial"/>
                <a:sym typeface="Arial"/>
              </a:rPr>
              <a:t>Get Categories and Sub Categories From Foursquare</a:t>
            </a:r>
            <a:endParaRPr sz="1600"/>
          </a:p>
        </p:txBody>
      </p:sp>
      <p:sp>
        <p:nvSpPr>
          <p:cNvPr descr="Background pointer shape in timeline graphic" id="128" name="Google Shape;128;p1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7"/>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3</a:t>
            </a:r>
            <a:endParaRPr sz="1600">
              <a:solidFill>
                <a:schemeClr val="lt1"/>
              </a:solidFill>
            </a:endParaRPr>
          </a:p>
        </p:txBody>
      </p:sp>
      <p:grpSp>
        <p:nvGrpSpPr>
          <p:cNvPr id="130" name="Google Shape;130;p17"/>
          <p:cNvGrpSpPr/>
          <p:nvPr/>
        </p:nvGrpSpPr>
        <p:grpSpPr>
          <a:xfrm>
            <a:off x="4319545" y="1610215"/>
            <a:ext cx="198900" cy="593656"/>
            <a:chOff x="3918084" y="1610215"/>
            <a:chExt cx="198900" cy="593656"/>
          </a:xfrm>
        </p:grpSpPr>
        <p:cxnSp>
          <p:nvCxnSpPr>
            <p:cNvPr id="131" name="Google Shape;131;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2" name="Google Shape;132;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7"/>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lnSpc>
                <a:spcPct val="100000"/>
              </a:lnSpc>
              <a:spcBef>
                <a:spcPts val="1100"/>
              </a:spcBef>
              <a:spcAft>
                <a:spcPts val="0"/>
              </a:spcAft>
              <a:buNone/>
            </a:pPr>
            <a:r>
              <a:rPr b="1" lang="en" sz="1400">
                <a:latin typeface="Arial"/>
                <a:ea typeface="Arial"/>
                <a:cs typeface="Arial"/>
                <a:sym typeface="Arial"/>
              </a:rPr>
              <a:t>Get Venues nearby to neighborhood location</a:t>
            </a:r>
            <a:endParaRPr sz="1600"/>
          </a:p>
        </p:txBody>
      </p:sp>
      <p:sp>
        <p:nvSpPr>
          <p:cNvPr descr="Background pointer shape in timeline graphic" id="134" name="Google Shape;134;p1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5" name="Google Shape;135;p17"/>
          <p:cNvSpPr txBox="1"/>
          <p:nvPr>
            <p:ph idx="4294967295" type="body"/>
          </p:nvPr>
        </p:nvSpPr>
        <p:spPr>
          <a:xfrm>
            <a:off x="5439624"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4</a:t>
            </a:r>
            <a:endParaRPr sz="1600">
              <a:solidFill>
                <a:schemeClr val="lt1"/>
              </a:solidFill>
            </a:endParaRPr>
          </a:p>
        </p:txBody>
      </p:sp>
      <p:grpSp>
        <p:nvGrpSpPr>
          <p:cNvPr id="136" name="Google Shape;136;p17"/>
          <p:cNvGrpSpPr/>
          <p:nvPr/>
        </p:nvGrpSpPr>
        <p:grpSpPr>
          <a:xfrm>
            <a:off x="5973070" y="2938958"/>
            <a:ext cx="198900" cy="593656"/>
            <a:chOff x="5958946" y="2938958"/>
            <a:chExt cx="198900" cy="593656"/>
          </a:xfrm>
        </p:grpSpPr>
        <p:cxnSp>
          <p:nvCxnSpPr>
            <p:cNvPr id="137" name="Google Shape;137;p1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8" name="Google Shape;138;p1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7"/>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b="1" lang="en" sz="1400">
                <a:latin typeface="Arial"/>
                <a:ea typeface="Arial"/>
                <a:cs typeface="Arial"/>
                <a:sym typeface="Arial"/>
              </a:rPr>
              <a:t>PreProcess Data for Modelling</a:t>
            </a:r>
            <a:endParaRPr b="1" sz="1400">
              <a:latin typeface="Arial"/>
              <a:ea typeface="Arial"/>
              <a:cs typeface="Arial"/>
              <a:sym typeface="Arial"/>
            </a:endParaRPr>
          </a:p>
          <a:p>
            <a:pPr indent="0" lvl="0" marL="0" rtl="0" algn="l">
              <a:spcBef>
                <a:spcPts val="400"/>
              </a:spcBef>
              <a:spcAft>
                <a:spcPts val="1600"/>
              </a:spcAft>
              <a:buNone/>
            </a:pPr>
            <a:r>
              <a:t/>
            </a:r>
            <a:endParaRPr sz="1600"/>
          </a:p>
        </p:txBody>
      </p:sp>
      <p:sp>
        <p:nvSpPr>
          <p:cNvPr descr="Background pointer shape in timeline graphic" id="140" name="Google Shape;140;p17"/>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1" name="Google Shape;141;p17"/>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5</a:t>
            </a:r>
            <a:endParaRPr sz="1600">
              <a:solidFill>
                <a:schemeClr val="lt1"/>
              </a:solidFill>
            </a:endParaRPr>
          </a:p>
        </p:txBody>
      </p:sp>
      <p:grpSp>
        <p:nvGrpSpPr>
          <p:cNvPr id="142" name="Google Shape;142;p17"/>
          <p:cNvGrpSpPr/>
          <p:nvPr/>
        </p:nvGrpSpPr>
        <p:grpSpPr>
          <a:xfrm>
            <a:off x="7669807" y="1610215"/>
            <a:ext cx="198900" cy="593656"/>
            <a:chOff x="3918084" y="1610215"/>
            <a:chExt cx="198900" cy="593656"/>
          </a:xfrm>
        </p:grpSpPr>
        <p:cxnSp>
          <p:nvCxnSpPr>
            <p:cNvPr id="143" name="Google Shape;143;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4" name="Google Shape;144;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7"/>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1600"/>
              </a:spcBef>
              <a:spcAft>
                <a:spcPts val="400"/>
              </a:spcAft>
              <a:buNone/>
            </a:pPr>
            <a:r>
              <a:rPr b="1" lang="en" sz="1400">
                <a:latin typeface="Arial"/>
                <a:ea typeface="Arial"/>
                <a:cs typeface="Arial"/>
                <a:sym typeface="Arial"/>
              </a:rPr>
              <a:t>Use KMeans to Cluster the Neighborhoods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0" y="109265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Resulting Cluster Map</a:t>
            </a:r>
            <a:endParaRPr/>
          </a:p>
        </p:txBody>
      </p:sp>
      <p:pic>
        <p:nvPicPr>
          <p:cNvPr id="151" name="Google Shape;151;p18"/>
          <p:cNvPicPr preferRelativeResize="0"/>
          <p:nvPr/>
        </p:nvPicPr>
        <p:blipFill>
          <a:blip r:embed="rId3">
            <a:alphaModFix/>
          </a:blip>
          <a:stretch>
            <a:fillRect/>
          </a:stretch>
        </p:blipFill>
        <p:spPr>
          <a:xfrm>
            <a:off x="3637250" y="0"/>
            <a:ext cx="5506750" cy="5143500"/>
          </a:xfrm>
          <a:prstGeom prst="rect">
            <a:avLst/>
          </a:prstGeom>
          <a:noFill/>
          <a:ln>
            <a:noFill/>
          </a:ln>
        </p:spPr>
      </p:pic>
      <p:sp>
        <p:nvSpPr>
          <p:cNvPr id="152" name="Google Shape;152;p18"/>
          <p:cNvSpPr txBox="1"/>
          <p:nvPr/>
        </p:nvSpPr>
        <p:spPr>
          <a:xfrm>
            <a:off x="394525" y="3039350"/>
            <a:ext cx="2323200" cy="12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 Cluster1</a:t>
            </a:r>
            <a:endParaRPr/>
          </a:p>
          <a:p>
            <a:pPr indent="0" lvl="0" marL="0" rtl="0" algn="l">
              <a:spcBef>
                <a:spcPts val="0"/>
              </a:spcBef>
              <a:spcAft>
                <a:spcPts val="0"/>
              </a:spcAft>
              <a:buNone/>
            </a:pPr>
            <a:r>
              <a:rPr lang="en"/>
              <a:t>Violet - Cluster2</a:t>
            </a:r>
            <a:endParaRPr/>
          </a:p>
          <a:p>
            <a:pPr indent="0" lvl="0" marL="0" rtl="0" algn="l">
              <a:spcBef>
                <a:spcPts val="0"/>
              </a:spcBef>
              <a:spcAft>
                <a:spcPts val="0"/>
              </a:spcAft>
              <a:buNone/>
            </a:pPr>
            <a:r>
              <a:rPr lang="en"/>
              <a:t>Green - Cluster3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58" name="Google Shape;158;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We used Data analysis on New York City to get neighborhood types by using venues list from Foursquare API. The results show fine boundary between different clusters and also no of venues from the tables show decreasing order as we go away from violet to green to red. But there was a limitation as we get max 100 values for a query which could have give better insights</a:t>
            </a:r>
            <a:endParaRPr sz="16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