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>
        <p:scale>
          <a:sx n="125" d="100"/>
          <a:sy n="125" d="100"/>
        </p:scale>
        <p:origin x="1224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128B-F501-5241-A122-710192EFE7FC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7E071-3DA9-C54D-9A9F-8073BF308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45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竹村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E071-3DA9-C54D-9A9F-8073BF308BA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7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阿曽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E071-3DA9-C54D-9A9F-8073BF308BA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74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阿曽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E071-3DA9-C54D-9A9F-8073BF308BA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522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阿曽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E071-3DA9-C54D-9A9F-8073BF308BA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976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田中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E071-3DA9-C54D-9A9F-8073BF308BA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929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竹村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E071-3DA9-C54D-9A9F-8073BF308BA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5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武藤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E071-3DA9-C54D-9A9F-8073BF308BA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03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武藤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E071-3DA9-C54D-9A9F-8073BF308BA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野口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E071-3DA9-C54D-9A9F-8073BF308BA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12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野口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E071-3DA9-C54D-9A9F-8073BF308BA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60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野口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E071-3DA9-C54D-9A9F-8073BF308BA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383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田中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E071-3DA9-C54D-9A9F-8073BF308BA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26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田中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E071-3DA9-C54D-9A9F-8073BF308BA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32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88D7-5470-754A-9CE7-6EA33D4F9301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4202-6540-B142-B47B-695D56B1A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07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88D7-5470-754A-9CE7-6EA33D4F9301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4202-6540-B142-B47B-695D56B1A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93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88D7-5470-754A-9CE7-6EA33D4F9301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4202-6540-B142-B47B-695D56B1A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98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88D7-5470-754A-9CE7-6EA33D4F9301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4202-6540-B142-B47B-695D56B1A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92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88D7-5470-754A-9CE7-6EA33D4F9301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4202-6540-B142-B47B-695D56B1A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43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88D7-5470-754A-9CE7-6EA33D4F9301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4202-6540-B142-B47B-695D56B1A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88D7-5470-754A-9CE7-6EA33D4F9301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4202-6540-B142-B47B-695D56B1A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42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88D7-5470-754A-9CE7-6EA33D4F9301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4202-6540-B142-B47B-695D56B1A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69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88D7-5470-754A-9CE7-6EA33D4F9301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4202-6540-B142-B47B-695D56B1A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4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88D7-5470-754A-9CE7-6EA33D4F9301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4202-6540-B142-B47B-695D56B1A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31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88D7-5470-754A-9CE7-6EA33D4F9301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4202-6540-B142-B47B-695D56B1A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45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E88D7-5470-754A-9CE7-6EA33D4F9301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04202-6540-B142-B47B-695D56B1A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hyperlink" Target="http://g43sn36e1fu3c3.home-ip.aterm.jp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Deep</a:t>
            </a:r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 </a:t>
            </a:r>
            <a:r>
              <a:rPr kumimoji="1"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Learning</a:t>
            </a:r>
            <a:r>
              <a:rPr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基礎講座</a:t>
            </a:r>
            <a:r>
              <a:rPr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/>
            </a:r>
            <a:br>
              <a:rPr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</a:br>
            <a:r>
              <a:rPr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最終報告会</a:t>
            </a:r>
            <a:endParaRPr kumimoji="1" lang="ja-JP" altLang="en-US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チーム</a:t>
            </a:r>
            <a:r>
              <a:rPr kumimoji="1"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D</a:t>
            </a:r>
          </a:p>
          <a:p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メンバー：武藤優哉、阿曽真至、田中幹大、野口敦裕、竹村航太</a:t>
            </a:r>
            <a:endParaRPr kumimoji="1" lang="en-US" altLang="ja-JP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</p:spTree>
    <p:extLst>
      <p:ext uri="{BB962C8B-B14F-4D97-AF65-F5344CB8AC3E}">
        <p14:creationId xmlns:p14="http://schemas.microsoft.com/office/powerpoint/2010/main" val="381167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"/>
    </mc:Choice>
    <mc:Fallback xmlns="">
      <p:transition spd="slow" advTm="55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756745"/>
            <a:ext cx="7886700" cy="3591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１．動画編集</a:t>
            </a:r>
            <a:endParaRPr kumimoji="1" lang="en-US" altLang="ja-JP" sz="36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marL="0" indent="0">
              <a:buNone/>
            </a:pPr>
            <a:r>
              <a:rPr kumimoji="1" lang="en-US" altLang="ja-JP" sz="36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	</a:t>
            </a:r>
            <a:r>
              <a:rPr kumimoji="1" lang="ja-JP" altLang="en-US" sz="36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・顔シーンのみの動画</a:t>
            </a:r>
            <a:endParaRPr kumimoji="1" lang="en-US" altLang="ja-JP" sz="36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marL="0" indent="0">
              <a:buNone/>
            </a:pPr>
            <a:r>
              <a:rPr lang="en-US" altLang="ja-JP" sz="3600" dirty="0">
                <a:latin typeface="游ゴシック体 ミディアム"/>
                <a:ea typeface="游ゴシック体 ミディアム"/>
                <a:cs typeface="游ゴシック体 ミディアム"/>
              </a:rPr>
              <a:t>	</a:t>
            </a:r>
            <a:r>
              <a:rPr lang="ja-JP" altLang="en-US" sz="36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・顔部分を囲った動画</a:t>
            </a:r>
            <a:endParaRPr lang="en-US" altLang="ja-JP" sz="36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marL="0" indent="0">
              <a:buNone/>
            </a:pPr>
            <a:r>
              <a:rPr kumimoji="1" lang="ja-JP" altLang="en-US" sz="36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２</a:t>
            </a:r>
            <a:r>
              <a:rPr kumimoji="1" lang="en-US" altLang="ja-JP" sz="36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.</a:t>
            </a:r>
            <a:r>
              <a:rPr kumimoji="1" lang="ja-JP" altLang="en-US" sz="36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　ウェブアプリ</a:t>
            </a:r>
            <a:endParaRPr kumimoji="1" lang="en-US" altLang="ja-JP" sz="36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marL="0" indent="0">
              <a:buNone/>
            </a:pPr>
            <a:r>
              <a:rPr kumimoji="1" lang="en-US" altLang="ja-JP" sz="36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 3 .  </a:t>
            </a:r>
            <a:r>
              <a:rPr kumimoji="1" lang="ja-JP" altLang="en-US" sz="36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人物相関図生成</a:t>
            </a:r>
            <a:endParaRPr kumimoji="1" lang="en-US" altLang="ja-JP" sz="36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</p:spTree>
    <p:extLst>
      <p:ext uri="{BB962C8B-B14F-4D97-AF65-F5344CB8AC3E}">
        <p14:creationId xmlns:p14="http://schemas.microsoft.com/office/powerpoint/2010/main" val="7818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動画編集</a:t>
            </a:r>
            <a:endParaRPr kumimoji="1" lang="ja-JP" altLang="en-US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pic>
        <p:nvPicPr>
          <p:cNvPr id="16" name="コンテンツ プレースホルダー 1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3" y="1702187"/>
            <a:ext cx="1882082" cy="1411561"/>
          </a:xfr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820" y="1706712"/>
            <a:ext cx="1876049" cy="140703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84" y="1702187"/>
            <a:ext cx="1882081" cy="1411561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29" y="1702187"/>
            <a:ext cx="1882082" cy="141156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7" y="5170460"/>
            <a:ext cx="1853573" cy="139018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58" y="5170461"/>
            <a:ext cx="1864811" cy="1398609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84" y="5149079"/>
            <a:ext cx="1882081" cy="1411561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29" y="5170460"/>
            <a:ext cx="1882082" cy="1411561"/>
          </a:xfrm>
          <a:prstGeom prst="rect">
            <a:avLst/>
          </a:prstGeom>
        </p:spPr>
      </p:pic>
      <p:sp>
        <p:nvSpPr>
          <p:cNvPr id="30" name="下矢印 29"/>
          <p:cNvSpPr/>
          <p:nvPr/>
        </p:nvSpPr>
        <p:spPr>
          <a:xfrm>
            <a:off x="3355522" y="3548743"/>
            <a:ext cx="2612571" cy="142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ウェブアプリ</a:t>
            </a:r>
            <a:endParaRPr kumimoji="1" lang="ja-JP" altLang="en-US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0" b="37598"/>
          <a:stretch/>
        </p:blipFill>
        <p:spPr>
          <a:xfrm>
            <a:off x="568930" y="1417638"/>
            <a:ext cx="8003570" cy="4716691"/>
          </a:xfrm>
        </p:spPr>
      </p:pic>
      <p:sp>
        <p:nvSpPr>
          <p:cNvPr id="3" name="テキスト ボックス 2"/>
          <p:cNvSpPr txBox="1"/>
          <p:nvPr/>
        </p:nvSpPr>
        <p:spPr>
          <a:xfrm>
            <a:off x="1995155" y="6278880"/>
            <a:ext cx="515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linkClick r:id="rId4"/>
              </a:rPr>
              <a:t>http://</a:t>
            </a:r>
            <a:r>
              <a:rPr lang="en-US" altLang="ja-JP" dirty="0" smtClean="0">
                <a:hlinkClick r:id="rId4"/>
              </a:rPr>
              <a:t>g43sn36e1fu3c3.home-ip.aterm.jp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で稼働中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668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78582" y="254318"/>
            <a:ext cx="8836502" cy="599122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共起率と頻度に</a:t>
            </a:r>
            <a:r>
              <a:rPr lang="ja-JP" altLang="en-US" smtClean="0"/>
              <a:t>よる人物相関図生成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58" y="965200"/>
            <a:ext cx="5801044" cy="5801044"/>
          </a:xfrm>
        </p:spPr>
      </p:pic>
    </p:spTree>
    <p:extLst>
      <p:ext uri="{BB962C8B-B14F-4D97-AF65-F5344CB8AC3E}">
        <p14:creationId xmlns:p14="http://schemas.microsoft.com/office/powerpoint/2010/main" val="8428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概要</a:t>
            </a:r>
            <a:endParaRPr kumimoji="1" lang="ja-JP" altLang="en-US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39240"/>
            <a:ext cx="8229600" cy="5151474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動画から、特定の人物のシーンを機械学習によって識別・自動で抽出する</a:t>
            </a:r>
            <a:endParaRPr lang="en-US" altLang="ja-JP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好きな芸能人のシーンだけを集めて見ることができる！</a:t>
            </a:r>
            <a:endParaRPr kumimoji="1" lang="en-US" altLang="ja-JP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今回はドラマ「逃げるは</a:t>
            </a:r>
            <a:r>
              <a:rPr kumimoji="1"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/>
            </a:r>
            <a:br>
              <a:rPr kumimoji="1"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</a:br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恥だが役に立つ」から</a:t>
            </a:r>
            <a:r>
              <a:rPr kumimoji="1"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/>
            </a:r>
            <a:br>
              <a:rPr kumimoji="1"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</a:br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新垣結衣の写っている</a:t>
            </a:r>
            <a:r>
              <a:rPr kumimoji="1"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/>
            </a:r>
            <a:br>
              <a:rPr kumimoji="1"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</a:br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シーンだけを抽出する</a:t>
            </a:r>
            <a:endParaRPr kumimoji="1" lang="en-US" altLang="ja-JP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50" y="3434401"/>
            <a:ext cx="3400310" cy="244351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892800" y="6390640"/>
            <a:ext cx="245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http://</a:t>
            </a:r>
            <a:r>
              <a:rPr lang="en-US" altLang="ja-JP" sz="1200" dirty="0" err="1"/>
              <a:t>www.tbs.co.jp</a:t>
            </a:r>
            <a:r>
              <a:rPr lang="en-US" altLang="ja-JP" sz="1200" dirty="0"/>
              <a:t>/</a:t>
            </a:r>
            <a:r>
              <a:rPr lang="en-US" altLang="ja-JP" sz="1200" dirty="0" err="1"/>
              <a:t>NIGEHAJI_tbs</a:t>
            </a:r>
            <a:r>
              <a:rPr lang="en-US" altLang="ja-JP" sz="1200" dirty="0"/>
              <a:t>/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243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"/>
    </mc:Choice>
    <mc:Fallback xmlns="">
      <p:transition spd="slow" advTm="55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1283" y="388877"/>
            <a:ext cx="7886700" cy="1325563"/>
          </a:xfrm>
        </p:spPr>
        <p:txBody>
          <a:bodyPr/>
          <a:lstStyle/>
          <a:p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学習に使う画像データ</a:t>
            </a:r>
            <a:endParaRPr kumimoji="1" lang="ja-JP" altLang="en-US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99458" y="1714440"/>
            <a:ext cx="8550349" cy="4481967"/>
          </a:xfrm>
        </p:spPr>
        <p:txBody>
          <a:bodyPr/>
          <a:lstStyle/>
          <a:p>
            <a:r>
              <a:rPr lang="en-US" altLang="ja-JP" dirty="0">
                <a:latin typeface="游ゴシック体 ミディアム"/>
                <a:ea typeface="游ゴシック体 ミディアム"/>
                <a:cs typeface="游ゴシック体 ミディアム"/>
              </a:rPr>
              <a:t>google</a:t>
            </a:r>
            <a:r>
              <a:rPr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画像から各出演者ごと</a:t>
            </a:r>
            <a:r>
              <a:rPr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400</a:t>
            </a:r>
            <a:r>
              <a:rPr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枚程度自動収集。</a:t>
            </a:r>
            <a:endParaRPr lang="en-US" altLang="ja-JP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marL="0" indent="0">
              <a:buNone/>
            </a:pPr>
            <a:r>
              <a:rPr lang="en-US" altLang="ja-JP" sz="1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			-</a:t>
            </a:r>
            <a:r>
              <a:rPr lang="ja-JP" altLang="en-US" sz="1800" dirty="0">
                <a:latin typeface="游ゴシック体 ミディアム"/>
                <a:ea typeface="游ゴシック体 ミディアム"/>
                <a:cs typeface="游ゴシック体 ミディアム"/>
              </a:rPr>
              <a:t>新垣結衣、星野源、大谷亮平、藤井隆、真野恵里菜、成田凌、</a:t>
            </a:r>
            <a:r>
              <a:rPr lang="en-US" altLang="ja-JP" sz="1800" dirty="0">
                <a:latin typeface="游ゴシック体 ミディアム"/>
                <a:ea typeface="游ゴシック体 ミディアム"/>
                <a:cs typeface="游ゴシック体 ミディアム"/>
              </a:rPr>
              <a:t/>
            </a:r>
            <a:br>
              <a:rPr lang="en-US" altLang="ja-JP" sz="1800" dirty="0">
                <a:latin typeface="游ゴシック体 ミディアム"/>
                <a:ea typeface="游ゴシック体 ミディアム"/>
                <a:cs typeface="游ゴシック体 ミディアム"/>
              </a:rPr>
            </a:br>
            <a:r>
              <a:rPr lang="en-US" altLang="ja-JP" sz="1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			</a:t>
            </a:r>
            <a:r>
              <a:rPr lang="ja-JP" altLang="en-US" sz="1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山賀</a:t>
            </a:r>
            <a:r>
              <a:rPr lang="ja-JP" altLang="en-US" sz="1800" dirty="0">
                <a:latin typeface="游ゴシック体 ミディアム"/>
                <a:ea typeface="游ゴシック体 ミディアム"/>
                <a:cs typeface="游ゴシック体 ミディアム"/>
              </a:rPr>
              <a:t>琴子、石田ゆり子、その他</a:t>
            </a:r>
            <a:endParaRPr lang="en-US" altLang="ja-JP" sz="1800" dirty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主要出演者</a:t>
            </a:r>
            <a:r>
              <a:rPr kumimoji="1"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8</a:t>
            </a:r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人＋その他の</a:t>
            </a:r>
            <a:r>
              <a:rPr kumimoji="1"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9</a:t>
            </a:r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クラス分類</a:t>
            </a:r>
            <a:endParaRPr kumimoji="1" lang="ja-JP" altLang="en-US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7" y="4177384"/>
            <a:ext cx="2001382" cy="151790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13" y="3675413"/>
            <a:ext cx="2019872" cy="20198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79" y="3693226"/>
            <a:ext cx="1984246" cy="198424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19" y="3408218"/>
            <a:ext cx="1520883" cy="22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ゴシック体 ミディアム"/>
                <a:ea typeface="游ゴシック体 ミディアム"/>
                <a:cs typeface="游ゴシック体 ミディアム"/>
              </a:rPr>
              <a:t>学習に使う画像データ</a:t>
            </a:r>
            <a:endParaRPr kumimoji="1" lang="ja-JP" altLang="en-US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>
                <a:latin typeface="游ゴシック体 ミディアム"/>
                <a:ea typeface="游ゴシック体 ミディアム"/>
                <a:cs typeface="游ゴシック体 ミディアム"/>
              </a:rPr>
              <a:t>O</a:t>
            </a:r>
            <a:r>
              <a:rPr kumimoji="1" lang="en-US" altLang="ja-JP" dirty="0" err="1" smtClean="0">
                <a:latin typeface="游ゴシック体 ミディアム"/>
                <a:ea typeface="游ゴシック体 ミディアム"/>
                <a:cs typeface="游ゴシック体 ミディアム"/>
              </a:rPr>
              <a:t>penCV</a:t>
            </a:r>
            <a:r>
              <a:rPr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, </a:t>
            </a:r>
            <a:r>
              <a:rPr kumimoji="1" lang="en-US" altLang="ja-JP" dirty="0" err="1" smtClean="0">
                <a:latin typeface="游ゴシック体 ミディアム"/>
                <a:ea typeface="游ゴシック体 ミディアム"/>
                <a:cs typeface="游ゴシック体 ミディアム"/>
              </a:rPr>
              <a:t>dlib</a:t>
            </a:r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を用いて顔の部分を切り出す</a:t>
            </a:r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。</a:t>
            </a:r>
            <a:endParaRPr kumimoji="1" lang="en-US" altLang="ja-JP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endParaRPr kumimoji="1" lang="en-US" altLang="ja-JP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8" y="3926176"/>
            <a:ext cx="1821384" cy="182138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59" y="3926175"/>
            <a:ext cx="1825941" cy="18259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68" y="3930732"/>
            <a:ext cx="1821385" cy="182138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21" y="3926175"/>
            <a:ext cx="1821385" cy="18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06668" y="1839596"/>
            <a:ext cx="81833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訓練データ、検証データ</a:t>
            </a:r>
            <a:endParaRPr kumimoji="1" lang="en-US" altLang="ja-JP" sz="28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1" lang="en-US" altLang="ja-JP" sz="28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r>
              <a:rPr lang="ja-JP" altLang="en-US" sz="2800" dirty="0">
                <a:latin typeface="游ゴシック体 ミディアム"/>
                <a:ea typeface="游ゴシック体 ミディアム"/>
                <a:cs typeface="游ゴシック体 ミディアム"/>
              </a:rPr>
              <a:t>　</a:t>
            </a:r>
            <a:r>
              <a:rPr lang="ja-JP" altLang="en-US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　</a:t>
            </a:r>
            <a:r>
              <a:rPr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web</a:t>
            </a:r>
            <a:r>
              <a:rPr lang="ja-JP" altLang="en-US" sz="2800" dirty="0">
                <a:latin typeface="游ゴシック体 ミディアム"/>
                <a:ea typeface="游ゴシック体 ミディアム"/>
                <a:cs typeface="游ゴシック体 ミディアム"/>
              </a:rPr>
              <a:t>上</a:t>
            </a:r>
            <a:r>
              <a:rPr lang="ja-JP" altLang="en-US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のデータを</a:t>
            </a:r>
            <a:r>
              <a:rPr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9:1</a:t>
            </a:r>
            <a:r>
              <a:rPr lang="ja-JP" altLang="en-US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に</a:t>
            </a:r>
            <a:r>
              <a:rPr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split</a:t>
            </a:r>
          </a:p>
          <a:p>
            <a:endParaRPr kumimoji="1" lang="en-US" altLang="ja-JP" sz="2800" dirty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endParaRPr lang="en-US" altLang="ja-JP" sz="28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テストデータ</a:t>
            </a:r>
            <a:endParaRPr lang="en-US" altLang="ja-JP" sz="28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1" lang="en-US" altLang="ja-JP" sz="2800" dirty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r>
              <a:rPr lang="ja-JP" altLang="en-US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　　ドラマから抽出された顔にラベル付けしたの</a:t>
            </a:r>
            <a:endParaRPr kumimoji="1" lang="ja-JP" altLang="en-US" sz="28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データ</a:t>
            </a:r>
            <a:endParaRPr lang="ja-JP" altLang="en-US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</p:spTree>
    <p:extLst>
      <p:ext uri="{BB962C8B-B14F-4D97-AF65-F5344CB8AC3E}">
        <p14:creationId xmlns:p14="http://schemas.microsoft.com/office/powerpoint/2010/main" val="18028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3195320" y="4934439"/>
            <a:ext cx="558800" cy="558800"/>
          </a:xfrm>
          <a:prstGeom prst="rect">
            <a:avLst/>
          </a:prstGeom>
          <a:gradFill>
            <a:gsLst>
              <a:gs pos="6000">
                <a:schemeClr val="accent1">
                  <a:tint val="100000"/>
                  <a:shade val="100000"/>
                  <a:satMod val="130000"/>
                </a:schemeClr>
              </a:gs>
              <a:gs pos="88000">
                <a:schemeClr val="accent1">
                  <a:tint val="50000"/>
                  <a:shade val="100000"/>
                  <a:satMod val="350000"/>
                  <a:alpha val="4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4654" y="1606378"/>
            <a:ext cx="559761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VGG(</a:t>
            </a:r>
            <a:r>
              <a:rPr lang="ja-JP" altLang="en-US" sz="2800" dirty="0">
                <a:latin typeface="游ゴシック体 ミディアム"/>
                <a:ea typeface="游ゴシック体 ミディアム"/>
                <a:cs typeface="游ゴシック体 ミディアム"/>
              </a:rPr>
              <a:t>すでに大量の顔画像で学習されたモデル</a:t>
            </a:r>
            <a:r>
              <a:rPr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)</a:t>
            </a:r>
            <a:r>
              <a:rPr lang="ja-JP" altLang="en-US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 を用いる</a:t>
            </a:r>
            <a:endParaRPr lang="en-US" altLang="ja-JP" sz="28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endParaRPr lang="en-US" altLang="ja-JP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endParaRPr kumimoji="1" lang="en-US" altLang="ja-JP" dirty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f</a:t>
            </a:r>
            <a:r>
              <a:rPr kumimoji="1"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ine tuning</a:t>
            </a:r>
            <a:br>
              <a:rPr kumimoji="1"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</a:br>
            <a:endParaRPr lang="en-US" altLang="ja-JP" sz="3200" dirty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そのまま</a:t>
            </a:r>
            <a:r>
              <a:rPr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fc6,fc7</a:t>
            </a:r>
            <a:r>
              <a:rPr lang="ja-JP" altLang="en-US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を特徴量として用いる</a:t>
            </a:r>
            <a:endParaRPr kumimoji="1" lang="ja-JP" altLang="en-US" sz="28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手法</a:t>
            </a:r>
            <a:endParaRPr kumimoji="1" lang="ja-JP" altLang="en-US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432428" y="4939519"/>
            <a:ext cx="558800" cy="558800"/>
          </a:xfrm>
          <a:prstGeom prst="rect">
            <a:avLst/>
          </a:prstGeom>
          <a:gradFill>
            <a:gsLst>
              <a:gs pos="6000">
                <a:schemeClr val="accent1">
                  <a:tint val="100000"/>
                  <a:shade val="100000"/>
                  <a:satMod val="130000"/>
                </a:schemeClr>
              </a:gs>
              <a:gs pos="88000">
                <a:schemeClr val="accent1">
                  <a:tint val="50000"/>
                  <a:shade val="100000"/>
                  <a:satMod val="350000"/>
                  <a:alpha val="4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584828" y="5091919"/>
            <a:ext cx="558800" cy="558800"/>
          </a:xfrm>
          <a:prstGeom prst="rect">
            <a:avLst/>
          </a:prstGeom>
          <a:gradFill>
            <a:gsLst>
              <a:gs pos="6000">
                <a:schemeClr val="accent1">
                  <a:tint val="100000"/>
                  <a:shade val="100000"/>
                  <a:satMod val="130000"/>
                </a:schemeClr>
              </a:gs>
              <a:gs pos="88000">
                <a:schemeClr val="accent1">
                  <a:tint val="50000"/>
                  <a:shade val="100000"/>
                  <a:satMod val="350000"/>
                  <a:alpha val="4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37228" y="5244319"/>
            <a:ext cx="558800" cy="558800"/>
          </a:xfrm>
          <a:prstGeom prst="rect">
            <a:avLst/>
          </a:prstGeom>
          <a:gradFill>
            <a:gsLst>
              <a:gs pos="6000">
                <a:schemeClr val="accent1">
                  <a:tint val="100000"/>
                  <a:shade val="100000"/>
                  <a:satMod val="130000"/>
                </a:schemeClr>
              </a:gs>
              <a:gs pos="88000">
                <a:schemeClr val="accent1">
                  <a:tint val="50000"/>
                  <a:shade val="100000"/>
                  <a:satMod val="350000"/>
                  <a:alpha val="4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397628" y="5091919"/>
            <a:ext cx="558800" cy="558800"/>
          </a:xfrm>
          <a:prstGeom prst="rect">
            <a:avLst/>
          </a:prstGeom>
          <a:gradFill>
            <a:gsLst>
              <a:gs pos="6000">
                <a:schemeClr val="accent1">
                  <a:tint val="100000"/>
                  <a:shade val="100000"/>
                  <a:satMod val="130000"/>
                </a:schemeClr>
              </a:gs>
              <a:gs pos="88000">
                <a:schemeClr val="accent1">
                  <a:tint val="50000"/>
                  <a:shade val="100000"/>
                  <a:satMod val="350000"/>
                  <a:alpha val="4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71241" y="5244319"/>
            <a:ext cx="558800" cy="558800"/>
          </a:xfrm>
          <a:prstGeom prst="rect">
            <a:avLst/>
          </a:prstGeom>
          <a:gradFill>
            <a:gsLst>
              <a:gs pos="6000">
                <a:schemeClr val="accent1">
                  <a:tint val="100000"/>
                  <a:shade val="100000"/>
                  <a:satMod val="130000"/>
                </a:schemeClr>
              </a:gs>
              <a:gs pos="88000">
                <a:schemeClr val="accent1">
                  <a:tint val="50000"/>
                  <a:shade val="100000"/>
                  <a:satMod val="350000"/>
                  <a:alpha val="4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574800" y="5251780"/>
            <a:ext cx="558800" cy="558800"/>
          </a:xfrm>
          <a:prstGeom prst="rect">
            <a:avLst/>
          </a:prstGeom>
          <a:gradFill>
            <a:gsLst>
              <a:gs pos="6000">
                <a:schemeClr val="accent1">
                  <a:tint val="100000"/>
                  <a:shade val="100000"/>
                  <a:satMod val="130000"/>
                </a:schemeClr>
              </a:gs>
              <a:gs pos="88000">
                <a:schemeClr val="accent1">
                  <a:tint val="50000"/>
                  <a:shade val="100000"/>
                  <a:satMod val="350000"/>
                  <a:alpha val="4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370448" y="4974047"/>
            <a:ext cx="558800" cy="558800"/>
          </a:xfrm>
          <a:prstGeom prst="rect">
            <a:avLst/>
          </a:prstGeom>
          <a:gradFill>
            <a:gsLst>
              <a:gs pos="6000">
                <a:schemeClr val="accent1">
                  <a:tint val="100000"/>
                  <a:shade val="100000"/>
                  <a:satMod val="130000"/>
                </a:schemeClr>
              </a:gs>
              <a:gs pos="88000">
                <a:schemeClr val="accent1">
                  <a:tint val="50000"/>
                  <a:shade val="100000"/>
                  <a:satMod val="350000"/>
                  <a:alpha val="4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522985" y="5111921"/>
            <a:ext cx="558800" cy="558800"/>
          </a:xfrm>
          <a:prstGeom prst="rect">
            <a:avLst/>
          </a:prstGeom>
          <a:gradFill>
            <a:gsLst>
              <a:gs pos="6000">
                <a:schemeClr val="accent1">
                  <a:tint val="100000"/>
                  <a:shade val="100000"/>
                  <a:satMod val="130000"/>
                </a:schemeClr>
              </a:gs>
              <a:gs pos="88000">
                <a:schemeClr val="accent1">
                  <a:tint val="50000"/>
                  <a:shade val="100000"/>
                  <a:satMod val="350000"/>
                  <a:alpha val="4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693783" y="5262258"/>
            <a:ext cx="558800" cy="558800"/>
          </a:xfrm>
          <a:prstGeom prst="rect">
            <a:avLst/>
          </a:prstGeom>
          <a:gradFill>
            <a:gsLst>
              <a:gs pos="6000">
                <a:schemeClr val="accent1">
                  <a:tint val="100000"/>
                  <a:shade val="100000"/>
                  <a:satMod val="130000"/>
                </a:schemeClr>
              </a:gs>
              <a:gs pos="88000">
                <a:schemeClr val="accent1">
                  <a:tint val="50000"/>
                  <a:shade val="100000"/>
                  <a:satMod val="350000"/>
                  <a:alpha val="4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973183" y="5650719"/>
            <a:ext cx="558800" cy="558800"/>
          </a:xfrm>
          <a:prstGeom prst="rect">
            <a:avLst/>
          </a:prstGeom>
          <a:gradFill>
            <a:gsLst>
              <a:gs pos="6000">
                <a:schemeClr val="accent1">
                  <a:tint val="100000"/>
                  <a:shade val="100000"/>
                  <a:satMod val="130000"/>
                </a:schemeClr>
              </a:gs>
              <a:gs pos="88000">
                <a:schemeClr val="accent1">
                  <a:tint val="50000"/>
                  <a:shade val="100000"/>
                  <a:satMod val="350000"/>
                  <a:alpha val="4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039179" y="5670721"/>
            <a:ext cx="558800" cy="558800"/>
          </a:xfrm>
          <a:prstGeom prst="rect">
            <a:avLst/>
          </a:prstGeom>
          <a:gradFill>
            <a:gsLst>
              <a:gs pos="6000">
                <a:schemeClr val="accent1">
                  <a:tint val="100000"/>
                  <a:shade val="100000"/>
                  <a:satMod val="130000"/>
                </a:schemeClr>
              </a:gs>
              <a:gs pos="88000">
                <a:schemeClr val="accent1">
                  <a:tint val="50000"/>
                  <a:shade val="100000"/>
                  <a:satMod val="350000"/>
                  <a:alpha val="4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894576" y="5650719"/>
            <a:ext cx="558800" cy="558800"/>
          </a:xfrm>
          <a:prstGeom prst="rect">
            <a:avLst/>
          </a:prstGeom>
          <a:gradFill>
            <a:gsLst>
              <a:gs pos="6000">
                <a:schemeClr val="accent1">
                  <a:tint val="100000"/>
                  <a:shade val="100000"/>
                  <a:satMod val="130000"/>
                </a:schemeClr>
              </a:gs>
              <a:gs pos="88000">
                <a:schemeClr val="accent1">
                  <a:tint val="50000"/>
                  <a:shade val="100000"/>
                  <a:satMod val="350000"/>
                  <a:alpha val="4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flipH="1">
            <a:off x="6654524" y="4784579"/>
            <a:ext cx="149517" cy="1732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058228" y="5157959"/>
            <a:ext cx="101600" cy="985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051789" y="4470400"/>
            <a:ext cx="207233" cy="2264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6259023" y="4070350"/>
            <a:ext cx="545018" cy="310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6870593" y="4470400"/>
            <a:ext cx="565667" cy="314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870593" y="3824787"/>
            <a:ext cx="113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fc6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425929" y="4194119"/>
            <a:ext cx="57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fc7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737228" y="6431280"/>
            <a:ext cx="195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 smtClean="0"/>
              <a:t>onv  &amp; pooling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264400" y="643128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f</a:t>
            </a:r>
            <a:r>
              <a:rPr lang="en-US" altLang="ja-JP" smtClean="0"/>
              <a:t>ully connected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9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20130" y="1935894"/>
            <a:ext cx="36081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最終層のみ</a:t>
            </a:r>
            <a:r>
              <a:rPr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9</a:t>
            </a:r>
            <a:r>
              <a:rPr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クラス分類に変えて学習</a:t>
            </a:r>
            <a:endParaRPr lang="en-US" altLang="ja-JP" sz="24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4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400" dirty="0">
                <a:latin typeface="游ゴシック体 ミディアム"/>
                <a:ea typeface="游ゴシック体 ミディアム"/>
                <a:cs typeface="游ゴシック体 ミディアム"/>
              </a:rPr>
              <a:t>a</a:t>
            </a:r>
            <a:r>
              <a:rPr kumimoji="1"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ugment </a:t>
            </a:r>
            <a:r>
              <a:rPr kumimoji="1"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回転</a:t>
            </a:r>
            <a:r>
              <a:rPr lang="ja-JP" altLang="en-US" sz="2400" dirty="0">
                <a:latin typeface="游ゴシック体 ミディアム"/>
                <a:ea typeface="游ゴシック体 ミディアム"/>
                <a:cs typeface="游ゴシック体 ミディアム"/>
              </a:rPr>
              <a:t>、</a:t>
            </a:r>
            <a:r>
              <a:rPr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拡大、縮小</a:t>
            </a:r>
            <a:endParaRPr lang="en-US" altLang="ja-JP" sz="24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4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400" dirty="0">
                <a:latin typeface="游ゴシック体 ミディアム"/>
                <a:ea typeface="游ゴシック体 ミディアム"/>
                <a:cs typeface="游ゴシック体 ミディアム"/>
              </a:rPr>
              <a:t>e</a:t>
            </a:r>
            <a:r>
              <a:rPr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poch</a:t>
            </a:r>
            <a:r>
              <a:rPr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数  </a:t>
            </a:r>
            <a:r>
              <a:rPr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50</a:t>
            </a:r>
          </a:p>
          <a:p>
            <a:endParaRPr kumimoji="1" lang="en-US" altLang="ja-JP" sz="2000" dirty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endParaRPr kumimoji="1" lang="en-US" altLang="ja-JP" sz="20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26012" y="1935894"/>
            <a:ext cx="44237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游ゴシック体 ミディアム"/>
                <a:ea typeface="游ゴシック体 ミディアム"/>
                <a:cs typeface="游ゴシック体 ミディアム"/>
              </a:rPr>
              <a:t>学習率</a:t>
            </a:r>
            <a:r>
              <a:rPr lang="en-US" altLang="ja-JP" sz="2400" dirty="0">
                <a:latin typeface="游ゴシック体 ミディアム"/>
                <a:ea typeface="游ゴシック体 ミディアム"/>
                <a:cs typeface="游ゴシック体 ミディアム"/>
              </a:rPr>
              <a:t>0.002</a:t>
            </a:r>
          </a:p>
          <a:p>
            <a:r>
              <a:rPr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　　（</a:t>
            </a:r>
            <a:r>
              <a:rPr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epoch35,45</a:t>
            </a:r>
            <a:r>
              <a:rPr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で学習率を</a:t>
            </a:r>
            <a:r>
              <a:rPr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0.2</a:t>
            </a:r>
            <a:r>
              <a:rPr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倍して下げる）</a:t>
            </a:r>
            <a:endParaRPr lang="en-US" altLang="ja-JP" sz="24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endParaRPr lang="en-US" altLang="ja-JP" sz="24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momentum(momentum</a:t>
            </a:r>
            <a:r>
              <a:rPr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係数</a:t>
            </a:r>
            <a:r>
              <a:rPr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0.9)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4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weight decay</a:t>
            </a:r>
          </a:p>
          <a:p>
            <a:endParaRPr kumimoji="1" lang="ja-JP" altLang="en-US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6053" y="4998271"/>
            <a:ext cx="644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⇒</a:t>
            </a:r>
            <a:r>
              <a:rPr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v</a:t>
            </a:r>
            <a:r>
              <a:rPr kumimoji="1"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alid accuracy  :  	96.3%</a:t>
            </a:r>
            <a:endParaRPr kumimoji="1" lang="ja-JP" altLang="en-US" sz="28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6053" y="5682734"/>
            <a:ext cx="83520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⇒</a:t>
            </a:r>
            <a:r>
              <a:rPr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test </a:t>
            </a:r>
            <a:r>
              <a:rPr lang="en-US" altLang="ja-JP" sz="2800" dirty="0">
                <a:latin typeface="游ゴシック体 ミディアム"/>
                <a:ea typeface="游ゴシック体 ミディアム"/>
                <a:cs typeface="游ゴシック体 ミディアム"/>
              </a:rPr>
              <a:t>accuracy  :  </a:t>
            </a:r>
            <a:r>
              <a:rPr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	78.6%(max</a:t>
            </a:r>
            <a:r>
              <a:rPr lang="ja-JP" altLang="en-US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 </a:t>
            </a:r>
            <a:r>
              <a:rPr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98.8%</a:t>
            </a:r>
            <a:r>
              <a:rPr lang="ja-JP" altLang="en-US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 </a:t>
            </a:r>
            <a:r>
              <a:rPr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min</a:t>
            </a:r>
            <a:r>
              <a:rPr lang="ja-JP" altLang="en-US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 </a:t>
            </a:r>
            <a:r>
              <a:rPr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36.3%)</a:t>
            </a:r>
          </a:p>
          <a:p>
            <a:r>
              <a:rPr lang="en-US" altLang="ja-JP" sz="2800" dirty="0">
                <a:latin typeface="游ゴシック体 ミディアム"/>
                <a:ea typeface="游ゴシック体 ミディアム"/>
                <a:cs typeface="游ゴシック体 ミディアム"/>
              </a:rPr>
              <a:t>	</a:t>
            </a:r>
            <a:r>
              <a:rPr lang="en-US" altLang="ja-JP" sz="28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									</a:t>
            </a:r>
            <a:r>
              <a:rPr lang="ja-JP" altLang="en-US" sz="16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一人だけ判断しづらい画像が多かった</a:t>
            </a:r>
            <a:endParaRPr lang="ja-JP" altLang="en-US" sz="16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①</a:t>
            </a:r>
            <a:r>
              <a:rPr lang="ja-JP" altLang="en-US" dirty="0">
                <a:latin typeface="游ゴシック体 ミディアム"/>
                <a:ea typeface="游ゴシック体 ミディアム"/>
                <a:cs typeface="游ゴシック体 ミディアム"/>
              </a:rPr>
              <a:t> </a:t>
            </a:r>
            <a:r>
              <a:rPr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fine</a:t>
            </a:r>
            <a:r>
              <a:rPr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 </a:t>
            </a:r>
            <a:r>
              <a:rPr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tuning</a:t>
            </a:r>
            <a:endParaRPr kumimoji="1" lang="ja-JP" altLang="en-US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</p:spTree>
    <p:extLst>
      <p:ext uri="{BB962C8B-B14F-4D97-AF65-F5344CB8AC3E}">
        <p14:creationId xmlns:p14="http://schemas.microsoft.com/office/powerpoint/2010/main" val="2288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78526" y="1757985"/>
            <a:ext cx="276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主成分分析の結果</a:t>
            </a:r>
            <a:endParaRPr kumimoji="1" lang="ja-JP" altLang="en-US" sz="24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25" y="2223540"/>
            <a:ext cx="3086100" cy="27432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96" y="2223540"/>
            <a:ext cx="3086100" cy="27432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477530" y="4966740"/>
            <a:ext cx="95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fc6</a:t>
            </a:r>
            <a:endParaRPr kumimoji="1" lang="ja-JP" altLang="en-US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59146" y="496674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fc7</a:t>
            </a:r>
            <a:endParaRPr kumimoji="1" lang="ja-JP" altLang="en-US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63379" y="5882512"/>
            <a:ext cx="330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クラスタを形成！</a:t>
            </a:r>
            <a:endParaRPr kumimoji="1" lang="ja-JP" altLang="en-US" sz="24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② </a:t>
            </a:r>
            <a:r>
              <a:rPr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そのまま</a:t>
            </a:r>
            <a:r>
              <a:rPr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fc6,fc7</a:t>
            </a:r>
            <a:r>
              <a:rPr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を特徴量として用いる</a:t>
            </a:r>
            <a:endParaRPr kumimoji="1" lang="ja-JP" altLang="en-US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</p:spTree>
    <p:extLst>
      <p:ext uri="{BB962C8B-B14F-4D97-AF65-F5344CB8AC3E}">
        <p14:creationId xmlns:p14="http://schemas.microsoft.com/office/powerpoint/2010/main" val="23858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1" y="1899094"/>
            <a:ext cx="61141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・</a:t>
            </a:r>
            <a:r>
              <a:rPr kumimoji="1" lang="en-US" altLang="ja-JP" sz="2400" dirty="0" err="1" smtClean="0">
                <a:latin typeface="游ゴシック体 ミディアム"/>
                <a:ea typeface="游ゴシック体 ミディアム"/>
                <a:cs typeface="游ゴシック体 ミディアム"/>
              </a:rPr>
              <a:t>knn</a:t>
            </a:r>
            <a:r>
              <a:rPr kumimoji="1"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による分類</a:t>
            </a:r>
            <a:endParaRPr kumimoji="1" lang="en-US" altLang="ja-JP" sz="24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endParaRPr lang="en-US" altLang="ja-JP" sz="2400" dirty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r>
              <a:rPr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　　</a:t>
            </a:r>
            <a:r>
              <a:rPr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v</a:t>
            </a:r>
            <a:r>
              <a:rPr kumimoji="1"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alid   accuracy : 95~96%</a:t>
            </a:r>
            <a:r>
              <a:rPr kumimoji="1"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　</a:t>
            </a:r>
            <a:endParaRPr kumimoji="1" lang="en-US" altLang="ja-JP" sz="24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r>
              <a:rPr lang="en-US" altLang="ja-JP" sz="2400" dirty="0">
                <a:latin typeface="游ゴシック体 ミディアム"/>
                <a:ea typeface="游ゴシック体 ミディアム"/>
                <a:cs typeface="游ゴシック体 ミディアム"/>
              </a:rPr>
              <a:t>	</a:t>
            </a:r>
            <a:r>
              <a:rPr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			</a:t>
            </a:r>
            <a:r>
              <a:rPr kumimoji="1"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（</a:t>
            </a:r>
            <a:r>
              <a:rPr kumimoji="1"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fc6</a:t>
            </a:r>
            <a:r>
              <a:rPr kumimoji="1"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の精度＞</a:t>
            </a:r>
            <a:r>
              <a:rPr kumimoji="1"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fc7</a:t>
            </a:r>
            <a:r>
              <a:rPr kumimoji="1"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の精度）</a:t>
            </a:r>
            <a:endParaRPr kumimoji="1" lang="en-US" altLang="ja-JP" sz="24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endParaRPr kumimoji="1" lang="en-US" altLang="ja-JP" sz="24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r>
              <a:rPr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　　</a:t>
            </a:r>
            <a:r>
              <a:rPr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test accuracy : 85%</a:t>
            </a:r>
          </a:p>
          <a:p>
            <a:endParaRPr kumimoji="1" lang="en-US" altLang="ja-JP" sz="24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endParaRPr kumimoji="1" lang="en-US" altLang="ja-JP" sz="2400" dirty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r>
              <a:rPr kumimoji="1"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 </a:t>
            </a:r>
            <a:r>
              <a:rPr kumimoji="1"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・教師なし的な分類の検証</a:t>
            </a:r>
            <a:endParaRPr kumimoji="1" lang="en-US" altLang="ja-JP" sz="2400" dirty="0" smtClean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endParaRPr lang="en-US" altLang="ja-JP" sz="2400" dirty="0"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r>
              <a:rPr kumimoji="1"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　　</a:t>
            </a:r>
            <a:r>
              <a:rPr kumimoji="1" lang="en-US" altLang="ja-JP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k-means </a:t>
            </a:r>
            <a:r>
              <a:rPr kumimoji="1" lang="ja-JP" altLang="en-US" sz="24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を試したが精度は出なかった</a:t>
            </a:r>
            <a:endParaRPr kumimoji="1" lang="ja-JP" altLang="en-US" sz="24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② </a:t>
            </a:r>
            <a:r>
              <a:rPr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そのまま</a:t>
            </a:r>
            <a:r>
              <a:rPr lang="en-US" altLang="ja-JP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fc6,fc7</a:t>
            </a:r>
            <a:r>
              <a:rPr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を特徴量として用いる</a:t>
            </a:r>
            <a:endParaRPr kumimoji="1" lang="ja-JP" altLang="en-US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924" y="1899094"/>
            <a:ext cx="3249827" cy="243737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114143" y="4645797"/>
            <a:ext cx="2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精度のばらつきが大きい</a:t>
            </a:r>
            <a:endParaRPr kumimoji="1" lang="ja-JP" altLang="en-US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29097" y="4098715"/>
            <a:ext cx="184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k</a:t>
            </a:r>
            <a:endParaRPr kumimoji="1" lang="ja-JP" altLang="en-US" sz="11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20797" y="1703110"/>
            <a:ext cx="191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k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nn</a:t>
            </a:r>
            <a:r>
              <a:rPr kumimoji="1" lang="ja-JP" altLang="en-US" dirty="0" smtClean="0"/>
              <a:t>による</a:t>
            </a:r>
            <a:r>
              <a:rPr lang="ja-JP" altLang="en-US" dirty="0" smtClean="0"/>
              <a:t>分類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9923" y="1875233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accuracy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288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253</Words>
  <Application>Microsoft Macintosh PowerPoint</Application>
  <PresentationFormat>画面に合わせる (4:3)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Calibri</vt:lpstr>
      <vt:lpstr>ＭＳ Ｐゴシック</vt:lpstr>
      <vt:lpstr>Wingdings</vt:lpstr>
      <vt:lpstr>游ゴシック体 ミディアム</vt:lpstr>
      <vt:lpstr>Arial</vt:lpstr>
      <vt:lpstr>ホワイト</vt:lpstr>
      <vt:lpstr>Deep Learning基礎講座 最終報告会</vt:lpstr>
      <vt:lpstr>概要</vt:lpstr>
      <vt:lpstr>学習に使う画像データ</vt:lpstr>
      <vt:lpstr>学習に使う画像データ</vt:lpstr>
      <vt:lpstr>PowerPoint プレゼンテーション</vt:lpstr>
      <vt:lpstr>手法</vt:lpstr>
      <vt:lpstr>① fine tuning</vt:lpstr>
      <vt:lpstr>② そのままfc6,fc7を特徴量として用いる</vt:lpstr>
      <vt:lpstr>② そのままfc6,fc7を特徴量として用いる</vt:lpstr>
      <vt:lpstr>PowerPoint プレゼンテーション</vt:lpstr>
      <vt:lpstr>動画編集</vt:lpstr>
      <vt:lpstr>ウェブアプリ</vt:lpstr>
      <vt:lpstr>共起率と頻度による人物相関図生成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Learning基礎講座 最終報告班</dc:title>
  <dc:creator>航空</dc:creator>
  <cp:lastModifiedBy>武藤優哉</cp:lastModifiedBy>
  <cp:revision>36</cp:revision>
  <cp:lastPrinted>2017-01-20T15:40:45Z</cp:lastPrinted>
  <dcterms:created xsi:type="dcterms:W3CDTF">2017-01-17T10:23:46Z</dcterms:created>
  <dcterms:modified xsi:type="dcterms:W3CDTF">2017-01-20T15:43:08Z</dcterms:modified>
</cp:coreProperties>
</file>