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9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335649D-6CCB-41CB-B20A-D64C30250749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A3EEAA-EC55-48A4-9C69-E230BCEB2B4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649D-6CCB-41CB-B20A-D64C30250749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3EEAA-EC55-48A4-9C69-E230BCEB2B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335649D-6CCB-41CB-B20A-D64C30250749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4DA3EEAA-EC55-48A4-9C69-E230BCEB2B4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649D-6CCB-41CB-B20A-D64C30250749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DA3EEAA-EC55-48A4-9C69-E230BCEB2B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649D-6CCB-41CB-B20A-D64C30250749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DA3EEAA-EC55-48A4-9C69-E230BCEB2B4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335649D-6CCB-41CB-B20A-D64C30250749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DA3EEAA-EC55-48A4-9C69-E230BCEB2B4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335649D-6CCB-41CB-B20A-D64C30250749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DA3EEAA-EC55-48A4-9C69-E230BCEB2B4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649D-6CCB-41CB-B20A-D64C30250749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DA3EEAA-EC55-48A4-9C69-E230BCEB2B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649D-6CCB-41CB-B20A-D64C30250749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A3EEAA-EC55-48A4-9C69-E230BCEB2B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649D-6CCB-41CB-B20A-D64C30250749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DA3EEAA-EC55-48A4-9C69-E230BCEB2B4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335649D-6CCB-41CB-B20A-D64C30250749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4DA3EEAA-EC55-48A4-9C69-E230BCEB2B4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335649D-6CCB-41CB-B20A-D64C30250749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DA3EEAA-EC55-48A4-9C69-E230BCEB2B4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tutorial.techaltum.com/box-shadow.html" TargetMode="External"/><Relationship Id="rId2" Type="http://schemas.openxmlformats.org/officeDocument/2006/relationships/hyperlink" Target="https://tutorial.techaltum.com/css3-selector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utorial.techaltum.com/css3-opacity.html" TargetMode="External"/><Relationship Id="rId5" Type="http://schemas.openxmlformats.org/officeDocument/2006/relationships/hyperlink" Target="https://tutorial.techaltum.com/css3-gradients.html" TargetMode="External"/><Relationship Id="rId4" Type="http://schemas.openxmlformats.org/officeDocument/2006/relationships/hyperlink" Target="https://tutorial.techaltum.com/border-radius.html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tutorial.techaltum.com/responsive-webdesign.html" TargetMode="External"/><Relationship Id="rId3" Type="http://schemas.openxmlformats.org/officeDocument/2006/relationships/hyperlink" Target="https://tutorial.techaltum.com/css3-transform.html" TargetMode="External"/><Relationship Id="rId7" Type="http://schemas.openxmlformats.org/officeDocument/2006/relationships/hyperlink" Target="https://tutorial.techaltum.com/@font-face.html" TargetMode="External"/><Relationship Id="rId2" Type="http://schemas.openxmlformats.org/officeDocument/2006/relationships/hyperlink" Target="https://tutorial.techaltum.com/css3-transiti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utorial.techaltum.com/css-grids.html" TargetMode="External"/><Relationship Id="rId5" Type="http://schemas.openxmlformats.org/officeDocument/2006/relationships/hyperlink" Target="https://tutorial.techaltum.com/css-flexbox.html" TargetMode="External"/><Relationship Id="rId4" Type="http://schemas.openxmlformats.org/officeDocument/2006/relationships/hyperlink" Target="https://tutorial.techaltum.com/css3-animations.html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utorial.techaltum.com/cs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CSS, Cascading Style Sheet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Class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/>
              <a:t>Class Selector</a:t>
            </a:r>
            <a:r>
              <a:rPr lang="en-GB" dirty="0"/>
              <a:t> in </a:t>
            </a:r>
            <a:r>
              <a:rPr lang="en-GB" dirty="0" err="1"/>
              <a:t>css</a:t>
            </a:r>
            <a:r>
              <a:rPr lang="en-GB" dirty="0"/>
              <a:t> is used to call all html elements with same class name.</a:t>
            </a:r>
          </a:p>
          <a:p>
            <a:r>
              <a:rPr lang="en-GB" dirty="0"/>
              <a:t>Class represents a group of different or same html elements. We can give same class name to two or more different HTML Elements.</a:t>
            </a:r>
          </a:p>
          <a:p>
            <a:r>
              <a:rPr lang="en-GB" dirty="0"/>
              <a:t>Class is basically an attribute used in Opening or Start Tag. Inside double quotation, the value of class is given.</a:t>
            </a:r>
          </a:p>
          <a:p>
            <a:r>
              <a:rPr lang="en-GB" dirty="0"/>
              <a:t>In </a:t>
            </a:r>
            <a:r>
              <a:rPr lang="en-GB" dirty="0" err="1"/>
              <a:t>css</a:t>
            </a:r>
            <a:r>
              <a:rPr lang="en-GB" dirty="0"/>
              <a:t>, class is called using DOT ( .), followed by class name. </a:t>
            </a:r>
          </a:p>
        </p:txBody>
      </p:sp>
    </p:spTree>
    <p:extLst>
      <p:ext uri="{BB962C8B-B14F-4D97-AF65-F5344CB8AC3E}">
        <p14:creationId xmlns:p14="http://schemas.microsoft.com/office/powerpoint/2010/main" xmlns="" val="363292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Class(.) </a:t>
            </a:r>
            <a:r>
              <a:rPr lang="en-GB" dirty="0" err="1"/>
              <a:t>vs</a:t>
            </a:r>
            <a:r>
              <a:rPr lang="en-GB"/>
              <a:t> id(#)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Selects a group of elements</a:t>
            </a:r>
          </a:p>
          <a:p>
            <a:r>
              <a:rPr lang="en-GB" dirty="0"/>
              <a:t>Is written with a hash symbol followed by the ID name</a:t>
            </a:r>
          </a:p>
          <a:p>
            <a:r>
              <a:rPr lang="en-GB" dirty="0"/>
              <a:t>Can be used to mark multiple elements within a page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Selects a single element</a:t>
            </a:r>
          </a:p>
          <a:p>
            <a:r>
              <a:rPr lang="en-GB" dirty="0"/>
              <a:t>Is written with a period followed by the class name</a:t>
            </a:r>
          </a:p>
          <a:p>
            <a:r>
              <a:rPr lang="en-GB" dirty="0"/>
              <a:t>Can only be used to mark a single element in a page</a:t>
            </a:r>
          </a:p>
        </p:txBody>
      </p:sp>
    </p:spTree>
    <p:extLst>
      <p:ext uri="{BB962C8B-B14F-4D97-AF65-F5344CB8AC3E}">
        <p14:creationId xmlns:p14="http://schemas.microsoft.com/office/powerpoint/2010/main" xmlns="" val="2682105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</a:t>
            </a:r>
            <a:r>
              <a:rPr lang="en-GB" dirty="0" err="1"/>
              <a:t>Colors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GB" dirty="0"/>
              <a:t>CSS brings </a:t>
            </a:r>
            <a:r>
              <a:rPr lang="en-GB" b="1" dirty="0"/>
              <a:t>16,777,216</a:t>
            </a:r>
            <a:r>
              <a:rPr lang="en-GB" dirty="0"/>
              <a:t> </a:t>
            </a:r>
            <a:r>
              <a:rPr lang="en-GB" dirty="0" err="1"/>
              <a:t>colors</a:t>
            </a:r>
            <a:r>
              <a:rPr lang="en-GB" dirty="0"/>
              <a:t> to your disposal.</a:t>
            </a:r>
          </a:p>
          <a:p>
            <a:pPr algn="just"/>
            <a:r>
              <a:rPr lang="en-GB" dirty="0"/>
              <a:t>They can take the form of a </a:t>
            </a:r>
            <a:r>
              <a:rPr lang="en-GB" b="1" dirty="0"/>
              <a:t>name</a:t>
            </a:r>
            <a:r>
              <a:rPr lang="en-GB" dirty="0"/>
              <a:t>, an </a:t>
            </a:r>
            <a:r>
              <a:rPr lang="en-GB" b="1" dirty="0"/>
              <a:t>RGB</a:t>
            </a:r>
            <a:r>
              <a:rPr lang="en-GB" dirty="0"/>
              <a:t> (red/green/blue) value or a </a:t>
            </a:r>
            <a:r>
              <a:rPr lang="en-GB" b="1" dirty="0"/>
              <a:t>hex</a:t>
            </a:r>
            <a:r>
              <a:rPr lang="en-GB" dirty="0"/>
              <a:t> code.</a:t>
            </a:r>
          </a:p>
          <a:p>
            <a:pPr lvl="1"/>
            <a:r>
              <a:rPr lang="en-IN" dirty="0" err="1"/>
              <a:t>Hexa</a:t>
            </a:r>
            <a:r>
              <a:rPr lang="en-IN" dirty="0"/>
              <a:t> </a:t>
            </a:r>
            <a:r>
              <a:rPr lang="en-IN" dirty="0" err="1"/>
              <a:t>Color</a:t>
            </a:r>
            <a:r>
              <a:rPr lang="en-IN" dirty="0"/>
              <a:t> Code: #FF0000</a:t>
            </a:r>
          </a:p>
          <a:p>
            <a:pPr lvl="1"/>
            <a:r>
              <a:rPr lang="en-IN" dirty="0"/>
              <a:t>RGB </a:t>
            </a:r>
            <a:r>
              <a:rPr lang="en-IN" dirty="0" err="1"/>
              <a:t>Color</a:t>
            </a:r>
            <a:r>
              <a:rPr lang="en-IN" dirty="0"/>
              <a:t> Code: </a:t>
            </a:r>
            <a:r>
              <a:rPr lang="en-IN" dirty="0" err="1"/>
              <a:t>rgb</a:t>
            </a:r>
            <a:r>
              <a:rPr lang="en-IN" dirty="0"/>
              <a:t>(255,0,0)</a:t>
            </a:r>
          </a:p>
          <a:p>
            <a:pPr lvl="1"/>
            <a:r>
              <a:rPr lang="en-IN" b="1" dirty="0" err="1"/>
              <a:t>color</a:t>
            </a:r>
            <a:r>
              <a:rPr lang="en-IN" b="1" dirty="0"/>
              <a:t>:</a:t>
            </a:r>
            <a:r>
              <a:rPr lang="en-IN" b="1" i="0" dirty="0">
                <a:effectLst/>
              </a:rPr>
              <a:t> yellow</a:t>
            </a:r>
            <a:r>
              <a:rPr lang="en-IN" b="1" dirty="0"/>
              <a:t>;</a:t>
            </a:r>
            <a:r>
              <a:rPr lang="en-IN" dirty="0"/>
              <a:t> </a:t>
            </a:r>
            <a:r>
              <a:rPr lang="en-IN" b="1" dirty="0"/>
              <a:t>background-</a:t>
            </a:r>
            <a:r>
              <a:rPr lang="en-IN" b="1" dirty="0" err="1"/>
              <a:t>color</a:t>
            </a:r>
            <a:r>
              <a:rPr lang="en-IN" b="1" dirty="0"/>
              <a:t>:</a:t>
            </a:r>
            <a:r>
              <a:rPr lang="en-IN" b="1" i="0" dirty="0">
                <a:effectLst/>
              </a:rPr>
              <a:t> blue</a:t>
            </a:r>
            <a:r>
              <a:rPr lang="en-IN" b="1" dirty="0"/>
              <a:t>;</a:t>
            </a:r>
            <a:endParaRPr lang="en-IN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329415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CSS Text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Text Align</a:t>
            </a:r>
          </a:p>
          <a:p>
            <a:r>
              <a:rPr lang="en-GB" dirty="0"/>
              <a:t> Text Indent</a:t>
            </a:r>
          </a:p>
          <a:p>
            <a:r>
              <a:rPr lang="en-GB" dirty="0"/>
              <a:t> Text Decoration</a:t>
            </a:r>
          </a:p>
          <a:p>
            <a:r>
              <a:rPr lang="en-GB" dirty="0"/>
              <a:t> Text Transform</a:t>
            </a:r>
          </a:p>
          <a:p>
            <a:r>
              <a:rPr lang="en-GB" dirty="0"/>
              <a:t> Word Break</a:t>
            </a:r>
          </a:p>
          <a:p>
            <a:r>
              <a:rPr lang="en-GB" dirty="0"/>
              <a:t> overflow-wrap / Word Wrap</a:t>
            </a:r>
          </a:p>
          <a:p>
            <a:r>
              <a:rPr lang="en-GB" dirty="0"/>
              <a:t> Word Spacing</a:t>
            </a:r>
          </a:p>
          <a:p>
            <a:r>
              <a:rPr lang="en-GB" dirty="0"/>
              <a:t> Letter Spacing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990332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Margins and Padding(</a:t>
            </a:r>
            <a:r>
              <a:rPr lang="en-GB" dirty="0"/>
              <a:t>How to space things out)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GB" dirty="0"/>
              <a:t>margin and padding are the two most commonly used properties for spacing-out elements. </a:t>
            </a:r>
          </a:p>
          <a:p>
            <a:pPr algn="just"/>
            <a:r>
              <a:rPr lang="en-GB" dirty="0"/>
              <a:t>A margin is the space </a:t>
            </a:r>
            <a:r>
              <a:rPr lang="en-GB" b="1" dirty="0"/>
              <a:t>outside</a:t>
            </a:r>
            <a:r>
              <a:rPr lang="en-GB" dirty="0"/>
              <a:t> something, whereas padding is the space </a:t>
            </a:r>
            <a:r>
              <a:rPr lang="en-GB" b="1" dirty="0"/>
              <a:t>inside</a:t>
            </a:r>
            <a:r>
              <a:rPr lang="en-GB" dirty="0"/>
              <a:t> something.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22155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Box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Units for width and height are </a:t>
            </a:r>
            <a:r>
              <a:rPr lang="en-GB" i="1" dirty="0" err="1"/>
              <a:t>px</a:t>
            </a:r>
            <a:r>
              <a:rPr lang="en-GB" dirty="0"/>
              <a:t>, </a:t>
            </a:r>
            <a:r>
              <a:rPr lang="en-GB" i="1" dirty="0" err="1"/>
              <a:t>em</a:t>
            </a:r>
            <a:r>
              <a:rPr lang="en-GB" dirty="0"/>
              <a:t>, and </a:t>
            </a:r>
            <a:r>
              <a:rPr lang="en-GB" i="1" dirty="0"/>
              <a:t>%</a:t>
            </a:r>
            <a:r>
              <a:rPr lang="en-GB" dirty="0"/>
              <a:t>.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30850" y="2805113"/>
            <a:ext cx="2514600" cy="2139950"/>
          </a:xfrm>
        </p:spPr>
      </p:pic>
    </p:spTree>
    <p:extLst>
      <p:ext uri="{BB962C8B-B14F-4D97-AF65-F5344CB8AC3E}">
        <p14:creationId xmlns:p14="http://schemas.microsoft.com/office/powerpoint/2010/main" xmlns="" val="2733844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Borders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border-style: dashed;</a:t>
            </a:r>
          </a:p>
          <a:p>
            <a:r>
              <a:rPr lang="en-IN" dirty="0"/>
              <a:t>border-width: 3px;</a:t>
            </a:r>
          </a:p>
          <a:p>
            <a:r>
              <a:rPr lang="en-IN" dirty="0"/>
              <a:t>border-left-width: 10px;</a:t>
            </a:r>
          </a:p>
          <a:p>
            <a:r>
              <a:rPr lang="en-IN" dirty="0"/>
              <a:t>border-right-width: 10px;</a:t>
            </a:r>
          </a:p>
          <a:p>
            <a:r>
              <a:rPr lang="en-IN" dirty="0"/>
              <a:t>border-</a:t>
            </a:r>
            <a:r>
              <a:rPr lang="en-IN" dirty="0" err="1"/>
              <a:t>color</a:t>
            </a:r>
            <a:r>
              <a:rPr lang="en-IN" dirty="0"/>
              <a:t>: red;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GB" b="1" dirty="0"/>
              <a:t>Borders</a:t>
            </a:r>
            <a:r>
              <a:rPr lang="en-GB" dirty="0"/>
              <a:t> can be applied to most HTML elements within the body.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894676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Overflow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err="1"/>
              <a:t>overflow:visible</a:t>
            </a:r>
            <a:r>
              <a:rPr lang="en-IN" dirty="0"/>
              <a:t>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GB" b="1" dirty="0"/>
              <a:t>CSS Overflow Property</a:t>
            </a:r>
            <a:r>
              <a:rPr lang="en-GB" dirty="0"/>
              <a:t> controls the </a:t>
            </a:r>
            <a:r>
              <a:rPr lang="en-GB" dirty="0" err="1"/>
              <a:t>behavior</a:t>
            </a:r>
            <a:r>
              <a:rPr lang="en-GB" dirty="0"/>
              <a:t> of overflowing content from an element. </a:t>
            </a:r>
          </a:p>
          <a:p>
            <a:pPr algn="just"/>
            <a:r>
              <a:rPr lang="en-GB" dirty="0"/>
              <a:t>The possible values are auto, visible, scroll and hidden. </a:t>
            </a:r>
          </a:p>
          <a:p>
            <a:pPr algn="just"/>
            <a:r>
              <a:rPr lang="en-GB" dirty="0"/>
              <a:t>Overflow can be used when width or height of content is more than parent element.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980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Background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 Background </a:t>
            </a:r>
            <a:r>
              <a:rPr lang="en-GB" dirty="0" err="1"/>
              <a:t>Color</a:t>
            </a:r>
            <a:endParaRPr lang="en-GB" dirty="0"/>
          </a:p>
          <a:p>
            <a:pPr lvl="1"/>
            <a:r>
              <a:rPr lang="en-IN" dirty="0" err="1"/>
              <a:t>background-color:red</a:t>
            </a:r>
            <a:r>
              <a:rPr lang="en-IN" dirty="0"/>
              <a:t>;</a:t>
            </a:r>
            <a:endParaRPr lang="en-GB" dirty="0"/>
          </a:p>
          <a:p>
            <a:r>
              <a:rPr lang="en-GB" dirty="0"/>
              <a:t> Background Image</a:t>
            </a:r>
          </a:p>
          <a:p>
            <a:pPr lvl="1"/>
            <a:r>
              <a:rPr lang="en-IN" dirty="0" err="1"/>
              <a:t>background-image:url</a:t>
            </a:r>
            <a:r>
              <a:rPr lang="en-IN" dirty="0"/>
              <a:t>(images/bg.png);</a:t>
            </a:r>
            <a:endParaRPr lang="en-GB" dirty="0"/>
          </a:p>
          <a:p>
            <a:r>
              <a:rPr lang="en-GB" dirty="0"/>
              <a:t> Background Repeat</a:t>
            </a:r>
          </a:p>
          <a:p>
            <a:pPr lvl="1"/>
            <a:r>
              <a:rPr lang="en-IN" dirty="0" err="1"/>
              <a:t>background-repeat:no-repeat</a:t>
            </a:r>
            <a:r>
              <a:rPr lang="en-IN" dirty="0"/>
              <a:t>;</a:t>
            </a:r>
            <a:endParaRPr lang="en-GB" dirty="0"/>
          </a:p>
          <a:p>
            <a:r>
              <a:rPr lang="en-GB" dirty="0"/>
              <a:t> Background Position</a:t>
            </a:r>
          </a:p>
          <a:p>
            <a:pPr lvl="1"/>
            <a:r>
              <a:rPr lang="en-IN" dirty="0" err="1"/>
              <a:t>background-position:</a:t>
            </a:r>
            <a:r>
              <a:rPr lang="en-IN" dirty="0" err="1">
                <a:effectLst/>
              </a:rPr>
              <a:t>left</a:t>
            </a:r>
            <a:r>
              <a:rPr lang="en-IN" dirty="0"/>
              <a:t> </a:t>
            </a:r>
            <a:r>
              <a:rPr lang="en-IN" dirty="0">
                <a:effectLst/>
              </a:rPr>
              <a:t>top</a:t>
            </a:r>
            <a:r>
              <a:rPr lang="en-IN" dirty="0"/>
              <a:t>;</a:t>
            </a:r>
            <a:endParaRPr lang="en-GB" dirty="0"/>
          </a:p>
          <a:p>
            <a:r>
              <a:rPr lang="en-GB" dirty="0"/>
              <a:t> Background Attachment</a:t>
            </a:r>
          </a:p>
          <a:p>
            <a:pPr lvl="1"/>
            <a:r>
              <a:rPr lang="en-IN" dirty="0" err="1"/>
              <a:t>background-attachment:scroll</a:t>
            </a:r>
            <a:r>
              <a:rPr lang="en-IN" dirty="0"/>
              <a:t>;</a:t>
            </a:r>
            <a:endParaRPr lang="en-GB" dirty="0"/>
          </a:p>
          <a:p>
            <a:r>
              <a:rPr lang="en-GB" dirty="0"/>
              <a:t> Background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152199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Position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GB" b="1" dirty="0"/>
              <a:t>CSS Position</a:t>
            </a:r>
            <a:r>
              <a:rPr lang="en-GB" dirty="0"/>
              <a:t> means where an element should be located. </a:t>
            </a:r>
            <a:r>
              <a:rPr lang="en-GB" b="1" dirty="0"/>
              <a:t>Positions</a:t>
            </a:r>
            <a:r>
              <a:rPr lang="en-GB" dirty="0"/>
              <a:t> are used to specify the location of an HTML element on a page layout. </a:t>
            </a:r>
          </a:p>
          <a:p>
            <a:pPr algn="just"/>
            <a:r>
              <a:rPr lang="en-GB" dirty="0"/>
              <a:t>By default, all elements in html are positioned statically ( </a:t>
            </a:r>
            <a:r>
              <a:rPr lang="en-GB" i="1" dirty="0"/>
              <a:t>except dialog tag</a:t>
            </a:r>
            <a:r>
              <a:rPr lang="en-GB" dirty="0"/>
              <a:t> ). </a:t>
            </a:r>
          </a:p>
          <a:p>
            <a:pPr algn="just"/>
            <a:r>
              <a:rPr lang="en-GB" dirty="0"/>
              <a:t>Static position is position on an element to page or document flow. </a:t>
            </a:r>
          </a:p>
          <a:p>
            <a:pPr algn="just"/>
            <a:r>
              <a:rPr lang="en-GB" dirty="0"/>
              <a:t>By using </a:t>
            </a:r>
            <a:r>
              <a:rPr lang="en-GB" b="1" dirty="0" err="1"/>
              <a:t>css</a:t>
            </a:r>
            <a:r>
              <a:rPr lang="en-GB" b="1" dirty="0"/>
              <a:t> positions</a:t>
            </a:r>
            <a:r>
              <a:rPr lang="en-GB" dirty="0"/>
              <a:t>, they can be moved from their position relatively or absolutely.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683865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HTML can only build webpage structure, CSS can style HTML.</a:t>
            </a:r>
          </a:p>
          <a:p>
            <a:r>
              <a:rPr lang="en-GB" dirty="0"/>
              <a:t>CSS Advantage</a:t>
            </a:r>
          </a:p>
          <a:p>
            <a:pPr lvl="1"/>
            <a:r>
              <a:rPr lang="en-GB" dirty="0"/>
              <a:t>By using a single</a:t>
            </a:r>
            <a:r>
              <a:rPr lang="en-GB" b="1" dirty="0"/>
              <a:t> style sheet</a:t>
            </a:r>
            <a:r>
              <a:rPr lang="en-GB" dirty="0"/>
              <a:t> or </a:t>
            </a:r>
            <a:r>
              <a:rPr lang="en-GB" b="1" dirty="0" err="1"/>
              <a:t>css</a:t>
            </a:r>
            <a:r>
              <a:rPr lang="en-GB" b="1" dirty="0"/>
              <a:t> file</a:t>
            </a:r>
            <a:r>
              <a:rPr lang="en-GB" dirty="0"/>
              <a:t> for entire site, a web designer can apply styles across whole site while updating a single </a:t>
            </a:r>
            <a:r>
              <a:rPr lang="en-GB" dirty="0" err="1"/>
              <a:t>css</a:t>
            </a:r>
            <a:r>
              <a:rPr lang="en-GB" dirty="0"/>
              <a:t> file.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26794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Shorthand Properties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41425" y="2798763"/>
            <a:ext cx="2622550" cy="2152650"/>
          </a:xfrm>
        </p:spPr>
      </p:pic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GB" dirty="0"/>
              <a:t>Some CSS properties allow a string of values, replacing the need for a number of properties. These are represented by values separated by </a:t>
            </a:r>
            <a:r>
              <a:rPr lang="en-GB" b="1" dirty="0"/>
              <a:t>spaces</a:t>
            </a:r>
            <a:r>
              <a:rPr lang="en-GB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809378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CSS3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49475" y="2578100"/>
            <a:ext cx="5080000" cy="2540000"/>
          </a:xfrm>
        </p:spPr>
      </p:pic>
    </p:spTree>
    <p:extLst>
      <p:ext uri="{BB962C8B-B14F-4D97-AF65-F5344CB8AC3E}">
        <p14:creationId xmlns:p14="http://schemas.microsoft.com/office/powerpoint/2010/main" xmlns="" val="2908404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CSS3 Features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3959893550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dirty="0">
                          <a:effectLst/>
                        </a:rPr>
                        <a:t>CSS3 New Features</a:t>
                      </a:r>
                    </a:p>
                  </a:txBody>
                  <a:tcPr marL="50330" marR="50330" marT="50800" marB="50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>
                          <a:effectLst/>
                        </a:rPr>
                        <a:t>Uses</a:t>
                      </a:r>
                    </a:p>
                  </a:txBody>
                  <a:tcPr marL="50330" marR="50330" marT="50800" marB="5080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effectLst/>
                        </a:rPr>
                        <a:t>New Selectors</a:t>
                      </a:r>
                      <a:endParaRPr lang="en-IN" dirty="0">
                        <a:effectLst/>
                      </a:endParaRPr>
                    </a:p>
                  </a:txBody>
                  <a:tcPr marL="50330" marR="5033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Better Selections of HTML Elements. </a:t>
                      </a:r>
                      <a:r>
                        <a:rPr lang="en-GB" u="none" strike="noStrike">
                          <a:solidFill>
                            <a:srgbClr val="005AFF"/>
                          </a:solidFill>
                          <a:effectLst/>
                          <a:hlinkClick r:id="rId2"/>
                        </a:rPr>
                        <a:t>CSS3 selectors</a:t>
                      </a:r>
                      <a:endParaRPr lang="en-GB">
                        <a:effectLst/>
                      </a:endParaRPr>
                    </a:p>
                  </a:txBody>
                  <a:tcPr marL="50330" marR="50330" marT="50800" marB="5080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effectLst/>
                        </a:rPr>
                        <a:t>Shadows Effect</a:t>
                      </a:r>
                      <a:endParaRPr lang="en-IN" dirty="0">
                        <a:effectLst/>
                      </a:endParaRPr>
                    </a:p>
                  </a:txBody>
                  <a:tcPr marL="50330" marR="5033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b="1">
                          <a:effectLst/>
                        </a:rPr>
                        <a:t>Box shadow</a:t>
                      </a:r>
                      <a:r>
                        <a:rPr lang="en-GB">
                          <a:effectLst/>
                        </a:rPr>
                        <a:t> and </a:t>
                      </a:r>
                      <a:r>
                        <a:rPr lang="en-GB" b="1">
                          <a:effectLst/>
                        </a:rPr>
                        <a:t>text shadow</a:t>
                      </a:r>
                      <a:r>
                        <a:rPr lang="en-GB">
                          <a:effectLst/>
                        </a:rPr>
                        <a:t> for shadow effects. </a:t>
                      </a:r>
                      <a:r>
                        <a:rPr lang="en-GB" u="none" strike="noStrike">
                          <a:solidFill>
                            <a:srgbClr val="005AFF"/>
                          </a:solidFill>
                          <a:effectLst/>
                          <a:hlinkClick r:id="rId3"/>
                        </a:rPr>
                        <a:t>Box shadow</a:t>
                      </a:r>
                      <a:endParaRPr lang="en-GB">
                        <a:effectLst/>
                      </a:endParaRPr>
                    </a:p>
                  </a:txBody>
                  <a:tcPr marL="50330" marR="50330" marT="50800" marB="5080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effectLst/>
                        </a:rPr>
                        <a:t>Rounded Corners</a:t>
                      </a:r>
                      <a:endParaRPr lang="en-IN" dirty="0">
                        <a:effectLst/>
                      </a:endParaRPr>
                    </a:p>
                  </a:txBody>
                  <a:tcPr marL="50330" marR="5033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Easily round the corners of images and block elements. </a:t>
                      </a:r>
                      <a:r>
                        <a:rPr lang="en-GB" u="none" strike="noStrike">
                          <a:solidFill>
                            <a:srgbClr val="005AFF"/>
                          </a:solidFill>
                          <a:effectLst/>
                          <a:hlinkClick r:id="rId4"/>
                        </a:rPr>
                        <a:t>Border Radius</a:t>
                      </a:r>
                      <a:endParaRPr lang="en-GB">
                        <a:effectLst/>
                      </a:endParaRPr>
                    </a:p>
                  </a:txBody>
                  <a:tcPr marL="50330" marR="50330" marT="50800" marB="5080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effectLst/>
                        </a:rPr>
                        <a:t>Gradients</a:t>
                      </a:r>
                      <a:endParaRPr lang="en-IN" dirty="0">
                        <a:effectLst/>
                      </a:endParaRPr>
                    </a:p>
                  </a:txBody>
                  <a:tcPr marL="50330" marR="5033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b="1">
                          <a:effectLst/>
                        </a:rPr>
                        <a:t>Linear</a:t>
                      </a:r>
                      <a:r>
                        <a:rPr lang="en-GB">
                          <a:effectLst/>
                        </a:rPr>
                        <a:t>, </a:t>
                      </a:r>
                      <a:r>
                        <a:rPr lang="en-GB" b="1">
                          <a:effectLst/>
                        </a:rPr>
                        <a:t>Radial</a:t>
                      </a:r>
                      <a:r>
                        <a:rPr lang="en-GB">
                          <a:effectLst/>
                        </a:rPr>
                        <a:t> and </a:t>
                      </a:r>
                      <a:r>
                        <a:rPr lang="en-GB" b="1">
                          <a:effectLst/>
                        </a:rPr>
                        <a:t>Repeating gradients</a:t>
                      </a:r>
                      <a:r>
                        <a:rPr lang="en-GB">
                          <a:effectLst/>
                        </a:rPr>
                        <a:t> for backgrounds. </a:t>
                      </a:r>
                      <a:r>
                        <a:rPr lang="en-GB" u="none" strike="noStrike">
                          <a:solidFill>
                            <a:srgbClr val="005AFF"/>
                          </a:solidFill>
                          <a:effectLst/>
                          <a:hlinkClick r:id="rId5"/>
                        </a:rPr>
                        <a:t>CSS3 Gradients</a:t>
                      </a:r>
                      <a:endParaRPr lang="en-GB">
                        <a:effectLst/>
                      </a:endParaRPr>
                    </a:p>
                  </a:txBody>
                  <a:tcPr marL="50330" marR="50330" marT="50800" marB="5080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effectLst/>
                        </a:rPr>
                        <a:t>Opacity</a:t>
                      </a:r>
                      <a:endParaRPr lang="en-IN" dirty="0">
                        <a:effectLst/>
                      </a:endParaRPr>
                    </a:p>
                  </a:txBody>
                  <a:tcPr marL="50330" marR="5033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effectLst/>
                        </a:rPr>
                        <a:t>Reduce opacity of Elements and Background </a:t>
                      </a:r>
                      <a:r>
                        <a:rPr lang="en-GB" dirty="0" err="1">
                          <a:effectLst/>
                        </a:rPr>
                        <a:t>colors</a:t>
                      </a:r>
                      <a:r>
                        <a:rPr lang="en-GB" dirty="0">
                          <a:effectLst/>
                        </a:rPr>
                        <a:t> using </a:t>
                      </a:r>
                      <a:r>
                        <a:rPr lang="en-GB" b="1" dirty="0" err="1">
                          <a:effectLst/>
                        </a:rPr>
                        <a:t>rbga</a:t>
                      </a:r>
                      <a:r>
                        <a:rPr lang="en-GB" b="1" dirty="0">
                          <a:effectLst/>
                        </a:rPr>
                        <a:t> </a:t>
                      </a:r>
                      <a:r>
                        <a:rPr lang="en-GB" b="1" dirty="0" err="1">
                          <a:effectLst/>
                        </a:rPr>
                        <a:t>colors</a:t>
                      </a:r>
                      <a:r>
                        <a:rPr lang="en-GB" dirty="0">
                          <a:effectLst/>
                        </a:rPr>
                        <a:t>. </a:t>
                      </a:r>
                      <a:r>
                        <a:rPr lang="en-GB" u="none" strike="noStrike" dirty="0">
                          <a:solidFill>
                            <a:srgbClr val="005AFF"/>
                          </a:solidFill>
                          <a:effectLst/>
                          <a:hlinkClick r:id="rId6"/>
                        </a:rPr>
                        <a:t>Opacity</a:t>
                      </a:r>
                      <a:endParaRPr lang="en-GB" dirty="0">
                        <a:effectLst/>
                      </a:endParaRPr>
                    </a:p>
                  </a:txBody>
                  <a:tcPr marL="50330" marR="50330" marT="50800" marB="5080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91907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CSS3 Features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2823103070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dirty="0">
                          <a:effectLst/>
                        </a:rPr>
                        <a:t>CSS3 New Features</a:t>
                      </a:r>
                    </a:p>
                  </a:txBody>
                  <a:tcPr marL="50330" marR="50330" marT="50800" marB="508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>
                          <a:effectLst/>
                        </a:rPr>
                        <a:t>Uses</a:t>
                      </a:r>
                    </a:p>
                  </a:txBody>
                  <a:tcPr marL="50330" marR="50330" marT="50800" marB="5080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effectLst/>
                        </a:rPr>
                        <a:t>Transitions</a:t>
                      </a:r>
                      <a:endParaRPr lang="en-IN" dirty="0">
                        <a:effectLst/>
                      </a:endParaRPr>
                    </a:p>
                  </a:txBody>
                  <a:tcPr marL="50330" marR="5033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effectLst/>
                        </a:rPr>
                        <a:t>Hover and Focus element with time and timing functions.</a:t>
                      </a:r>
                      <a:r>
                        <a:rPr lang="en-GB" u="none" strike="noStrike" dirty="0">
                          <a:solidFill>
                            <a:srgbClr val="005AFF"/>
                          </a:solidFill>
                          <a:effectLst/>
                          <a:hlinkClick r:id="rId2"/>
                        </a:rPr>
                        <a:t>CSS3 Transition</a:t>
                      </a:r>
                      <a:endParaRPr lang="en-GB" dirty="0">
                        <a:effectLst/>
                      </a:endParaRPr>
                    </a:p>
                  </a:txBody>
                  <a:tcPr marL="50330" marR="50330" marT="50800" marB="5080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effectLst/>
                        </a:rPr>
                        <a:t>Transformations</a:t>
                      </a:r>
                      <a:endParaRPr lang="en-IN" dirty="0">
                        <a:effectLst/>
                      </a:endParaRPr>
                    </a:p>
                  </a:txBody>
                  <a:tcPr marL="50330" marR="5033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b="1">
                          <a:effectLst/>
                        </a:rPr>
                        <a:t>Rotate</a:t>
                      </a:r>
                      <a:r>
                        <a:rPr lang="en-GB">
                          <a:effectLst/>
                        </a:rPr>
                        <a:t>, </a:t>
                      </a:r>
                      <a:r>
                        <a:rPr lang="en-GB" b="1">
                          <a:effectLst/>
                        </a:rPr>
                        <a:t>Scale</a:t>
                      </a:r>
                      <a:r>
                        <a:rPr lang="en-GB">
                          <a:effectLst/>
                        </a:rPr>
                        <a:t>, </a:t>
                      </a:r>
                      <a:r>
                        <a:rPr lang="en-GB" b="1">
                          <a:effectLst/>
                        </a:rPr>
                        <a:t>Skew</a:t>
                      </a:r>
                      <a:r>
                        <a:rPr lang="en-GB">
                          <a:effectLst/>
                        </a:rPr>
                        <a:t> and </a:t>
                      </a:r>
                      <a:r>
                        <a:rPr lang="en-GB" b="1">
                          <a:effectLst/>
                        </a:rPr>
                        <a:t>Translate</a:t>
                      </a:r>
                      <a:r>
                        <a:rPr lang="en-GB">
                          <a:effectLst/>
                        </a:rPr>
                        <a:t> any object. </a:t>
                      </a:r>
                      <a:r>
                        <a:rPr lang="en-GB" u="none" strike="noStrike">
                          <a:solidFill>
                            <a:srgbClr val="005AFF"/>
                          </a:solidFill>
                          <a:effectLst/>
                          <a:hlinkClick r:id="rId3"/>
                        </a:rPr>
                        <a:t>CSS3 Transform</a:t>
                      </a:r>
                      <a:endParaRPr lang="en-GB">
                        <a:effectLst/>
                      </a:endParaRPr>
                    </a:p>
                  </a:txBody>
                  <a:tcPr marL="50330" marR="50330" marT="50800" marB="5080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b="1">
                          <a:effectLst/>
                        </a:rPr>
                        <a:t>Animations</a:t>
                      </a:r>
                      <a:endParaRPr lang="en-IN">
                        <a:effectLst/>
                      </a:endParaRPr>
                    </a:p>
                  </a:txBody>
                  <a:tcPr marL="50330" marR="5033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b="1">
                          <a:effectLst/>
                        </a:rPr>
                        <a:t>Animate</a:t>
                      </a:r>
                      <a:r>
                        <a:rPr lang="en-GB">
                          <a:effectLst/>
                        </a:rPr>
                        <a:t> any object without using flash. </a:t>
                      </a:r>
                      <a:r>
                        <a:rPr lang="en-GB" u="none" strike="noStrike">
                          <a:solidFill>
                            <a:srgbClr val="005AFF"/>
                          </a:solidFill>
                          <a:effectLst/>
                          <a:hlinkClick r:id="rId4"/>
                        </a:rPr>
                        <a:t>CSS3 Animations</a:t>
                      </a:r>
                      <a:endParaRPr lang="en-GB">
                        <a:effectLst/>
                      </a:endParaRPr>
                    </a:p>
                  </a:txBody>
                  <a:tcPr marL="50330" marR="50330" marT="50800" marB="5080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b="1">
                          <a:effectLst/>
                        </a:rPr>
                        <a:t>Multi Column layout</a:t>
                      </a:r>
                      <a:endParaRPr lang="en-IN">
                        <a:effectLst/>
                      </a:endParaRPr>
                    </a:p>
                  </a:txBody>
                  <a:tcPr marL="50330" marR="5033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Create multiple </a:t>
                      </a:r>
                      <a:r>
                        <a:rPr lang="en-IN" b="1">
                          <a:effectLst/>
                        </a:rPr>
                        <a:t>columns layouts</a:t>
                      </a:r>
                      <a:r>
                        <a:rPr lang="en-IN">
                          <a:effectLst/>
                        </a:rPr>
                        <a:t>.</a:t>
                      </a:r>
                    </a:p>
                  </a:txBody>
                  <a:tcPr marL="50330" marR="50330" marT="50800" marB="5080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b="1" u="none" strike="noStrike">
                          <a:solidFill>
                            <a:srgbClr val="005AFF"/>
                          </a:solidFill>
                          <a:effectLst/>
                          <a:hlinkClick r:id="rId5"/>
                        </a:rPr>
                        <a:t>Flexbox</a:t>
                      </a:r>
                      <a:endParaRPr lang="en-IN">
                        <a:effectLst/>
                      </a:endParaRPr>
                    </a:p>
                  </a:txBody>
                  <a:tcPr marL="50330" marR="5033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Flexbox is used to build one dimensional or 1d layout is CSS.</a:t>
                      </a:r>
                    </a:p>
                  </a:txBody>
                  <a:tcPr marL="50330" marR="50330" marT="50800" marB="5080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b="1" u="none" strike="noStrike">
                          <a:solidFill>
                            <a:srgbClr val="005AFF"/>
                          </a:solidFill>
                          <a:effectLst/>
                          <a:hlinkClick r:id="rId6"/>
                        </a:rPr>
                        <a:t>CSS Grids</a:t>
                      </a:r>
                      <a:endParaRPr lang="en-IN">
                        <a:effectLst/>
                      </a:endParaRPr>
                    </a:p>
                  </a:txBody>
                  <a:tcPr marL="50330" marR="5033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CSS3 Grids are used to build two dimensional or 2d layout is CSS.</a:t>
                      </a:r>
                    </a:p>
                  </a:txBody>
                  <a:tcPr marL="50330" marR="50330" marT="50800" marB="5080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b="1">
                          <a:effectLst/>
                        </a:rPr>
                        <a:t>@font face</a:t>
                      </a:r>
                      <a:endParaRPr lang="en-IN">
                        <a:effectLst/>
                      </a:endParaRPr>
                    </a:p>
                  </a:txBody>
                  <a:tcPr marL="50330" marR="5033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Embedded various fonts family. </a:t>
                      </a:r>
                      <a:r>
                        <a:rPr lang="en-GB" u="none" strike="noStrike">
                          <a:solidFill>
                            <a:srgbClr val="005AFF"/>
                          </a:solidFill>
                          <a:effectLst/>
                          <a:hlinkClick r:id="rId7"/>
                        </a:rPr>
                        <a:t>Font Face</a:t>
                      </a:r>
                      <a:endParaRPr lang="en-GB">
                        <a:effectLst/>
                      </a:endParaRPr>
                    </a:p>
                  </a:txBody>
                  <a:tcPr marL="50330" marR="50330" marT="50800" marB="5080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b="1">
                          <a:effectLst/>
                        </a:rPr>
                        <a:t>@media</a:t>
                      </a:r>
                      <a:endParaRPr lang="en-IN">
                        <a:effectLst/>
                      </a:endParaRPr>
                    </a:p>
                  </a:txBody>
                  <a:tcPr marL="50330" marR="5033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effectLst/>
                        </a:rPr>
                        <a:t>Condition based CSS to create </a:t>
                      </a:r>
                      <a:r>
                        <a:rPr lang="en-GB" u="none" strike="noStrike" dirty="0">
                          <a:solidFill>
                            <a:srgbClr val="005AFF"/>
                          </a:solidFill>
                          <a:effectLst/>
                          <a:hlinkClick r:id="rId8"/>
                        </a:rPr>
                        <a:t>Responsive Web Design</a:t>
                      </a:r>
                      <a:r>
                        <a:rPr lang="en-GB" dirty="0">
                          <a:effectLst/>
                        </a:rPr>
                        <a:t>.</a:t>
                      </a:r>
                    </a:p>
                  </a:txBody>
                  <a:tcPr marL="50330" marR="50330" marT="50800" marB="5080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97445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32056" y="3508510"/>
            <a:ext cx="6980812" cy="65492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IN" sz="4400" b="1" dirty="0">
                <a:solidFill>
                  <a:srgbClr val="002060"/>
                </a:solidFill>
              </a:rPr>
              <a:t>THANK YOU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0F17A57-C665-48BD-8870-E759EB0267E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154311" y="6492876"/>
            <a:ext cx="3086100" cy="365125"/>
          </a:xfrm>
        </p:spPr>
        <p:txBody>
          <a:bodyPr/>
          <a:lstStyle/>
          <a:p>
            <a:r>
              <a:rPr lang="en-US" dirty="0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xmlns="" val="1304135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CSS Code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2270"/>
          <a:stretch/>
        </p:blipFill>
        <p:spPr>
          <a:xfrm>
            <a:off x="2032001" y="2910681"/>
            <a:ext cx="5080000" cy="1671258"/>
          </a:xfrm>
        </p:spPr>
      </p:pic>
    </p:spTree>
    <p:extLst>
      <p:ext uri="{BB962C8B-B14F-4D97-AF65-F5344CB8AC3E}">
        <p14:creationId xmlns:p14="http://schemas.microsoft.com/office/powerpoint/2010/main" xmlns="" val="1514207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Type of </a:t>
            </a:r>
            <a:r>
              <a:rPr lang="en-IN" dirty="0" err="1"/>
              <a:t>css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2359734548"/>
              </p:ext>
            </p:extLst>
          </p:nvPr>
        </p:nvGraphicFramePr>
        <p:xfrm>
          <a:off x="395536" y="2204864"/>
          <a:ext cx="8229600" cy="275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093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effectLst/>
                        </a:rPr>
                        <a:t>CSS Type</a:t>
                      </a: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>
                          <a:effectLst/>
                        </a:rPr>
                        <a:t>Explanation</a:t>
                      </a:r>
                    </a:p>
                  </a:txBody>
                  <a:tcPr marL="31750" marR="31750" marT="31750" marB="3175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b="1" u="none" strike="noStrike">
                          <a:solidFill>
                            <a:srgbClr val="005AFF"/>
                          </a:solidFill>
                          <a:effectLst/>
                          <a:hlinkClick r:id="rId2" tooltip="Internal CSS"/>
                        </a:rPr>
                        <a:t>Internal CSS</a:t>
                      </a:r>
                      <a:endParaRPr lang="en-IN">
                        <a:effectLst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CSS Code is written inside </a:t>
                      </a:r>
                      <a:r>
                        <a:rPr lang="en-GB" b="1">
                          <a:effectLst/>
                        </a:rPr>
                        <a:t>&lt;style&gt;</a:t>
                      </a:r>
                      <a:r>
                        <a:rPr lang="en-GB">
                          <a:effectLst/>
                        </a:rPr>
                        <a:t> tag in head. Recommended for single page only.</a:t>
                      </a:r>
                    </a:p>
                  </a:txBody>
                  <a:tcPr marL="31750" marR="31750" marT="31750" marB="3175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b="1" u="none" strike="noStrike">
                          <a:solidFill>
                            <a:srgbClr val="005AFF"/>
                          </a:solidFill>
                          <a:effectLst/>
                          <a:hlinkClick r:id="rId2" tooltip="External CSS"/>
                        </a:rPr>
                        <a:t>External CSS</a:t>
                      </a:r>
                      <a:endParaRPr lang="en-IN">
                        <a:effectLst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effectLst/>
                        </a:rPr>
                        <a:t>CSS code is written in separate file with </a:t>
                      </a:r>
                      <a:r>
                        <a:rPr lang="en-GB" b="1" dirty="0">
                          <a:effectLst/>
                        </a:rPr>
                        <a:t>.css extension</a:t>
                      </a:r>
                      <a:r>
                        <a:rPr lang="en-GB" dirty="0">
                          <a:effectLst/>
                        </a:rPr>
                        <a:t> and &lt;link&gt; element is used to attach external </a:t>
                      </a:r>
                      <a:r>
                        <a:rPr lang="en-GB" dirty="0" err="1">
                          <a:effectLst/>
                        </a:rPr>
                        <a:t>css</a:t>
                      </a:r>
                      <a:r>
                        <a:rPr lang="en-GB" dirty="0">
                          <a:effectLst/>
                        </a:rPr>
                        <a:t> with html document. Used for multipage websites.</a:t>
                      </a:r>
                    </a:p>
                  </a:txBody>
                  <a:tcPr marL="31750" marR="31750" marT="31750" marB="3175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b="1" u="none" strike="noStrike" dirty="0">
                          <a:solidFill>
                            <a:srgbClr val="005AFF"/>
                          </a:solidFill>
                          <a:effectLst/>
                          <a:hlinkClick r:id="rId2" tooltip="Inline CSS"/>
                        </a:rPr>
                        <a:t>Inline CSS</a:t>
                      </a:r>
                      <a:endParaRPr lang="en-IN" dirty="0">
                        <a:effectLst/>
                      </a:endParaRPr>
                    </a:p>
                  </a:txBody>
                  <a:tcPr marL="31750" marR="31750" marT="31750" marB="31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effectLst/>
                        </a:rPr>
                        <a:t>CSS code is written inside html tag directly, in style attribute.</a:t>
                      </a:r>
                    </a:p>
                  </a:txBody>
                  <a:tcPr marL="31750" marR="31750" marT="31750" marB="3175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81105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CSS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GB" dirty="0"/>
              <a:t>Selectors are used in internal or external </a:t>
            </a:r>
            <a:r>
              <a:rPr lang="en-GB" dirty="0" err="1"/>
              <a:t>css</a:t>
            </a:r>
            <a:r>
              <a:rPr lang="en-GB" dirty="0"/>
              <a:t>.</a:t>
            </a:r>
          </a:p>
          <a:p>
            <a:pPr algn="just"/>
            <a:r>
              <a:rPr lang="en-GB" dirty="0"/>
              <a:t>After </a:t>
            </a:r>
            <a:r>
              <a:rPr lang="en-GB" b="1" dirty="0"/>
              <a:t>selector</a:t>
            </a:r>
            <a:r>
              <a:rPr lang="en-GB" dirty="0"/>
              <a:t> name, a declaration block, </a:t>
            </a:r>
            <a:r>
              <a:rPr lang="en-GB" dirty="0" err="1"/>
              <a:t>i.e</a:t>
            </a:r>
            <a:r>
              <a:rPr lang="en-GB" dirty="0"/>
              <a:t> curly brackets {} are used.</a:t>
            </a:r>
          </a:p>
          <a:p>
            <a:pPr algn="just"/>
            <a:r>
              <a:rPr lang="en-GB" dirty="0"/>
              <a:t>Within {}, </a:t>
            </a:r>
            <a:r>
              <a:rPr lang="en-GB" dirty="0" err="1"/>
              <a:t>css</a:t>
            </a:r>
            <a:r>
              <a:rPr lang="en-GB" dirty="0"/>
              <a:t> code for targeted element is written with </a:t>
            </a:r>
            <a:r>
              <a:rPr lang="en-GB" b="1" dirty="0" err="1"/>
              <a:t>key:value</a:t>
            </a:r>
            <a:r>
              <a:rPr lang="en-GB" dirty="0"/>
              <a:t> pair.</a:t>
            </a:r>
          </a:p>
          <a:p>
            <a:pPr algn="just"/>
            <a:r>
              <a:rPr lang="en-GB" dirty="0"/>
              <a:t>Sometimes multiple values are there fro single key, so white space is used as separator.</a:t>
            </a:r>
          </a:p>
          <a:p>
            <a:pPr algn="just"/>
            <a:r>
              <a:rPr lang="en-GB" dirty="0"/>
              <a:t>After </a:t>
            </a:r>
            <a:r>
              <a:rPr lang="en-GB" b="1" dirty="0" err="1"/>
              <a:t>Property:value</a:t>
            </a:r>
            <a:r>
              <a:rPr lang="en-GB" dirty="0"/>
              <a:t>, semi-colon ; is used to add next property and value.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9604"/>
          <a:stretch/>
        </p:blipFill>
        <p:spPr>
          <a:xfrm>
            <a:off x="4648200" y="3105945"/>
            <a:ext cx="4038600" cy="1217578"/>
          </a:xfrm>
        </p:spPr>
      </p:pic>
    </p:spTree>
    <p:extLst>
      <p:ext uri="{BB962C8B-B14F-4D97-AF65-F5344CB8AC3E}">
        <p14:creationId xmlns:p14="http://schemas.microsoft.com/office/powerpoint/2010/main" xmlns="" val="840184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Type of CSS selectors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/>
              <a:t> Id </a:t>
            </a:r>
            <a:r>
              <a:rPr lang="en-GB" dirty="0"/>
              <a:t>Selector</a:t>
            </a:r>
          </a:p>
          <a:p>
            <a:r>
              <a:rPr lang="en-GB" dirty="0"/>
              <a:t> Class Selector</a:t>
            </a:r>
          </a:p>
          <a:p>
            <a:r>
              <a:rPr lang="en-GB" dirty="0"/>
              <a:t> Grouping</a:t>
            </a:r>
          </a:p>
          <a:p>
            <a:r>
              <a:rPr lang="en-GB" dirty="0"/>
              <a:t> Nesting</a:t>
            </a:r>
          </a:p>
          <a:p>
            <a:r>
              <a:rPr lang="en-GB" dirty="0"/>
              <a:t> Attribute</a:t>
            </a:r>
          </a:p>
          <a:p>
            <a:r>
              <a:rPr lang="en-GB" dirty="0"/>
              <a:t> Adjacent</a:t>
            </a:r>
          </a:p>
          <a:p>
            <a:r>
              <a:rPr lang="en-GB" dirty="0"/>
              <a:t> Pseudo</a:t>
            </a:r>
          </a:p>
          <a:p>
            <a:r>
              <a:rPr lang="en-GB" dirty="0"/>
              <a:t> universal-selector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28729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CSS Selectors List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2677795491"/>
              </p:ext>
            </p:extLst>
          </p:nvPr>
        </p:nvGraphicFramePr>
        <p:xfrm>
          <a:off x="612775" y="1600200"/>
          <a:ext cx="8153400" cy="346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Selector</a:t>
                      </a:r>
                    </a:p>
                  </a:txBody>
                  <a:tcPr marL="31456" marR="31456" marT="31750" marB="317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Example</a:t>
                      </a:r>
                    </a:p>
                  </a:txBody>
                  <a:tcPr marL="31456" marR="31456" marT="31750" marB="317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Use</a:t>
                      </a:r>
                    </a:p>
                  </a:txBody>
                  <a:tcPr marL="31456" marR="31456" marT="31750" marB="3175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b="1">
                          <a:effectLst/>
                        </a:rPr>
                        <a:t>Type Selector</a:t>
                      </a:r>
                      <a:endParaRPr lang="en-IN">
                        <a:effectLst/>
                      </a:endParaRPr>
                    </a:p>
                  </a:txBody>
                  <a:tcPr marL="31456" marR="31456" marT="31750" marB="31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p{}</a:t>
                      </a:r>
                    </a:p>
                  </a:txBody>
                  <a:tcPr marL="31456" marR="31456" marT="31750" marB="31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Used to call all p tags</a:t>
                      </a:r>
                    </a:p>
                  </a:txBody>
                  <a:tcPr marL="31456" marR="31456" marT="31750" marB="3175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b="1">
                          <a:effectLst/>
                        </a:rPr>
                        <a:t>ID Selector</a:t>
                      </a:r>
                      <a:endParaRPr lang="en-IN">
                        <a:effectLst/>
                      </a:endParaRPr>
                    </a:p>
                  </a:txBody>
                  <a:tcPr marL="31456" marR="31456" marT="31750" marB="31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#para{}</a:t>
                      </a:r>
                    </a:p>
                  </a:txBody>
                  <a:tcPr marL="31456" marR="31456" marT="31750" marB="31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Used to call that unique element with id para.</a:t>
                      </a:r>
                    </a:p>
                  </a:txBody>
                  <a:tcPr marL="31456" marR="31456" marT="31750" marB="3175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b="1">
                          <a:effectLst/>
                        </a:rPr>
                        <a:t>Class Selector</a:t>
                      </a:r>
                      <a:endParaRPr lang="en-IN">
                        <a:effectLst/>
                      </a:endParaRPr>
                    </a:p>
                  </a:txBody>
                  <a:tcPr marL="31456" marR="31456" marT="31750" marB="31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.para{}</a:t>
                      </a:r>
                    </a:p>
                  </a:txBody>
                  <a:tcPr marL="31456" marR="31456" marT="31750" marB="31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Used to call group of different elements with class para</a:t>
                      </a:r>
                    </a:p>
                  </a:txBody>
                  <a:tcPr marL="31456" marR="31456" marT="31750" marB="3175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b="1">
                          <a:effectLst/>
                        </a:rPr>
                        <a:t>Tag with Class Selector</a:t>
                      </a:r>
                      <a:endParaRPr lang="en-IN">
                        <a:effectLst/>
                      </a:endParaRPr>
                    </a:p>
                  </a:txBody>
                  <a:tcPr marL="31456" marR="31456" marT="31750" marB="31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p.para{}</a:t>
                      </a:r>
                    </a:p>
                  </a:txBody>
                  <a:tcPr marL="31456" marR="31456" marT="31750" marB="31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Used to call only p elements with class para</a:t>
                      </a:r>
                    </a:p>
                  </a:txBody>
                  <a:tcPr marL="31456" marR="31456" marT="31750" marB="3175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b="1">
                          <a:effectLst/>
                        </a:rPr>
                        <a:t>Grouping Selector</a:t>
                      </a:r>
                      <a:endParaRPr lang="en-IN">
                        <a:effectLst/>
                      </a:endParaRPr>
                    </a:p>
                  </a:txBody>
                  <a:tcPr marL="31456" marR="31456" marT="31750" marB="31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h1, h3, h5{}</a:t>
                      </a:r>
                    </a:p>
                  </a:txBody>
                  <a:tcPr marL="31456" marR="31456" marT="31750" marB="31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effectLst/>
                        </a:rPr>
                        <a:t>Used to group &lt;h1&gt;, &lt;h3&gt; &lt;h5&gt; elements</a:t>
                      </a:r>
                    </a:p>
                  </a:txBody>
                  <a:tcPr marL="31456" marR="31456" marT="31750" marB="3175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087749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CSS Selectors List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453366869"/>
              </p:ext>
            </p:extLst>
          </p:nvPr>
        </p:nvGraphicFramePr>
        <p:xfrm>
          <a:off x="612775" y="1600200"/>
          <a:ext cx="8153400" cy="4528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Selector</a:t>
                      </a:r>
                    </a:p>
                  </a:txBody>
                  <a:tcPr marL="31456" marR="31456" marT="31750" marB="317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Example</a:t>
                      </a:r>
                    </a:p>
                  </a:txBody>
                  <a:tcPr marL="31456" marR="31456" marT="31750" marB="317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Use</a:t>
                      </a:r>
                    </a:p>
                  </a:txBody>
                  <a:tcPr marL="31456" marR="31456" marT="31750" marB="3175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effectLst/>
                        </a:rPr>
                        <a:t>Descendant Selector</a:t>
                      </a:r>
                      <a:endParaRPr lang="en-IN" dirty="0">
                        <a:effectLst/>
                      </a:endParaRPr>
                    </a:p>
                  </a:txBody>
                  <a:tcPr marL="31456" marR="31456" marT="31750" marB="31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div p{}</a:t>
                      </a:r>
                    </a:p>
                  </a:txBody>
                  <a:tcPr marL="31456" marR="31456" marT="31750" marB="31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Used to call all p elements of div, i.e, children, grand children and so on.</a:t>
                      </a:r>
                    </a:p>
                  </a:txBody>
                  <a:tcPr marL="31456" marR="31456" marT="31750" marB="3175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effectLst/>
                        </a:rPr>
                        <a:t>Child Selector</a:t>
                      </a:r>
                      <a:endParaRPr lang="en-IN" dirty="0">
                        <a:effectLst/>
                      </a:endParaRPr>
                    </a:p>
                  </a:txBody>
                  <a:tcPr marL="31456" marR="31456" marT="31750" marB="31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div &gt; p{}</a:t>
                      </a:r>
                    </a:p>
                  </a:txBody>
                  <a:tcPr marL="31456" marR="31456" marT="31750" marB="31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Used to call only child p elements of div, not grand and great grand.</a:t>
                      </a:r>
                    </a:p>
                  </a:txBody>
                  <a:tcPr marL="31456" marR="31456" marT="31750" marB="3175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b="1">
                          <a:effectLst/>
                        </a:rPr>
                        <a:t>Adjacent Sibling</a:t>
                      </a:r>
                      <a:endParaRPr lang="en-IN">
                        <a:effectLst/>
                      </a:endParaRPr>
                    </a:p>
                  </a:txBody>
                  <a:tcPr marL="31456" marR="31456" marT="31750" marB="31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div + p{}</a:t>
                      </a:r>
                    </a:p>
                  </a:txBody>
                  <a:tcPr marL="31456" marR="31456" marT="31750" marB="31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Used to call first next p element or sibling of div.</a:t>
                      </a:r>
                    </a:p>
                  </a:txBody>
                  <a:tcPr marL="31456" marR="31456" marT="31750" marB="3175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b="1">
                          <a:effectLst/>
                        </a:rPr>
                        <a:t>Attribute Selector</a:t>
                      </a:r>
                      <a:endParaRPr lang="en-IN">
                        <a:effectLst/>
                      </a:endParaRPr>
                    </a:p>
                  </a:txBody>
                  <a:tcPr marL="31456" marR="31456" marT="31750" marB="31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input[type="radio"]</a:t>
                      </a:r>
                    </a:p>
                  </a:txBody>
                  <a:tcPr marL="31456" marR="31456" marT="31750" marB="31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effectLst/>
                        </a:rPr>
                        <a:t>Used to call an element on the basics of attribute and value.</a:t>
                      </a:r>
                    </a:p>
                  </a:txBody>
                  <a:tcPr marL="31456" marR="31456" marT="31750" marB="3175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b="1">
                          <a:effectLst/>
                        </a:rPr>
                        <a:t>Universal Selector</a:t>
                      </a:r>
                      <a:endParaRPr lang="en-IN">
                        <a:effectLst/>
                      </a:endParaRPr>
                    </a:p>
                  </a:txBody>
                  <a:tcPr marL="31456" marR="31456" marT="31750" marB="31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*{}</a:t>
                      </a:r>
                    </a:p>
                  </a:txBody>
                  <a:tcPr marL="31456" marR="31456" marT="31750" marB="317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effectLst/>
                        </a:rPr>
                        <a:t>Used to call all elements in web document.</a:t>
                      </a:r>
                    </a:p>
                  </a:txBody>
                  <a:tcPr marL="31456" marR="31456" marT="31750" marB="3175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310088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ID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GB" b="1" dirty="0"/>
              <a:t>ID Selector</a:t>
            </a:r>
            <a:r>
              <a:rPr lang="en-GB" dirty="0"/>
              <a:t> is used to call an HTML Element by its unique id name. Id is always </a:t>
            </a:r>
            <a:r>
              <a:rPr lang="en-GB" b="1" dirty="0"/>
              <a:t>unique</a:t>
            </a:r>
            <a:r>
              <a:rPr lang="en-GB" dirty="0"/>
              <a:t> in a single web page. We can not give same ID name to any other HTML Element in same webpage.</a:t>
            </a:r>
          </a:p>
          <a:p>
            <a:r>
              <a:rPr lang="en-GB" b="1" dirty="0"/>
              <a:t>ID</a:t>
            </a:r>
            <a:r>
              <a:rPr lang="en-GB" dirty="0"/>
              <a:t> is basically an attribute used in opening or start tag of html element. Inside double quotation, the value of ID is given. ID value is single, means no white space separation</a:t>
            </a:r>
          </a:p>
          <a:p>
            <a:r>
              <a:rPr lang="en-GB" dirty="0"/>
              <a:t>In </a:t>
            </a:r>
            <a:r>
              <a:rPr lang="en-GB" dirty="0" err="1"/>
              <a:t>css</a:t>
            </a:r>
            <a:r>
              <a:rPr lang="en-GB" dirty="0"/>
              <a:t>, id selector is called using HASH ( #), followed by id name. </a:t>
            </a:r>
          </a:p>
        </p:txBody>
      </p:sp>
    </p:spTree>
    <p:extLst>
      <p:ext uri="{BB962C8B-B14F-4D97-AF65-F5344CB8AC3E}">
        <p14:creationId xmlns:p14="http://schemas.microsoft.com/office/powerpoint/2010/main" xmlns="" val="25962504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</TotalTime>
  <Words>599</Words>
  <Application>Microsoft Office PowerPoint</Application>
  <PresentationFormat>On-screen Show (4:3)</PresentationFormat>
  <Paragraphs>170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Median</vt:lpstr>
      <vt:lpstr>CSS, Cascading Style Sheet</vt:lpstr>
      <vt:lpstr>CSS</vt:lpstr>
      <vt:lpstr>CSS Code</vt:lpstr>
      <vt:lpstr>Type of css </vt:lpstr>
      <vt:lpstr>CSS Selectors</vt:lpstr>
      <vt:lpstr>Type of CSS selectors </vt:lpstr>
      <vt:lpstr>CSS Selectors List</vt:lpstr>
      <vt:lpstr>CSS Selectors List</vt:lpstr>
      <vt:lpstr>ID Selectors</vt:lpstr>
      <vt:lpstr>Class Selectors</vt:lpstr>
      <vt:lpstr>Class(.) vs id(#)</vt:lpstr>
      <vt:lpstr>CSS Colors</vt:lpstr>
      <vt:lpstr>CSS Text Properties</vt:lpstr>
      <vt:lpstr>Margins and Padding(How to space things out)</vt:lpstr>
      <vt:lpstr>Box Model</vt:lpstr>
      <vt:lpstr>Borders</vt:lpstr>
      <vt:lpstr>Overflow Property</vt:lpstr>
      <vt:lpstr>Background</vt:lpstr>
      <vt:lpstr>Position Property</vt:lpstr>
      <vt:lpstr>Shorthand Properties</vt:lpstr>
      <vt:lpstr>CSS3</vt:lpstr>
      <vt:lpstr>CSS3 Features</vt:lpstr>
      <vt:lpstr>CSS3 Features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CSS, Cascading Style Sheet</dc:title>
  <dc:creator>Ragavan</dc:creator>
  <cp:lastModifiedBy>Ragavan</cp:lastModifiedBy>
  <cp:revision>1</cp:revision>
  <dcterms:created xsi:type="dcterms:W3CDTF">2023-07-11T02:10:21Z</dcterms:created>
  <dcterms:modified xsi:type="dcterms:W3CDTF">2023-07-11T02:12:16Z</dcterms:modified>
</cp:coreProperties>
</file>