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5" autoAdjust="0"/>
    <p:restoredTop sz="94660"/>
  </p:normalViewPr>
  <p:slideViewPr>
    <p:cSldViewPr>
      <p:cViewPr varScale="1">
        <p:scale>
          <a:sx n="65" d="100"/>
          <a:sy n="65" d="100"/>
        </p:scale>
        <p:origin x="-130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4A679A6-B896-46CE-AAED-22B40211F5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CB329E-0C1E-4564-95A6-4F530CF8FD1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79A6-B896-46CE-AAED-22B40211F5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329E-0C1E-4564-95A6-4F530CF8F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4A679A6-B896-46CE-AAED-22B40211F5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8CB329E-0C1E-4564-95A6-4F530CF8FD1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79A6-B896-46CE-AAED-22B40211F5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CB329E-0C1E-4564-95A6-4F530CF8FD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79A6-B896-46CE-AAED-22B40211F5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8CB329E-0C1E-4564-95A6-4F530CF8FD1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4A679A6-B896-46CE-AAED-22B40211F5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8CB329E-0C1E-4564-95A6-4F530CF8FD1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4A679A6-B896-46CE-AAED-22B40211F5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8CB329E-0C1E-4564-95A6-4F530CF8FD1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79A6-B896-46CE-AAED-22B40211F5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CB329E-0C1E-4564-95A6-4F530CF8F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79A6-B896-46CE-AAED-22B40211F5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CB329E-0C1E-4564-95A6-4F530CF8F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79A6-B896-46CE-AAED-22B40211F5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CB329E-0C1E-4564-95A6-4F530CF8FD1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4A679A6-B896-46CE-AAED-22B40211F5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8CB329E-0C1E-4564-95A6-4F530CF8FD1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4A679A6-B896-46CE-AAED-22B40211F5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8CB329E-0C1E-4564-95A6-4F530CF8FD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tutorial.techaltum.com/html5-svg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2428868"/>
            <a:ext cx="6477000" cy="900106"/>
          </a:xfrm>
        </p:spPr>
        <p:txBody>
          <a:bodyPr/>
          <a:lstStyle/>
          <a:p>
            <a:pPr algn="ctr"/>
            <a:r>
              <a:rPr lang="en-GB" b="1" dirty="0"/>
              <a:t>HTML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 b="1" dirty="0" err="1"/>
              <a:t>HyperText</a:t>
            </a:r>
            <a:r>
              <a:rPr lang="en-GB" b="1" dirty="0"/>
              <a:t> </a:t>
            </a:r>
            <a:r>
              <a:rPr lang="en-GB" b="1" dirty="0" err="1"/>
              <a:t>Markup</a:t>
            </a:r>
            <a:r>
              <a:rPr lang="en-GB" b="1" dirty="0"/>
              <a:t> Language</a:t>
            </a:r>
            <a:r>
              <a:rPr lang="en-GB" dirty="0"/>
              <a:t> is a simple, elegant way to structure </a:t>
            </a:r>
            <a:r>
              <a:rPr lang="en-GB" b="1" dirty="0"/>
              <a:t>content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68828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HTML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HTML elements can have </a:t>
            </a:r>
            <a:r>
              <a:rPr lang="en-GB" b="1" dirty="0"/>
              <a:t>attributes</a:t>
            </a:r>
            <a:r>
              <a:rPr lang="en-GB" dirty="0"/>
              <a:t> in opening or start tag. </a:t>
            </a:r>
          </a:p>
          <a:p>
            <a:r>
              <a:rPr lang="en-GB" b="1" dirty="0"/>
              <a:t>Attribute</a:t>
            </a:r>
            <a:r>
              <a:rPr lang="en-GB" dirty="0"/>
              <a:t> provides </a:t>
            </a:r>
            <a:r>
              <a:rPr lang="en-GB" b="1" dirty="0"/>
              <a:t>additional information</a:t>
            </a:r>
            <a:r>
              <a:rPr lang="en-GB" dirty="0"/>
              <a:t> about that element. </a:t>
            </a:r>
          </a:p>
          <a:p>
            <a:r>
              <a:rPr lang="en-GB" b="1" dirty="0"/>
              <a:t>HTML attributes</a:t>
            </a:r>
            <a:r>
              <a:rPr lang="en-GB" dirty="0"/>
              <a:t> are added in opening tag and can have some value. Some popular </a:t>
            </a:r>
            <a:r>
              <a:rPr lang="en-GB" b="1" dirty="0"/>
              <a:t>Global Attributes</a:t>
            </a:r>
            <a:r>
              <a:rPr lang="en-GB" dirty="0"/>
              <a:t> are </a:t>
            </a:r>
            <a:r>
              <a:rPr lang="en-GB" b="1" dirty="0"/>
              <a:t>class</a:t>
            </a:r>
            <a:r>
              <a:rPr lang="en-GB" dirty="0"/>
              <a:t>, </a:t>
            </a:r>
            <a:r>
              <a:rPr lang="en-GB" b="1" dirty="0"/>
              <a:t>id</a:t>
            </a:r>
            <a:r>
              <a:rPr lang="en-GB" dirty="0"/>
              <a:t>, </a:t>
            </a:r>
            <a:r>
              <a:rPr lang="en-GB" b="1" dirty="0"/>
              <a:t>title</a:t>
            </a:r>
            <a:r>
              <a:rPr lang="en-GB" dirty="0"/>
              <a:t>, </a:t>
            </a:r>
            <a:r>
              <a:rPr lang="en-GB" b="1" dirty="0"/>
              <a:t>style</a:t>
            </a:r>
            <a:r>
              <a:rPr lang="en-GB" dirty="0"/>
              <a:t> 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9448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/>
        </p:blipFill>
        <p:spPr>
          <a:xfrm>
            <a:off x="609600" y="3003122"/>
            <a:ext cx="3886200" cy="1743932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dirty="0"/>
              <a:t>Note: Earlier many </a:t>
            </a:r>
            <a:r>
              <a:rPr lang="en-GB" b="1" dirty="0"/>
              <a:t>presentational attributes</a:t>
            </a:r>
            <a:r>
              <a:rPr lang="en-GB" dirty="0"/>
              <a:t> were used, like </a:t>
            </a:r>
            <a:r>
              <a:rPr lang="en-GB" b="1" dirty="0"/>
              <a:t>align</a:t>
            </a:r>
            <a:r>
              <a:rPr lang="en-GB" dirty="0"/>
              <a:t>, </a:t>
            </a:r>
            <a:r>
              <a:rPr lang="en-GB" b="1" dirty="0" err="1"/>
              <a:t>valign</a:t>
            </a:r>
            <a:r>
              <a:rPr lang="en-GB" dirty="0"/>
              <a:t>, </a:t>
            </a:r>
            <a:r>
              <a:rPr lang="en-GB" b="1" dirty="0" err="1"/>
              <a:t>bgcolor</a:t>
            </a:r>
            <a:r>
              <a:rPr lang="en-GB" dirty="0"/>
              <a:t> </a:t>
            </a:r>
            <a:r>
              <a:rPr lang="en-GB" dirty="0" err="1"/>
              <a:t>etc</a:t>
            </a:r>
            <a:r>
              <a:rPr lang="en-GB" dirty="0"/>
              <a:t>, but now in HTML5, these attributes are removed. CSS is used instead of these attributes.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92259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Attributes Type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1779450437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Attribute Type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Meaning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 latinLnBrk="1"/>
                      <a:r>
                        <a:rPr lang="en-IN" b="1">
                          <a:effectLst/>
                        </a:rPr>
                        <a:t>Global Attribute</a:t>
                      </a:r>
                      <a:endParaRPr lang="en-IN">
                        <a:effectLst/>
                      </a:endParaRP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GB">
                          <a:effectLst/>
                        </a:rPr>
                        <a:t>Attributes meant for all html elements. Exp : class, id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 latinLnBrk="1"/>
                      <a:r>
                        <a:rPr lang="en-IN" b="1">
                          <a:effectLst/>
                        </a:rPr>
                        <a:t>Boolean Attribute</a:t>
                      </a:r>
                      <a:endParaRPr lang="en-IN">
                        <a:effectLst/>
                      </a:endParaRP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GB">
                          <a:effectLst/>
                        </a:rPr>
                        <a:t>Attribute with Attribute name only, no value.</a:t>
                      </a:r>
                      <a:br>
                        <a:rPr lang="en-GB">
                          <a:effectLst/>
                        </a:rPr>
                      </a:br>
                      <a:r>
                        <a:rPr lang="en-GB">
                          <a:effectLst/>
                        </a:rPr>
                        <a:t>Exp :disabled, hidden, reversed etc.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Presentational Attributes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GB">
                          <a:effectLst/>
                        </a:rPr>
                        <a:t>Attributes used to style HTML Element.</a:t>
                      </a:r>
                      <a:br>
                        <a:rPr lang="en-GB">
                          <a:effectLst/>
                        </a:rPr>
                      </a:br>
                      <a:r>
                        <a:rPr lang="en-GB">
                          <a:effectLst/>
                        </a:rPr>
                        <a:t>For example : style, size, color, border, cellspacing, cellpadding etc.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Event Attributes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GB" dirty="0">
                          <a:effectLst/>
                        </a:rPr>
                        <a:t>Event attributes are used to add </a:t>
                      </a:r>
                      <a:r>
                        <a:rPr lang="en-GB" dirty="0" err="1">
                          <a:effectLst/>
                        </a:rPr>
                        <a:t>javascript</a:t>
                      </a:r>
                      <a:r>
                        <a:rPr lang="en-GB" dirty="0">
                          <a:effectLst/>
                        </a:rPr>
                        <a:t> event on html element, like </a:t>
                      </a:r>
                      <a:r>
                        <a:rPr lang="en-GB" dirty="0" err="1">
                          <a:effectLst/>
                        </a:rPr>
                        <a:t>onclick</a:t>
                      </a:r>
                      <a:r>
                        <a:rPr lang="en-GB" dirty="0">
                          <a:effectLst/>
                        </a:rPr>
                        <a:t>, </a:t>
                      </a:r>
                      <a:r>
                        <a:rPr lang="en-GB" dirty="0" err="1">
                          <a:effectLst/>
                        </a:rPr>
                        <a:t>onmouseover</a:t>
                      </a:r>
                      <a:r>
                        <a:rPr lang="en-GB" dirty="0">
                          <a:effectLst/>
                        </a:rPr>
                        <a:t>, </a:t>
                      </a:r>
                      <a:r>
                        <a:rPr lang="en-GB" dirty="0" err="1">
                          <a:effectLst/>
                        </a:rPr>
                        <a:t>onmouseout</a:t>
                      </a:r>
                      <a:r>
                        <a:rPr lang="en-GB" dirty="0">
                          <a:effectLst/>
                        </a:rPr>
                        <a:t>, etc.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50344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HTML Attributes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619556132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effectLst/>
                        </a:rPr>
                        <a:t>Attribute</a:t>
                      </a:r>
                    </a:p>
                  </a:txBody>
                  <a:tcPr marL="31456" marR="31456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Element</a:t>
                      </a:r>
                    </a:p>
                  </a:txBody>
                  <a:tcPr marL="31456" marR="31456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31456" marR="31456" marT="31750" marB="3175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 latinLnBrk="1"/>
                      <a:r>
                        <a:rPr lang="en-IN" b="1">
                          <a:effectLst/>
                        </a:rPr>
                        <a:t>class</a:t>
                      </a:r>
                      <a:endParaRPr lang="en-IN">
                        <a:effectLst/>
                      </a:endParaRP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Global Attribute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GB">
                          <a:effectLst/>
                        </a:rPr>
                        <a:t>used to group elements for css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 latinLnBrk="1"/>
                      <a:r>
                        <a:rPr lang="en-IN" b="1">
                          <a:effectLst/>
                        </a:rPr>
                        <a:t>id</a:t>
                      </a:r>
                      <a:endParaRPr lang="en-IN">
                        <a:effectLst/>
                      </a:endParaRP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Global Attribute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GB">
                          <a:effectLst/>
                        </a:rPr>
                        <a:t>Assign a unique id for the element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 latinLnBrk="1"/>
                      <a:r>
                        <a:rPr lang="en-IN" b="1">
                          <a:effectLst/>
                        </a:rPr>
                        <a:t>name</a:t>
                      </a:r>
                      <a:endParaRPr lang="en-IN">
                        <a:effectLst/>
                      </a:endParaRP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Global Attribute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GB">
                          <a:effectLst/>
                        </a:rPr>
                        <a:t>Assign name of an element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 latinLnBrk="1"/>
                      <a:r>
                        <a:rPr lang="en-IN" b="1">
                          <a:effectLst/>
                        </a:rPr>
                        <a:t>style</a:t>
                      </a:r>
                      <a:endParaRPr lang="en-IN">
                        <a:effectLst/>
                      </a:endParaRP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Global Attribute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GB">
                          <a:effectLst/>
                        </a:rPr>
                        <a:t>CSS attribute for tags (Specifies an inline style for an element)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 latinLnBrk="1"/>
                      <a:r>
                        <a:rPr lang="en-IN" b="1">
                          <a:effectLst/>
                        </a:rPr>
                        <a:t>title</a:t>
                      </a:r>
                      <a:endParaRPr lang="en-IN">
                        <a:effectLst/>
                      </a:endParaRP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Global Attribute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GB">
                          <a:effectLst/>
                        </a:rPr>
                        <a:t>Specifies extra information about an element (displayed as a tooltip)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lang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Global Attribute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Language of text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dir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Global Attribute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GB" dirty="0">
                          <a:effectLst/>
                        </a:rPr>
                        <a:t>direction of text, </a:t>
                      </a:r>
                      <a:r>
                        <a:rPr lang="en-GB" dirty="0" err="1">
                          <a:effectLst/>
                        </a:rPr>
                        <a:t>ltr</a:t>
                      </a:r>
                      <a:r>
                        <a:rPr lang="en-GB" dirty="0">
                          <a:effectLst/>
                        </a:rPr>
                        <a:t> or </a:t>
                      </a:r>
                      <a:r>
                        <a:rPr lang="en-GB" dirty="0" err="1">
                          <a:effectLst/>
                        </a:rPr>
                        <a:t>rtl</a:t>
                      </a:r>
                      <a:r>
                        <a:rPr lang="en-GB" dirty="0">
                          <a:effectLst/>
                        </a:rPr>
                        <a:t> only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7911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HTML Attributes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3096452715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effectLst/>
                        </a:rPr>
                        <a:t>Attribute</a:t>
                      </a:r>
                    </a:p>
                  </a:txBody>
                  <a:tcPr marL="31456" marR="31456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Element</a:t>
                      </a:r>
                    </a:p>
                  </a:txBody>
                  <a:tcPr marL="31456" marR="31456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31456" marR="31456" marT="31750" marB="3175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 latinLnBrk="1"/>
                      <a:r>
                        <a:rPr lang="en-IN" dirty="0" err="1">
                          <a:effectLst/>
                        </a:rPr>
                        <a:t>dir</a:t>
                      </a:r>
                      <a:endParaRPr lang="en-IN" dirty="0">
                        <a:effectLst/>
                      </a:endParaRP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Global Attribute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GB">
                          <a:effectLst/>
                        </a:rPr>
                        <a:t>direction of text, ltr or rtl only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data-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Global Attribute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GB">
                          <a:effectLst/>
                        </a:rPr>
                        <a:t>data attributes are used in html5 to define custom attribute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type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GB">
                          <a:effectLst/>
                        </a:rPr>
                        <a:t>&lt;input&gt;, &lt;audio&gt;, &lt;video&gt;,</a:t>
                      </a:r>
                      <a:br>
                        <a:rPr lang="en-GB">
                          <a:effectLst/>
                        </a:rPr>
                      </a:br>
                      <a:r>
                        <a:rPr lang="en-GB">
                          <a:effectLst/>
                        </a:rPr>
                        <a:t>&lt;embed&gt;, &lt;iframe&gt;, &lt;source&gt;, &lt;script&gt;,</a:t>
                      </a:r>
                      <a:br>
                        <a:rPr lang="en-GB">
                          <a:effectLst/>
                        </a:rPr>
                      </a:br>
                      <a:r>
                        <a:rPr lang="en-GB">
                          <a:effectLst/>
                        </a:rPr>
                        <a:t>&lt;track&gt;, &lt;ol&gt;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Defines type of element.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src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GB">
                          <a:effectLst/>
                        </a:rPr>
                        <a:t>&lt;img&gt;, &lt;script&gt;, &lt;input&gt;,</a:t>
                      </a:r>
                      <a:br>
                        <a:rPr lang="en-GB">
                          <a:effectLst/>
                        </a:rPr>
                      </a:br>
                      <a:r>
                        <a:rPr lang="en-GB">
                          <a:effectLst/>
                        </a:rPr>
                        <a:t>&lt;audio&gt;, &lt;video&gt;, &lt;embed&gt;,</a:t>
                      </a:r>
                      <a:br>
                        <a:rPr lang="en-GB">
                          <a:effectLst/>
                        </a:rPr>
                      </a:br>
                      <a:r>
                        <a:rPr lang="en-GB">
                          <a:effectLst/>
                        </a:rPr>
                        <a:t>&lt;iframe&gt;, &lt;source&gt;, &lt;track&gt;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source of media element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href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&lt;a&gt;, &lt;link&gt;, &lt;base&gt;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GB" dirty="0">
                          <a:effectLst/>
                        </a:rPr>
                        <a:t>hypertext reference, path of hyperlink ( &lt;a&gt;) and link tag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25747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HTML Attributes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3705844547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effectLst/>
                        </a:rPr>
                        <a:t>Attribute</a:t>
                      </a:r>
                    </a:p>
                  </a:txBody>
                  <a:tcPr marL="31456" marR="31456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Element</a:t>
                      </a:r>
                    </a:p>
                  </a:txBody>
                  <a:tcPr marL="31456" marR="31456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31456" marR="31456" marT="31750" marB="3175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 latinLnBrk="1"/>
                      <a:r>
                        <a:rPr lang="en-IN" dirty="0" err="1">
                          <a:effectLst/>
                        </a:rPr>
                        <a:t>tabindex</a:t>
                      </a:r>
                      <a:endParaRPr lang="en-IN" dirty="0">
                        <a:effectLst/>
                      </a:endParaRP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GB">
                          <a:effectLst/>
                        </a:rPr>
                        <a:t>&lt;a&gt;, &lt;input&gt;, &lt;select&gt;, &lt;button&gt;,</a:t>
                      </a:r>
                      <a:br>
                        <a:rPr lang="en-GB">
                          <a:effectLst/>
                        </a:rPr>
                      </a:br>
                      <a:r>
                        <a:rPr lang="en-GB">
                          <a:effectLst/>
                        </a:rPr>
                        <a:t>&lt;select&gt;, &lt;textarea&gt;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GB">
                          <a:effectLst/>
                        </a:rPr>
                        <a:t>to override default tab order and follow the specific one.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width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&lt;img&gt;, &lt;embed&gt;, &lt;video&gt;, &lt;iframe&gt;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Set width of element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height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&lt;img&gt;, &lt;embed&gt;, &lt;video&gt;, &lt;iframe&gt;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Set width of element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value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&lt;input&gt;, &lt;option&gt;,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GB">
                          <a:effectLst/>
                        </a:rPr>
                        <a:t>Set default value of element visible at pageload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size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&lt;input&gt;, &lt;select&gt;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GB" dirty="0">
                          <a:effectLst/>
                        </a:rPr>
                        <a:t>Width of element in </a:t>
                      </a:r>
                      <a:r>
                        <a:rPr lang="en-GB" i="1" dirty="0" err="1">
                          <a:effectLst/>
                        </a:rPr>
                        <a:t>px</a:t>
                      </a:r>
                      <a:r>
                        <a:rPr lang="en-GB" dirty="0">
                          <a:effectLst/>
                        </a:rPr>
                        <a:t>. For input type text, size means no of characters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70592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Attributes removes in HTML5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87179933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t" latinLnBrk="1"/>
                      <a:r>
                        <a:rPr lang="en-IN" b="1" dirty="0" err="1">
                          <a:effectLst/>
                        </a:rPr>
                        <a:t>bgcolor</a:t>
                      </a:r>
                      <a:endParaRPr lang="en-IN" dirty="0">
                        <a:effectLst/>
                      </a:endParaRPr>
                    </a:p>
                  </a:txBody>
                  <a:tcPr marL="50330" marR="50330" marT="50800" marB="5080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GB">
                          <a:effectLst/>
                        </a:rPr>
                        <a:t>Background Color of the document</a:t>
                      </a:r>
                      <a:r>
                        <a:rPr lang="en-GB">
                          <a:solidFill>
                            <a:srgbClr val="A94442"/>
                          </a:solidFill>
                          <a:effectLst/>
                        </a:rPr>
                        <a:t>(</a:t>
                      </a:r>
                      <a:r>
                        <a:rPr lang="en-GB" i="1">
                          <a:solidFill>
                            <a:srgbClr val="A94442"/>
                          </a:solidFill>
                          <a:effectLst/>
                        </a:rPr>
                        <a:t>Removed in HTML5</a:t>
                      </a:r>
                      <a:r>
                        <a:rPr lang="en-GB">
                          <a:solidFill>
                            <a:srgbClr val="A94442"/>
                          </a:solidFill>
                          <a:effectLst/>
                        </a:rPr>
                        <a:t>)</a:t>
                      </a:r>
                    </a:p>
                  </a:txBody>
                  <a:tcPr marL="50330" marR="50330" marT="50800" marB="5080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&lt;body bgcolor="aqua"&gt;</a:t>
                      </a:r>
                    </a:p>
                  </a:txBody>
                  <a:tcPr marL="50330" marR="50330" marT="50800" marB="508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 latinLnBrk="1"/>
                      <a:r>
                        <a:rPr lang="en-IN" dirty="0" err="1">
                          <a:effectLst/>
                        </a:rPr>
                        <a:t>cellspacing</a:t>
                      </a:r>
                      <a:endParaRPr lang="en-IN" dirty="0">
                        <a:effectLst/>
                      </a:endParaRPr>
                    </a:p>
                  </a:txBody>
                  <a:tcPr marL="50330" marR="50330" marT="50800" marB="5080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GB">
                          <a:effectLst/>
                        </a:rPr>
                        <a:t>change space (</a:t>
                      </a:r>
                      <a:r>
                        <a:rPr lang="en-GB" i="1">
                          <a:effectLst/>
                        </a:rPr>
                        <a:t>margin</a:t>
                      </a:r>
                      <a:r>
                        <a:rPr lang="en-GB">
                          <a:effectLst/>
                        </a:rPr>
                        <a:t>) between table cells</a:t>
                      </a:r>
                      <a:r>
                        <a:rPr lang="en-GB">
                          <a:solidFill>
                            <a:srgbClr val="A94442"/>
                          </a:solidFill>
                          <a:effectLst/>
                        </a:rPr>
                        <a:t>(</a:t>
                      </a:r>
                      <a:r>
                        <a:rPr lang="en-GB" i="1">
                          <a:solidFill>
                            <a:srgbClr val="A94442"/>
                          </a:solidFill>
                          <a:effectLst/>
                        </a:rPr>
                        <a:t>Removed in HTML5</a:t>
                      </a:r>
                      <a:r>
                        <a:rPr lang="en-GB">
                          <a:solidFill>
                            <a:srgbClr val="A94442"/>
                          </a:solidFill>
                          <a:effectLst/>
                        </a:rPr>
                        <a:t>)</a:t>
                      </a:r>
                    </a:p>
                  </a:txBody>
                  <a:tcPr marL="50330" marR="50330" marT="50800" marB="5080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&lt;table cellspacing="10px"&gt;</a:t>
                      </a:r>
                    </a:p>
                  </a:txBody>
                  <a:tcPr marL="50330" marR="50330" marT="50800" marB="508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cellpadding</a:t>
                      </a:r>
                    </a:p>
                  </a:txBody>
                  <a:tcPr marL="50330" marR="50330" marT="50800" marB="5080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GB">
                          <a:effectLst/>
                        </a:rPr>
                        <a:t>inner space ( </a:t>
                      </a:r>
                      <a:r>
                        <a:rPr lang="en-GB" i="1">
                          <a:effectLst/>
                        </a:rPr>
                        <a:t>padding</a:t>
                      </a:r>
                      <a:r>
                        <a:rPr lang="en-GB">
                          <a:effectLst/>
                        </a:rPr>
                        <a:t>) between table cells</a:t>
                      </a:r>
                      <a:r>
                        <a:rPr lang="en-GB">
                          <a:solidFill>
                            <a:srgbClr val="A94442"/>
                          </a:solidFill>
                          <a:effectLst/>
                        </a:rPr>
                        <a:t>(</a:t>
                      </a:r>
                      <a:r>
                        <a:rPr lang="en-GB" i="1">
                          <a:solidFill>
                            <a:srgbClr val="A94442"/>
                          </a:solidFill>
                          <a:effectLst/>
                        </a:rPr>
                        <a:t>Removed in HTML5</a:t>
                      </a:r>
                      <a:r>
                        <a:rPr lang="en-GB">
                          <a:solidFill>
                            <a:srgbClr val="A94442"/>
                          </a:solidFill>
                          <a:effectLst/>
                        </a:rPr>
                        <a:t>)</a:t>
                      </a:r>
                    </a:p>
                  </a:txBody>
                  <a:tcPr marL="50330" marR="50330" marT="50800" marB="5080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&lt;table cellspacing="10px"&gt;</a:t>
                      </a:r>
                    </a:p>
                  </a:txBody>
                  <a:tcPr marL="50330" marR="50330" marT="50800" marB="508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bottommargin</a:t>
                      </a:r>
                    </a:p>
                  </a:txBody>
                  <a:tcPr marL="50330" marR="50330" marT="50800" marB="5080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GB">
                          <a:effectLst/>
                        </a:rPr>
                        <a:t>Margin from bottom</a:t>
                      </a:r>
                      <a:r>
                        <a:rPr lang="en-GB">
                          <a:solidFill>
                            <a:srgbClr val="A94442"/>
                          </a:solidFill>
                          <a:effectLst/>
                        </a:rPr>
                        <a:t>(</a:t>
                      </a:r>
                      <a:r>
                        <a:rPr lang="en-GB" i="1">
                          <a:solidFill>
                            <a:srgbClr val="A94442"/>
                          </a:solidFill>
                          <a:effectLst/>
                        </a:rPr>
                        <a:t>Removed in HTML5</a:t>
                      </a:r>
                      <a:r>
                        <a:rPr lang="en-GB">
                          <a:solidFill>
                            <a:srgbClr val="A94442"/>
                          </a:solidFill>
                          <a:effectLst/>
                        </a:rPr>
                        <a:t>)</a:t>
                      </a:r>
                    </a:p>
                  </a:txBody>
                  <a:tcPr marL="50330" marR="50330" marT="50800" marB="5080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&lt;body bottommargin="20"&gt;</a:t>
                      </a:r>
                    </a:p>
                  </a:txBody>
                  <a:tcPr marL="50330" marR="50330" marT="50800" marB="508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topmargin</a:t>
                      </a:r>
                    </a:p>
                  </a:txBody>
                  <a:tcPr marL="50330" marR="50330" marT="50800" marB="5080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GB">
                          <a:effectLst/>
                        </a:rPr>
                        <a:t>Margin from top</a:t>
                      </a:r>
                      <a:r>
                        <a:rPr lang="en-GB">
                          <a:solidFill>
                            <a:srgbClr val="A94442"/>
                          </a:solidFill>
                          <a:effectLst/>
                        </a:rPr>
                        <a:t>(</a:t>
                      </a:r>
                      <a:r>
                        <a:rPr lang="en-GB" i="1">
                          <a:solidFill>
                            <a:srgbClr val="A94442"/>
                          </a:solidFill>
                          <a:effectLst/>
                        </a:rPr>
                        <a:t>Removed in HTML5</a:t>
                      </a:r>
                      <a:r>
                        <a:rPr lang="en-GB">
                          <a:solidFill>
                            <a:srgbClr val="A94442"/>
                          </a:solidFill>
                          <a:effectLst/>
                        </a:rPr>
                        <a:t>)</a:t>
                      </a:r>
                    </a:p>
                  </a:txBody>
                  <a:tcPr marL="50330" marR="50330" marT="50800" marB="5080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IN" dirty="0">
                          <a:effectLst/>
                        </a:rPr>
                        <a:t>&lt;body </a:t>
                      </a:r>
                      <a:r>
                        <a:rPr lang="en-IN" dirty="0" err="1">
                          <a:effectLst/>
                        </a:rPr>
                        <a:t>topmargin</a:t>
                      </a:r>
                      <a:r>
                        <a:rPr lang="en-IN" dirty="0">
                          <a:effectLst/>
                        </a:rPr>
                        <a:t>="10"&gt;</a:t>
                      </a:r>
                    </a:p>
                  </a:txBody>
                  <a:tcPr marL="50330" marR="50330" marT="50800" marB="508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0593" marR="90593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0593" marR="90593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0593" marR="90593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93567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Attributes removes in HTML5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12455914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t" latinLnBrk="1"/>
                      <a:r>
                        <a:rPr lang="en-IN" b="1" dirty="0" err="1">
                          <a:effectLst/>
                        </a:rPr>
                        <a:t>bgcolor</a:t>
                      </a:r>
                      <a:endParaRPr lang="en-IN" dirty="0">
                        <a:effectLst/>
                      </a:endParaRPr>
                    </a:p>
                  </a:txBody>
                  <a:tcPr marL="50330" marR="50330" marT="50800" marB="5080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GB">
                          <a:effectLst/>
                        </a:rPr>
                        <a:t>Background Color of the document</a:t>
                      </a:r>
                      <a:r>
                        <a:rPr lang="en-GB">
                          <a:solidFill>
                            <a:srgbClr val="A94442"/>
                          </a:solidFill>
                          <a:effectLst/>
                        </a:rPr>
                        <a:t>(</a:t>
                      </a:r>
                      <a:r>
                        <a:rPr lang="en-GB" i="1">
                          <a:solidFill>
                            <a:srgbClr val="A94442"/>
                          </a:solidFill>
                          <a:effectLst/>
                        </a:rPr>
                        <a:t>Removed in HTML5</a:t>
                      </a:r>
                      <a:r>
                        <a:rPr lang="en-GB">
                          <a:solidFill>
                            <a:srgbClr val="A94442"/>
                          </a:solidFill>
                          <a:effectLst/>
                        </a:rPr>
                        <a:t>)</a:t>
                      </a:r>
                    </a:p>
                  </a:txBody>
                  <a:tcPr marL="50330" marR="50330" marT="50800" marB="5080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&lt;body bgcolor="aqua"&gt;</a:t>
                      </a:r>
                    </a:p>
                  </a:txBody>
                  <a:tcPr marL="50330" marR="50330" marT="50800" marB="508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 latinLnBrk="1"/>
                      <a:r>
                        <a:rPr lang="en-IN" b="1">
                          <a:effectLst/>
                        </a:rPr>
                        <a:t>background</a:t>
                      </a:r>
                      <a:endParaRPr lang="en-IN">
                        <a:effectLst/>
                      </a:endParaRPr>
                    </a:p>
                  </a:txBody>
                  <a:tcPr marL="50330" marR="50330" marT="50800" marB="5080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GB">
                          <a:effectLst/>
                        </a:rPr>
                        <a:t>Background Image of the document</a:t>
                      </a:r>
                      <a:r>
                        <a:rPr lang="en-GB">
                          <a:solidFill>
                            <a:srgbClr val="A94442"/>
                          </a:solidFill>
                          <a:effectLst/>
                        </a:rPr>
                        <a:t>(</a:t>
                      </a:r>
                      <a:r>
                        <a:rPr lang="en-GB" i="1">
                          <a:solidFill>
                            <a:srgbClr val="A94442"/>
                          </a:solidFill>
                          <a:effectLst/>
                        </a:rPr>
                        <a:t>Removed in HTML5</a:t>
                      </a:r>
                      <a:r>
                        <a:rPr lang="en-GB">
                          <a:solidFill>
                            <a:srgbClr val="A94442"/>
                          </a:solidFill>
                          <a:effectLst/>
                        </a:rPr>
                        <a:t>)</a:t>
                      </a:r>
                    </a:p>
                  </a:txBody>
                  <a:tcPr marL="50330" marR="50330" marT="50800" marB="5080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&lt;body background="img/bg.png"&gt;</a:t>
                      </a:r>
                    </a:p>
                  </a:txBody>
                  <a:tcPr marL="50330" marR="50330" marT="50800" marB="508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border</a:t>
                      </a:r>
                    </a:p>
                  </a:txBody>
                  <a:tcPr marL="50330" marR="50330" marT="50800" marB="5080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GB">
                          <a:effectLst/>
                        </a:rPr>
                        <a:t>To set border of table element.</a:t>
                      </a:r>
                      <a:r>
                        <a:rPr lang="en-GB">
                          <a:solidFill>
                            <a:srgbClr val="A94442"/>
                          </a:solidFill>
                          <a:effectLst/>
                        </a:rPr>
                        <a:t>(</a:t>
                      </a:r>
                      <a:r>
                        <a:rPr lang="en-GB" i="1">
                          <a:solidFill>
                            <a:srgbClr val="A94442"/>
                          </a:solidFill>
                          <a:effectLst/>
                        </a:rPr>
                        <a:t>Removed in HTML5</a:t>
                      </a:r>
                      <a:r>
                        <a:rPr lang="en-GB">
                          <a:solidFill>
                            <a:srgbClr val="A94442"/>
                          </a:solidFill>
                          <a:effectLst/>
                        </a:rPr>
                        <a:t>)</a:t>
                      </a:r>
                    </a:p>
                  </a:txBody>
                  <a:tcPr marL="50330" marR="50330" marT="50800" marB="5080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&lt;table border="1"&gt; &lt;/table&gt;</a:t>
                      </a:r>
                    </a:p>
                  </a:txBody>
                  <a:tcPr marL="50330" marR="50330" marT="50800" marB="508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align</a:t>
                      </a:r>
                    </a:p>
                  </a:txBody>
                  <a:tcPr marL="50330" marR="50330" marT="50800" marB="5080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GB">
                          <a:effectLst/>
                        </a:rPr>
                        <a:t>Align left, right, center</a:t>
                      </a:r>
                      <a:r>
                        <a:rPr lang="en-GB">
                          <a:solidFill>
                            <a:srgbClr val="A94442"/>
                          </a:solidFill>
                          <a:effectLst/>
                        </a:rPr>
                        <a:t>(</a:t>
                      </a:r>
                      <a:r>
                        <a:rPr lang="en-GB" i="1">
                          <a:solidFill>
                            <a:srgbClr val="A94442"/>
                          </a:solidFill>
                          <a:effectLst/>
                        </a:rPr>
                        <a:t>Removed in HTML5</a:t>
                      </a:r>
                      <a:r>
                        <a:rPr lang="en-GB">
                          <a:solidFill>
                            <a:srgbClr val="A94442"/>
                          </a:solidFill>
                          <a:effectLst/>
                        </a:rPr>
                        <a:t>)</a:t>
                      </a:r>
                    </a:p>
                  </a:txBody>
                  <a:tcPr marL="50330" marR="50330" marT="50800" marB="5080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&lt;p align="center"&gt;</a:t>
                      </a:r>
                    </a:p>
                  </a:txBody>
                  <a:tcPr marL="50330" marR="50330" marT="50800" marB="508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 latinLnBrk="1"/>
                      <a:r>
                        <a:rPr lang="en-IN">
                          <a:effectLst/>
                        </a:rPr>
                        <a:t>valign</a:t>
                      </a:r>
                    </a:p>
                  </a:txBody>
                  <a:tcPr marL="50330" marR="50330" marT="50800" marB="5080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GB">
                          <a:effectLst/>
                        </a:rPr>
                        <a:t>Align top, middle, bottom</a:t>
                      </a:r>
                      <a:r>
                        <a:rPr lang="en-GB">
                          <a:solidFill>
                            <a:srgbClr val="A94442"/>
                          </a:solidFill>
                          <a:effectLst/>
                        </a:rPr>
                        <a:t>(</a:t>
                      </a:r>
                      <a:r>
                        <a:rPr lang="en-GB" i="1">
                          <a:solidFill>
                            <a:srgbClr val="A94442"/>
                          </a:solidFill>
                          <a:effectLst/>
                        </a:rPr>
                        <a:t>Removed in HTML5</a:t>
                      </a:r>
                      <a:r>
                        <a:rPr lang="en-GB">
                          <a:solidFill>
                            <a:srgbClr val="A94442"/>
                          </a:solidFill>
                          <a:effectLst/>
                        </a:rPr>
                        <a:t>)</a:t>
                      </a:r>
                    </a:p>
                  </a:txBody>
                  <a:tcPr marL="50330" marR="50330" marT="50800" marB="5080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IN" dirty="0">
                          <a:effectLst/>
                        </a:rPr>
                        <a:t>&lt;p </a:t>
                      </a:r>
                      <a:r>
                        <a:rPr lang="en-IN" dirty="0" err="1">
                          <a:effectLst/>
                        </a:rPr>
                        <a:t>valign</a:t>
                      </a:r>
                      <a:r>
                        <a:rPr lang="en-IN" dirty="0">
                          <a:effectLst/>
                        </a:rPr>
                        <a:t>="middle"&gt;</a:t>
                      </a:r>
                    </a:p>
                  </a:txBody>
                  <a:tcPr marL="50330" marR="50330" marT="50800" marB="508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82520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Text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All </a:t>
            </a:r>
            <a:r>
              <a:rPr lang="en-GB" b="1" dirty="0"/>
              <a:t>text elements</a:t>
            </a:r>
            <a:r>
              <a:rPr lang="en-GB" dirty="0"/>
              <a:t> are written inside body. &lt;p&gt; is the common tag use to write paragraphs. </a:t>
            </a:r>
          </a:p>
          <a:p>
            <a:r>
              <a:rPr lang="en-GB" dirty="0"/>
              <a:t>There are six headings in html, h1-h6.</a:t>
            </a:r>
          </a:p>
          <a:p>
            <a:r>
              <a:rPr lang="en-GB" dirty="0"/>
              <a:t>Note:</a:t>
            </a:r>
          </a:p>
          <a:p>
            <a:pPr lvl="1"/>
            <a:r>
              <a:rPr lang="en-GB" b="1" dirty="0"/>
              <a:t>Align attribute</a:t>
            </a:r>
            <a:r>
              <a:rPr lang="en-GB" dirty="0"/>
              <a:t> is removed in HTML5. To align text in Html5, use CSS text align.</a:t>
            </a:r>
          </a:p>
          <a:p>
            <a:pPr lvl="1"/>
            <a:r>
              <a:rPr lang="en-GB" dirty="0"/>
              <a:t>Font and </a:t>
            </a:r>
            <a:r>
              <a:rPr lang="en-GB" dirty="0" err="1"/>
              <a:t>tt</a:t>
            </a:r>
            <a:r>
              <a:rPr lang="en-GB" dirty="0"/>
              <a:t> tag are deleted in HTML5.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77895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GB" b="1" dirty="0"/>
              <a:t>Heading elements</a:t>
            </a:r>
            <a:r>
              <a:rPr lang="en-GB" dirty="0"/>
              <a:t> are used to write </a:t>
            </a:r>
            <a:r>
              <a:rPr lang="en-GB" b="1" dirty="0"/>
              <a:t>headings</a:t>
            </a:r>
            <a:r>
              <a:rPr lang="en-GB" dirty="0"/>
              <a:t> in a webpage, whereas p tag is only for plain text. </a:t>
            </a:r>
          </a:p>
          <a:p>
            <a:pPr algn="just"/>
            <a:r>
              <a:rPr lang="en-GB" dirty="0"/>
              <a:t>All Headings are </a:t>
            </a:r>
            <a:r>
              <a:rPr lang="en-GB" b="1" dirty="0"/>
              <a:t>bold</a:t>
            </a:r>
            <a:r>
              <a:rPr lang="en-GB" dirty="0"/>
              <a:t> and </a:t>
            </a:r>
            <a:r>
              <a:rPr lang="en-GB" b="1" dirty="0"/>
              <a:t>block level elements.</a:t>
            </a:r>
          </a:p>
          <a:p>
            <a:pPr algn="just"/>
            <a:r>
              <a:rPr lang="en-GB" dirty="0"/>
              <a:t>As per Search Engine Rules, it is compulsory to define </a:t>
            </a:r>
            <a:r>
              <a:rPr lang="en-GB" dirty="0" err="1"/>
              <a:t>atleast</a:t>
            </a:r>
            <a:r>
              <a:rPr lang="en-GB" dirty="0"/>
              <a:t> one h1 and h2 in a webpage.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0711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Tags and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Tags</a:t>
            </a:r>
            <a:r>
              <a:rPr lang="en-GB" dirty="0"/>
              <a:t> are used to add content in html, like text, headings, table, list links etc. </a:t>
            </a:r>
            <a:r>
              <a:rPr lang="en-GB" b="1" dirty="0"/>
              <a:t>Tags</a:t>
            </a:r>
            <a:r>
              <a:rPr lang="en-GB" dirty="0"/>
              <a:t> along with attributes are core components of </a:t>
            </a:r>
            <a:r>
              <a:rPr lang="en-GB" b="1" dirty="0"/>
              <a:t>HTML</a:t>
            </a:r>
            <a:r>
              <a:rPr lang="en-GB" dirty="0"/>
              <a:t>. The latest version of </a:t>
            </a:r>
            <a:r>
              <a:rPr lang="en-GB" b="1" dirty="0"/>
              <a:t>HTML</a:t>
            </a:r>
            <a:r>
              <a:rPr lang="en-GB" dirty="0"/>
              <a:t>, </a:t>
            </a:r>
            <a:r>
              <a:rPr lang="en-GB" dirty="0" err="1"/>
              <a:t>i.e</a:t>
            </a:r>
            <a:r>
              <a:rPr lang="en-GB" dirty="0"/>
              <a:t> HTML5 includes 145 tags. </a:t>
            </a:r>
          </a:p>
          <a:p>
            <a:r>
              <a:rPr lang="en-GB" dirty="0"/>
              <a:t>An </a:t>
            </a:r>
            <a:r>
              <a:rPr lang="en-GB" b="1" dirty="0"/>
              <a:t>HTML Tag</a:t>
            </a:r>
            <a:r>
              <a:rPr lang="en-GB" dirty="0"/>
              <a:t> with attributes and content is called </a:t>
            </a:r>
            <a:r>
              <a:rPr lang="en-GB" b="1" dirty="0"/>
              <a:t>HTML Element</a:t>
            </a:r>
            <a:r>
              <a:rPr lang="en-GB" dirty="0"/>
              <a:t>. Element include start tag, end tag, attributes and content inside.</a:t>
            </a:r>
          </a:p>
          <a:p>
            <a:r>
              <a:rPr lang="en-GB" dirty="0"/>
              <a:t>Basically all </a:t>
            </a:r>
            <a:r>
              <a:rPr lang="en-GB" b="1" dirty="0"/>
              <a:t>HTML Elements</a:t>
            </a:r>
            <a:r>
              <a:rPr lang="en-GB" dirty="0"/>
              <a:t> are build using html tags.</a:t>
            </a:r>
          </a:p>
        </p:txBody>
      </p:sp>
    </p:spTree>
    <p:extLst>
      <p:ext uri="{BB962C8B-B14F-4D97-AF65-F5344CB8AC3E}">
        <p14:creationId xmlns:p14="http://schemas.microsoft.com/office/powerpoint/2010/main" xmlns="" val="1930006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HTML Block and Inline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HTML Elements</a:t>
            </a:r>
            <a:r>
              <a:rPr lang="en-GB" dirty="0"/>
              <a:t> are classified as </a:t>
            </a:r>
            <a:r>
              <a:rPr lang="en-GB" b="1" dirty="0"/>
              <a:t>Block Level</a:t>
            </a:r>
            <a:r>
              <a:rPr lang="en-GB" dirty="0"/>
              <a:t> and </a:t>
            </a:r>
            <a:r>
              <a:rPr lang="en-GB" b="1" dirty="0"/>
              <a:t>Inline Level</a:t>
            </a:r>
            <a:r>
              <a:rPr lang="en-GB" dirty="0"/>
              <a:t> elements on the basics of their </a:t>
            </a:r>
            <a:r>
              <a:rPr lang="en-GB" b="1" dirty="0"/>
              <a:t>display</a:t>
            </a:r>
            <a:r>
              <a:rPr lang="en-GB" dirty="0"/>
              <a:t>. </a:t>
            </a:r>
          </a:p>
          <a:p>
            <a:r>
              <a:rPr lang="en-GB" dirty="0"/>
              <a:t>Some elements display as blocks and some inline.</a:t>
            </a:r>
          </a:p>
          <a:p>
            <a:r>
              <a:rPr lang="en-IN" dirty="0"/>
              <a:t>Block </a:t>
            </a:r>
            <a:r>
              <a:rPr lang="en-IN" dirty="0" err="1"/>
              <a:t>Vs</a:t>
            </a:r>
            <a:r>
              <a:rPr lang="en-IN" dirty="0"/>
              <a:t> Inline</a:t>
            </a:r>
          </a:p>
          <a:p>
            <a:pPr lvl="1"/>
            <a:r>
              <a:rPr lang="en-GB" dirty="0"/>
              <a:t>&lt;p&gt; &lt;div&gt; &lt;h1&gt; &lt; h2&gt; &lt;address&gt; </a:t>
            </a:r>
            <a:r>
              <a:rPr lang="en-GB" dirty="0" err="1"/>
              <a:t>etc</a:t>
            </a:r>
            <a:r>
              <a:rPr lang="en-GB" dirty="0"/>
              <a:t> are </a:t>
            </a:r>
            <a:r>
              <a:rPr lang="en-GB" b="1" dirty="0"/>
              <a:t>block level elements</a:t>
            </a:r>
            <a:r>
              <a:rPr lang="en-GB" dirty="0"/>
              <a:t>, </a:t>
            </a:r>
          </a:p>
          <a:p>
            <a:pPr lvl="1"/>
            <a:r>
              <a:rPr lang="en-GB" dirty="0"/>
              <a:t>&lt;b&gt;, &lt;strong&gt;, &lt;i&gt;, &lt;span&gt;, &lt;u&gt; and &lt;s&gt; are </a:t>
            </a:r>
            <a:r>
              <a:rPr lang="en-GB" b="1" dirty="0"/>
              <a:t>inline level elements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05938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Block level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/>
              <a:t>HTML Block level elements</a:t>
            </a:r>
            <a:r>
              <a:rPr lang="en-GB" dirty="0"/>
              <a:t> are elements who behave like blocks, like &lt;p&gt;, &lt;h1&gt;, &lt;div&gt;, &lt;</a:t>
            </a:r>
            <a:r>
              <a:rPr lang="en-GB" dirty="0" err="1"/>
              <a:t>ul</a:t>
            </a:r>
            <a:r>
              <a:rPr lang="en-GB" dirty="0"/>
              <a:t>&gt;, &lt;</a:t>
            </a:r>
            <a:r>
              <a:rPr lang="en-GB" dirty="0" err="1"/>
              <a:t>ol</a:t>
            </a:r>
            <a:r>
              <a:rPr lang="en-GB" dirty="0"/>
              <a:t>&gt;, &lt;pre&gt; and &lt;address&gt;. These elements always starts from a new line and occupy full width of parent element. </a:t>
            </a:r>
            <a:r>
              <a:rPr lang="en-GB" b="1" dirty="0"/>
              <a:t>Block elements</a:t>
            </a:r>
            <a:r>
              <a:rPr lang="en-GB" dirty="0"/>
              <a:t> can contain both </a:t>
            </a:r>
            <a:r>
              <a:rPr lang="en-GB" b="1" dirty="0"/>
              <a:t>inline elements</a:t>
            </a:r>
            <a:r>
              <a:rPr lang="en-GB" dirty="0"/>
              <a:t> and </a:t>
            </a:r>
            <a:r>
              <a:rPr lang="en-GB" b="1" dirty="0"/>
              <a:t>block elements</a:t>
            </a:r>
            <a:r>
              <a:rPr lang="en-GB" dirty="0"/>
              <a:t>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40520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Inline level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HTML</a:t>
            </a:r>
            <a:r>
              <a:rPr lang="en-GB" b="1" dirty="0"/>
              <a:t> inline elements</a:t>
            </a:r>
            <a:r>
              <a:rPr lang="en-GB" dirty="0"/>
              <a:t> always start in the same line. Their width is equal to their content. Maximum </a:t>
            </a:r>
            <a:r>
              <a:rPr lang="en-GB" b="1" dirty="0"/>
              <a:t>inline elements</a:t>
            </a:r>
            <a:r>
              <a:rPr lang="en-GB" dirty="0"/>
              <a:t> are presentational, for </a:t>
            </a:r>
            <a:r>
              <a:rPr lang="en-GB" dirty="0" err="1"/>
              <a:t>exp</a:t>
            </a:r>
            <a:r>
              <a:rPr lang="en-GB" dirty="0"/>
              <a:t>, &lt;b&gt;, &lt;i&gt;, &lt;s&gt;, &lt;u&gt;. Some functional </a:t>
            </a:r>
            <a:r>
              <a:rPr lang="en-GB" b="1" dirty="0"/>
              <a:t>inline elements</a:t>
            </a:r>
            <a:r>
              <a:rPr lang="en-GB" dirty="0"/>
              <a:t> are &lt;strong&gt;, &lt;</a:t>
            </a:r>
            <a:r>
              <a:rPr lang="en-GB" dirty="0" err="1"/>
              <a:t>em</a:t>
            </a:r>
            <a:r>
              <a:rPr lang="en-GB" dirty="0"/>
              <a:t>&gt;, &lt;del&gt;, &lt;time&gt;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58793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Div</a:t>
            </a:r>
            <a:r>
              <a:rPr lang="en-IN" dirty="0"/>
              <a:t> tag</a:t>
            </a:r>
          </a:p>
          <a:p>
            <a:pPr lvl="1" algn="just"/>
            <a:r>
              <a:rPr lang="en-GB" dirty="0"/>
              <a:t>Html </a:t>
            </a:r>
            <a:r>
              <a:rPr lang="en-GB" b="1" dirty="0"/>
              <a:t>div tag</a:t>
            </a:r>
            <a:r>
              <a:rPr lang="en-GB" dirty="0"/>
              <a:t> is used to create divisions. </a:t>
            </a:r>
            <a:r>
              <a:rPr lang="en-GB" dirty="0" err="1"/>
              <a:t>Div</a:t>
            </a:r>
            <a:r>
              <a:rPr lang="en-GB" dirty="0"/>
              <a:t> is </a:t>
            </a:r>
            <a:r>
              <a:rPr lang="en-GB" b="1" dirty="0"/>
              <a:t>block level</a:t>
            </a:r>
            <a:r>
              <a:rPr lang="en-GB" dirty="0"/>
              <a:t>, thus starts from new line and occupy full width of parent. </a:t>
            </a:r>
            <a:r>
              <a:rPr lang="en-GB" dirty="0" err="1"/>
              <a:t>Div</a:t>
            </a:r>
            <a:r>
              <a:rPr lang="en-GB" dirty="0"/>
              <a:t> can group all </a:t>
            </a:r>
            <a:r>
              <a:rPr lang="en-GB" b="1" dirty="0"/>
              <a:t>block level elements</a:t>
            </a:r>
            <a:r>
              <a:rPr lang="en-GB" dirty="0"/>
              <a:t>.</a:t>
            </a:r>
          </a:p>
          <a:p>
            <a:r>
              <a:rPr lang="en-GB" dirty="0"/>
              <a:t>Span tag</a:t>
            </a:r>
          </a:p>
          <a:p>
            <a:pPr lvl="1" algn="just"/>
            <a:r>
              <a:rPr lang="en-GB" dirty="0"/>
              <a:t>Html </a:t>
            </a:r>
            <a:r>
              <a:rPr lang="en-GB" b="1" dirty="0"/>
              <a:t>span tag</a:t>
            </a:r>
            <a:r>
              <a:rPr lang="en-GB" dirty="0"/>
              <a:t> is used to create division inside line. Span is </a:t>
            </a:r>
            <a:r>
              <a:rPr lang="en-GB" b="1" dirty="0"/>
              <a:t>inline level</a:t>
            </a:r>
            <a:r>
              <a:rPr lang="en-GB" dirty="0"/>
              <a:t>, thus starts in the same line and occupy width of content. Span is used to group </a:t>
            </a:r>
            <a:r>
              <a:rPr lang="en-GB" b="1" dirty="0"/>
              <a:t>inline level elements</a:t>
            </a:r>
            <a:r>
              <a:rPr lang="en-GB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37055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HTML Lists includes three type of lists to show single or multiple list item. These three lists are Unordered List, Ordered List and Description List, formerly known as Definition List.</a:t>
            </a:r>
          </a:p>
          <a:p>
            <a:r>
              <a:rPr lang="en-GB" dirty="0"/>
              <a:t>There are </a:t>
            </a:r>
            <a:r>
              <a:rPr lang="en-GB" b="1" dirty="0"/>
              <a:t>three types of list in HTML</a:t>
            </a:r>
            <a:r>
              <a:rPr lang="en-GB" dirty="0"/>
              <a:t>, </a:t>
            </a:r>
            <a:r>
              <a:rPr lang="en-GB" dirty="0" err="1"/>
              <a:t>i.e</a:t>
            </a:r>
            <a:r>
              <a:rPr lang="en-GB" dirty="0"/>
              <a:t>, </a:t>
            </a:r>
            <a:r>
              <a:rPr lang="en-GB" b="1" dirty="0"/>
              <a:t>unordered lists</a:t>
            </a:r>
            <a:r>
              <a:rPr lang="en-GB" dirty="0"/>
              <a:t> , </a:t>
            </a:r>
            <a:r>
              <a:rPr lang="en-GB" b="1" dirty="0"/>
              <a:t>ordered lists</a:t>
            </a:r>
            <a:r>
              <a:rPr lang="en-GB" dirty="0"/>
              <a:t> &amp; </a:t>
            </a:r>
            <a:r>
              <a:rPr lang="en-GB" b="1" dirty="0"/>
              <a:t>description list.</a:t>
            </a:r>
          </a:p>
          <a:p>
            <a:r>
              <a:rPr lang="en-GB" dirty="0"/>
              <a:t>The </a:t>
            </a:r>
            <a:r>
              <a:rPr lang="en-GB" b="1" dirty="0" err="1"/>
              <a:t>ul</a:t>
            </a:r>
            <a:r>
              <a:rPr lang="en-GB" b="1" dirty="0"/>
              <a:t> tag</a:t>
            </a:r>
            <a:r>
              <a:rPr lang="en-GB" dirty="0"/>
              <a:t> is used to define </a:t>
            </a:r>
            <a:r>
              <a:rPr lang="en-GB" b="1" dirty="0"/>
              <a:t>unordered list</a:t>
            </a:r>
            <a:r>
              <a:rPr lang="en-GB" dirty="0"/>
              <a:t> and the </a:t>
            </a:r>
            <a:r>
              <a:rPr lang="en-GB" b="1" dirty="0" err="1"/>
              <a:t>ol</a:t>
            </a:r>
            <a:r>
              <a:rPr lang="en-GB" b="1" dirty="0"/>
              <a:t> tag</a:t>
            </a:r>
            <a:r>
              <a:rPr lang="en-GB" dirty="0"/>
              <a:t> is used to define </a:t>
            </a:r>
            <a:r>
              <a:rPr lang="en-GB" b="1" dirty="0"/>
              <a:t>ordered list</a:t>
            </a:r>
            <a:r>
              <a:rPr lang="en-GB" dirty="0"/>
              <a:t>. Inside the list, the </a:t>
            </a:r>
            <a:r>
              <a:rPr lang="en-GB" b="1" dirty="0"/>
              <a:t>li</a:t>
            </a:r>
            <a:r>
              <a:rPr lang="en-GB" dirty="0"/>
              <a:t> tag is used to define each </a:t>
            </a:r>
            <a:r>
              <a:rPr lang="en-GB" b="1" dirty="0"/>
              <a:t>list item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52896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HTML Hyperlinks are created using &lt;a&gt; tag. Formally known as anchor tag, hyperlink defines a link &lt;a </a:t>
            </a:r>
            <a:r>
              <a:rPr lang="en-IN" dirty="0" err="1"/>
              <a:t>href</a:t>
            </a:r>
            <a:r>
              <a:rPr lang="en-IN" dirty="0"/>
              <a:t>=""&gt; in html document. </a:t>
            </a:r>
          </a:p>
          <a:p>
            <a:r>
              <a:rPr lang="en-IN" dirty="0"/>
              <a:t>A hyperlink links a webpage with other webpages and external pages. </a:t>
            </a:r>
          </a:p>
          <a:p>
            <a:r>
              <a:rPr lang="en-IN" dirty="0"/>
              <a:t>A hyperlink can be Internal Link, External Link, Internal Link, Mail Link or telephone link .</a:t>
            </a:r>
          </a:p>
        </p:txBody>
      </p:sp>
    </p:spTree>
    <p:extLst>
      <p:ext uri="{BB962C8B-B14F-4D97-AF65-F5344CB8AC3E}">
        <p14:creationId xmlns:p14="http://schemas.microsoft.com/office/powerpoint/2010/main" xmlns="" val="688705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HTML Images</a:t>
            </a:r>
            <a:r>
              <a:rPr lang="en-GB" dirty="0"/>
              <a:t> are defined within &lt;</a:t>
            </a:r>
            <a:r>
              <a:rPr lang="en-GB" dirty="0" err="1"/>
              <a:t>img</a:t>
            </a:r>
            <a:r>
              <a:rPr lang="en-GB" dirty="0"/>
              <a:t>&gt; tag. </a:t>
            </a:r>
            <a:r>
              <a:rPr lang="en-GB" b="1" dirty="0"/>
              <a:t>Image tag</a:t>
            </a:r>
            <a:r>
              <a:rPr lang="en-GB" dirty="0"/>
              <a:t> is an unpaired element. </a:t>
            </a:r>
            <a:r>
              <a:rPr lang="en-GB" dirty="0" err="1"/>
              <a:t>src</a:t>
            </a:r>
            <a:r>
              <a:rPr lang="en-GB" dirty="0"/>
              <a:t> and alt attributes are compulsory to add path of image and alternative text.</a:t>
            </a:r>
          </a:p>
          <a:p>
            <a:r>
              <a:rPr lang="en-GB" dirty="0"/>
              <a:t>HTML includes </a:t>
            </a:r>
            <a:r>
              <a:rPr lang="en-GB" b="1" dirty="0"/>
              <a:t>image tag</a:t>
            </a:r>
            <a:r>
              <a:rPr lang="en-GB" dirty="0"/>
              <a:t> since 4th version </a:t>
            </a:r>
            <a:r>
              <a:rPr lang="en-GB" b="1" dirty="0"/>
              <a:t>(HTML4)</a:t>
            </a:r>
            <a:r>
              <a:rPr lang="en-GB" dirty="0"/>
              <a:t> </a:t>
            </a:r>
            <a:r>
              <a:rPr lang="en-GB" dirty="0" err="1"/>
              <a:t>ie</a:t>
            </a:r>
            <a:r>
              <a:rPr lang="en-GB" dirty="0"/>
              <a:t> since 1997. Images not only enhance the look and feel of a website, they add information in the form of pictures. We can uses images as a </a:t>
            </a:r>
            <a:r>
              <a:rPr lang="en-GB" b="1" dirty="0"/>
              <a:t>logo</a:t>
            </a:r>
            <a:r>
              <a:rPr lang="en-GB" dirty="0"/>
              <a:t>, </a:t>
            </a:r>
            <a:r>
              <a:rPr lang="en-GB" b="1" dirty="0"/>
              <a:t>banner</a:t>
            </a:r>
            <a:r>
              <a:rPr lang="en-GB" dirty="0"/>
              <a:t>, </a:t>
            </a:r>
            <a:r>
              <a:rPr lang="en-GB" b="1" dirty="0"/>
              <a:t>icons</a:t>
            </a:r>
            <a:r>
              <a:rPr lang="en-GB" dirty="0"/>
              <a:t>, </a:t>
            </a:r>
            <a:r>
              <a:rPr lang="en-GB" b="1" dirty="0"/>
              <a:t>symbols</a:t>
            </a:r>
            <a:r>
              <a:rPr lang="en-GB" dirty="0"/>
              <a:t>, </a:t>
            </a:r>
            <a:r>
              <a:rPr lang="en-GB" b="1" dirty="0"/>
              <a:t>product</a:t>
            </a:r>
            <a:r>
              <a:rPr lang="en-GB" dirty="0"/>
              <a:t> etc.</a:t>
            </a:r>
          </a:p>
        </p:txBody>
      </p:sp>
    </p:spTree>
    <p:extLst>
      <p:ext uri="{BB962C8B-B14F-4D97-AF65-F5344CB8AC3E}">
        <p14:creationId xmlns:p14="http://schemas.microsoft.com/office/powerpoint/2010/main" xmlns="" val="3904060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Iframe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err="1"/>
              <a:t>Iframe</a:t>
            </a:r>
            <a:r>
              <a:rPr lang="en-GB" dirty="0"/>
              <a:t> is a inline element used to embed other webpages or website within a page. </a:t>
            </a:r>
            <a:r>
              <a:rPr lang="en-GB" b="1" dirty="0" err="1"/>
              <a:t>Iframe</a:t>
            </a:r>
            <a:r>
              <a:rPr lang="en-GB" dirty="0"/>
              <a:t> can also be used to embedded </a:t>
            </a:r>
            <a:r>
              <a:rPr lang="en-GB" b="1" dirty="0" err="1"/>
              <a:t>Youtube</a:t>
            </a:r>
            <a:r>
              <a:rPr lang="en-GB" b="1" dirty="0"/>
              <a:t> video</a:t>
            </a:r>
            <a:r>
              <a:rPr lang="en-GB" dirty="0"/>
              <a:t>, </a:t>
            </a:r>
            <a:r>
              <a:rPr lang="en-GB" b="1" dirty="0"/>
              <a:t>embed Google map </a:t>
            </a:r>
            <a:r>
              <a:rPr lang="en-GB" dirty="0"/>
              <a:t>to a webpage.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74616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/>
              <a:t>HTML Entities</a:t>
            </a:r>
            <a:r>
              <a:rPr lang="en-GB" dirty="0"/>
              <a:t> are used to display reserved characters and special characters on a webpage. Html can not show all characters. Some characters are reserved by html.</a:t>
            </a:r>
          </a:p>
          <a:p>
            <a:r>
              <a:rPr lang="en-GB" dirty="0"/>
              <a:t>To write </a:t>
            </a:r>
            <a:r>
              <a:rPr lang="en-GB" b="1" dirty="0"/>
              <a:t>special characters</a:t>
            </a:r>
            <a:r>
              <a:rPr lang="en-GB" dirty="0"/>
              <a:t> in HTML, we use </a:t>
            </a:r>
            <a:r>
              <a:rPr lang="en-GB" b="1" dirty="0"/>
              <a:t>HTML Entities</a:t>
            </a:r>
            <a:r>
              <a:rPr lang="en-GB" dirty="0"/>
              <a:t>. We can write an HTML entity by </a:t>
            </a:r>
            <a:r>
              <a:rPr lang="en-GB" b="1" dirty="0"/>
              <a:t>Entity No</a:t>
            </a:r>
            <a:r>
              <a:rPr lang="en-GB" dirty="0"/>
              <a:t> or </a:t>
            </a:r>
            <a:r>
              <a:rPr lang="en-GB" b="1" dirty="0"/>
              <a:t>Entity name</a:t>
            </a:r>
            <a:r>
              <a:rPr lang="en-GB" dirty="0"/>
              <a:t>.</a:t>
            </a:r>
          </a:p>
          <a:p>
            <a:r>
              <a:rPr lang="en-IN" dirty="0"/>
              <a:t>10,000+ </a:t>
            </a:r>
            <a:r>
              <a:rPr lang="en-IN" b="1" dirty="0"/>
              <a:t>html entities</a:t>
            </a:r>
            <a:r>
              <a:rPr lang="en-IN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xmlns="" val="2229474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/>
              <a:t>HTML Tables</a:t>
            </a:r>
            <a:r>
              <a:rPr lang="en-GB" dirty="0"/>
              <a:t> are used to display </a:t>
            </a:r>
            <a:r>
              <a:rPr lang="en-GB" b="1" dirty="0"/>
              <a:t>tabular data</a:t>
            </a:r>
            <a:r>
              <a:rPr lang="en-GB" dirty="0"/>
              <a:t> in html. </a:t>
            </a:r>
            <a:r>
              <a:rPr lang="en-GB" b="1" dirty="0" err="1"/>
              <a:t>HTMl</a:t>
            </a:r>
            <a:r>
              <a:rPr lang="en-GB" b="1" dirty="0"/>
              <a:t> Table</a:t>
            </a:r>
            <a:r>
              <a:rPr lang="en-GB" dirty="0"/>
              <a:t> is defined with the &lt;table&gt; tag and then table row &lt;</a:t>
            </a:r>
            <a:r>
              <a:rPr lang="en-GB" dirty="0" err="1"/>
              <a:t>tr</a:t>
            </a:r>
            <a:r>
              <a:rPr lang="en-GB" dirty="0"/>
              <a:t>&gt; and cells &lt;td&gt; or &lt;</a:t>
            </a:r>
            <a:r>
              <a:rPr lang="en-GB" dirty="0" err="1"/>
              <a:t>th</a:t>
            </a:r>
            <a:r>
              <a:rPr lang="en-GB" dirty="0"/>
              <a:t>&gt;. Table tag is the parent of table. </a:t>
            </a:r>
            <a:r>
              <a:rPr lang="en-GB" b="1" dirty="0"/>
              <a:t>Table </a:t>
            </a:r>
            <a:r>
              <a:rPr lang="en-GB" dirty="0"/>
              <a:t>can have rows, data, captions, </a:t>
            </a:r>
            <a:r>
              <a:rPr lang="en-GB" dirty="0" err="1"/>
              <a:t>colgroup</a:t>
            </a:r>
            <a:r>
              <a:rPr lang="en-GB" dirty="0"/>
              <a:t>, cols,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5897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Tags and Elements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2775" y="2348310"/>
            <a:ext cx="8153400" cy="2999579"/>
          </a:xfrm>
        </p:spPr>
      </p:pic>
    </p:spTree>
    <p:extLst>
      <p:ext uri="{BB962C8B-B14F-4D97-AF65-F5344CB8AC3E}">
        <p14:creationId xmlns:p14="http://schemas.microsoft.com/office/powerpoint/2010/main" xmlns="" val="633608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/>
              <a:t>HTML Forms</a:t>
            </a:r>
            <a:r>
              <a:rPr lang="en-GB" dirty="0"/>
              <a:t> are used to </a:t>
            </a:r>
            <a:r>
              <a:rPr lang="en-GB" b="1" dirty="0"/>
              <a:t>send data</a:t>
            </a:r>
            <a:r>
              <a:rPr lang="en-GB" dirty="0"/>
              <a:t> across the web and are often used as </a:t>
            </a:r>
            <a:r>
              <a:rPr lang="en-GB" b="1" dirty="0"/>
              <a:t>contact form</a:t>
            </a:r>
            <a:r>
              <a:rPr lang="en-GB" dirty="0"/>
              <a:t> to convert information input by a user into Leads. </a:t>
            </a:r>
            <a:r>
              <a:rPr lang="en-GB" b="1" dirty="0"/>
              <a:t>HTML forms</a:t>
            </a:r>
            <a:r>
              <a:rPr lang="en-GB" dirty="0"/>
              <a:t> includes many inputs like text, password, file, radio, checkbox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94116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40" y="2696344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HTML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70729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HTML5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GB" dirty="0"/>
              <a:t>The term </a:t>
            </a:r>
            <a:r>
              <a:rPr lang="en-GB" b="1" dirty="0"/>
              <a:t>HTML5</a:t>
            </a:r>
            <a:r>
              <a:rPr lang="en-GB" dirty="0"/>
              <a:t> means not only HTML, it is a combination of HTML, CSS and </a:t>
            </a:r>
            <a:r>
              <a:rPr lang="en-GB" dirty="0" err="1"/>
              <a:t>Javascript</a:t>
            </a:r>
            <a:r>
              <a:rPr lang="en-GB" dirty="0"/>
              <a:t> with APIs. </a:t>
            </a:r>
          </a:p>
          <a:p>
            <a:pPr algn="just"/>
            <a:r>
              <a:rPr lang="en-GB" dirty="0"/>
              <a:t>For example, drawing and animation using </a:t>
            </a:r>
            <a:r>
              <a:rPr lang="en-GB" b="1" dirty="0"/>
              <a:t>canvas</a:t>
            </a:r>
            <a:r>
              <a:rPr lang="en-GB" dirty="0"/>
              <a:t>, </a:t>
            </a:r>
            <a:r>
              <a:rPr lang="en-GB" b="1" dirty="0"/>
              <a:t>offline storage</a:t>
            </a:r>
            <a:r>
              <a:rPr lang="en-GB" dirty="0"/>
              <a:t>, </a:t>
            </a:r>
            <a:r>
              <a:rPr lang="en-GB" b="1" dirty="0" err="1"/>
              <a:t>microdata</a:t>
            </a:r>
            <a:r>
              <a:rPr lang="en-GB" dirty="0"/>
              <a:t>, </a:t>
            </a:r>
            <a:r>
              <a:rPr lang="en-GB" b="1" dirty="0"/>
              <a:t>audio and video</a:t>
            </a:r>
            <a:r>
              <a:rPr lang="en-GB" dirty="0"/>
              <a:t>, </a:t>
            </a:r>
            <a:r>
              <a:rPr lang="en-GB" b="1" dirty="0"/>
              <a:t>drag and drop</a:t>
            </a:r>
            <a:r>
              <a:rPr lang="en-GB" dirty="0"/>
              <a:t>, </a:t>
            </a:r>
            <a:r>
              <a:rPr lang="en-GB" b="1" dirty="0" err="1"/>
              <a:t>geolocation</a:t>
            </a:r>
            <a:r>
              <a:rPr lang="en-GB" dirty="0"/>
              <a:t>, </a:t>
            </a:r>
            <a:r>
              <a:rPr lang="en-GB" b="1" dirty="0"/>
              <a:t>embedded fonts</a:t>
            </a:r>
            <a:r>
              <a:rPr lang="en-GB" dirty="0"/>
              <a:t>, web APIs etc. </a:t>
            </a:r>
          </a:p>
          <a:p>
            <a:pPr algn="just"/>
            <a:r>
              <a:rPr lang="en-GB" b="1" dirty="0"/>
              <a:t>HTML5</a:t>
            </a:r>
            <a:r>
              <a:rPr lang="en-GB" dirty="0"/>
              <a:t> includes new semantic tags and some old tags( </a:t>
            </a:r>
            <a:r>
              <a:rPr lang="en-GB" i="1" dirty="0"/>
              <a:t>with redefinition </a:t>
            </a:r>
            <a:r>
              <a:rPr lang="en-GB" dirty="0"/>
              <a:t>).</a:t>
            </a:r>
            <a:endParaRPr lang="en-GB" b="1" dirty="0"/>
          </a:p>
          <a:p>
            <a:pPr algn="just"/>
            <a:r>
              <a:rPr lang="en-GB" b="1" dirty="0"/>
              <a:t>Html5 </a:t>
            </a:r>
            <a:r>
              <a:rPr lang="en-GB" dirty="0"/>
              <a:t>is the combination of three web technologies:</a:t>
            </a:r>
          </a:p>
          <a:p>
            <a:pPr lvl="1" algn="just"/>
            <a:r>
              <a:rPr lang="en-GB" b="1" dirty="0"/>
              <a:t>HTML</a:t>
            </a:r>
            <a:r>
              <a:rPr lang="en-GB" dirty="0"/>
              <a:t> → to build webpage structure,</a:t>
            </a:r>
          </a:p>
          <a:p>
            <a:pPr lvl="1" algn="just"/>
            <a:r>
              <a:rPr lang="en-GB" b="1" dirty="0"/>
              <a:t>CSS</a:t>
            </a:r>
            <a:r>
              <a:rPr lang="en-GB" dirty="0"/>
              <a:t> → to enhance look and feel( presentation layer), and</a:t>
            </a:r>
            <a:endParaRPr lang="en-GB" b="1" dirty="0"/>
          </a:p>
          <a:p>
            <a:pPr lvl="1" algn="just"/>
            <a:r>
              <a:rPr lang="en-GB" b="1" dirty="0" err="1"/>
              <a:t>Javascript</a:t>
            </a:r>
            <a:r>
              <a:rPr lang="en-GB" dirty="0"/>
              <a:t> → to add functionality to HTML elements.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47501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HTML5 Features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59163304"/>
              </p:ext>
            </p:extLst>
          </p:nvPr>
        </p:nvGraphicFramePr>
        <p:xfrm>
          <a:off x="612775" y="1600200"/>
          <a:ext cx="8153400" cy="425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effectLst/>
                        </a:rPr>
                        <a:t>HTML5 Features</a:t>
                      </a:r>
                    </a:p>
                  </a:txBody>
                  <a:tcPr marL="31456" marR="31456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Use</a:t>
                      </a:r>
                    </a:p>
                  </a:txBody>
                  <a:tcPr marL="31456" marR="31456" marT="31750" marB="3175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New Semantic Tags</a:t>
                      </a:r>
                      <a:endParaRPr lang="en-IN">
                        <a:effectLst/>
                      </a:endParaRP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&lt;header&gt;, &lt;nav&gt;, &lt;section&gt;, &lt;article&gt;, &lt;footer&gt; etc.</a:t>
                      </a:r>
                      <a:br>
                        <a:rPr lang="en-IN">
                          <a:effectLst/>
                        </a:rPr>
                      </a:br>
                      <a:r>
                        <a:rPr lang="en-IN" u="none" strike="noStrike">
                          <a:solidFill>
                            <a:srgbClr val="005AFF"/>
                          </a:solidFill>
                          <a:effectLst/>
                          <a:hlinkClick r:id=""/>
                        </a:rPr>
                        <a:t>HTML5 New Tags</a:t>
                      </a:r>
                      <a:endParaRPr lang="en-IN">
                        <a:effectLst/>
                      </a:endParaRP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Audio and Video</a:t>
                      </a:r>
                      <a:endParaRPr lang="en-IN">
                        <a:effectLst/>
                      </a:endParaRP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&lt;audio&gt; &amp; &lt;video&gt; </a:t>
                      </a:r>
                      <a:r>
                        <a:rPr lang="pt-BR" u="none" strike="noStrike">
                          <a:solidFill>
                            <a:srgbClr val="005AFF"/>
                          </a:solidFill>
                          <a:effectLst/>
                          <a:hlinkClick r:id=""/>
                        </a:rPr>
                        <a:t>Html5 Audio Video Tutorial</a:t>
                      </a:r>
                      <a:endParaRPr lang="pt-BR">
                        <a:effectLst/>
                      </a:endParaRP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New Form Controls</a:t>
                      </a:r>
                      <a:endParaRPr lang="en-IN">
                        <a:effectLst/>
                      </a:endParaRP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New attributes, New input types, progress bar etc. </a:t>
                      </a:r>
                      <a:r>
                        <a:rPr lang="en-GB" u="none" strike="noStrike">
                          <a:solidFill>
                            <a:srgbClr val="005AFF"/>
                          </a:solidFill>
                          <a:effectLst/>
                          <a:hlinkClick r:id=""/>
                        </a:rPr>
                        <a:t>HTML5 Form Tutorial</a:t>
                      </a:r>
                      <a:endParaRPr lang="en-GB">
                        <a:effectLst/>
                      </a:endParaRP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SVG</a:t>
                      </a:r>
                      <a:endParaRPr lang="en-IN">
                        <a:effectLst/>
                      </a:endParaRP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&lt;svg&gt; Tag for </a:t>
                      </a:r>
                      <a:r>
                        <a:rPr lang="en-IN" b="1">
                          <a:effectLst/>
                        </a:rPr>
                        <a:t>vector based</a:t>
                      </a:r>
                      <a:r>
                        <a:rPr lang="en-IN">
                          <a:effectLst/>
                        </a:rPr>
                        <a:t> drawings, shapes, pie and bar graphs, maps etc. </a:t>
                      </a:r>
                      <a:r>
                        <a:rPr lang="en-IN" u="none" strike="noStrike">
                          <a:solidFill>
                            <a:srgbClr val="005AFF"/>
                          </a:solidFill>
                          <a:effectLst/>
                          <a:hlinkClick r:id=""/>
                        </a:rPr>
                        <a:t>SVG Tutorial</a:t>
                      </a:r>
                      <a:endParaRPr lang="en-IN">
                        <a:effectLst/>
                      </a:endParaRP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Canvas</a:t>
                      </a:r>
                      <a:endParaRPr lang="en-IN">
                        <a:effectLst/>
                      </a:endParaRP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&lt;canvas&gt; tag for </a:t>
                      </a:r>
                      <a:r>
                        <a:rPr lang="en-IN" b="1" dirty="0">
                          <a:effectLst/>
                        </a:rPr>
                        <a:t>2-d drawings</a:t>
                      </a:r>
                      <a:r>
                        <a:rPr lang="en-IN" dirty="0">
                          <a:effectLst/>
                        </a:rPr>
                        <a:t> using </a:t>
                      </a:r>
                      <a:r>
                        <a:rPr lang="en-IN" b="1" dirty="0" err="1">
                          <a:effectLst/>
                        </a:rPr>
                        <a:t>javascript</a:t>
                      </a:r>
                      <a:r>
                        <a:rPr lang="en-IN" dirty="0">
                          <a:effectLst/>
                        </a:rPr>
                        <a:t>. </a:t>
                      </a:r>
                      <a:r>
                        <a:rPr lang="en-IN" u="none" strike="noStrike" dirty="0">
                          <a:solidFill>
                            <a:srgbClr val="005AFF"/>
                          </a:solidFill>
                          <a:effectLst/>
                          <a:hlinkClick r:id=""/>
                        </a:rPr>
                        <a:t>Canvas Tutorial</a:t>
                      </a:r>
                      <a:endParaRPr lang="en-IN" dirty="0">
                        <a:effectLst/>
                      </a:endParaRP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13655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HTML5 Features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1624102739"/>
              </p:ext>
            </p:extLst>
          </p:nvPr>
        </p:nvGraphicFramePr>
        <p:xfrm>
          <a:off x="612775" y="1600200"/>
          <a:ext cx="8153400" cy="428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effectLst/>
                        </a:rPr>
                        <a:t>HTML5 Features</a:t>
                      </a:r>
                    </a:p>
                  </a:txBody>
                  <a:tcPr marL="31456" marR="31456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Use</a:t>
                      </a:r>
                    </a:p>
                  </a:txBody>
                  <a:tcPr marL="31456" marR="31456" marT="31750" marB="3175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CSS3</a:t>
                      </a:r>
                      <a:endParaRPr lang="en-IN" dirty="0">
                        <a:effectLst/>
                      </a:endParaRP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New Selectors &amp; properties for better styling, transition, transformation, animations, embedded fonts, filters, multi-column layouts and responsive web design. </a:t>
                      </a:r>
                      <a:r>
                        <a:rPr lang="en-GB" u="none" strike="noStrike">
                          <a:solidFill>
                            <a:srgbClr val="005AFF"/>
                          </a:solidFill>
                          <a:effectLst/>
                          <a:hlinkClick r:id=""/>
                        </a:rPr>
                        <a:t>Css3 Tutorial</a:t>
                      </a:r>
                      <a:endParaRPr lang="en-GB">
                        <a:effectLst/>
                      </a:endParaRP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Geolocation</a:t>
                      </a:r>
                      <a:endParaRPr lang="en-IN">
                        <a:effectLst/>
                      </a:endParaRP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To Detect user </a:t>
                      </a:r>
                      <a:r>
                        <a:rPr lang="en-GB" b="1">
                          <a:effectLst/>
                        </a:rPr>
                        <a:t>physical location</a:t>
                      </a:r>
                      <a:r>
                        <a:rPr lang="en-GB">
                          <a:effectLst/>
                        </a:rPr>
                        <a:t>. </a:t>
                      </a:r>
                      <a:r>
                        <a:rPr lang="en-GB" u="none" strike="noStrike">
                          <a:solidFill>
                            <a:srgbClr val="005AFF"/>
                          </a:solidFill>
                          <a:effectLst/>
                          <a:hlinkClick r:id=""/>
                        </a:rPr>
                        <a:t>Html5 Geolocation</a:t>
                      </a:r>
                      <a:endParaRPr lang="en-GB">
                        <a:effectLst/>
                      </a:endParaRP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Web Storage</a:t>
                      </a:r>
                      <a:endParaRPr lang="en-IN">
                        <a:effectLst/>
                      </a:endParaRP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To store upto 5mb data on front end either as local or session storage. </a:t>
                      </a:r>
                      <a:r>
                        <a:rPr lang="en-GB" u="none" strike="noStrike">
                          <a:solidFill>
                            <a:srgbClr val="005AFF"/>
                          </a:solidFill>
                          <a:effectLst/>
                          <a:hlinkClick r:id=""/>
                        </a:rPr>
                        <a:t>Local and Session Storage</a:t>
                      </a:r>
                      <a:endParaRPr lang="en-GB">
                        <a:effectLst/>
                      </a:endParaRP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Microdata</a:t>
                      </a:r>
                      <a:endParaRPr lang="en-IN">
                        <a:effectLst/>
                      </a:endParaRP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To tell search engines our page structure.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Drag n drop</a:t>
                      </a:r>
                      <a:endParaRPr lang="en-IN">
                        <a:effectLst/>
                      </a:endParaRP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New Events in </a:t>
                      </a:r>
                      <a:r>
                        <a:rPr lang="en-IN" dirty="0" err="1">
                          <a:effectLst/>
                        </a:rPr>
                        <a:t>javascript</a:t>
                      </a:r>
                      <a:r>
                        <a:rPr lang="en-IN" dirty="0">
                          <a:effectLst/>
                        </a:rPr>
                        <a:t>.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04654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HTML5 New Tags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Article</a:t>
            </a:r>
          </a:p>
          <a:p>
            <a:r>
              <a:rPr lang="en-IN" dirty="0"/>
              <a:t>Section</a:t>
            </a:r>
          </a:p>
          <a:p>
            <a:r>
              <a:rPr lang="en-IN" dirty="0"/>
              <a:t>Aside</a:t>
            </a:r>
          </a:p>
          <a:p>
            <a:r>
              <a:rPr lang="en-IN" dirty="0"/>
              <a:t>Details</a:t>
            </a:r>
          </a:p>
          <a:p>
            <a:r>
              <a:rPr lang="en-IN" dirty="0"/>
              <a:t>Summary</a:t>
            </a:r>
          </a:p>
          <a:p>
            <a:r>
              <a:rPr lang="en-IN" dirty="0"/>
              <a:t>Time</a:t>
            </a:r>
          </a:p>
          <a:p>
            <a:r>
              <a:rPr lang="en-IN" dirty="0"/>
              <a:t>BDI</a:t>
            </a:r>
          </a:p>
          <a:p>
            <a:r>
              <a:rPr lang="en-IN" dirty="0"/>
              <a:t>Command</a:t>
            </a:r>
          </a:p>
          <a:p>
            <a:r>
              <a:rPr lang="en-IN" dirty="0"/>
              <a:t>Figure</a:t>
            </a:r>
          </a:p>
          <a:p>
            <a:r>
              <a:rPr lang="en-IN" dirty="0" err="1"/>
              <a:t>Figcaption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Picture</a:t>
            </a:r>
          </a:p>
          <a:p>
            <a:r>
              <a:rPr lang="en-IN" dirty="0"/>
              <a:t>Footer</a:t>
            </a:r>
          </a:p>
          <a:p>
            <a:r>
              <a:rPr lang="en-IN" dirty="0"/>
              <a:t>Header</a:t>
            </a:r>
          </a:p>
          <a:p>
            <a:r>
              <a:rPr lang="en-IN" dirty="0"/>
              <a:t>Mark</a:t>
            </a:r>
          </a:p>
          <a:p>
            <a:r>
              <a:rPr lang="en-IN" dirty="0"/>
              <a:t>Meter</a:t>
            </a:r>
          </a:p>
          <a:p>
            <a:r>
              <a:rPr lang="en-IN" dirty="0" err="1"/>
              <a:t>Nav</a:t>
            </a:r>
            <a:endParaRPr lang="en-IN" dirty="0"/>
          </a:p>
          <a:p>
            <a:r>
              <a:rPr lang="en-IN" dirty="0"/>
              <a:t>Progress</a:t>
            </a:r>
          </a:p>
          <a:p>
            <a:r>
              <a:rPr lang="en-IN" dirty="0"/>
              <a:t>HTML5 Canvas</a:t>
            </a:r>
          </a:p>
          <a:p>
            <a:r>
              <a:rPr lang="en-IN" dirty="0"/>
              <a:t>HTML5 SVG</a:t>
            </a:r>
          </a:p>
          <a:p>
            <a:r>
              <a:rPr lang="en-IN" dirty="0" err="1"/>
              <a:t>Wbr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6507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HTML5 Audio and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Now we don't need any </a:t>
            </a:r>
            <a:r>
              <a:rPr lang="en-GB" b="1" dirty="0"/>
              <a:t>third party plugin</a:t>
            </a:r>
            <a:r>
              <a:rPr lang="en-GB" dirty="0"/>
              <a:t>, like </a:t>
            </a:r>
            <a:r>
              <a:rPr lang="en-GB" b="1" dirty="0"/>
              <a:t>flash</a:t>
            </a:r>
            <a:r>
              <a:rPr lang="en-GB" dirty="0"/>
              <a:t> to </a:t>
            </a:r>
            <a:r>
              <a:rPr lang="en-GB" b="1" dirty="0"/>
              <a:t>play audio or video</a:t>
            </a:r>
            <a:r>
              <a:rPr lang="en-GB" dirty="0"/>
              <a:t> in our website.</a:t>
            </a:r>
          </a:p>
          <a:p>
            <a:r>
              <a:rPr lang="en-GB" b="1" dirty="0"/>
              <a:t>HTML5 Audio tag</a:t>
            </a:r>
            <a:r>
              <a:rPr lang="en-GB" dirty="0"/>
              <a:t> is used to play audio files, like </a:t>
            </a:r>
            <a:r>
              <a:rPr lang="en-GB" b="1" dirty="0"/>
              <a:t>mp3</a:t>
            </a:r>
            <a:r>
              <a:rPr lang="en-GB" dirty="0"/>
              <a:t>, </a:t>
            </a:r>
            <a:r>
              <a:rPr lang="en-GB" b="1" dirty="0" err="1"/>
              <a:t>ogg</a:t>
            </a:r>
            <a:r>
              <a:rPr lang="en-GB" dirty="0"/>
              <a:t> and </a:t>
            </a:r>
            <a:r>
              <a:rPr lang="en-GB" b="1" dirty="0"/>
              <a:t>AAC</a:t>
            </a:r>
            <a:r>
              <a:rPr lang="en-GB" dirty="0"/>
              <a:t>. All browsers supporting </a:t>
            </a:r>
            <a:r>
              <a:rPr lang="en-GB" b="1" dirty="0"/>
              <a:t>audio tag</a:t>
            </a:r>
            <a:r>
              <a:rPr lang="en-GB" dirty="0"/>
              <a:t> are having build in player.</a:t>
            </a:r>
          </a:p>
          <a:p>
            <a:r>
              <a:rPr lang="en-GB" b="1" dirty="0"/>
              <a:t>HTML5 Video tag</a:t>
            </a:r>
            <a:r>
              <a:rPr lang="en-GB" dirty="0"/>
              <a:t> or </a:t>
            </a:r>
            <a:r>
              <a:rPr lang="en-GB" b="1" dirty="0"/>
              <a:t>&lt;video&gt;</a:t>
            </a:r>
            <a:r>
              <a:rPr lang="en-GB" dirty="0"/>
              <a:t> is used to add videos on a webpage. Video tag supports </a:t>
            </a:r>
            <a:r>
              <a:rPr lang="en-GB" b="1" dirty="0"/>
              <a:t>mp4</a:t>
            </a:r>
            <a:r>
              <a:rPr lang="en-GB" dirty="0"/>
              <a:t>, </a:t>
            </a:r>
            <a:r>
              <a:rPr lang="en-GB" b="1" dirty="0" err="1"/>
              <a:t>ogg</a:t>
            </a:r>
            <a:r>
              <a:rPr lang="en-GB" dirty="0"/>
              <a:t>, </a:t>
            </a:r>
            <a:r>
              <a:rPr lang="en-GB" b="1" dirty="0" err="1"/>
              <a:t>mov</a:t>
            </a:r>
            <a:r>
              <a:rPr lang="en-GB" dirty="0"/>
              <a:t> and </a:t>
            </a:r>
            <a:r>
              <a:rPr lang="en-GB" b="1" dirty="0"/>
              <a:t>H.264</a:t>
            </a:r>
            <a:r>
              <a:rPr lang="en-GB" dirty="0"/>
              <a:t> files.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51649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HTML5 Forms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/>
              <a:t>HTML5 Form includes HTML5 New Form Elements &amp; HTML5 New FORM Attributes for Form Validation and better usability on touch devices.</a:t>
            </a:r>
          </a:p>
          <a:p>
            <a:pPr algn="just"/>
            <a:r>
              <a:rPr lang="en-GB" dirty="0"/>
              <a:t>Using HTML5, we can create a form with built in validation (i.e.</a:t>
            </a:r>
            <a:r>
              <a:rPr lang="en-GB" i="1" dirty="0"/>
              <a:t> no </a:t>
            </a:r>
            <a:r>
              <a:rPr lang="en-GB" i="1" dirty="0" err="1"/>
              <a:t>javascript</a:t>
            </a:r>
            <a:r>
              <a:rPr lang="en-GB" i="1" dirty="0"/>
              <a:t> required</a:t>
            </a:r>
            <a:r>
              <a:rPr lang="en-GB" dirty="0"/>
              <a:t>). </a:t>
            </a:r>
          </a:p>
          <a:p>
            <a:pPr algn="just"/>
            <a:r>
              <a:rPr lang="en-GB" dirty="0"/>
              <a:t>Earlier, we were using JAVASCRIPT to control form validation. These form controls are meant for both Desktop, tablets and smart phones.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53126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HTML5 Form Features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591533801"/>
              </p:ext>
            </p:extLst>
          </p:nvPr>
        </p:nvGraphicFramePr>
        <p:xfrm>
          <a:off x="612775" y="1600200"/>
          <a:ext cx="8153400" cy="18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New Attributes</a:t>
                      </a:r>
                      <a:endParaRPr lang="en-IN" dirty="0">
                        <a:effectLst/>
                      </a:endParaRP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autofocus, required, placeholder, autocomplete, pattern, minlength, readonly, list.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New Input Types</a:t>
                      </a:r>
                      <a:endParaRPr lang="en-IN">
                        <a:effectLst/>
                      </a:endParaRP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number, email, tel, search, url, range, date, month, week, time, color, range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New Elements</a:t>
                      </a:r>
                      <a:endParaRPr lang="en-IN">
                        <a:effectLst/>
                      </a:endParaRP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meter, progress, </a:t>
                      </a:r>
                      <a:r>
                        <a:rPr lang="en-IN" dirty="0" err="1">
                          <a:effectLst/>
                        </a:rPr>
                        <a:t>datalist</a:t>
                      </a:r>
                      <a:r>
                        <a:rPr lang="en-IN" dirty="0">
                          <a:effectLst/>
                        </a:rPr>
                        <a:t>.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261151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SVG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HTML5 SVG</a:t>
            </a:r>
            <a:r>
              <a:rPr lang="en-GB" i="1" dirty="0"/>
              <a:t>( Scalable Vector Graphics)</a:t>
            </a:r>
            <a:r>
              <a:rPr lang="en-GB" dirty="0"/>
              <a:t> is the new way to add graphics on your Webpage. </a:t>
            </a:r>
            <a:r>
              <a:rPr lang="en-GB" b="1" dirty="0"/>
              <a:t>SVG</a:t>
            </a:r>
            <a:r>
              <a:rPr lang="en-GB" dirty="0"/>
              <a:t> can create </a:t>
            </a:r>
            <a:r>
              <a:rPr lang="en-GB" b="1" dirty="0"/>
              <a:t>Vector based</a:t>
            </a:r>
            <a:r>
              <a:rPr lang="en-GB" dirty="0"/>
              <a:t> drawing and objects like </a:t>
            </a:r>
            <a:r>
              <a:rPr lang="en-GB" b="1" dirty="0"/>
              <a:t>lines</a:t>
            </a:r>
            <a:r>
              <a:rPr lang="en-GB" dirty="0"/>
              <a:t>, </a:t>
            </a:r>
            <a:r>
              <a:rPr lang="en-GB" b="1" dirty="0" err="1"/>
              <a:t>rectangle</a:t>
            </a:r>
            <a:r>
              <a:rPr lang="en-GB" dirty="0" err="1"/>
              <a:t>,</a:t>
            </a:r>
            <a:r>
              <a:rPr lang="en-GB" b="1" dirty="0" err="1"/>
              <a:t>circle</a:t>
            </a:r>
            <a:r>
              <a:rPr lang="en-GB" dirty="0"/>
              <a:t>, </a:t>
            </a:r>
            <a:r>
              <a:rPr lang="en-GB" b="1" dirty="0"/>
              <a:t>polygons</a:t>
            </a:r>
            <a:r>
              <a:rPr lang="en-GB" dirty="0"/>
              <a:t>, </a:t>
            </a:r>
            <a:r>
              <a:rPr lang="en-GB" b="1" dirty="0"/>
              <a:t>text</a:t>
            </a:r>
            <a:r>
              <a:rPr lang="en-GB" dirty="0"/>
              <a:t> so on.</a:t>
            </a:r>
          </a:p>
          <a:p>
            <a:r>
              <a:rPr lang="en-GB" dirty="0"/>
              <a:t>Unlike bitmap images( jpg, </a:t>
            </a:r>
            <a:r>
              <a:rPr lang="en-GB" dirty="0" err="1"/>
              <a:t>png</a:t>
            </a:r>
            <a:r>
              <a:rPr lang="en-GB" dirty="0"/>
              <a:t> and gif), they can increase width and height without blur. They are even light weighted as compared to bitmap images.</a:t>
            </a:r>
          </a:p>
        </p:txBody>
      </p:sp>
    </p:spTree>
    <p:extLst>
      <p:ext uri="{BB962C8B-B14F-4D97-AF65-F5344CB8AC3E}">
        <p14:creationId xmlns:p14="http://schemas.microsoft.com/office/powerpoint/2010/main" xmlns="" val="423559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 of 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Paired Tags</a:t>
            </a:r>
          </a:p>
          <a:p>
            <a:pPr lvl="1"/>
            <a:r>
              <a:rPr lang="en-GB" b="1" dirty="0"/>
              <a:t>Paired Tags</a:t>
            </a:r>
            <a:r>
              <a:rPr lang="en-GB" dirty="0"/>
              <a:t> are tags with both opening and closing. They can have child tags, plain text and attributes. </a:t>
            </a:r>
          </a:p>
          <a:p>
            <a:r>
              <a:rPr lang="en-GB" dirty="0"/>
              <a:t>Unpaired Tags</a:t>
            </a:r>
          </a:p>
          <a:p>
            <a:pPr lvl="1"/>
            <a:r>
              <a:rPr lang="en-GB" b="1" dirty="0"/>
              <a:t>Unpaired tags</a:t>
            </a:r>
            <a:r>
              <a:rPr lang="en-GB" dirty="0"/>
              <a:t> are tags with opening only, example &lt;</a:t>
            </a:r>
            <a:r>
              <a:rPr lang="en-GB" dirty="0" err="1"/>
              <a:t>img</a:t>
            </a:r>
            <a:r>
              <a:rPr lang="en-GB" dirty="0"/>
              <a:t>&gt;, &lt;input&gt; etc. They can have attributes.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554233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SVG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84475" y="2895600"/>
            <a:ext cx="3810000" cy="1905000"/>
          </a:xfrm>
        </p:spPr>
      </p:pic>
    </p:spTree>
    <p:extLst>
      <p:ext uri="{BB962C8B-B14F-4D97-AF65-F5344CB8AC3E}">
        <p14:creationId xmlns:p14="http://schemas.microsoft.com/office/powerpoint/2010/main" xmlns="" val="3977977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>
                <a:effectLst/>
              </a:rPr>
              <a:t>HTML5 Canvas</a:t>
            </a:r>
            <a:r>
              <a:rPr lang="en-GB" dirty="0">
                <a:effectLst/>
              </a:rPr>
              <a:t> ( &lt;canvas&gt;) is a </a:t>
            </a:r>
            <a:r>
              <a:rPr lang="en-GB" b="1" dirty="0">
                <a:effectLst/>
              </a:rPr>
              <a:t>bitmap</a:t>
            </a:r>
            <a:r>
              <a:rPr lang="en-GB" dirty="0">
                <a:effectLst/>
              </a:rPr>
              <a:t> canvas used to build 2D </a:t>
            </a:r>
            <a:r>
              <a:rPr lang="en-GB" b="1" dirty="0">
                <a:effectLst/>
              </a:rPr>
              <a:t>shapes</a:t>
            </a:r>
            <a:r>
              <a:rPr lang="en-GB" dirty="0">
                <a:effectLst/>
              </a:rPr>
              <a:t>, </a:t>
            </a:r>
            <a:r>
              <a:rPr lang="en-GB" b="1" dirty="0">
                <a:effectLst/>
              </a:rPr>
              <a:t>drawings</a:t>
            </a:r>
            <a:r>
              <a:rPr lang="en-GB" dirty="0">
                <a:effectLst/>
              </a:rPr>
              <a:t>, </a:t>
            </a:r>
            <a:r>
              <a:rPr lang="en-GB" b="1" dirty="0">
                <a:effectLst/>
              </a:rPr>
              <a:t>Shapes</a:t>
            </a:r>
            <a:r>
              <a:rPr lang="en-GB" dirty="0">
                <a:effectLst/>
              </a:rPr>
              <a:t> like </a:t>
            </a:r>
            <a:r>
              <a:rPr lang="en-GB" b="1" dirty="0">
                <a:effectLst/>
              </a:rPr>
              <a:t>lines</a:t>
            </a:r>
            <a:r>
              <a:rPr lang="en-GB" dirty="0">
                <a:effectLst/>
              </a:rPr>
              <a:t>/ </a:t>
            </a:r>
            <a:r>
              <a:rPr lang="en-GB" b="1" dirty="0">
                <a:effectLst/>
              </a:rPr>
              <a:t>rectangle</a:t>
            </a:r>
            <a:r>
              <a:rPr lang="en-GB" dirty="0">
                <a:effectLst/>
              </a:rPr>
              <a:t>/</a:t>
            </a:r>
            <a:r>
              <a:rPr lang="en-GB" b="1" dirty="0">
                <a:effectLst/>
              </a:rPr>
              <a:t>circle</a:t>
            </a:r>
            <a:r>
              <a:rPr lang="en-GB" dirty="0">
                <a:effectLst/>
              </a:rPr>
              <a:t>, </a:t>
            </a:r>
            <a:r>
              <a:rPr lang="en-GB" b="1" dirty="0">
                <a:effectLst/>
              </a:rPr>
              <a:t>animations</a:t>
            </a:r>
            <a:r>
              <a:rPr lang="en-GB" dirty="0">
                <a:effectLst/>
              </a:rPr>
              <a:t>, and </a:t>
            </a:r>
            <a:r>
              <a:rPr lang="en-GB" b="1" dirty="0">
                <a:effectLst/>
              </a:rPr>
              <a:t>games</a:t>
            </a:r>
            <a:r>
              <a:rPr lang="en-GB" dirty="0">
                <a:effectLst/>
              </a:rPr>
              <a:t> using </a:t>
            </a:r>
            <a:r>
              <a:rPr lang="en-GB" b="1" dirty="0" err="1">
                <a:effectLst/>
              </a:rPr>
              <a:t>Javascript</a:t>
            </a:r>
            <a:r>
              <a:rPr lang="en-GB" dirty="0">
                <a:effectLst/>
              </a:rPr>
              <a:t>. </a:t>
            </a:r>
            <a:r>
              <a:rPr lang="en-GB" b="1" dirty="0">
                <a:effectLst/>
              </a:rPr>
              <a:t>canvas</a:t>
            </a:r>
            <a:r>
              <a:rPr lang="en-GB" dirty="0">
                <a:effectLst/>
              </a:rPr>
              <a:t> is just a inline-block element in our webpage where we can use </a:t>
            </a:r>
            <a:r>
              <a:rPr lang="en-GB" b="1" dirty="0">
                <a:effectLst/>
              </a:rPr>
              <a:t>JavaScript</a:t>
            </a:r>
            <a:r>
              <a:rPr lang="en-GB" dirty="0">
                <a:effectLst/>
              </a:rPr>
              <a:t> to draw whatever we want.</a:t>
            </a:r>
          </a:p>
          <a:p>
            <a:r>
              <a:rPr lang="en-GB" dirty="0">
                <a:effectLst/>
              </a:rPr>
              <a:t>Unlike </a:t>
            </a:r>
            <a:r>
              <a:rPr lang="en-GB" dirty="0">
                <a:hlinkClick r:id="rId2"/>
              </a:rPr>
              <a:t>SVG</a:t>
            </a:r>
            <a:r>
              <a:rPr lang="en-GB" dirty="0">
                <a:effectLst/>
              </a:rPr>
              <a:t>, </a:t>
            </a:r>
            <a:r>
              <a:rPr lang="en-GB" b="1" dirty="0">
                <a:effectLst/>
              </a:rPr>
              <a:t>Canvas</a:t>
            </a:r>
            <a:r>
              <a:rPr lang="en-GB" dirty="0">
                <a:effectLst/>
              </a:rPr>
              <a:t> is bitmap, that means zooming a webpage can pixelate canvas shape.</a:t>
            </a:r>
          </a:p>
          <a:p>
            <a:r>
              <a:rPr lang="en-GB" dirty="0">
                <a:effectLst/>
              </a:rPr>
              <a:t>A </a:t>
            </a:r>
            <a:r>
              <a:rPr lang="en-GB" b="1" dirty="0">
                <a:effectLst/>
              </a:rPr>
              <a:t>&lt;canvas&gt;</a:t>
            </a:r>
            <a:r>
              <a:rPr lang="en-GB" dirty="0">
                <a:effectLst/>
              </a:rPr>
              <a:t> element does not have any content inside, and no border. Default width of </a:t>
            </a:r>
            <a:r>
              <a:rPr lang="en-GB" b="1" dirty="0">
                <a:effectLst/>
              </a:rPr>
              <a:t>canvas</a:t>
            </a:r>
            <a:r>
              <a:rPr lang="en-GB" dirty="0">
                <a:effectLst/>
              </a:rPr>
              <a:t> is 300 and height is 150. However we can change width and height of canvas using width and height attributes or </a:t>
            </a:r>
            <a:r>
              <a:rPr lang="en-GB" dirty="0" err="1">
                <a:effectLst/>
              </a:rPr>
              <a:t>css</a:t>
            </a:r>
            <a:r>
              <a:rPr lang="en-GB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1427177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Geolocation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 b="1" dirty="0"/>
              <a:t>HTML5 </a:t>
            </a:r>
            <a:r>
              <a:rPr lang="en-GB" b="1" dirty="0" err="1"/>
              <a:t>Geolocation</a:t>
            </a:r>
            <a:r>
              <a:rPr lang="en-GB" dirty="0"/>
              <a:t> or </a:t>
            </a:r>
            <a:r>
              <a:rPr lang="en-GB" b="1" dirty="0" err="1"/>
              <a:t>Geolocation</a:t>
            </a:r>
            <a:r>
              <a:rPr lang="en-GB" b="1" dirty="0"/>
              <a:t> API </a:t>
            </a:r>
            <a:r>
              <a:rPr lang="en-GB" dirty="0"/>
              <a:t>is used to get user </a:t>
            </a:r>
            <a:r>
              <a:rPr lang="en-GB" b="1" dirty="0"/>
              <a:t>Physical Location</a:t>
            </a:r>
            <a:r>
              <a:rPr lang="en-GB" dirty="0"/>
              <a:t> or </a:t>
            </a:r>
            <a:r>
              <a:rPr lang="en-GB" b="1" dirty="0"/>
              <a:t>geographical position</a:t>
            </a:r>
            <a:r>
              <a:rPr lang="en-GB" dirty="0"/>
              <a:t> using </a:t>
            </a:r>
            <a:r>
              <a:rPr lang="en-GB" b="1" dirty="0"/>
              <a:t>Device location Sensors</a:t>
            </a:r>
            <a:r>
              <a:rPr lang="en-GB" dirty="0"/>
              <a:t>. </a:t>
            </a:r>
            <a:r>
              <a:rPr lang="en-GB" b="1" dirty="0" err="1"/>
              <a:t>Geolocation</a:t>
            </a:r>
            <a:r>
              <a:rPr lang="en-GB" dirty="0"/>
              <a:t> will return coordinates like, </a:t>
            </a:r>
            <a:r>
              <a:rPr lang="en-GB" b="1" dirty="0"/>
              <a:t>latitude</a:t>
            </a:r>
            <a:r>
              <a:rPr lang="en-GB" dirty="0"/>
              <a:t>, </a:t>
            </a:r>
            <a:r>
              <a:rPr lang="en-GB" b="1" dirty="0"/>
              <a:t>longitude</a:t>
            </a:r>
            <a:r>
              <a:rPr lang="en-GB" dirty="0"/>
              <a:t> and </a:t>
            </a:r>
            <a:r>
              <a:rPr lang="en-GB" b="1" dirty="0"/>
              <a:t>accuracy</a:t>
            </a:r>
            <a:r>
              <a:rPr lang="en-GB" dirty="0"/>
              <a:t>. If device supports </a:t>
            </a:r>
            <a:r>
              <a:rPr lang="en-GB" b="1" dirty="0"/>
              <a:t>Barometer Sensor</a:t>
            </a:r>
            <a:r>
              <a:rPr lang="en-GB" dirty="0"/>
              <a:t>, then we can also get </a:t>
            </a:r>
            <a:r>
              <a:rPr lang="en-GB" b="1" dirty="0"/>
              <a:t>altitude</a:t>
            </a:r>
            <a:r>
              <a:rPr lang="en-GB" dirty="0"/>
              <a:t> and </a:t>
            </a:r>
            <a:r>
              <a:rPr lang="en-GB" b="1" dirty="0"/>
              <a:t>altitude accuracy</a:t>
            </a:r>
            <a:r>
              <a:rPr lang="en-GB" dirty="0"/>
              <a:t>. For moving devices, we can also get </a:t>
            </a:r>
            <a:r>
              <a:rPr lang="en-GB" b="1" dirty="0"/>
              <a:t>direction</a:t>
            </a:r>
            <a:r>
              <a:rPr lang="en-GB" dirty="0"/>
              <a:t> and </a:t>
            </a:r>
            <a:r>
              <a:rPr lang="en-GB" b="1" dirty="0"/>
              <a:t>speed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Earlier </a:t>
            </a:r>
            <a:r>
              <a:rPr lang="en-GB" b="1" dirty="0"/>
              <a:t>IP based location</a:t>
            </a:r>
            <a:r>
              <a:rPr lang="en-GB" dirty="0"/>
              <a:t> was used, but now </a:t>
            </a:r>
            <a:r>
              <a:rPr lang="en-GB" b="1" dirty="0"/>
              <a:t>Geo Location</a:t>
            </a:r>
            <a:r>
              <a:rPr lang="en-GB" dirty="0"/>
              <a:t> is more popular as it is more accurate. As </a:t>
            </a:r>
            <a:r>
              <a:rPr lang="en-GB" dirty="0" err="1"/>
              <a:t>Geolocation</a:t>
            </a:r>
            <a:r>
              <a:rPr lang="en-GB" dirty="0"/>
              <a:t> is related to user privacy, first browser will grant your permission.</a:t>
            </a:r>
          </a:p>
        </p:txBody>
      </p:sp>
    </p:spTree>
    <p:extLst>
      <p:ext uri="{BB962C8B-B14F-4D97-AF65-F5344CB8AC3E}">
        <p14:creationId xmlns:p14="http://schemas.microsoft.com/office/powerpoint/2010/main" xmlns="" val="6395045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Geolocation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err="1"/>
              <a:t>Geolocation</a:t>
            </a:r>
            <a:r>
              <a:rPr lang="en-GB" dirty="0"/>
              <a:t> Permission</a:t>
            </a:r>
          </a:p>
          <a:p>
            <a:r>
              <a:rPr lang="en-GB" dirty="0"/>
              <a:t>Check </a:t>
            </a:r>
            <a:r>
              <a:rPr lang="en-GB" dirty="0" err="1"/>
              <a:t>Geolocation</a:t>
            </a:r>
            <a:endParaRPr lang="en-GB" dirty="0"/>
          </a:p>
          <a:p>
            <a:r>
              <a:rPr lang="en-GB" dirty="0"/>
              <a:t>Get </a:t>
            </a:r>
            <a:r>
              <a:rPr lang="en-GB" dirty="0" err="1"/>
              <a:t>Geolocation</a:t>
            </a:r>
            <a:endParaRPr lang="en-GB" dirty="0"/>
          </a:p>
          <a:p>
            <a:r>
              <a:rPr lang="en-GB" dirty="0"/>
              <a:t>Watch </a:t>
            </a:r>
            <a:r>
              <a:rPr lang="en-GB" dirty="0" err="1"/>
              <a:t>Geolocation</a:t>
            </a:r>
            <a:endParaRPr lang="en-GB" dirty="0"/>
          </a:p>
          <a:p>
            <a:r>
              <a:rPr lang="en-GB" dirty="0"/>
              <a:t>Clear Watch</a:t>
            </a:r>
          </a:p>
          <a:p>
            <a:r>
              <a:rPr lang="en-GB" dirty="0"/>
              <a:t>Google Map Direction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570811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Cookies</a:t>
            </a:r>
            <a:r>
              <a:rPr lang="en-GB" dirty="0"/>
              <a:t> are data stored on client side by </a:t>
            </a:r>
            <a:r>
              <a:rPr lang="en-GB" dirty="0" err="1"/>
              <a:t>javascript</a:t>
            </a:r>
            <a:r>
              <a:rPr lang="en-GB" dirty="0"/>
              <a:t> in small text files. </a:t>
            </a:r>
          </a:p>
          <a:p>
            <a:r>
              <a:rPr lang="en-GB" dirty="0"/>
              <a:t>Data stored in cookies can be used when user visit again.</a:t>
            </a:r>
          </a:p>
          <a:p>
            <a:r>
              <a:rPr lang="en-GB" dirty="0"/>
              <a:t>Cookies was developed by Netscape. </a:t>
            </a:r>
          </a:p>
          <a:p>
            <a:r>
              <a:rPr lang="en-GB" dirty="0"/>
              <a:t>When user leave a website, browser never save anything. </a:t>
            </a:r>
          </a:p>
          <a:p>
            <a:r>
              <a:rPr lang="en-GB" dirty="0"/>
              <a:t>Cookies can save </a:t>
            </a:r>
            <a:r>
              <a:rPr lang="en-GB" dirty="0" err="1"/>
              <a:t>upto</a:t>
            </a:r>
            <a:r>
              <a:rPr lang="en-GB" dirty="0"/>
              <a:t> 4kb text data on client side.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22066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Cookies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Login using cookies (without password).</a:t>
            </a:r>
          </a:p>
          <a:p>
            <a:r>
              <a:rPr lang="en-GB" dirty="0"/>
              <a:t>Product added in shopping cart.</a:t>
            </a:r>
          </a:p>
          <a:p>
            <a:r>
              <a:rPr lang="en-GB" dirty="0"/>
              <a:t>Last visited products on e-commerce sites.</a:t>
            </a:r>
          </a:p>
          <a:p>
            <a:r>
              <a:rPr lang="en-GB" dirty="0"/>
              <a:t>Ads Channels show relevant ads.</a:t>
            </a:r>
          </a:p>
          <a:p>
            <a:r>
              <a:rPr lang="en-GB" dirty="0"/>
              <a:t>Sites like Google use cookies for securities.</a:t>
            </a:r>
          </a:p>
        </p:txBody>
      </p:sp>
    </p:spTree>
    <p:extLst>
      <p:ext uri="{BB962C8B-B14F-4D97-AF65-F5344CB8AC3E}">
        <p14:creationId xmlns:p14="http://schemas.microsoft.com/office/powerpoint/2010/main" xmlns="" val="2382487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Cookies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Can store text data only.</a:t>
            </a:r>
          </a:p>
          <a:p>
            <a:r>
              <a:rPr lang="en-GB" dirty="0"/>
              <a:t>Can store </a:t>
            </a:r>
            <a:r>
              <a:rPr lang="en-GB" dirty="0" err="1"/>
              <a:t>upto</a:t>
            </a:r>
            <a:r>
              <a:rPr lang="en-GB" dirty="0"/>
              <a:t> 4kb data only.</a:t>
            </a:r>
          </a:p>
          <a:p>
            <a:pPr lvl="1"/>
            <a:r>
              <a:rPr lang="en-GB" dirty="0"/>
              <a:t>Create Cookies</a:t>
            </a:r>
          </a:p>
          <a:p>
            <a:pPr lvl="1"/>
            <a:r>
              <a:rPr lang="en-GB" dirty="0"/>
              <a:t>Cookies Expiry</a:t>
            </a:r>
          </a:p>
        </p:txBody>
      </p:sp>
    </p:spTree>
    <p:extLst>
      <p:ext uri="{BB962C8B-B14F-4D97-AF65-F5344CB8AC3E}">
        <p14:creationId xmlns:p14="http://schemas.microsoft.com/office/powerpoint/2010/main" xmlns="" val="32720877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Web Storage - Local and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dirty="0"/>
              <a:t>HTML5 Web storage includes local storage and session storage. </a:t>
            </a:r>
          </a:p>
          <a:p>
            <a:pPr algn="just"/>
            <a:r>
              <a:rPr lang="en-GB" dirty="0"/>
              <a:t>Both can store data on client side, same like cookies. </a:t>
            </a:r>
          </a:p>
          <a:p>
            <a:pPr algn="just"/>
            <a:r>
              <a:rPr lang="en-GB" dirty="0"/>
              <a:t>But Cookies can store </a:t>
            </a:r>
            <a:r>
              <a:rPr lang="en-GB" dirty="0" err="1"/>
              <a:t>upto</a:t>
            </a:r>
            <a:r>
              <a:rPr lang="en-GB" dirty="0"/>
              <a:t> 4kb data in string type, whereas HTML5 web storage can store 5mb, (</a:t>
            </a:r>
            <a:r>
              <a:rPr lang="en-GB" dirty="0" err="1"/>
              <a:t>Upto</a:t>
            </a:r>
            <a:r>
              <a:rPr lang="en-GB" dirty="0"/>
              <a:t> 10mb in some browsers) data in key-value pair. </a:t>
            </a:r>
          </a:p>
          <a:p>
            <a:pPr algn="just"/>
            <a:r>
              <a:rPr lang="en-GB" dirty="0"/>
              <a:t>Unlike cookies, they are easy to use, easy to parse have more storage capacities.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728322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Type of web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Local Storage</a:t>
            </a:r>
          </a:p>
          <a:p>
            <a:r>
              <a:rPr lang="en-GB" dirty="0"/>
              <a:t>Session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14909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Local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 b="1" dirty="0"/>
              <a:t>HTML5 Local Storage</a:t>
            </a:r>
            <a:r>
              <a:rPr lang="en-GB" dirty="0"/>
              <a:t> can store </a:t>
            </a:r>
            <a:r>
              <a:rPr lang="en-GB" b="1" dirty="0"/>
              <a:t>5-10 </a:t>
            </a:r>
            <a:r>
              <a:rPr lang="en-GB" b="1" dirty="0" err="1"/>
              <a:t>mb</a:t>
            </a:r>
            <a:r>
              <a:rPr lang="en-GB" b="1" dirty="0"/>
              <a:t> data</a:t>
            </a:r>
            <a:r>
              <a:rPr lang="en-GB" dirty="0"/>
              <a:t>,( can vary on different browsers) on client side same like cookies. </a:t>
            </a:r>
          </a:p>
          <a:p>
            <a:pPr algn="just"/>
            <a:r>
              <a:rPr lang="en-GB" dirty="0"/>
              <a:t>But cookies can store only </a:t>
            </a:r>
            <a:r>
              <a:rPr lang="en-GB" dirty="0" err="1"/>
              <a:t>upto</a:t>
            </a:r>
            <a:r>
              <a:rPr lang="en-GB" dirty="0"/>
              <a:t> 4kb data, and data is stored in string type only. </a:t>
            </a:r>
          </a:p>
          <a:p>
            <a:pPr algn="just"/>
            <a:r>
              <a:rPr lang="en-GB" b="1" dirty="0"/>
              <a:t>Local storage</a:t>
            </a:r>
            <a:r>
              <a:rPr lang="en-GB" dirty="0"/>
              <a:t> can store data in </a:t>
            </a:r>
            <a:r>
              <a:rPr lang="en-GB" b="1" dirty="0"/>
              <a:t>key-value pair</a:t>
            </a:r>
            <a:r>
              <a:rPr lang="en-GB" dirty="0"/>
              <a:t>. </a:t>
            </a:r>
          </a:p>
          <a:p>
            <a:pPr algn="just"/>
            <a:r>
              <a:rPr lang="en-GB" b="1" dirty="0"/>
              <a:t>Local storage</a:t>
            </a:r>
            <a:r>
              <a:rPr lang="en-GB" dirty="0"/>
              <a:t> data is easy to parse than cookies.</a:t>
            </a:r>
            <a:endParaRPr lang="en-IN" dirty="0"/>
          </a:p>
          <a:p>
            <a:pPr lvl="1"/>
            <a:r>
              <a:rPr lang="en-GB" dirty="0"/>
              <a:t>Add Local Storage</a:t>
            </a:r>
          </a:p>
          <a:p>
            <a:pPr lvl="1"/>
            <a:r>
              <a:rPr lang="en-GB" dirty="0"/>
              <a:t>Check Local Storage</a:t>
            </a:r>
          </a:p>
          <a:p>
            <a:pPr lvl="1"/>
            <a:r>
              <a:rPr lang="en-GB" dirty="0"/>
              <a:t>Remove Local Storage</a:t>
            </a:r>
          </a:p>
          <a:p>
            <a:pPr lvl="1"/>
            <a:r>
              <a:rPr lang="en-GB" dirty="0"/>
              <a:t>Local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889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HTML Tag &lt;html&gt;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HTML Tag</a:t>
            </a:r>
            <a:r>
              <a:rPr lang="en-GB" dirty="0"/>
              <a:t> is the parent tag of all HTML Elements. Its is also called </a:t>
            </a:r>
            <a:r>
              <a:rPr lang="en-GB" b="1" dirty="0"/>
              <a:t>root tag</a:t>
            </a:r>
            <a:r>
              <a:rPr lang="en-GB" dirty="0"/>
              <a:t>.</a:t>
            </a:r>
          </a:p>
          <a:p>
            <a:r>
              <a:rPr lang="en-GB" b="1" dirty="0"/>
              <a:t>HTML Tag</a:t>
            </a:r>
            <a:r>
              <a:rPr lang="en-GB" dirty="0"/>
              <a:t> has two children, </a:t>
            </a:r>
            <a:r>
              <a:rPr lang="en-GB" i="1" dirty="0"/>
              <a:t>head tag</a:t>
            </a:r>
            <a:r>
              <a:rPr lang="en-GB" dirty="0"/>
              <a:t> and </a:t>
            </a:r>
            <a:r>
              <a:rPr lang="en-GB" i="1" dirty="0"/>
              <a:t>body tag</a:t>
            </a:r>
            <a:r>
              <a:rPr lang="en-GB" dirty="0"/>
              <a:t>. Since HTML3, It is compulsory to define </a:t>
            </a:r>
            <a:r>
              <a:rPr lang="en-GB" dirty="0" err="1"/>
              <a:t>doctype</a:t>
            </a:r>
            <a:r>
              <a:rPr lang="en-GB" dirty="0"/>
              <a:t> and then </a:t>
            </a:r>
            <a:r>
              <a:rPr lang="en-GB" b="1" dirty="0"/>
              <a:t>HTML tag</a:t>
            </a:r>
            <a:r>
              <a:rPr lang="en-GB" dirty="0"/>
              <a:t>.</a:t>
            </a:r>
          </a:p>
          <a:p>
            <a:r>
              <a:rPr lang="en-GB" dirty="0" err="1"/>
              <a:t>lang</a:t>
            </a:r>
            <a:r>
              <a:rPr lang="en-GB" dirty="0"/>
              <a:t> attribute is used inside html tag to define language. An option </a:t>
            </a:r>
            <a:r>
              <a:rPr lang="en-GB" dirty="0" err="1"/>
              <a:t>dir</a:t>
            </a:r>
            <a:r>
              <a:rPr lang="en-GB" dirty="0"/>
              <a:t>="</a:t>
            </a:r>
            <a:r>
              <a:rPr lang="en-GB" dirty="0" err="1"/>
              <a:t>ltr</a:t>
            </a:r>
            <a:r>
              <a:rPr lang="en-GB" dirty="0"/>
              <a:t>" is also used to add direction which is by default left to right.</a:t>
            </a:r>
          </a:p>
        </p:txBody>
      </p:sp>
    </p:spTree>
    <p:extLst>
      <p:ext uri="{BB962C8B-B14F-4D97-AF65-F5344CB8AC3E}">
        <p14:creationId xmlns:p14="http://schemas.microsoft.com/office/powerpoint/2010/main" xmlns="" val="849657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Session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 Session Storage can store data on client side, but only for current session. </a:t>
            </a:r>
          </a:p>
          <a:p>
            <a:r>
              <a:rPr lang="en-GB" dirty="0"/>
              <a:t>This means, once you close your web browser tab, all session storage data will be erased.</a:t>
            </a:r>
          </a:p>
          <a:p>
            <a:r>
              <a:rPr lang="en-GB" dirty="0"/>
              <a:t>Even for new tab in browser, session storage data is not accessible. </a:t>
            </a:r>
          </a:p>
          <a:p>
            <a:r>
              <a:rPr lang="en-GB" dirty="0"/>
              <a:t>Session storage data is also stored in key-</a:t>
            </a:r>
            <a:r>
              <a:rPr lang="en-GB" dirty="0" err="1"/>
              <a:t>valuepair</a:t>
            </a:r>
            <a:r>
              <a:rPr lang="en-GB" dirty="0"/>
              <a:t>. </a:t>
            </a:r>
          </a:p>
          <a:p>
            <a:r>
              <a:rPr lang="en-GB" dirty="0"/>
              <a:t>Refreshing or reloading browser tab cannot remove session data.</a:t>
            </a:r>
          </a:p>
          <a:p>
            <a:pPr lvl="1"/>
            <a:r>
              <a:rPr lang="en-IN" dirty="0"/>
              <a:t>Add Session Storage</a:t>
            </a:r>
          </a:p>
          <a:p>
            <a:pPr lvl="1"/>
            <a:r>
              <a:rPr lang="en-IN" dirty="0"/>
              <a:t>Check Session Storage</a:t>
            </a:r>
          </a:p>
          <a:p>
            <a:pPr lvl="1"/>
            <a:r>
              <a:rPr lang="en-IN" dirty="0"/>
              <a:t>Remove Session Storage</a:t>
            </a:r>
          </a:p>
          <a:p>
            <a:pPr lvl="1"/>
            <a:r>
              <a:rPr lang="en-IN" dirty="0"/>
              <a:t>Session Storage</a:t>
            </a:r>
          </a:p>
        </p:txBody>
      </p:sp>
    </p:spTree>
    <p:extLst>
      <p:ext uri="{BB962C8B-B14F-4D97-AF65-F5344CB8AC3E}">
        <p14:creationId xmlns:p14="http://schemas.microsoft.com/office/powerpoint/2010/main" xmlns="" val="389636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HTML Head tag</a:t>
            </a:r>
            <a:r>
              <a:rPr lang="en-GB" dirty="0"/>
              <a:t> is the first child of HTML. Head includes all the information related to webpage </a:t>
            </a:r>
            <a:r>
              <a:rPr lang="en-GB" dirty="0" err="1"/>
              <a:t>seo</a:t>
            </a:r>
            <a:r>
              <a:rPr lang="en-GB" dirty="0"/>
              <a:t>, </a:t>
            </a:r>
            <a:r>
              <a:rPr lang="en-GB" dirty="0" err="1"/>
              <a:t>css</a:t>
            </a:r>
            <a:r>
              <a:rPr lang="en-GB" dirty="0"/>
              <a:t> links, scripts and meta tags.</a:t>
            </a:r>
          </a:p>
          <a:p>
            <a:r>
              <a:rPr lang="en-GB" dirty="0"/>
              <a:t>Head is not visible to user. It is mainly for search engines and browsers.</a:t>
            </a:r>
          </a:p>
          <a:p>
            <a:r>
              <a:rPr lang="en-GB" dirty="0"/>
              <a:t>HTML </a:t>
            </a:r>
            <a:r>
              <a:rPr lang="en-GB" b="1" dirty="0"/>
              <a:t>Body Tag</a:t>
            </a:r>
            <a:r>
              <a:rPr lang="en-GB" dirty="0"/>
              <a:t> is used to define the body of our HTML Document, basically the content visible to user.</a:t>
            </a:r>
          </a:p>
          <a:p>
            <a:r>
              <a:rPr lang="en-GB" dirty="0"/>
              <a:t>The </a:t>
            </a:r>
            <a:r>
              <a:rPr lang="en-GB" b="1" dirty="0"/>
              <a:t>Body Tag </a:t>
            </a:r>
            <a:r>
              <a:rPr lang="en-GB" dirty="0"/>
              <a:t>contain all visible contents of a web page like paragraph, headings, tables, lists, images, videos visible to user.</a:t>
            </a:r>
          </a:p>
          <a:p>
            <a:r>
              <a:rPr lang="en-GB" dirty="0"/>
              <a:t>By default, body is 100% wide, having white background and took a margin of 8px.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4760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/>
              <a:t>Title Tag</a:t>
            </a:r>
            <a:r>
              <a:rPr lang="en-GB" dirty="0"/>
              <a:t> is the compulsory child of HEAD. Title is compulsory and should be unique on all webpages. Title enhance search engine visibility of a webpage on various search engines. Maximum limits of characters inside title tag is 70 for maximum search engines.</a:t>
            </a:r>
          </a:p>
          <a:p>
            <a:r>
              <a:rPr lang="en-GB" dirty="0"/>
              <a:t>Always use the first targeted keyword in title for best </a:t>
            </a:r>
            <a:r>
              <a:rPr lang="en-GB" dirty="0" err="1"/>
              <a:t>seo</a:t>
            </a:r>
            <a:r>
              <a:rPr lang="en-GB" dirty="0"/>
              <a:t> results.</a:t>
            </a:r>
          </a:p>
          <a:p>
            <a:r>
              <a:rPr lang="en-IN" b="1" dirty="0"/>
              <a:t>Meta charset</a:t>
            </a:r>
            <a:r>
              <a:rPr lang="en-IN" dirty="0"/>
              <a:t> was introduced in HTML5. Earlier meta tag with </a:t>
            </a:r>
            <a:r>
              <a:rPr lang="en-IN" i="1" dirty="0"/>
              <a:t>content</a:t>
            </a:r>
            <a:r>
              <a:rPr lang="en-IN" dirty="0"/>
              <a:t> and </a:t>
            </a:r>
            <a:r>
              <a:rPr lang="en-IN" i="1" dirty="0"/>
              <a:t>http-</a:t>
            </a:r>
            <a:r>
              <a:rPr lang="en-IN" i="1" dirty="0" err="1"/>
              <a:t>equiv</a:t>
            </a:r>
            <a:r>
              <a:rPr lang="en-IN" dirty="0"/>
              <a:t> was used to declare charset.</a:t>
            </a:r>
          </a:p>
          <a:p>
            <a:r>
              <a:rPr lang="en-IN" b="1" dirty="0"/>
              <a:t>Meta charset</a:t>
            </a:r>
            <a:r>
              <a:rPr lang="en-IN" dirty="0"/>
              <a:t> is used to declare webpage character encoding. The recommended charset for maximum websites is </a:t>
            </a:r>
            <a:r>
              <a:rPr lang="en-IN" b="1" dirty="0"/>
              <a:t>UTF-8</a:t>
            </a:r>
            <a:r>
              <a:rPr lang="en-IN" dirty="0"/>
              <a:t>. The default charset for windows OS is windows-1252.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3020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Meta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HTML4 Meta Charset</a:t>
            </a:r>
          </a:p>
          <a:p>
            <a:pPr lvl="1"/>
            <a:r>
              <a:rPr lang="en-IN" dirty="0"/>
              <a:t>&lt;meta http-</a:t>
            </a:r>
            <a:r>
              <a:rPr lang="en-IN" dirty="0" err="1"/>
              <a:t>equiv</a:t>
            </a:r>
            <a:r>
              <a:rPr lang="en-IN" dirty="0"/>
              <a:t>="Content-Type" content="text/html; charset=utf-8"&gt;</a:t>
            </a:r>
          </a:p>
          <a:p>
            <a:r>
              <a:rPr lang="sv-SE" dirty="0"/>
              <a:t>HTML5 Meta Charset</a:t>
            </a:r>
          </a:p>
          <a:p>
            <a:pPr lvl="1"/>
            <a:r>
              <a:rPr lang="sv-SE" dirty="0"/>
              <a:t>&lt;meta charset="utf-8"&gt;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1286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Tags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HTML5 includes 145 tags in early versions. Some Html4/XHTML tags are removed in HTML5, and some new tags are added in HTML5. </a:t>
            </a:r>
          </a:p>
          <a:p>
            <a:r>
              <a:rPr lang="en-GB" dirty="0"/>
              <a:t>Also some tags are renamed in HTML5. Here is a complete </a:t>
            </a:r>
            <a:r>
              <a:rPr lang="en-GB" b="1" dirty="0"/>
              <a:t>list of HTML5 Tags</a:t>
            </a:r>
            <a:r>
              <a:rPr lang="en-GB" dirty="0"/>
              <a:t> with name, use and version in which they were introduced.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95068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</TotalTime>
  <Words>1163</Words>
  <Application>Microsoft Office PowerPoint</Application>
  <PresentationFormat>On-screen Show (4:3)</PresentationFormat>
  <Paragraphs>323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Median</vt:lpstr>
      <vt:lpstr>HTML</vt:lpstr>
      <vt:lpstr>Tags and Elements</vt:lpstr>
      <vt:lpstr>Tags and Elements</vt:lpstr>
      <vt:lpstr>Type of HTML Tags</vt:lpstr>
      <vt:lpstr>HTML Tag &lt;html&gt;</vt:lpstr>
      <vt:lpstr>Slide 6</vt:lpstr>
      <vt:lpstr>Slide 7</vt:lpstr>
      <vt:lpstr>Meta</vt:lpstr>
      <vt:lpstr>Tags List</vt:lpstr>
      <vt:lpstr>HTML Attributes</vt:lpstr>
      <vt:lpstr>Attributes</vt:lpstr>
      <vt:lpstr>Attributes Type</vt:lpstr>
      <vt:lpstr>HTML Attributes</vt:lpstr>
      <vt:lpstr>HTML Attributes</vt:lpstr>
      <vt:lpstr>HTML Attributes</vt:lpstr>
      <vt:lpstr>Attributes removes in HTML5</vt:lpstr>
      <vt:lpstr>Attributes removes in HTML5</vt:lpstr>
      <vt:lpstr>Text Tags</vt:lpstr>
      <vt:lpstr>Headings</vt:lpstr>
      <vt:lpstr>HTML Block and Inline Elements</vt:lpstr>
      <vt:lpstr>Block level elements</vt:lpstr>
      <vt:lpstr>Inline level elements</vt:lpstr>
      <vt:lpstr>Slide 23</vt:lpstr>
      <vt:lpstr>Lists</vt:lpstr>
      <vt:lpstr>Hyperlinks</vt:lpstr>
      <vt:lpstr>Images</vt:lpstr>
      <vt:lpstr>Iframe</vt:lpstr>
      <vt:lpstr>Entities</vt:lpstr>
      <vt:lpstr>Table</vt:lpstr>
      <vt:lpstr>Form</vt:lpstr>
      <vt:lpstr>HTML 5</vt:lpstr>
      <vt:lpstr>HTML5 Stack</vt:lpstr>
      <vt:lpstr>HTML5 Features</vt:lpstr>
      <vt:lpstr>HTML5 Features</vt:lpstr>
      <vt:lpstr>HTML5 New Tags List</vt:lpstr>
      <vt:lpstr>HTML5 Audio and Video</vt:lpstr>
      <vt:lpstr>HTML5 Forms</vt:lpstr>
      <vt:lpstr>HTML5 Form Features</vt:lpstr>
      <vt:lpstr>SVG</vt:lpstr>
      <vt:lpstr>SVG</vt:lpstr>
      <vt:lpstr>Canvas</vt:lpstr>
      <vt:lpstr>Geolocation</vt:lpstr>
      <vt:lpstr>Geolocation</vt:lpstr>
      <vt:lpstr>Cookies</vt:lpstr>
      <vt:lpstr>Cookies advantages</vt:lpstr>
      <vt:lpstr>Cookies Limitations</vt:lpstr>
      <vt:lpstr>Web Storage - Local and Session</vt:lpstr>
      <vt:lpstr>Type of web storage</vt:lpstr>
      <vt:lpstr>Local Storage</vt:lpstr>
      <vt:lpstr>Session Storage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Ragavan</dc:creator>
  <cp:lastModifiedBy>Ragavan</cp:lastModifiedBy>
  <cp:revision>2</cp:revision>
  <dcterms:created xsi:type="dcterms:W3CDTF">2023-07-11T01:48:48Z</dcterms:created>
  <dcterms:modified xsi:type="dcterms:W3CDTF">2023-07-11T01:52:51Z</dcterms:modified>
</cp:coreProperties>
</file>