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>
        <p:scale>
          <a:sx n="75" d="100"/>
          <a:sy n="75" d="100"/>
        </p:scale>
        <p:origin x="93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7FCD-5F8D-93D8-B8A2-2C66F5844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728A8-72E6-2C6B-146A-2D8C58EB3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ACA5-6CD6-A9BA-766F-0C17CBEE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0510-3BE0-1D9F-B62B-287C5DD7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8225-293F-AEE1-697D-60F5CFA8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1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E88E-E8B3-50E5-05AB-62B34EF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0619-FB02-8B9D-E549-CBCA3FA4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4A56-0A51-BA7F-37F1-2CC99800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9958-105D-F917-DE2E-C764AB24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EF74-D7D2-5C7E-A080-523CE345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85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81433-60D8-7818-4150-DDC429505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126CD-FF8D-909D-5617-7C91DC44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EA9D-556F-ADBB-4075-F54811B0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0C73-CAE5-23C6-5E6C-7C013D38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235B-315A-E50A-0544-21C2BE19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9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83D1-ABAF-9DA8-113C-3F40867B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C90-7A31-0402-4370-49881576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22B-7888-4DD2-5585-07414EBE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CED3-A18C-CAF7-D05C-5BCA4C99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3CBB-9C01-10E2-4A1A-D6372606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35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78AA-4E5C-954E-5ADE-6D851AF2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612C-0005-10F4-5C9E-75395F31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2CA5-6136-0D0E-64F2-6EE5C544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4BFD-756D-F699-9CE2-22F331C0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93B3-7867-2665-9AE0-469A8DBB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81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0574-6068-15A6-5C09-14814B7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F492-6DA9-358F-4F3E-FED3CB8A6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A75B-F066-F01D-A02B-22A40A478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08C50-6B49-A433-B067-88D451BA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9B32-AA0F-155E-020F-CBA67DA4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CC49-66CF-B91A-482B-C81B69E9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51BB-81B2-BC7D-02E7-6A42943B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69CC-E590-2012-AAA7-D5C1EA7E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73D6-5C82-E7A2-BDA4-554E9F7A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9D39B-5CBF-5EDC-AF55-A63D32D9D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6CAC1-517B-2708-9D2E-1437D94E7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3EDDB-A6DA-18C8-B724-F217F5DB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46D1C-2C96-B2B4-C306-7EA67F6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1A46D-27C0-C092-2100-208C92C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3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72AE-6B71-E5DF-C74E-685EFAC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174AA-8845-12CD-A190-EF3FA657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CC73-EC89-473F-5DA2-543CE489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63E5D-B832-2170-A505-CB287275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3F49B-C51C-04B3-10DF-13048214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1E7FF-39E7-C1DB-1367-9346B676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247D-8313-383A-7E95-9EB31242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8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FDDC-0EC1-8641-0A60-A004C53B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D3B6-1D43-5777-B8CF-FC6A804F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04360-C1FD-01B1-FBF6-CE2C4CC1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A9B7A-FFC1-5178-BE16-62B590C8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06AE6-8286-FCB3-E895-EE61139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E15B2-3C49-1E19-F484-E6ACBBF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61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5E87-8F2B-2256-0476-BE64E24A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A132-615F-F72E-BBC1-235417308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039F2-15D0-E042-AC4A-B7CE6C03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E08E7-907C-3EE7-8ED2-5B4D8915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82DC-A860-A8C1-0823-3E649A91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2583-082F-0302-920A-FCCAE99C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54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0095D-120A-1FB5-3A59-4E3D9F2C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EFAB-EB84-8485-089D-A13B0809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742B-DCDD-74C7-7CAA-8434A5FCE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BDC89-32F2-4AC4-8E1D-073ADE2EA403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1C20-B020-9429-DC1A-63808206B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3CD3-0881-0A8E-0FE8-1B77ACCDC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BE814-3B50-4D50-8E49-5CEF034928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8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0435FC4-8C8D-55B0-69F8-367ABFEF6AAF}"/>
              </a:ext>
            </a:extLst>
          </p:cNvPr>
          <p:cNvSpPr/>
          <p:nvPr/>
        </p:nvSpPr>
        <p:spPr>
          <a:xfrm>
            <a:off x="4933131" y="511739"/>
            <a:ext cx="1448076" cy="6969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  <a:endParaRPr lang="en-AU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folders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9D67645-D8D2-B81E-B523-52EA4D9B69F9}"/>
              </a:ext>
            </a:extLst>
          </p:cNvPr>
          <p:cNvSpPr/>
          <p:nvPr/>
        </p:nvSpPr>
        <p:spPr>
          <a:xfrm>
            <a:off x="4933132" y="1611197"/>
            <a:ext cx="3296471" cy="69696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known peptides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AU" sz="1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file(s) from </a:t>
            </a:r>
            <a:r>
              <a:rPr lang="en-AU" sz="1200" b="1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KnownPepDir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sz="1200" b="1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FamilyName</a:t>
            </a:r>
            <a:endParaRPr lang="en-AU" sz="1200" b="1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name,species,accession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sequence]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2D40170-56C3-A7EC-B49A-9638432053ED}"/>
              </a:ext>
            </a:extLst>
          </p:cNvPr>
          <p:cNvSpPr/>
          <p:nvPr/>
        </p:nvSpPr>
        <p:spPr>
          <a:xfrm>
            <a:off x="9029700" y="1572620"/>
            <a:ext cx="2263140" cy="774113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b="1" dirty="0" err="1">
                <a:solidFill>
                  <a:schemeClr val="tx1"/>
                </a:solidFill>
              </a:rPr>
              <a:t>neuropeptide_family</a:t>
            </a:r>
            <a:br>
              <a:rPr lang="en-AU" sz="1200" dirty="0">
                <a:solidFill>
                  <a:schemeClr val="tx1"/>
                </a:solidFill>
              </a:rPr>
            </a:br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b="1" dirty="0" err="1">
                <a:solidFill>
                  <a:schemeClr val="tx1"/>
                </a:solidFill>
              </a:rPr>
              <a:t>known_np</a:t>
            </a:r>
            <a:endParaRPr lang="en-AU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8D8A28-219C-4ECE-A62C-8E5BAAB9B47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8229600" y="1959677"/>
            <a:ext cx="800100" cy="1"/>
          </a:xfrm>
          <a:prstGeom prst="straightConnector1">
            <a:avLst/>
          </a:prstGeom>
          <a:ln w="47625">
            <a:headEnd type="diamon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43542C3-9E5D-E661-C335-BDE642D3A28A}"/>
              </a:ext>
            </a:extLst>
          </p:cNvPr>
          <p:cNvSpPr/>
          <p:nvPr/>
        </p:nvSpPr>
        <p:spPr>
          <a:xfrm>
            <a:off x="4933130" y="2656637"/>
            <a:ext cx="3456491" cy="9781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 Search 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AU" sz="1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sz="1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Family</a:t>
            </a:r>
            <a:endParaRPr lang="en-AU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HMM file for Family in </a:t>
            </a:r>
            <a:r>
              <a:rPr lang="en-AU" sz="1200" b="1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HMMDir</a:t>
            </a:r>
            <a:endParaRPr lang="en-AU" sz="1200" b="1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Query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AU" sz="1200" b="1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QueryDir</a:t>
            </a:r>
            <a:b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HMMSearch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HMM profile in Query sequences</a:t>
            </a:r>
            <a:b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SeqReads</a:t>
            </a:r>
            <a:endParaRPr lang="en-AU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2F243FC6-772A-74E4-D79C-2999F1551719}"/>
              </a:ext>
            </a:extLst>
          </p:cNvPr>
          <p:cNvSpPr/>
          <p:nvPr/>
        </p:nvSpPr>
        <p:spPr>
          <a:xfrm>
            <a:off x="9029700" y="2758630"/>
            <a:ext cx="2263140" cy="774113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b="1" dirty="0">
                <a:solidFill>
                  <a:schemeClr val="tx1"/>
                </a:solidFill>
              </a:rPr>
              <a:t>hmm (id for each </a:t>
            </a:r>
            <a:r>
              <a:rPr lang="en-AU" sz="1200" b="1" dirty="0" err="1">
                <a:solidFill>
                  <a:schemeClr val="tx1"/>
                </a:solidFill>
              </a:rPr>
              <a:t>fasta</a:t>
            </a:r>
            <a:r>
              <a:rPr lang="en-AU" sz="1200" b="1" dirty="0">
                <a:solidFill>
                  <a:schemeClr val="tx1"/>
                </a:solidFill>
              </a:rPr>
              <a:t>)</a:t>
            </a:r>
            <a:br>
              <a:rPr lang="en-AU" sz="1200" dirty="0">
                <a:solidFill>
                  <a:schemeClr val="tx1"/>
                </a:solidFill>
              </a:rPr>
            </a:br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b="1" dirty="0" err="1">
                <a:solidFill>
                  <a:schemeClr val="tx1"/>
                </a:solidFill>
              </a:rPr>
              <a:t>seqreads</a:t>
            </a:r>
            <a:endParaRPr lang="en-AU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125A81-A344-30FE-FC25-DB513EA1DF2F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 flipV="1">
            <a:off x="4453666" y="3108341"/>
            <a:ext cx="479462" cy="37347"/>
          </a:xfrm>
          <a:prstGeom prst="straightConnector1">
            <a:avLst/>
          </a:prstGeom>
          <a:ln w="47625">
            <a:headEnd type="diamon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AB50A5D2-FD94-C799-533B-E0EEBD4B5C86}"/>
              </a:ext>
            </a:extLst>
          </p:cNvPr>
          <p:cNvSpPr/>
          <p:nvPr/>
        </p:nvSpPr>
        <p:spPr>
          <a:xfrm>
            <a:off x="2355927" y="2714459"/>
            <a:ext cx="2097741" cy="787761"/>
          </a:xfrm>
          <a:prstGeom prst="flowChartPunchedCar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HmmSearchDir</a:t>
            </a:r>
            <a:r>
              <a:rPr lang="en-AU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40D170-762E-2B29-1916-0F7470962504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8389622" y="3145687"/>
            <a:ext cx="640081" cy="1"/>
          </a:xfrm>
          <a:prstGeom prst="straightConnector1">
            <a:avLst/>
          </a:prstGeom>
          <a:ln w="47625">
            <a:headEnd type="diamon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F0A0875D-1921-DE1E-C569-A631211C97AA}"/>
              </a:ext>
            </a:extLst>
          </p:cNvPr>
          <p:cNvSpPr/>
          <p:nvPr/>
        </p:nvSpPr>
        <p:spPr>
          <a:xfrm>
            <a:off x="4933130" y="3903154"/>
            <a:ext cx="3456491" cy="5305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CDS Selection 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AU" sz="12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SeqReads</a:t>
            </a:r>
            <a:endParaRPr lang="en-AU" sz="12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Min_Length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Starts at first ‘M’</a:t>
            </a:r>
            <a:endParaRPr lang="en-AU" sz="1200" b="1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02FC863F-E243-8DB2-0DA9-D11DAF1A1CC8}"/>
              </a:ext>
            </a:extLst>
          </p:cNvPr>
          <p:cNvSpPr/>
          <p:nvPr/>
        </p:nvSpPr>
        <p:spPr>
          <a:xfrm>
            <a:off x="9144000" y="3781367"/>
            <a:ext cx="2263140" cy="774113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 err="1">
                <a:solidFill>
                  <a:schemeClr val="tx1"/>
                </a:solidFill>
              </a:rPr>
              <a:t>:</a:t>
            </a:r>
            <a:r>
              <a:rPr lang="en-AU" sz="1200" b="1" dirty="0" err="1">
                <a:solidFill>
                  <a:schemeClr val="tx1"/>
                </a:solidFill>
              </a:rPr>
              <a:t>cds</a:t>
            </a:r>
            <a:endParaRPr lang="en-AU" sz="12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FCBB24-4E0A-A6FA-305F-6778C54F92FF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>
            <a:off x="8389622" y="4168421"/>
            <a:ext cx="754381" cy="0"/>
          </a:xfrm>
          <a:prstGeom prst="straightConnector1">
            <a:avLst/>
          </a:prstGeom>
          <a:ln w="47625">
            <a:headEnd type="diamon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BF90EA8-3081-0723-B165-637D5755CE34}"/>
              </a:ext>
            </a:extLst>
          </p:cNvPr>
          <p:cNvSpPr/>
          <p:nvPr/>
        </p:nvSpPr>
        <p:spPr>
          <a:xfrm>
            <a:off x="4933130" y="4772340"/>
            <a:ext cx="3456491" cy="5305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SignalP</a:t>
            </a:r>
            <a:r>
              <a:rPr lang="en-AU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AU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CDS</a:t>
            </a: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‘Mature Peptide’ remove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SignalP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CDS</a:t>
            </a:r>
            <a:endParaRPr lang="en-AU" sz="1200" b="1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5DEB5529-D08E-11FA-630A-48803EB8814B}"/>
              </a:ext>
            </a:extLst>
          </p:cNvPr>
          <p:cNvSpPr/>
          <p:nvPr/>
        </p:nvSpPr>
        <p:spPr>
          <a:xfrm>
            <a:off x="9144000" y="4650554"/>
            <a:ext cx="2263140" cy="774113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b="1" dirty="0" err="1">
                <a:solidFill>
                  <a:schemeClr val="tx1"/>
                </a:solidFill>
              </a:rPr>
              <a:t>seqreads</a:t>
            </a:r>
            <a:r>
              <a:rPr lang="en-AU" sz="1200" b="1" dirty="0">
                <a:solidFill>
                  <a:schemeClr val="tx1"/>
                </a:solidFill>
              </a:rPr>
              <a:t> </a:t>
            </a:r>
            <a:br>
              <a:rPr lang="en-AU" sz="1200" b="1" dirty="0">
                <a:solidFill>
                  <a:schemeClr val="tx1"/>
                </a:solidFill>
              </a:rPr>
            </a:br>
            <a:r>
              <a:rPr lang="en-AU" sz="1200" b="1" dirty="0">
                <a:solidFill>
                  <a:schemeClr val="tx1"/>
                </a:solidFill>
              </a:rPr>
              <a:t>      (update </a:t>
            </a:r>
            <a:r>
              <a:rPr lang="en-AU" sz="1200" b="1" dirty="0" err="1">
                <a:solidFill>
                  <a:schemeClr val="tx1"/>
                </a:solidFill>
              </a:rPr>
              <a:t>signal_pos</a:t>
            </a:r>
            <a:r>
              <a:rPr lang="en-AU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889BED-78AD-804D-523A-7DB98892CBF8}"/>
              </a:ext>
            </a:extLst>
          </p:cNvPr>
          <p:cNvCxnSpPr>
            <a:cxnSpLocks/>
            <a:stCxn id="41" idx="3"/>
            <a:endCxn id="42" idx="2"/>
          </p:cNvCxnSpPr>
          <p:nvPr/>
        </p:nvCxnSpPr>
        <p:spPr>
          <a:xfrm>
            <a:off x="8389622" y="5037608"/>
            <a:ext cx="754381" cy="0"/>
          </a:xfrm>
          <a:prstGeom prst="straightConnector1">
            <a:avLst/>
          </a:prstGeom>
          <a:ln w="47625">
            <a:headEnd type="diamon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CED285F-B34C-C6E1-997F-FEDD333A2C15}"/>
              </a:ext>
            </a:extLst>
          </p:cNvPr>
          <p:cNvSpPr/>
          <p:nvPr/>
        </p:nvSpPr>
        <p:spPr>
          <a:xfrm>
            <a:off x="4933130" y="5534376"/>
            <a:ext cx="3456491" cy="105005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Mature Peptide 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AU" sz="1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sz="1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Family</a:t>
            </a:r>
            <a:endParaRPr lang="en-AU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Alignment against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KnownPeptides</a:t>
            </a:r>
            <a:endParaRPr lang="en-AU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Cut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MaturePeptide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overlap with Known,</a:t>
            </a:r>
            <a:b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Nterm</a:t>
            </a: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AU" sz="1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Cterm</a:t>
            </a:r>
            <a:endParaRPr lang="en-AU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8" indent="-171458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by Min/Max Length</a:t>
            </a: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41967EB5-8E68-3191-B0CB-417EC46F444D}"/>
              </a:ext>
            </a:extLst>
          </p:cNvPr>
          <p:cNvSpPr/>
          <p:nvPr/>
        </p:nvSpPr>
        <p:spPr>
          <a:xfrm>
            <a:off x="9144000" y="5672351"/>
            <a:ext cx="2263140" cy="774113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b="1" dirty="0">
                <a:solidFill>
                  <a:schemeClr val="tx1"/>
                </a:solidFill>
              </a:rPr>
              <a:t>mature </a:t>
            </a:r>
          </a:p>
          <a:p>
            <a:r>
              <a:rPr lang="en-AU" sz="1200" i="1" dirty="0" err="1">
                <a:solidFill>
                  <a:schemeClr val="tx1"/>
                </a:solidFill>
              </a:rPr>
              <a:t>Tbl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b="1" dirty="0" err="1">
                <a:solidFill>
                  <a:schemeClr val="tx1"/>
                </a:solidFill>
              </a:rPr>
              <a:t>noduplicates</a:t>
            </a:r>
            <a:endParaRPr lang="en-AU" sz="12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89C078-7E08-323E-83EE-5DA998322024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>
            <a:off x="8389619" y="6059405"/>
            <a:ext cx="754382" cy="0"/>
          </a:xfrm>
          <a:prstGeom prst="straightConnector1">
            <a:avLst/>
          </a:prstGeom>
          <a:ln w="47625">
            <a:headEnd type="diamon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9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Zuegg</dc:creator>
  <cp:lastModifiedBy>Johannes Zuegg</cp:lastModifiedBy>
  <cp:revision>2</cp:revision>
  <dcterms:created xsi:type="dcterms:W3CDTF">2025-05-09T03:25:20Z</dcterms:created>
  <dcterms:modified xsi:type="dcterms:W3CDTF">2025-05-09T04:12:57Z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2025-05-09T04:05:44Z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40e69a3a-a068-4990-9ef7-fa5b71142770</vt:lpwstr>
  </property>
  <property fmtid="{D5CDD505-2E9C-101B-9397-08002B2CF9AE}" pid="8" name="MSIP_Label_0f488380-630a-4f55-a077-a19445e3f360_ContentBits">
    <vt:lpwstr>0</vt:lpwstr>
  </property>
  <property fmtid="{D5CDD505-2E9C-101B-9397-08002B2CF9AE}" pid="9" name="MSIP_Label_0f488380-630a-4f55-a077-a19445e3f360_Tag">
    <vt:lpwstr>10, 3, 0, 1</vt:lpwstr>
  </property>
</Properties>
</file>