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emf" ContentType="image/x-emf"/>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453" r:id="rId2"/>
    <p:sldId id="400" r:id="rId3"/>
    <p:sldId id="401" r:id="rId4"/>
    <p:sldId id="403" r:id="rId5"/>
    <p:sldId id="391" r:id="rId6"/>
    <p:sldId id="394" r:id="rId7"/>
    <p:sldId id="390" r:id="rId8"/>
    <p:sldId id="425" r:id="rId9"/>
    <p:sldId id="405" r:id="rId10"/>
    <p:sldId id="426" r:id="rId11"/>
    <p:sldId id="408" r:id="rId12"/>
    <p:sldId id="409" r:id="rId13"/>
    <p:sldId id="411" r:id="rId14"/>
    <p:sldId id="410" r:id="rId15"/>
    <p:sldId id="456" r:id="rId16"/>
    <p:sldId id="414" r:id="rId17"/>
    <p:sldId id="395" r:id="rId18"/>
    <p:sldId id="463" r:id="rId19"/>
    <p:sldId id="437" r:id="rId20"/>
    <p:sldId id="419" r:id="rId21"/>
    <p:sldId id="464" r:id="rId22"/>
    <p:sldId id="462" r:id="rId23"/>
    <p:sldId id="422" r:id="rId24"/>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175779" initials="M"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BCAF"/>
    <a:srgbClr val="7F295A"/>
    <a:srgbClr val="C96223"/>
    <a:srgbClr val="4D6234"/>
    <a:srgbClr val="999999"/>
    <a:srgbClr val="AAC900"/>
    <a:srgbClr val="42C1FA"/>
    <a:srgbClr val="002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92366" autoAdjust="0"/>
  </p:normalViewPr>
  <p:slideViewPr>
    <p:cSldViewPr snapToGrid="0">
      <p:cViewPr varScale="1">
        <p:scale>
          <a:sx n="65" d="100"/>
          <a:sy n="65" d="100"/>
        </p:scale>
        <p:origin x="1548" y="48"/>
      </p:cViewPr>
      <p:guideLst>
        <p:guide orient="horz" pos="2160"/>
        <p:guide pos="2880"/>
      </p:guideLst>
    </p:cSldViewPr>
  </p:slideViewPr>
  <p:notesTextViewPr>
    <p:cViewPr>
      <p:scale>
        <a:sx n="100" d="100"/>
        <a:sy n="100" d="100"/>
      </p:scale>
      <p:origin x="0" y="0"/>
    </p:cViewPr>
  </p:notesTextViewPr>
  <p:sorterViewPr>
    <p:cViewPr>
      <p:scale>
        <a:sx n="30" d="100"/>
        <a:sy n="30" d="100"/>
      </p:scale>
      <p:origin x="0" y="0"/>
    </p:cViewPr>
  </p:sorterViewPr>
  <p:notesViewPr>
    <p:cSldViewPr snapToGrid="0">
      <p:cViewPr varScale="1">
        <p:scale>
          <a:sx n="51" d="100"/>
          <a:sy n="51" d="100"/>
        </p:scale>
        <p:origin x="-299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p>
        </p:txBody>
      </p:sp>
      <p:sp>
        <p:nvSpPr>
          <p:cNvPr id="19353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BE199A13-FBC0-4EA5-BCDE-F5768AA8E9BD}" type="datetimeFigureOut">
              <a:rPr lang="en-GB"/>
              <a:pPr>
                <a:defRPr/>
              </a:pPr>
              <a:t>28/05/2015</a:t>
            </a:fld>
            <a:endParaRPr lang="en-GB"/>
          </a:p>
        </p:txBody>
      </p:sp>
      <p:sp>
        <p:nvSpPr>
          <p:cNvPr id="193540"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p>
        </p:txBody>
      </p:sp>
      <p:sp>
        <p:nvSpPr>
          <p:cNvPr id="193541"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B06B9411-1BBA-4BF2-BDC5-ABF71B87DCB0}" type="slidenum">
              <a:rPr lang="en-GB"/>
              <a:pPr>
                <a:defRPr/>
              </a:pPr>
              <a:t>‹#›</a:t>
            </a:fld>
            <a:endParaRPr lang="en-GB"/>
          </a:p>
        </p:txBody>
      </p:sp>
    </p:spTree>
    <p:extLst>
      <p:ext uri="{BB962C8B-B14F-4D97-AF65-F5344CB8AC3E}">
        <p14:creationId xmlns:p14="http://schemas.microsoft.com/office/powerpoint/2010/main" val="30371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4813" cy="495300"/>
          </a:xfrm>
          <a:prstGeom prst="rect">
            <a:avLst/>
          </a:prstGeom>
          <a:noFill/>
          <a:ln w="9525">
            <a:noFill/>
            <a:miter lim="800000"/>
            <a:headEnd/>
            <a:tailEnd/>
          </a:ln>
        </p:spPr>
        <p:txBody>
          <a:bodyPr vert="horz" wrap="square" lIns="93110" tIns="46555" rIns="93110" bIns="46555" numCol="1" anchor="t" anchorCtr="0" compatLnSpc="1">
            <a:prstTxWarp prst="textNoShape">
              <a:avLst/>
            </a:prstTxWarp>
          </a:bodyPr>
          <a:lstStyle>
            <a:lvl1pPr defTabSz="930275">
              <a:defRPr sz="1200"/>
            </a:lvl1pPr>
          </a:lstStyle>
          <a:p>
            <a:pPr>
              <a:defRPr/>
            </a:pPr>
            <a:endParaRPr lang="de-DE"/>
          </a:p>
        </p:txBody>
      </p:sp>
      <p:sp>
        <p:nvSpPr>
          <p:cNvPr id="9219" name="Rectangle 3"/>
          <p:cNvSpPr>
            <a:spLocks noGrp="1" noChangeArrowheads="1"/>
          </p:cNvSpPr>
          <p:nvPr>
            <p:ph type="dt" idx="1"/>
          </p:nvPr>
        </p:nvSpPr>
        <p:spPr bwMode="auto">
          <a:xfrm>
            <a:off x="3851275" y="0"/>
            <a:ext cx="2944813" cy="495300"/>
          </a:xfrm>
          <a:prstGeom prst="rect">
            <a:avLst/>
          </a:prstGeom>
          <a:noFill/>
          <a:ln w="9525">
            <a:noFill/>
            <a:miter lim="800000"/>
            <a:headEnd/>
            <a:tailEnd/>
          </a:ln>
        </p:spPr>
        <p:txBody>
          <a:bodyPr vert="horz" wrap="square" lIns="93110" tIns="46555" rIns="93110" bIns="46555" numCol="1" anchor="t" anchorCtr="0" compatLnSpc="1">
            <a:prstTxWarp prst="textNoShape">
              <a:avLst/>
            </a:prstTxWarp>
          </a:bodyPr>
          <a:lstStyle>
            <a:lvl1pPr algn="r" defTabSz="930275">
              <a:defRPr sz="1200"/>
            </a:lvl1pPr>
          </a:lstStyle>
          <a:p>
            <a:pPr>
              <a:defRPr/>
            </a:pPr>
            <a:endParaRPr lang="de-DE"/>
          </a:p>
        </p:txBody>
      </p:sp>
      <p:sp>
        <p:nvSpPr>
          <p:cNvPr id="70660"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9450" y="4714875"/>
            <a:ext cx="5438775" cy="4468813"/>
          </a:xfrm>
          <a:prstGeom prst="rect">
            <a:avLst/>
          </a:prstGeom>
          <a:noFill/>
          <a:ln w="9525">
            <a:noFill/>
            <a:miter lim="800000"/>
            <a:headEnd/>
            <a:tailEnd/>
          </a:ln>
        </p:spPr>
        <p:txBody>
          <a:bodyPr vert="horz" wrap="square" lIns="93110" tIns="46555" rIns="93110" bIns="4655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9431338"/>
            <a:ext cx="2944813" cy="495300"/>
          </a:xfrm>
          <a:prstGeom prst="rect">
            <a:avLst/>
          </a:prstGeom>
          <a:noFill/>
          <a:ln w="9525">
            <a:noFill/>
            <a:miter lim="800000"/>
            <a:headEnd/>
            <a:tailEnd/>
          </a:ln>
        </p:spPr>
        <p:txBody>
          <a:bodyPr vert="horz" wrap="square" lIns="93110" tIns="46555" rIns="93110" bIns="46555" numCol="1" anchor="b" anchorCtr="0" compatLnSpc="1">
            <a:prstTxWarp prst="textNoShape">
              <a:avLst/>
            </a:prstTxWarp>
          </a:bodyPr>
          <a:lstStyle>
            <a:lvl1pPr defTabSz="930275">
              <a:defRPr sz="1200"/>
            </a:lvl1pPr>
          </a:lstStyle>
          <a:p>
            <a:pPr>
              <a:defRPr/>
            </a:pPr>
            <a:endParaRPr lang="de-DE"/>
          </a:p>
        </p:txBody>
      </p:sp>
      <p:sp>
        <p:nvSpPr>
          <p:cNvPr id="9223" name="Rectangle 7"/>
          <p:cNvSpPr>
            <a:spLocks noGrp="1" noChangeArrowheads="1"/>
          </p:cNvSpPr>
          <p:nvPr>
            <p:ph type="sldNum" sz="quarter" idx="5"/>
          </p:nvPr>
        </p:nvSpPr>
        <p:spPr bwMode="auto">
          <a:xfrm>
            <a:off x="3851275" y="9431338"/>
            <a:ext cx="2944813" cy="495300"/>
          </a:xfrm>
          <a:prstGeom prst="rect">
            <a:avLst/>
          </a:prstGeom>
          <a:noFill/>
          <a:ln w="9525">
            <a:noFill/>
            <a:miter lim="800000"/>
            <a:headEnd/>
            <a:tailEnd/>
          </a:ln>
        </p:spPr>
        <p:txBody>
          <a:bodyPr vert="horz" wrap="square" lIns="93110" tIns="46555" rIns="93110" bIns="46555" numCol="1" anchor="b" anchorCtr="0" compatLnSpc="1">
            <a:prstTxWarp prst="textNoShape">
              <a:avLst/>
            </a:prstTxWarp>
          </a:bodyPr>
          <a:lstStyle>
            <a:lvl1pPr algn="r" defTabSz="930275">
              <a:defRPr sz="1200"/>
            </a:lvl1pPr>
          </a:lstStyle>
          <a:p>
            <a:pPr>
              <a:defRPr/>
            </a:pPr>
            <a:fld id="{5070BA33-270A-4100-8A1A-6FEA20CEC4EF}" type="slidenum">
              <a:rPr lang="en-GB"/>
              <a:pPr>
                <a:defRPr/>
              </a:pPr>
              <a:t>‹#›</a:t>
            </a:fld>
            <a:endParaRPr lang="en-GB"/>
          </a:p>
        </p:txBody>
      </p:sp>
    </p:spTree>
    <p:extLst>
      <p:ext uri="{BB962C8B-B14F-4D97-AF65-F5344CB8AC3E}">
        <p14:creationId xmlns:p14="http://schemas.microsoft.com/office/powerpoint/2010/main" val="46997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178159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415443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154499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fr-FR" smtClean="0">
              <a:latin typeface="Arial" charset="0"/>
            </a:endParaRPr>
          </a:p>
        </p:txBody>
      </p:sp>
      <p:sp>
        <p:nvSpPr>
          <p:cNvPr id="74756" name="Slide Number Placeholder 3"/>
          <p:cNvSpPr>
            <a:spLocks noGrp="1"/>
          </p:cNvSpPr>
          <p:nvPr>
            <p:ph type="sldNum" sz="quarter" idx="5"/>
          </p:nvPr>
        </p:nvSpPr>
        <p:spPr>
          <a:noFill/>
        </p:spPr>
        <p:txBody>
          <a:bodyPr/>
          <a:lstStyle/>
          <a:p>
            <a:fld id="{B9B676C7-874F-4E30-91C8-B0913ECBC3C4}" type="slidenum">
              <a:rPr lang="en-GB" smtClean="0"/>
              <a:pPr/>
              <a:t>11</a:t>
            </a:fld>
            <a:endParaRPr lang="en-GB" smtClean="0"/>
          </a:p>
        </p:txBody>
      </p:sp>
    </p:spTree>
    <p:extLst>
      <p:ext uri="{BB962C8B-B14F-4D97-AF65-F5344CB8AC3E}">
        <p14:creationId xmlns:p14="http://schemas.microsoft.com/office/powerpoint/2010/main" val="323189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140959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3842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374032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de-DE" smtClean="0">
              <a:latin typeface="Arial" charset="0"/>
            </a:endParaRPr>
          </a:p>
        </p:txBody>
      </p:sp>
    </p:spTree>
    <p:extLst>
      <p:ext uri="{BB962C8B-B14F-4D97-AF65-F5344CB8AC3E}">
        <p14:creationId xmlns:p14="http://schemas.microsoft.com/office/powerpoint/2010/main" val="232539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page">
    <p:bg>
      <p:bgPr>
        <a:solidFill>
          <a:schemeClr val="bg1"/>
        </a:solidFill>
        <a:effectLst/>
      </p:bgPr>
    </p:bg>
    <p:spTree>
      <p:nvGrpSpPr>
        <p:cNvPr id="1" name=""/>
        <p:cNvGrpSpPr/>
        <p:nvPr/>
      </p:nvGrpSpPr>
      <p:grpSpPr>
        <a:xfrm>
          <a:off x="0" y="0"/>
          <a:ext cx="0" cy="0"/>
          <a:chOff x="0" y="0"/>
          <a:chExt cx="0" cy="0"/>
        </a:xfrm>
      </p:grpSpPr>
      <p:pic>
        <p:nvPicPr>
          <p:cNvPr id="4" name="Picture 42"/>
          <p:cNvPicPr>
            <a:picLocks noChangeAspect="1" noChangeArrowheads="1"/>
          </p:cNvPicPr>
          <p:nvPr/>
        </p:nvPicPr>
        <p:blipFill>
          <a:blip r:embed="rId2" cstate="print"/>
          <a:srcRect l="9749" r="110" b="30777"/>
          <a:stretch>
            <a:fillRect/>
          </a:stretch>
        </p:blipFill>
        <p:spPr bwMode="auto">
          <a:xfrm>
            <a:off x="0" y="1820863"/>
            <a:ext cx="8850313" cy="5035550"/>
          </a:xfrm>
          <a:prstGeom prst="rect">
            <a:avLst/>
          </a:prstGeom>
          <a:noFill/>
          <a:ln w="9525">
            <a:noFill/>
            <a:miter lim="800000"/>
            <a:headEnd/>
            <a:tailEnd/>
          </a:ln>
        </p:spPr>
      </p:pic>
      <p:pic>
        <p:nvPicPr>
          <p:cNvPr id="5" name="Picture 1" descr="M_MERCK_MILLIPORE_rgb"/>
          <p:cNvPicPr>
            <a:picLocks noChangeAspect="1" noChangeArrowheads="1"/>
          </p:cNvPicPr>
          <p:nvPr/>
        </p:nvPicPr>
        <p:blipFill>
          <a:blip r:embed="rId3" cstate="print"/>
          <a:srcRect/>
          <a:stretch>
            <a:fillRect/>
          </a:stretch>
        </p:blipFill>
        <p:spPr bwMode="auto">
          <a:xfrm>
            <a:off x="7747000" y="303213"/>
            <a:ext cx="1079500" cy="1001712"/>
          </a:xfrm>
          <a:prstGeom prst="rect">
            <a:avLst/>
          </a:prstGeom>
          <a:noFill/>
          <a:ln w="9525">
            <a:noFill/>
            <a:miter lim="800000"/>
            <a:headEnd/>
            <a:tailEnd/>
          </a:ln>
        </p:spPr>
      </p:pic>
      <p:sp>
        <p:nvSpPr>
          <p:cNvPr id="111622" name="Rectangle 2"/>
          <p:cNvSpPr>
            <a:spLocks noGrp="1" noChangeArrowheads="1"/>
          </p:cNvSpPr>
          <p:nvPr>
            <p:ph type="ctrTitle"/>
          </p:nvPr>
        </p:nvSpPr>
        <p:spPr>
          <a:xfrm>
            <a:off x="458788" y="2130425"/>
            <a:ext cx="7772400" cy="1017588"/>
          </a:xfrm>
        </p:spPr>
        <p:txBody>
          <a:bodyPr/>
          <a:lstStyle>
            <a:lvl1pPr>
              <a:defRPr smtClean="0"/>
            </a:lvl1pPr>
          </a:lstStyle>
          <a:p>
            <a:r>
              <a:rPr lang="en-US" smtClean="0"/>
              <a:t>Click to edit Master title style</a:t>
            </a:r>
            <a:endParaRPr lang="en-GB" dirty="0" smtClean="0"/>
          </a:p>
        </p:txBody>
      </p:sp>
      <p:sp>
        <p:nvSpPr>
          <p:cNvPr id="111623" name="Rectangle 3"/>
          <p:cNvSpPr>
            <a:spLocks noGrp="1" noChangeArrowheads="1"/>
          </p:cNvSpPr>
          <p:nvPr>
            <p:ph type="subTitle" idx="1"/>
          </p:nvPr>
        </p:nvSpPr>
        <p:spPr>
          <a:xfrm>
            <a:off x="458788" y="3148013"/>
            <a:ext cx="6400800" cy="531812"/>
          </a:xfrm>
        </p:spPr>
        <p:txBody>
          <a:bodyPr/>
          <a:lstStyle>
            <a:lvl1pPr marL="0" indent="0">
              <a:defRPr sz="2200" smtClean="0"/>
            </a:lvl1pPr>
          </a:lstStyle>
          <a:p>
            <a:r>
              <a:rPr lang="en-US" smtClean="0"/>
              <a:t>Click to edit Master subtitle style</a:t>
            </a:r>
            <a:endParaRPr lang="en-GB"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age with blue flare">
    <p:bg>
      <p:bgPr>
        <a:solidFill>
          <a:schemeClr val="bg1"/>
        </a:solidFill>
        <a:effectLst/>
      </p:bgPr>
    </p:bg>
    <p:spTree>
      <p:nvGrpSpPr>
        <p:cNvPr id="1" name=""/>
        <p:cNvGrpSpPr/>
        <p:nvPr/>
      </p:nvGrpSpPr>
      <p:grpSpPr>
        <a:xfrm>
          <a:off x="0" y="0"/>
          <a:ext cx="0" cy="0"/>
          <a:chOff x="0" y="0"/>
          <a:chExt cx="0" cy="0"/>
        </a:xfrm>
      </p:grpSpPr>
      <p:pic>
        <p:nvPicPr>
          <p:cNvPr id="4" name="Picture 2" descr="blau"/>
          <p:cNvPicPr>
            <a:picLocks noChangeAspect="1" noChangeArrowheads="1"/>
          </p:cNvPicPr>
          <p:nvPr/>
        </p:nvPicPr>
        <p:blipFill>
          <a:blip r:embed="rId2" cstate="print"/>
          <a:srcRect l="3799" t="30122" r="2347" b="949"/>
          <a:stretch>
            <a:fillRect/>
          </a:stretch>
        </p:blipFill>
        <p:spPr bwMode="auto">
          <a:xfrm>
            <a:off x="0" y="1820863"/>
            <a:ext cx="9144000" cy="5037137"/>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l="15350" b="30630"/>
          <a:stretch>
            <a:fillRect/>
          </a:stretch>
        </p:blipFill>
        <p:spPr bwMode="auto">
          <a:xfrm>
            <a:off x="0" y="1817688"/>
            <a:ext cx="8853488" cy="5040312"/>
          </a:xfrm>
          <a:prstGeom prst="rect">
            <a:avLst/>
          </a:prstGeom>
          <a:noFill/>
          <a:ln w="9525">
            <a:noFill/>
            <a:miter lim="800000"/>
            <a:headEnd/>
            <a:tailEnd/>
          </a:ln>
        </p:spPr>
      </p:pic>
      <p:pic>
        <p:nvPicPr>
          <p:cNvPr id="6" name="Picture 1" descr="M_MERCK_MILLIPORE_rgb"/>
          <p:cNvPicPr>
            <a:picLocks noChangeAspect="1" noChangeArrowheads="1"/>
          </p:cNvPicPr>
          <p:nvPr/>
        </p:nvPicPr>
        <p:blipFill>
          <a:blip r:embed="rId4" cstate="print"/>
          <a:srcRect/>
          <a:stretch>
            <a:fillRect/>
          </a:stretch>
        </p:blipFill>
        <p:spPr bwMode="auto">
          <a:xfrm>
            <a:off x="7747000" y="303213"/>
            <a:ext cx="1079500" cy="1001712"/>
          </a:xfrm>
          <a:prstGeom prst="rect">
            <a:avLst/>
          </a:prstGeom>
          <a:noFill/>
          <a:ln w="9525">
            <a:noFill/>
            <a:miter lim="800000"/>
            <a:headEnd/>
            <a:tailEnd/>
          </a:ln>
        </p:spPr>
      </p:pic>
      <p:sp>
        <p:nvSpPr>
          <p:cNvPr id="111622" name="Rectangle 2"/>
          <p:cNvSpPr>
            <a:spLocks noGrp="1" noChangeArrowheads="1"/>
          </p:cNvSpPr>
          <p:nvPr>
            <p:ph type="ctrTitle"/>
          </p:nvPr>
        </p:nvSpPr>
        <p:spPr>
          <a:xfrm>
            <a:off x="458788" y="2130425"/>
            <a:ext cx="7772400" cy="1017588"/>
          </a:xfrm>
        </p:spPr>
        <p:txBody>
          <a:bodyPr/>
          <a:lstStyle>
            <a:lvl1pPr>
              <a:defRPr smtClean="0">
                <a:solidFill>
                  <a:schemeClr val="tx2"/>
                </a:solidFill>
              </a:defRPr>
            </a:lvl1pPr>
          </a:lstStyle>
          <a:p>
            <a:r>
              <a:rPr lang="en-US" smtClean="0"/>
              <a:t>Click to edit Master title style</a:t>
            </a:r>
            <a:endParaRPr lang="en-GB" dirty="0" smtClean="0"/>
          </a:p>
        </p:txBody>
      </p:sp>
      <p:sp>
        <p:nvSpPr>
          <p:cNvPr id="111623" name="Rectangle 3"/>
          <p:cNvSpPr>
            <a:spLocks noGrp="1" noChangeArrowheads="1"/>
          </p:cNvSpPr>
          <p:nvPr>
            <p:ph type="subTitle" idx="1"/>
          </p:nvPr>
        </p:nvSpPr>
        <p:spPr>
          <a:xfrm>
            <a:off x="458788" y="3148013"/>
            <a:ext cx="6400800" cy="531812"/>
          </a:xfrm>
        </p:spPr>
        <p:txBody>
          <a:bodyPr/>
          <a:lstStyle>
            <a:lvl1pPr marL="0" indent="0">
              <a:defRPr sz="2200" smtClean="0">
                <a:solidFill>
                  <a:schemeClr val="tx2"/>
                </a:solidFill>
              </a:defRPr>
            </a:lvl1pPr>
          </a:lstStyle>
          <a:p>
            <a:r>
              <a:rPr lang="en-US" smtClean="0"/>
              <a:t>Click to edit Master subtitle style</a:t>
            </a:r>
            <a:endParaRPr lang="en-GB"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blue flare">
    <p:spTree>
      <p:nvGrpSpPr>
        <p:cNvPr id="1" name=""/>
        <p:cNvGrpSpPr/>
        <p:nvPr/>
      </p:nvGrpSpPr>
      <p:grpSpPr>
        <a:xfrm>
          <a:off x="0" y="0"/>
          <a:ext cx="0" cy="0"/>
          <a:chOff x="0" y="0"/>
          <a:chExt cx="0" cy="0"/>
        </a:xfrm>
      </p:grpSpPr>
      <p:pic>
        <p:nvPicPr>
          <p:cNvPr id="3" name="Grafik 13" descr="blue-millipore.jpg"/>
          <p:cNvPicPr>
            <a:picLocks noChangeAspect="1"/>
          </p:cNvPicPr>
          <p:nvPr/>
        </p:nvPicPr>
        <p:blipFill>
          <a:blip r:embed="rId2" cstate="print"/>
          <a:srcRect t="2039" r="2872" b="317"/>
          <a:stretch>
            <a:fillRect/>
          </a:stretch>
        </p:blipFill>
        <p:spPr bwMode="auto">
          <a:xfrm>
            <a:off x="42863" y="869950"/>
            <a:ext cx="8882062" cy="5988050"/>
          </a:xfrm>
          <a:prstGeom prst="rect">
            <a:avLst/>
          </a:prstGeom>
          <a:noFill/>
          <a:ln w="9525">
            <a:noFill/>
            <a:miter lim="800000"/>
            <a:headEnd/>
            <a:tailEnd/>
          </a:ln>
        </p:spPr>
      </p:pic>
      <p:pic>
        <p:nvPicPr>
          <p:cNvPr id="4" name="Picture 1"/>
          <p:cNvPicPr>
            <a:picLocks noChangeAspect="1" noChangeArrowheads="1"/>
          </p:cNvPicPr>
          <p:nvPr/>
        </p:nvPicPr>
        <p:blipFill>
          <a:blip r:embed="rId3" cstate="print"/>
          <a:srcRect l="14319" b="17587"/>
          <a:stretch>
            <a:fillRect/>
          </a:stretch>
        </p:blipFill>
        <p:spPr bwMode="auto">
          <a:xfrm>
            <a:off x="0" y="869950"/>
            <a:ext cx="8961438" cy="5988050"/>
          </a:xfrm>
          <a:prstGeom prst="rect">
            <a:avLst/>
          </a:prstGeom>
          <a:noFill/>
          <a:ln w="9525">
            <a:noFill/>
            <a:miter lim="800000"/>
            <a:headEnd/>
            <a:tailEnd/>
          </a:ln>
        </p:spPr>
      </p:pic>
      <p:pic>
        <p:nvPicPr>
          <p:cNvPr id="5" name="Picture 1" descr="M_MERCK_MILLIPORE_rgb"/>
          <p:cNvPicPr>
            <a:picLocks noChangeAspect="1" noChangeArrowheads="1"/>
          </p:cNvPicPr>
          <p:nvPr/>
        </p:nvPicPr>
        <p:blipFill>
          <a:blip r:embed="rId4" cstate="print"/>
          <a:srcRect/>
          <a:stretch>
            <a:fillRect/>
          </a:stretch>
        </p:blipFill>
        <p:spPr bwMode="auto">
          <a:xfrm>
            <a:off x="8326438" y="204788"/>
            <a:ext cx="608012" cy="563562"/>
          </a:xfrm>
          <a:prstGeom prst="rect">
            <a:avLst/>
          </a:prstGeom>
          <a:noFill/>
          <a:ln w="9525">
            <a:noFill/>
            <a:miter lim="800000"/>
            <a:headEnd/>
            <a:tailEnd/>
          </a:ln>
        </p:spPr>
      </p:pic>
      <p:sp>
        <p:nvSpPr>
          <p:cNvPr id="8" name="Title 5"/>
          <p:cNvSpPr>
            <a:spLocks noGrp="1"/>
          </p:cNvSpPr>
          <p:nvPr>
            <p:ph type="title"/>
          </p:nvPr>
        </p:nvSpPr>
        <p:spPr>
          <a:xfrm>
            <a:off x="457200" y="1033463"/>
            <a:ext cx="6102350" cy="776287"/>
          </a:xfrm>
        </p:spPr>
        <p:txBody>
          <a:bodyPr anchor="b"/>
          <a:lstStyle/>
          <a:p>
            <a:r>
              <a:rPr lang="en-US" smtClean="0"/>
              <a:t>Click to edit Master title style</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green flare">
    <p:spTree>
      <p:nvGrpSpPr>
        <p:cNvPr id="1" name=""/>
        <p:cNvGrpSpPr/>
        <p:nvPr/>
      </p:nvGrpSpPr>
      <p:grpSpPr>
        <a:xfrm>
          <a:off x="0" y="0"/>
          <a:ext cx="0" cy="0"/>
          <a:chOff x="0" y="0"/>
          <a:chExt cx="0" cy="0"/>
        </a:xfrm>
      </p:grpSpPr>
      <p:pic>
        <p:nvPicPr>
          <p:cNvPr id="3" name="Grafik 13" descr="green-millipore.jpg"/>
          <p:cNvPicPr>
            <a:picLocks noChangeAspect="1"/>
          </p:cNvPicPr>
          <p:nvPr/>
        </p:nvPicPr>
        <p:blipFill>
          <a:blip r:embed="rId2" cstate="print"/>
          <a:srcRect b="2869"/>
          <a:stretch>
            <a:fillRect/>
          </a:stretch>
        </p:blipFill>
        <p:spPr bwMode="auto">
          <a:xfrm>
            <a:off x="0" y="869950"/>
            <a:ext cx="9144000" cy="5988050"/>
          </a:xfrm>
          <a:prstGeom prst="rect">
            <a:avLst/>
          </a:prstGeom>
          <a:noFill/>
          <a:ln w="9525">
            <a:noFill/>
            <a:miter lim="800000"/>
            <a:headEnd/>
            <a:tailEnd/>
          </a:ln>
        </p:spPr>
      </p:pic>
      <p:pic>
        <p:nvPicPr>
          <p:cNvPr id="4" name="Picture 1"/>
          <p:cNvPicPr>
            <a:picLocks noChangeAspect="1" noChangeArrowheads="1"/>
          </p:cNvPicPr>
          <p:nvPr/>
        </p:nvPicPr>
        <p:blipFill>
          <a:blip r:embed="rId3" cstate="print"/>
          <a:srcRect l="14319" b="17587"/>
          <a:stretch>
            <a:fillRect/>
          </a:stretch>
        </p:blipFill>
        <p:spPr bwMode="auto">
          <a:xfrm>
            <a:off x="0" y="869950"/>
            <a:ext cx="8961438" cy="5988050"/>
          </a:xfrm>
          <a:prstGeom prst="rect">
            <a:avLst/>
          </a:prstGeom>
          <a:noFill/>
          <a:ln w="9525">
            <a:noFill/>
            <a:miter lim="800000"/>
            <a:headEnd/>
            <a:tailEnd/>
          </a:ln>
        </p:spPr>
      </p:pic>
      <p:pic>
        <p:nvPicPr>
          <p:cNvPr id="5" name="Picture 1" descr="M_MERCK_MILLIPORE_rgb"/>
          <p:cNvPicPr>
            <a:picLocks noChangeAspect="1" noChangeArrowheads="1"/>
          </p:cNvPicPr>
          <p:nvPr/>
        </p:nvPicPr>
        <p:blipFill>
          <a:blip r:embed="rId4" cstate="print"/>
          <a:srcRect/>
          <a:stretch>
            <a:fillRect/>
          </a:stretch>
        </p:blipFill>
        <p:spPr bwMode="auto">
          <a:xfrm>
            <a:off x="8326438" y="204788"/>
            <a:ext cx="608012" cy="563562"/>
          </a:xfrm>
          <a:prstGeom prst="rect">
            <a:avLst/>
          </a:prstGeom>
          <a:noFill/>
          <a:ln w="9525">
            <a:noFill/>
            <a:miter lim="800000"/>
            <a:headEnd/>
            <a:tailEnd/>
          </a:ln>
        </p:spPr>
      </p:pic>
      <p:sp>
        <p:nvSpPr>
          <p:cNvPr id="8" name="Title 5"/>
          <p:cNvSpPr>
            <a:spLocks noGrp="1"/>
          </p:cNvSpPr>
          <p:nvPr>
            <p:ph type="title"/>
          </p:nvPr>
        </p:nvSpPr>
        <p:spPr>
          <a:xfrm>
            <a:off x="457200" y="1033463"/>
            <a:ext cx="6102350" cy="776287"/>
          </a:xfrm>
        </p:spPr>
        <p:txBody>
          <a:bodyPr anchor="b"/>
          <a:lstStyle/>
          <a:p>
            <a:r>
              <a:rPr lang="en-US" smtClean="0"/>
              <a:t>Click to edit Master title style</a:t>
            </a:r>
            <a:endParaRPr 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red flare">
    <p:spTree>
      <p:nvGrpSpPr>
        <p:cNvPr id="1" name=""/>
        <p:cNvGrpSpPr/>
        <p:nvPr/>
      </p:nvGrpSpPr>
      <p:grpSpPr>
        <a:xfrm>
          <a:off x="0" y="0"/>
          <a:ext cx="0" cy="0"/>
          <a:chOff x="0" y="0"/>
          <a:chExt cx="0" cy="0"/>
        </a:xfrm>
      </p:grpSpPr>
      <p:pic>
        <p:nvPicPr>
          <p:cNvPr id="3" name="Grafik 12" descr="red-millipore.jpg"/>
          <p:cNvPicPr>
            <a:picLocks noChangeAspect="1"/>
          </p:cNvPicPr>
          <p:nvPr/>
        </p:nvPicPr>
        <p:blipFill>
          <a:blip r:embed="rId2" cstate="print"/>
          <a:srcRect/>
          <a:stretch>
            <a:fillRect/>
          </a:stretch>
        </p:blipFill>
        <p:spPr bwMode="auto">
          <a:xfrm>
            <a:off x="0" y="715963"/>
            <a:ext cx="9144000" cy="6142037"/>
          </a:xfrm>
          <a:prstGeom prst="rect">
            <a:avLst/>
          </a:prstGeom>
          <a:noFill/>
          <a:ln w="9525">
            <a:noFill/>
            <a:miter lim="800000"/>
            <a:headEnd/>
            <a:tailEnd/>
          </a:ln>
        </p:spPr>
      </p:pic>
      <p:pic>
        <p:nvPicPr>
          <p:cNvPr id="4" name="Picture 1"/>
          <p:cNvPicPr>
            <a:picLocks noChangeAspect="1" noChangeArrowheads="1"/>
          </p:cNvPicPr>
          <p:nvPr/>
        </p:nvPicPr>
        <p:blipFill>
          <a:blip r:embed="rId3" cstate="print"/>
          <a:srcRect l="14319" b="17587"/>
          <a:stretch>
            <a:fillRect/>
          </a:stretch>
        </p:blipFill>
        <p:spPr bwMode="auto">
          <a:xfrm>
            <a:off x="0" y="869950"/>
            <a:ext cx="8961438" cy="5988050"/>
          </a:xfrm>
          <a:prstGeom prst="rect">
            <a:avLst/>
          </a:prstGeom>
          <a:noFill/>
          <a:ln w="9525">
            <a:noFill/>
            <a:miter lim="800000"/>
            <a:headEnd/>
            <a:tailEnd/>
          </a:ln>
        </p:spPr>
      </p:pic>
      <p:pic>
        <p:nvPicPr>
          <p:cNvPr id="5" name="Picture 1" descr="M_MERCK_MILLIPORE_rgb"/>
          <p:cNvPicPr>
            <a:picLocks noChangeAspect="1" noChangeArrowheads="1"/>
          </p:cNvPicPr>
          <p:nvPr/>
        </p:nvPicPr>
        <p:blipFill>
          <a:blip r:embed="rId4" cstate="print"/>
          <a:srcRect/>
          <a:stretch>
            <a:fillRect/>
          </a:stretch>
        </p:blipFill>
        <p:spPr bwMode="auto">
          <a:xfrm>
            <a:off x="8326438" y="204788"/>
            <a:ext cx="608012" cy="563562"/>
          </a:xfrm>
          <a:prstGeom prst="rect">
            <a:avLst/>
          </a:prstGeom>
          <a:noFill/>
          <a:ln w="9525">
            <a:noFill/>
            <a:miter lim="800000"/>
            <a:headEnd/>
            <a:tailEnd/>
          </a:ln>
        </p:spPr>
      </p:pic>
      <p:sp>
        <p:nvSpPr>
          <p:cNvPr id="8" name="Title 5"/>
          <p:cNvSpPr>
            <a:spLocks noGrp="1"/>
          </p:cNvSpPr>
          <p:nvPr>
            <p:ph type="title"/>
          </p:nvPr>
        </p:nvSpPr>
        <p:spPr>
          <a:xfrm>
            <a:off x="457200" y="1033463"/>
            <a:ext cx="6102350" cy="776287"/>
          </a:xfrm>
        </p:spPr>
        <p:txBody>
          <a:bodyPr anchor="b"/>
          <a:lstStyle/>
          <a:p>
            <a:r>
              <a:rPr lang="en-US" smtClean="0"/>
              <a:t>Click to edit Master title style</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yellow flare">
    <p:spTree>
      <p:nvGrpSpPr>
        <p:cNvPr id="1" name=""/>
        <p:cNvGrpSpPr/>
        <p:nvPr/>
      </p:nvGrpSpPr>
      <p:grpSpPr>
        <a:xfrm>
          <a:off x="0" y="0"/>
          <a:ext cx="0" cy="0"/>
          <a:chOff x="0" y="0"/>
          <a:chExt cx="0" cy="0"/>
        </a:xfrm>
      </p:grpSpPr>
      <p:pic>
        <p:nvPicPr>
          <p:cNvPr id="3" name="Picture 3" descr="gelb"/>
          <p:cNvPicPr>
            <a:picLocks noChangeAspect="1" noChangeArrowheads="1"/>
          </p:cNvPicPr>
          <p:nvPr/>
        </p:nvPicPr>
        <p:blipFill>
          <a:blip r:embed="rId2" cstate="print"/>
          <a:srcRect l="12312" t="25853" r="3542" b="-1576"/>
          <a:stretch>
            <a:fillRect/>
          </a:stretch>
        </p:blipFill>
        <p:spPr bwMode="auto">
          <a:xfrm>
            <a:off x="1588" y="758825"/>
            <a:ext cx="8932862" cy="6223000"/>
          </a:xfrm>
          <a:prstGeom prst="rect">
            <a:avLst/>
          </a:prstGeom>
          <a:noFill/>
          <a:ln w="9525">
            <a:noFill/>
            <a:miter lim="800000"/>
            <a:headEnd/>
            <a:tailEnd/>
          </a:ln>
        </p:spPr>
      </p:pic>
      <p:pic>
        <p:nvPicPr>
          <p:cNvPr id="4" name="Picture 1"/>
          <p:cNvPicPr>
            <a:picLocks noChangeAspect="1" noChangeArrowheads="1"/>
          </p:cNvPicPr>
          <p:nvPr/>
        </p:nvPicPr>
        <p:blipFill>
          <a:blip r:embed="rId3" cstate="print"/>
          <a:srcRect l="14319" b="17587"/>
          <a:stretch>
            <a:fillRect/>
          </a:stretch>
        </p:blipFill>
        <p:spPr bwMode="auto">
          <a:xfrm>
            <a:off x="0" y="869950"/>
            <a:ext cx="8961438" cy="5988050"/>
          </a:xfrm>
          <a:prstGeom prst="rect">
            <a:avLst/>
          </a:prstGeom>
          <a:noFill/>
          <a:ln w="9525">
            <a:noFill/>
            <a:miter lim="800000"/>
            <a:headEnd/>
            <a:tailEnd/>
          </a:ln>
        </p:spPr>
      </p:pic>
      <p:pic>
        <p:nvPicPr>
          <p:cNvPr id="5" name="Picture 1" descr="M_MERCK_MILLIPORE_rgb"/>
          <p:cNvPicPr>
            <a:picLocks noChangeAspect="1" noChangeArrowheads="1"/>
          </p:cNvPicPr>
          <p:nvPr/>
        </p:nvPicPr>
        <p:blipFill>
          <a:blip r:embed="rId4" cstate="print"/>
          <a:srcRect/>
          <a:stretch>
            <a:fillRect/>
          </a:stretch>
        </p:blipFill>
        <p:spPr bwMode="auto">
          <a:xfrm>
            <a:off x="8326438" y="204788"/>
            <a:ext cx="608012" cy="563562"/>
          </a:xfrm>
          <a:prstGeom prst="rect">
            <a:avLst/>
          </a:prstGeom>
          <a:noFill/>
          <a:ln w="9525">
            <a:noFill/>
            <a:miter lim="800000"/>
            <a:headEnd/>
            <a:tailEnd/>
          </a:ln>
        </p:spPr>
      </p:pic>
      <p:sp>
        <p:nvSpPr>
          <p:cNvPr id="8" name="Title 5"/>
          <p:cNvSpPr>
            <a:spLocks noGrp="1"/>
          </p:cNvSpPr>
          <p:nvPr>
            <p:ph type="title"/>
          </p:nvPr>
        </p:nvSpPr>
        <p:spPr>
          <a:xfrm>
            <a:off x="457200" y="1033463"/>
            <a:ext cx="6102350" cy="776287"/>
          </a:xfrm>
        </p:spPr>
        <p:txBody>
          <a:bodyPr anchor="b"/>
          <a:lstStyle/>
          <a:p>
            <a:r>
              <a:rPr lang="en-US" smtClean="0"/>
              <a:t>Click to edit Master title style</a:t>
            </a:r>
            <a:endParaRPr 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or bullets">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6"/>
          <p:cNvSpPr>
            <a:spLocks noGrp="1"/>
          </p:cNvSpPr>
          <p:nvPr>
            <p:ph type="title"/>
          </p:nvPr>
        </p:nvSpPr>
        <p:spPr/>
        <p:txBody>
          <a:bodyPr/>
          <a:lstStyle/>
          <a:p>
            <a:r>
              <a:rPr lang="en-US" smtClean="0"/>
              <a:t>Click to edit Master title style</a:t>
            </a:r>
            <a:endParaRPr lang="fr-FR"/>
          </a:p>
        </p:txBody>
      </p:sp>
      <p:sp>
        <p:nvSpPr>
          <p:cNvPr id="4" name="Slide Number Placeholder 7"/>
          <p:cNvSpPr>
            <a:spLocks noGrp="1" noChangeArrowheads="1"/>
          </p:cNvSpPr>
          <p:nvPr>
            <p:ph type="sldNum" sz="quarter" idx="10"/>
          </p:nvPr>
        </p:nvSpPr>
        <p:spPr/>
        <p:txBody>
          <a:bodyPr/>
          <a:lstStyle>
            <a:lvl1pPr>
              <a:defRPr/>
            </a:lvl1pPr>
          </a:lstStyle>
          <a:p>
            <a:pPr>
              <a:defRPr/>
            </a:pPr>
            <a:fld id="{CEB40D27-3E04-417C-9A7B-4C126BCAB2D8}"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a:lvl1pPr>
          </a:lstStyle>
          <a:p>
            <a:pPr>
              <a:defRPr/>
            </a:pPr>
            <a:fld id="{A9A78835-11DF-46B5-8214-6839B1A31231}" type="slidenum">
              <a:rPr lang="en-GB"/>
              <a:pPr>
                <a:defRPr/>
              </a:pPr>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0" cstate="print"/>
          <a:srcRect l="14319" b="17587"/>
          <a:stretch>
            <a:fillRect/>
          </a:stretch>
        </p:blipFill>
        <p:spPr bwMode="auto">
          <a:xfrm>
            <a:off x="0" y="869950"/>
            <a:ext cx="8961438" cy="59880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033463"/>
            <a:ext cx="7715250" cy="77628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Edit Master content Arial 28pt bold</a:t>
            </a:r>
          </a:p>
        </p:txBody>
      </p:sp>
      <p:sp>
        <p:nvSpPr>
          <p:cNvPr id="1028" name="Rectangle 3"/>
          <p:cNvSpPr>
            <a:spLocks noGrp="1" noChangeArrowheads="1"/>
          </p:cNvSpPr>
          <p:nvPr>
            <p:ph type="body" idx="1"/>
          </p:nvPr>
        </p:nvSpPr>
        <p:spPr bwMode="auto">
          <a:xfrm>
            <a:off x="457200" y="2014538"/>
            <a:ext cx="7715250" cy="44624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1"/>
            <a:r>
              <a:rPr lang="en-US" smtClean="0"/>
              <a:t>First level</a:t>
            </a:r>
          </a:p>
          <a:p>
            <a:pPr lvl="2"/>
            <a:r>
              <a:rPr lang="en-US" smtClean="0"/>
              <a:t>Second level</a:t>
            </a:r>
          </a:p>
          <a:p>
            <a:pPr lvl="3"/>
            <a:r>
              <a:rPr lang="en-US" smtClean="0"/>
              <a:t>Third level</a:t>
            </a:r>
          </a:p>
          <a:p>
            <a:pPr lvl="4"/>
            <a:r>
              <a:rPr lang="en-US" smtClean="0"/>
              <a:t>Fourth level</a:t>
            </a:r>
          </a:p>
        </p:txBody>
      </p:sp>
      <p:pic>
        <p:nvPicPr>
          <p:cNvPr id="1029" name="Picture 1" descr="M_MERCK_MILLIPORE_rgb"/>
          <p:cNvPicPr>
            <a:picLocks noChangeAspect="1" noChangeArrowheads="1"/>
          </p:cNvPicPr>
          <p:nvPr/>
        </p:nvPicPr>
        <p:blipFill>
          <a:blip r:embed="rId11" cstate="print"/>
          <a:srcRect/>
          <a:stretch>
            <a:fillRect/>
          </a:stretch>
        </p:blipFill>
        <p:spPr bwMode="auto">
          <a:xfrm>
            <a:off x="8326438" y="204788"/>
            <a:ext cx="608012" cy="563562"/>
          </a:xfrm>
          <a:prstGeom prst="rect">
            <a:avLst/>
          </a:prstGeom>
          <a:noFill/>
          <a:ln w="9525">
            <a:noFill/>
            <a:miter lim="800000"/>
            <a:headEnd/>
            <a:tailEnd/>
          </a:ln>
        </p:spPr>
      </p:pic>
      <p:sp>
        <p:nvSpPr>
          <p:cNvPr id="9" name="Slide Number Placeholder 7"/>
          <p:cNvSpPr>
            <a:spLocks noGrp="1" noChangeArrowheads="1"/>
          </p:cNvSpPr>
          <p:nvPr>
            <p:ph type="sldNum" sz="quarter" idx="4"/>
          </p:nvPr>
        </p:nvSpPr>
        <p:spPr>
          <a:xfrm>
            <a:off x="457200" y="6588125"/>
            <a:ext cx="846138" cy="215900"/>
          </a:xfrm>
          <a:prstGeom prst="rect">
            <a:avLst/>
          </a:prstGeom>
        </p:spPr>
        <p:txBody>
          <a:bodyPr/>
          <a:lstStyle>
            <a:lvl1pPr>
              <a:defRPr sz="800"/>
            </a:lvl1pPr>
          </a:lstStyle>
          <a:p>
            <a:pPr>
              <a:defRPr/>
            </a:pPr>
            <a:fld id="{FE05FF86-8C59-40B9-A22E-E6DF4146F588}"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2" r:id="rId7"/>
    <p:sldLayoutId id="2147484009" r:id="rId8"/>
  </p:sldLayoutIdLst>
  <p:hf hdr="0" dt="0"/>
  <p:txStyles>
    <p:titleStyle>
      <a:lvl1pPr algn="l" rtl="0" fontAlgn="base">
        <a:lnSpc>
          <a:spcPct val="90000"/>
        </a:lnSpc>
        <a:spcBef>
          <a:spcPct val="0"/>
        </a:spcBef>
        <a:spcAft>
          <a:spcPct val="0"/>
        </a:spcAft>
        <a:defRPr sz="2800" b="1">
          <a:solidFill>
            <a:schemeClr val="tx2"/>
          </a:solidFill>
          <a:latin typeface="+mj-lt"/>
          <a:ea typeface="+mj-ea"/>
          <a:cs typeface="+mj-cs"/>
        </a:defRPr>
      </a:lvl1pPr>
      <a:lvl2pPr algn="l" rtl="0" fontAlgn="base">
        <a:lnSpc>
          <a:spcPct val="90000"/>
        </a:lnSpc>
        <a:spcBef>
          <a:spcPct val="0"/>
        </a:spcBef>
        <a:spcAft>
          <a:spcPct val="0"/>
        </a:spcAft>
        <a:defRPr sz="2800" b="1">
          <a:solidFill>
            <a:schemeClr val="tx2"/>
          </a:solidFill>
          <a:latin typeface="Arial" pitchFamily="34" charset="0"/>
          <a:cs typeface="Arial" pitchFamily="34" charset="0"/>
        </a:defRPr>
      </a:lvl2pPr>
      <a:lvl3pPr algn="l" rtl="0" fontAlgn="base">
        <a:lnSpc>
          <a:spcPct val="90000"/>
        </a:lnSpc>
        <a:spcBef>
          <a:spcPct val="0"/>
        </a:spcBef>
        <a:spcAft>
          <a:spcPct val="0"/>
        </a:spcAft>
        <a:defRPr sz="2800" b="1">
          <a:solidFill>
            <a:schemeClr val="tx2"/>
          </a:solidFill>
          <a:latin typeface="Arial" pitchFamily="34" charset="0"/>
          <a:cs typeface="Arial" pitchFamily="34" charset="0"/>
        </a:defRPr>
      </a:lvl3pPr>
      <a:lvl4pPr algn="l" rtl="0" fontAlgn="base">
        <a:lnSpc>
          <a:spcPct val="90000"/>
        </a:lnSpc>
        <a:spcBef>
          <a:spcPct val="0"/>
        </a:spcBef>
        <a:spcAft>
          <a:spcPct val="0"/>
        </a:spcAft>
        <a:defRPr sz="2800" b="1">
          <a:solidFill>
            <a:schemeClr val="tx2"/>
          </a:solidFill>
          <a:latin typeface="Arial" pitchFamily="34" charset="0"/>
          <a:cs typeface="Arial" pitchFamily="34" charset="0"/>
        </a:defRPr>
      </a:lvl4pPr>
      <a:lvl5pPr algn="l" rtl="0" fontAlgn="base">
        <a:lnSpc>
          <a:spcPct val="90000"/>
        </a:lnSpc>
        <a:spcBef>
          <a:spcPct val="0"/>
        </a:spcBef>
        <a:spcAft>
          <a:spcPct val="0"/>
        </a:spcAft>
        <a:defRPr sz="2800" b="1">
          <a:solidFill>
            <a:schemeClr val="tx2"/>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9pPr>
    </p:titleStyle>
    <p:bodyStyle>
      <a:lvl1pPr algn="l" rtl="0" fontAlgn="base">
        <a:spcBef>
          <a:spcPct val="20000"/>
        </a:spcBef>
        <a:spcAft>
          <a:spcPct val="20000"/>
        </a:spcAft>
        <a:buFont typeface="Wingdings" pitchFamily="2" charset="2"/>
        <a:defRPr>
          <a:solidFill>
            <a:schemeClr val="tx1"/>
          </a:solidFill>
          <a:latin typeface="+mn-lt"/>
          <a:ea typeface="+mn-ea"/>
          <a:cs typeface="+mn-cs"/>
        </a:defRPr>
      </a:lvl1pPr>
      <a:lvl2pPr marL="223838" indent="-222250" algn="l" rtl="0" fontAlgn="base">
        <a:spcBef>
          <a:spcPct val="20000"/>
        </a:spcBef>
        <a:spcAft>
          <a:spcPct val="20000"/>
        </a:spcAft>
        <a:buFont typeface="Wingdings" pitchFamily="2" charset="2"/>
        <a:buChar char=""/>
        <a:defRPr>
          <a:solidFill>
            <a:schemeClr val="tx1"/>
          </a:solidFill>
          <a:latin typeface="+mn-lt"/>
          <a:cs typeface="+mn-cs"/>
        </a:defRPr>
      </a:lvl2pPr>
      <a:lvl3pPr marL="465138" indent="-239713" algn="l" rtl="0" fontAlgn="base">
        <a:spcBef>
          <a:spcPct val="20000"/>
        </a:spcBef>
        <a:spcAft>
          <a:spcPct val="20000"/>
        </a:spcAft>
        <a:buFont typeface="Arial" charset="0"/>
        <a:buChar char="–"/>
        <a:defRPr sz="1400">
          <a:solidFill>
            <a:schemeClr val="tx1"/>
          </a:solidFill>
          <a:latin typeface="+mn-lt"/>
          <a:cs typeface="+mn-cs"/>
        </a:defRPr>
      </a:lvl3pPr>
      <a:lvl4pPr marL="657225" indent="-190500" algn="l" rtl="0" fontAlgn="base">
        <a:spcBef>
          <a:spcPct val="20000"/>
        </a:spcBef>
        <a:spcAft>
          <a:spcPct val="20000"/>
        </a:spcAft>
        <a:buFont typeface="Arial" charset="0"/>
        <a:buChar char="•"/>
        <a:defRPr sz="1400">
          <a:solidFill>
            <a:schemeClr val="tx1"/>
          </a:solidFill>
          <a:latin typeface="+mn-lt"/>
          <a:cs typeface="+mn-cs"/>
        </a:defRPr>
      </a:lvl4pPr>
      <a:lvl5pPr marL="850900" indent="-192088" algn="l" rtl="0" fontAlgn="base">
        <a:spcBef>
          <a:spcPct val="20000"/>
        </a:spcBef>
        <a:spcAft>
          <a:spcPct val="20000"/>
        </a:spcAft>
        <a:buFont typeface="Wingdings" pitchFamily="2" charset="2"/>
        <a:buChar char="§"/>
        <a:defRPr sz="1400">
          <a:solidFill>
            <a:schemeClr val="tx1"/>
          </a:solidFill>
          <a:latin typeface="+mn-lt"/>
          <a:cs typeface="+mn-cs"/>
        </a:defRPr>
      </a:lvl5pPr>
      <a:lvl6pPr marL="21240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6pPr>
      <a:lvl7pPr marL="25812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7pPr>
      <a:lvl8pPr marL="30384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8pPr>
      <a:lvl9pPr marL="34956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qms.millipore.com/SmartSolve/DUT_DOCUMENT_MAIN.aspx?ParID=0000000000000000001489725&amp;HdrId=0000000000000000001489725&amp;ItmId=0000000000000000001489725&amp;NavAction=Detail"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qms.millipore.com/SmartSolve/DUT_DOCUMENT_MAIN.aspx?ParID=0000000000000000001489725&amp;HdrId=0000000000000000001489725&amp;ItmId=0000000000000000001489725&amp;NavAction=Detai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r>
              <a:rPr lang="en-US"/>
              <a:t>GaMP5</a:t>
            </a:r>
            <a:br>
              <a:rPr lang="en-US"/>
            </a:br>
            <a:r>
              <a:rPr lang="en-US"/>
              <a:t/>
            </a:r>
            <a:br>
              <a:rPr lang="en-US"/>
            </a:br>
            <a:endParaRPr lang="fr-FR"/>
          </a:p>
        </p:txBody>
      </p:sp>
      <p:sp>
        <p:nvSpPr>
          <p:cNvPr id="9219" name="Subtitle 2"/>
          <p:cNvSpPr>
            <a:spLocks noGrp="1"/>
          </p:cNvSpPr>
          <p:nvPr>
            <p:ph type="subTitle" idx="1"/>
          </p:nvPr>
        </p:nvSpPr>
        <p:spPr/>
        <p:txBody>
          <a:bodyPr/>
          <a:lstStyle/>
          <a:p>
            <a:r>
              <a:rPr lang="en-US" dirty="0"/>
              <a:t>Compliance </a:t>
            </a:r>
            <a:r>
              <a:rPr lang="en-US" dirty="0" smtClean="0"/>
              <a:t>Key Elements for Regulated </a:t>
            </a:r>
            <a:r>
              <a:rPr lang="en-US" dirty="0"/>
              <a:t>Software</a:t>
            </a:r>
            <a:endParaRPr lang="fr-FR" dirty="0"/>
          </a:p>
        </p:txBody>
      </p:sp>
      <p:pic>
        <p:nvPicPr>
          <p:cNvPr id="9220" name="Picture 4" descr="GAMP-5.png"/>
          <p:cNvPicPr>
            <a:picLocks noChangeAspect="1"/>
          </p:cNvPicPr>
          <p:nvPr/>
        </p:nvPicPr>
        <p:blipFill>
          <a:blip r:embed="rId2" cstate="print"/>
          <a:srcRect/>
          <a:stretch>
            <a:fillRect/>
          </a:stretch>
        </p:blipFill>
        <p:spPr bwMode="auto">
          <a:xfrm>
            <a:off x="3830638" y="3371850"/>
            <a:ext cx="5313362"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6017EB-022F-4264-B824-69E764E24DEF}" type="slidenum">
              <a:rPr lang="en-GB" smtClean="0"/>
              <a:pPr/>
              <a:t>10</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Key </a:t>
            </a:r>
            <a:r>
              <a:rPr lang="fr-FR" sz="2800" b="1" kern="0" dirty="0" err="1">
                <a:solidFill>
                  <a:schemeClr val="tx2"/>
                </a:solidFill>
                <a:latin typeface="+mj-lt"/>
                <a:ea typeface="+mj-ea"/>
                <a:cs typeface="+mj-cs"/>
              </a:rPr>
              <a:t>Requirement</a:t>
            </a:r>
            <a:r>
              <a:rPr lang="fr-FR" sz="2800" b="1" kern="0" dirty="0">
                <a:solidFill>
                  <a:schemeClr val="tx2"/>
                </a:solidFill>
                <a:latin typeface="+mj-lt"/>
                <a:ea typeface="+mj-ea"/>
                <a:cs typeface="+mj-cs"/>
              </a:rPr>
              <a:t> 1 : </a:t>
            </a:r>
          </a:p>
          <a:p>
            <a:pPr>
              <a:lnSpc>
                <a:spcPct val="90000"/>
              </a:lnSpc>
              <a:defRPr/>
            </a:pPr>
            <a:r>
              <a:rPr lang="fr-FR" sz="2800" b="1" kern="0" dirty="0">
                <a:solidFill>
                  <a:schemeClr val="tx2"/>
                </a:solidFill>
                <a:latin typeface="+mj-lt"/>
                <a:ea typeface="+mj-ea"/>
                <a:cs typeface="+mj-cs"/>
              </a:rPr>
              <a:t>Product and </a:t>
            </a:r>
            <a:r>
              <a:rPr lang="fr-FR" sz="2800" b="1" kern="0" dirty="0" err="1">
                <a:solidFill>
                  <a:schemeClr val="tx2"/>
                </a:solidFill>
                <a:latin typeface="+mj-lt"/>
                <a:ea typeface="+mj-ea"/>
                <a:cs typeface="+mj-cs"/>
              </a:rPr>
              <a:t>process</a:t>
            </a:r>
            <a:r>
              <a:rPr lang="fr-FR" sz="2800" b="1" kern="0" dirty="0">
                <a:solidFill>
                  <a:schemeClr val="tx2"/>
                </a:solidFill>
                <a:latin typeface="+mj-lt"/>
                <a:ea typeface="+mj-ea"/>
                <a:cs typeface="+mj-cs"/>
              </a:rPr>
              <a:t> </a:t>
            </a:r>
            <a:r>
              <a:rPr lang="fr-FR" sz="2800" b="1" kern="0" dirty="0" err="1">
                <a:solidFill>
                  <a:schemeClr val="tx2"/>
                </a:solidFill>
                <a:latin typeface="+mj-lt"/>
                <a:ea typeface="+mj-ea"/>
                <a:cs typeface="+mj-cs"/>
              </a:rPr>
              <a:t>understanding</a:t>
            </a:r>
            <a:endParaRPr lang="fr-FR" sz="2800" b="1" kern="0" dirty="0">
              <a:solidFill>
                <a:schemeClr val="tx2"/>
              </a:solidFill>
              <a:latin typeface="+mj-lt"/>
              <a:ea typeface="+mj-ea"/>
              <a:cs typeface="+mj-cs"/>
            </a:endParaRPr>
          </a:p>
        </p:txBody>
      </p:sp>
      <p:sp>
        <p:nvSpPr>
          <p:cNvPr id="6" name="Content Placeholder 2"/>
          <p:cNvSpPr txBox="1">
            <a:spLocks/>
          </p:cNvSpPr>
          <p:nvPr/>
        </p:nvSpPr>
        <p:spPr>
          <a:xfrm>
            <a:off x="457200" y="1908175"/>
            <a:ext cx="8077200" cy="4730750"/>
          </a:xfrm>
          <a:prstGeom prst="rect">
            <a:avLst/>
          </a:prstGeom>
        </p:spPr>
        <p:txBody>
          <a:bodyPr/>
          <a:lstStyle/>
          <a:p>
            <a:pPr>
              <a:defRPr/>
            </a:pPr>
            <a:r>
              <a:rPr lang="en-US" dirty="0"/>
              <a:t>An understanding of the supported pharmaceutical/regulated process is fundamental  for determining system requirements.</a:t>
            </a:r>
          </a:p>
          <a:p>
            <a:pPr>
              <a:defRPr/>
            </a:pPr>
            <a:endParaRPr lang="en-US" kern="0" dirty="0"/>
          </a:p>
          <a:p>
            <a:pPr>
              <a:defRPr/>
            </a:pPr>
            <a:r>
              <a:rPr lang="en-US" kern="0" dirty="0"/>
              <a:t>Product and process understanding is key for science based and risk based decisions to ensure the system is fit for intending use</a:t>
            </a:r>
          </a:p>
          <a:p>
            <a:pPr>
              <a:defRPr/>
            </a:pPr>
            <a:endParaRPr lang="en-US" kern="0" dirty="0"/>
          </a:p>
          <a:p>
            <a:pPr>
              <a:defRPr/>
            </a:pPr>
            <a:r>
              <a:rPr lang="en-US" kern="0" dirty="0"/>
              <a:t>The role of </a:t>
            </a:r>
            <a:r>
              <a:rPr lang="en-US" b="1" kern="0" dirty="0"/>
              <a:t>final user </a:t>
            </a:r>
            <a:r>
              <a:rPr lang="en-US" kern="0" dirty="0"/>
              <a:t>and </a:t>
            </a:r>
            <a:r>
              <a:rPr lang="en-US" b="1" kern="0" dirty="0"/>
              <a:t>marketing</a:t>
            </a:r>
            <a:r>
              <a:rPr lang="en-US" kern="0" dirty="0"/>
              <a:t> in defining user requirements is key for effective and efficient compliance and achievement of business benefit of GAMP methodology.</a:t>
            </a:r>
          </a:p>
          <a:p>
            <a:pPr>
              <a:defRPr/>
            </a:pPr>
            <a:endParaRPr lang="en-US" kern="0" dirty="0"/>
          </a:p>
          <a:p>
            <a:pPr>
              <a:defRPr/>
            </a:pPr>
            <a:r>
              <a:rPr lang="en-US" kern="0" dirty="0"/>
              <a:t>Voice of customer (VOC) and </a:t>
            </a:r>
            <a:r>
              <a:rPr lang="en-US" kern="0" dirty="0" smtClean="0"/>
              <a:t>User </a:t>
            </a:r>
            <a:r>
              <a:rPr lang="en-US" kern="0" dirty="0"/>
              <a:t>requirement Specifications (URS)</a:t>
            </a:r>
          </a:p>
          <a:p>
            <a:pPr>
              <a:defRPr/>
            </a:pPr>
            <a:r>
              <a:rPr lang="en-US" kern="0" dirty="0"/>
              <a:t>are key deliverable to met this </a:t>
            </a:r>
            <a:r>
              <a:rPr lang="en-US" kern="0" dirty="0" smtClean="0"/>
              <a:t>requirement.</a:t>
            </a:r>
          </a:p>
          <a:p>
            <a:pPr>
              <a:defRPr/>
            </a:pPr>
            <a:endParaRPr lang="fr-FR" kern="0" dirty="0"/>
          </a:p>
          <a:p>
            <a:pPr>
              <a:defRPr/>
            </a:pPr>
            <a:r>
              <a:rPr lang="fr-FR" kern="0" dirty="0" smtClean="0"/>
              <a:t>Marketing </a:t>
            </a:r>
            <a:r>
              <a:rPr lang="fr-FR" kern="0" dirty="0" err="1" smtClean="0"/>
              <a:t>is</a:t>
            </a:r>
            <a:r>
              <a:rPr lang="fr-FR" kern="0" dirty="0" smtClean="0"/>
              <a:t> the </a:t>
            </a:r>
            <a:r>
              <a:rPr lang="fr-FR" kern="0" dirty="0" err="1" smtClean="0"/>
              <a:t>owner</a:t>
            </a:r>
            <a:r>
              <a:rPr lang="fr-FR" kern="0" dirty="0" smtClean="0"/>
              <a:t> of </a:t>
            </a:r>
            <a:r>
              <a:rPr lang="fr-FR" kern="0" dirty="0" err="1" smtClean="0"/>
              <a:t>these</a:t>
            </a:r>
            <a:r>
              <a:rPr lang="fr-FR" kern="0" dirty="0" smtClean="0"/>
              <a:t> </a:t>
            </a:r>
            <a:r>
              <a:rPr lang="fr-FR" kern="0" dirty="0" err="1" smtClean="0"/>
              <a:t>deliverable</a:t>
            </a:r>
            <a:r>
              <a:rPr lang="fr-FR" kern="0" dirty="0" smtClean="0"/>
              <a:t> </a:t>
            </a:r>
          </a:p>
          <a:p>
            <a:pPr>
              <a:defRPr/>
            </a:pPr>
            <a:r>
              <a:rPr lang="fr-FR" kern="0" dirty="0" smtClean="0"/>
              <a:t>for </a:t>
            </a:r>
            <a:r>
              <a:rPr lang="fr-FR" kern="0" dirty="0" err="1" smtClean="0"/>
              <a:t>GaMP</a:t>
            </a:r>
            <a:r>
              <a:rPr lang="fr-FR" kern="0" dirty="0" smtClean="0"/>
              <a:t> softwares</a:t>
            </a: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pic>
        <p:nvPicPr>
          <p:cNvPr id="21510" name="Picture 2" descr="C:\Daten\SchuetzeCl\TTS_TTN\Projekte\Merck\CM\Infoveranstaltungen\Fotolia_29961581_S.jpg"/>
          <p:cNvPicPr>
            <a:picLocks noChangeAspect="1" noChangeArrowheads="1"/>
          </p:cNvPicPr>
          <p:nvPr/>
        </p:nvPicPr>
        <p:blipFill>
          <a:blip r:embed="rId2" cstate="print"/>
          <a:srcRect b="19550"/>
          <a:stretch>
            <a:fillRect/>
          </a:stretch>
        </p:blipFill>
        <p:spPr bwMode="auto">
          <a:xfrm>
            <a:off x="5353844" y="5089589"/>
            <a:ext cx="3562350" cy="19462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F4F1767-ED1E-4273-B30B-C217CF5BFC59}" type="slidenum">
              <a:rPr lang="en-GB" smtClean="0"/>
              <a:pPr/>
              <a:t>11</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Key </a:t>
            </a:r>
            <a:r>
              <a:rPr lang="fr-FR" sz="2800" b="1" kern="0" dirty="0" err="1">
                <a:solidFill>
                  <a:schemeClr val="tx2"/>
                </a:solidFill>
                <a:latin typeface="+mj-lt"/>
                <a:ea typeface="+mj-ea"/>
                <a:cs typeface="+mj-cs"/>
              </a:rPr>
              <a:t>requirement</a:t>
            </a:r>
            <a:r>
              <a:rPr lang="fr-FR" sz="2800" b="1" kern="0" dirty="0">
                <a:solidFill>
                  <a:schemeClr val="tx2"/>
                </a:solidFill>
                <a:latin typeface="+mj-lt"/>
                <a:ea typeface="+mj-ea"/>
                <a:cs typeface="+mj-cs"/>
              </a:rPr>
              <a:t> 2 :</a:t>
            </a:r>
          </a:p>
          <a:p>
            <a:pPr>
              <a:lnSpc>
                <a:spcPct val="90000"/>
              </a:lnSpc>
              <a:defRPr/>
            </a:pPr>
            <a:r>
              <a:rPr lang="fr-FR" sz="2800" b="1" kern="0" dirty="0">
                <a:solidFill>
                  <a:schemeClr val="tx2"/>
                </a:solidFill>
                <a:latin typeface="+mj-lt"/>
                <a:ea typeface="+mj-ea"/>
                <a:cs typeface="+mj-cs"/>
              </a:rPr>
              <a:t>Life cycle </a:t>
            </a:r>
            <a:r>
              <a:rPr lang="fr-FR" sz="2800" b="1" kern="0" dirty="0" err="1">
                <a:solidFill>
                  <a:schemeClr val="tx2"/>
                </a:solidFill>
                <a:latin typeface="+mj-lt"/>
                <a:ea typeface="+mj-ea"/>
                <a:cs typeface="+mj-cs"/>
              </a:rPr>
              <a:t>approach</a:t>
            </a:r>
            <a:r>
              <a:rPr lang="fr-FR" sz="2800" b="1" kern="0" dirty="0">
                <a:solidFill>
                  <a:schemeClr val="tx2"/>
                </a:solidFill>
                <a:latin typeface="+mj-lt"/>
                <a:ea typeface="+mj-ea"/>
                <a:cs typeface="+mj-cs"/>
              </a:rPr>
              <a:t> </a:t>
            </a:r>
            <a:r>
              <a:rPr lang="fr-FR" sz="2800" b="1" kern="0" dirty="0" err="1">
                <a:solidFill>
                  <a:schemeClr val="tx2"/>
                </a:solidFill>
                <a:latin typeface="+mj-lt"/>
                <a:ea typeface="+mj-ea"/>
                <a:cs typeface="+mj-cs"/>
              </a:rPr>
              <a:t>within</a:t>
            </a:r>
            <a:r>
              <a:rPr lang="fr-FR" sz="2800" b="1" kern="0" dirty="0">
                <a:solidFill>
                  <a:schemeClr val="tx2"/>
                </a:solidFill>
                <a:latin typeface="+mj-lt"/>
                <a:ea typeface="+mj-ea"/>
                <a:cs typeface="+mj-cs"/>
              </a:rPr>
              <a:t> QMS</a:t>
            </a:r>
          </a:p>
        </p:txBody>
      </p:sp>
      <p:sp>
        <p:nvSpPr>
          <p:cNvPr id="6" name="Content Placeholder 2"/>
          <p:cNvSpPr txBox="1">
            <a:spLocks/>
          </p:cNvSpPr>
          <p:nvPr/>
        </p:nvSpPr>
        <p:spPr>
          <a:xfrm>
            <a:off x="457200" y="1766888"/>
            <a:ext cx="7715250" cy="4821237"/>
          </a:xfrm>
          <a:prstGeom prst="rect">
            <a:avLst/>
          </a:prstGeom>
        </p:spPr>
        <p:txBody>
          <a:bodyPr/>
          <a:lstStyle/>
          <a:p>
            <a:pPr>
              <a:defRPr/>
            </a:pPr>
            <a:r>
              <a:rPr lang="en-US" dirty="0"/>
              <a:t>GAMP5 require that the whole life of computerized system (from concept to retirement) is controlled in a Quality Management System</a:t>
            </a:r>
            <a:r>
              <a:rPr lang="en-US" kern="0" dirty="0"/>
              <a:t>:</a:t>
            </a:r>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endParaRPr lang="en-US" kern="0" dirty="0"/>
          </a:p>
          <a:p>
            <a:pPr>
              <a:defRPr/>
            </a:pPr>
            <a:r>
              <a:rPr lang="en-US" kern="0" dirty="0"/>
              <a:t>For Millipore it implies that operational changes and retirement are anticipated in software design and </a:t>
            </a:r>
            <a:r>
              <a:rPr lang="en-US" kern="0" dirty="0" smtClean="0"/>
              <a:t>documentation, and that documentation follow quality approval cycle.</a:t>
            </a:r>
            <a:endParaRPr lang="en-US" kern="0" dirty="0"/>
          </a:p>
          <a:p>
            <a:pPr>
              <a:defRPr/>
            </a:pPr>
            <a:endParaRPr lang="en-US" kern="0" dirty="0"/>
          </a:p>
          <a:p>
            <a:pPr>
              <a:defRPr/>
            </a:pPr>
            <a:endParaRPr lang="en-US" kern="0" dirty="0"/>
          </a:p>
          <a:p>
            <a:pPr marL="850900" lvl="4" indent="-192088">
              <a:spcBef>
                <a:spcPct val="20000"/>
              </a:spcBef>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pic>
        <p:nvPicPr>
          <p:cNvPr id="22534" name="Picture 4" descr="G5 Main_fig 3-2"/>
          <p:cNvPicPr>
            <a:picLocks noChangeAspect="1" noChangeArrowheads="1"/>
          </p:cNvPicPr>
          <p:nvPr/>
        </p:nvPicPr>
        <p:blipFill>
          <a:blip r:embed="rId3" cstate="print"/>
          <a:srcRect/>
          <a:stretch>
            <a:fillRect/>
          </a:stretch>
        </p:blipFill>
        <p:spPr bwMode="auto">
          <a:xfrm>
            <a:off x="1541463" y="2506663"/>
            <a:ext cx="5262562" cy="33686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9641A82-8903-4BCC-8CC5-D0C76F65E8A7}" type="slidenum">
              <a:rPr lang="en-GB" smtClean="0"/>
              <a:pPr/>
              <a:t>12</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Key </a:t>
            </a:r>
            <a:r>
              <a:rPr lang="fr-FR" sz="2800" b="1" kern="0" dirty="0" err="1">
                <a:solidFill>
                  <a:schemeClr val="tx2"/>
                </a:solidFill>
                <a:latin typeface="+mj-lt"/>
                <a:ea typeface="+mj-ea"/>
                <a:cs typeface="+mj-cs"/>
              </a:rPr>
              <a:t>Requirement</a:t>
            </a:r>
            <a:r>
              <a:rPr lang="fr-FR" sz="2800" b="1" kern="0" dirty="0">
                <a:solidFill>
                  <a:schemeClr val="tx2"/>
                </a:solidFill>
                <a:latin typeface="+mj-lt"/>
                <a:ea typeface="+mj-ea"/>
                <a:cs typeface="+mj-cs"/>
              </a:rPr>
              <a:t> 3 :</a:t>
            </a:r>
          </a:p>
          <a:p>
            <a:pPr>
              <a:lnSpc>
                <a:spcPct val="90000"/>
              </a:lnSpc>
              <a:defRPr/>
            </a:pPr>
            <a:r>
              <a:rPr lang="fr-FR" sz="2800" b="1" kern="0" dirty="0" err="1">
                <a:solidFill>
                  <a:schemeClr val="tx2"/>
                </a:solidFill>
                <a:latin typeface="+mj-lt"/>
                <a:ea typeface="+mj-ea"/>
                <a:cs typeface="+mj-cs"/>
              </a:rPr>
              <a:t>Scalable</a:t>
            </a:r>
            <a:r>
              <a:rPr lang="fr-FR" sz="2800" b="1" kern="0" dirty="0">
                <a:solidFill>
                  <a:schemeClr val="tx2"/>
                </a:solidFill>
                <a:latin typeface="+mj-lt"/>
                <a:ea typeface="+mj-ea"/>
                <a:cs typeface="+mj-cs"/>
              </a:rPr>
              <a:t> life cycle </a:t>
            </a:r>
            <a:r>
              <a:rPr lang="fr-FR" sz="2800" b="1" kern="0" dirty="0" err="1">
                <a:solidFill>
                  <a:schemeClr val="tx2"/>
                </a:solidFill>
                <a:latin typeface="+mj-lt"/>
                <a:ea typeface="+mj-ea"/>
                <a:cs typeface="+mj-cs"/>
              </a:rPr>
              <a:t>activities</a:t>
            </a:r>
            <a:endParaRPr lang="fr-FR" sz="2800" b="1" kern="0" dirty="0">
              <a:solidFill>
                <a:schemeClr val="tx2"/>
              </a:solidFill>
              <a:latin typeface="+mj-lt"/>
              <a:ea typeface="+mj-ea"/>
              <a:cs typeface="+mj-cs"/>
            </a:endParaRPr>
          </a:p>
        </p:txBody>
      </p:sp>
      <p:sp>
        <p:nvSpPr>
          <p:cNvPr id="6" name="Content Placeholder 2"/>
          <p:cNvSpPr txBox="1">
            <a:spLocks/>
          </p:cNvSpPr>
          <p:nvPr/>
        </p:nvSpPr>
        <p:spPr>
          <a:xfrm>
            <a:off x="624237" y="1681544"/>
            <a:ext cx="8104188" cy="4197350"/>
          </a:xfrm>
          <a:prstGeom prst="rect">
            <a:avLst/>
          </a:prstGeom>
        </p:spPr>
        <p:txBody>
          <a:bodyPr/>
          <a:lstStyle/>
          <a:p>
            <a:pPr marL="850900" lvl="4" indent="-192088">
              <a:spcBef>
                <a:spcPct val="20000"/>
              </a:spcBef>
              <a:buFont typeface="Arial" charset="0"/>
              <a:buChar char="•"/>
              <a:defRPr/>
            </a:pPr>
            <a:endParaRPr lang="en-US" kern="0" dirty="0"/>
          </a:p>
          <a:p>
            <a:pPr marL="393700" lvl="3" indent="-192088">
              <a:spcBef>
                <a:spcPct val="20000"/>
              </a:spcBef>
              <a:defRPr/>
            </a:pPr>
            <a:endParaRPr lang="en-US" kern="0" dirty="0"/>
          </a:p>
          <a:p>
            <a:pPr marL="393700" lvl="3" indent="-192088">
              <a:spcBef>
                <a:spcPct val="20000"/>
              </a:spcBef>
              <a:defRPr/>
            </a:pPr>
            <a:r>
              <a:rPr lang="en-US" kern="0" dirty="0"/>
              <a:t>Life cycle approach should be scaled according to :</a:t>
            </a:r>
          </a:p>
          <a:p>
            <a:pPr marL="850900" lvl="4" indent="-192088">
              <a:spcBef>
                <a:spcPct val="20000"/>
              </a:spcBef>
              <a:buFont typeface="Arial" pitchFamily="34" charset="0"/>
              <a:buChar char="•"/>
              <a:defRPr/>
            </a:pPr>
            <a:r>
              <a:rPr lang="en-US" sz="1400" kern="0" dirty="0"/>
              <a:t>System impacts on patient safety, product quality, data integrity</a:t>
            </a:r>
          </a:p>
          <a:p>
            <a:pPr marL="850900" lvl="4" indent="-192088">
              <a:spcBef>
                <a:spcPct val="20000"/>
              </a:spcBef>
              <a:buFont typeface="Arial" pitchFamily="34" charset="0"/>
              <a:buChar char="•"/>
              <a:defRPr/>
            </a:pPr>
            <a:r>
              <a:rPr lang="en-US" sz="1400" kern="0" dirty="0"/>
              <a:t>System complexity or novelty (according GAMP categorization of software/hardware)</a:t>
            </a:r>
          </a:p>
          <a:p>
            <a:pPr marL="850900" lvl="4" indent="-192088">
              <a:spcBef>
                <a:spcPct val="20000"/>
              </a:spcBef>
              <a:buFont typeface="Arial" pitchFamily="34" charset="0"/>
              <a:buChar char="•"/>
              <a:defRPr/>
            </a:pPr>
            <a:r>
              <a:rPr lang="en-US" sz="1400" kern="0" dirty="0"/>
              <a:t>Supplier capability according to supplier assessment</a:t>
            </a:r>
          </a:p>
          <a:p>
            <a:pPr marL="393700" lvl="3" indent="-192088">
              <a:spcBef>
                <a:spcPct val="20000"/>
              </a:spcBef>
              <a:defRPr/>
            </a:pPr>
            <a:endParaRPr lang="en-US" kern="0" dirty="0"/>
          </a:p>
          <a:p>
            <a:pPr marL="393700" lvl="3" indent="-192088">
              <a:spcBef>
                <a:spcPct val="20000"/>
              </a:spcBef>
              <a:defRPr/>
            </a:pPr>
            <a:r>
              <a:rPr lang="en-US" kern="0" dirty="0"/>
              <a:t>Strategy should be clearly documented in dedicated Validation Plan,</a:t>
            </a:r>
          </a:p>
          <a:p>
            <a:pPr marL="393700" lvl="3" indent="-192088">
              <a:spcBef>
                <a:spcPct val="20000"/>
              </a:spcBef>
              <a:defRPr/>
            </a:pPr>
            <a:r>
              <a:rPr lang="en-US" kern="0" dirty="0"/>
              <a:t>and should follow established and approved policies and procedures</a:t>
            </a:r>
          </a:p>
          <a:p>
            <a:pPr marL="850900" lvl="4" indent="-192088">
              <a:spcBef>
                <a:spcPct val="20000"/>
              </a:spcBef>
              <a:defRPr/>
            </a:pPr>
            <a:endParaRPr lang="en-US" kern="0" dirty="0"/>
          </a:p>
          <a:p>
            <a:pPr marL="393700" lvl="3" indent="-192088">
              <a:spcBef>
                <a:spcPct val="20000"/>
              </a:spcBef>
              <a:defRPr/>
            </a:pPr>
            <a:r>
              <a:rPr lang="en-US" kern="0" dirty="0"/>
              <a:t>Design Control, validation (and revalidation) efforts have to be proportionate </a:t>
            </a:r>
          </a:p>
          <a:p>
            <a:pPr marL="393700" lvl="3" indent="-192088">
              <a:spcBef>
                <a:spcPct val="20000"/>
              </a:spcBef>
              <a:defRPr/>
            </a:pPr>
            <a:r>
              <a:rPr lang="en-US" kern="0" dirty="0"/>
              <a:t>to software categorization, risks and complexity</a:t>
            </a:r>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837C4C0-9ED0-44D8-8E33-DE9A00D9C3F3}" type="slidenum">
              <a:rPr lang="en-GB" smtClean="0"/>
              <a:pPr/>
              <a:t>13</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rPr>
              <a:t>Key </a:t>
            </a:r>
            <a:r>
              <a:rPr lang="fr-FR" sz="2800" b="1" kern="0" dirty="0" err="1">
                <a:solidFill>
                  <a:schemeClr val="tx2"/>
                </a:solidFill>
              </a:rPr>
              <a:t>Requirement</a:t>
            </a:r>
            <a:r>
              <a:rPr lang="fr-FR" sz="2800" b="1" kern="0" dirty="0">
                <a:solidFill>
                  <a:schemeClr val="tx2"/>
                </a:solidFill>
              </a:rPr>
              <a:t> 4 :</a:t>
            </a:r>
          </a:p>
          <a:p>
            <a:pPr>
              <a:lnSpc>
                <a:spcPct val="90000"/>
              </a:lnSpc>
              <a:defRPr/>
            </a:pPr>
            <a:r>
              <a:rPr lang="fr-FR" sz="2800" b="1" kern="0" dirty="0">
                <a:solidFill>
                  <a:schemeClr val="tx2"/>
                </a:solidFill>
                <a:latin typeface="+mj-lt"/>
                <a:ea typeface="+mj-ea"/>
                <a:cs typeface="+mj-cs"/>
              </a:rPr>
              <a:t>Science </a:t>
            </a:r>
            <a:r>
              <a:rPr lang="fr-FR" sz="2800" b="1" kern="0" dirty="0" err="1">
                <a:solidFill>
                  <a:schemeClr val="tx2"/>
                </a:solidFill>
                <a:latin typeface="+mj-lt"/>
                <a:ea typeface="+mj-ea"/>
                <a:cs typeface="+mj-cs"/>
              </a:rPr>
              <a:t>based</a:t>
            </a:r>
            <a:r>
              <a:rPr lang="fr-FR" sz="2800" b="1" kern="0" dirty="0">
                <a:solidFill>
                  <a:schemeClr val="tx2"/>
                </a:solidFill>
                <a:latin typeface="+mj-lt"/>
                <a:ea typeface="+mj-ea"/>
                <a:cs typeface="+mj-cs"/>
              </a:rPr>
              <a:t> </a:t>
            </a:r>
            <a:r>
              <a:rPr lang="fr-FR" sz="2800" b="1" kern="0" dirty="0" err="1">
                <a:solidFill>
                  <a:schemeClr val="tx2"/>
                </a:solidFill>
                <a:latin typeface="+mj-lt"/>
                <a:ea typeface="+mj-ea"/>
                <a:cs typeface="+mj-cs"/>
              </a:rPr>
              <a:t>risk</a:t>
            </a:r>
            <a:r>
              <a:rPr lang="fr-FR" sz="2800" b="1" kern="0" dirty="0">
                <a:solidFill>
                  <a:schemeClr val="tx2"/>
                </a:solidFill>
                <a:latin typeface="+mj-lt"/>
                <a:ea typeface="+mj-ea"/>
                <a:cs typeface="+mj-cs"/>
              </a:rPr>
              <a:t> management</a:t>
            </a:r>
          </a:p>
        </p:txBody>
      </p:sp>
      <p:sp>
        <p:nvSpPr>
          <p:cNvPr id="6" name="Content Placeholder 2"/>
          <p:cNvSpPr txBox="1">
            <a:spLocks/>
          </p:cNvSpPr>
          <p:nvPr/>
        </p:nvSpPr>
        <p:spPr>
          <a:xfrm>
            <a:off x="866775" y="1766888"/>
            <a:ext cx="7305675" cy="5014912"/>
          </a:xfrm>
          <a:prstGeom prst="rect">
            <a:avLst/>
          </a:prstGeom>
        </p:spPr>
        <p:txBody>
          <a:bodyPr/>
          <a:lstStyle/>
          <a:p>
            <a:pPr>
              <a:defRPr/>
            </a:pPr>
            <a:endParaRPr lang="en-US" dirty="0"/>
          </a:p>
          <a:p>
            <a:pPr lvl="1">
              <a:defRPr/>
            </a:pPr>
            <a:endParaRPr lang="en-US" dirty="0"/>
          </a:p>
          <a:p>
            <a:pPr>
              <a:defRPr/>
            </a:pPr>
            <a:r>
              <a:rPr lang="en-US" dirty="0"/>
              <a:t>A systematic process for </a:t>
            </a:r>
            <a:r>
              <a:rPr lang="en-US" u="sng" dirty="0"/>
              <a:t>assessment</a:t>
            </a:r>
            <a:r>
              <a:rPr lang="en-US" dirty="0"/>
              <a:t>, </a:t>
            </a:r>
            <a:r>
              <a:rPr lang="en-US" u="sng" dirty="0"/>
              <a:t>control</a:t>
            </a:r>
            <a:r>
              <a:rPr lang="en-US" dirty="0"/>
              <a:t>, </a:t>
            </a:r>
            <a:r>
              <a:rPr lang="en-US" u="sng" dirty="0"/>
              <a:t>communication</a:t>
            </a:r>
            <a:r>
              <a:rPr lang="en-US" dirty="0"/>
              <a:t> and </a:t>
            </a:r>
            <a:r>
              <a:rPr lang="en-US" u="sng" dirty="0"/>
              <a:t>review</a:t>
            </a:r>
            <a:r>
              <a:rPr lang="en-US" dirty="0"/>
              <a:t> of risks has to be established</a:t>
            </a:r>
          </a:p>
          <a:p>
            <a:pPr>
              <a:defRPr/>
            </a:pPr>
            <a:endParaRPr lang="en-US" kern="0" dirty="0"/>
          </a:p>
          <a:p>
            <a:pPr>
              <a:defRPr/>
            </a:pPr>
            <a:endParaRPr lang="en-US" kern="0" dirty="0"/>
          </a:p>
          <a:p>
            <a:pPr>
              <a:defRPr/>
            </a:pPr>
            <a:r>
              <a:rPr lang="en-US" kern="0" dirty="0"/>
              <a:t>Application of quality risk management enables </a:t>
            </a:r>
            <a:r>
              <a:rPr lang="en-US" u="sng" kern="0" dirty="0"/>
              <a:t>validation efforts to be focused</a:t>
            </a:r>
            <a:r>
              <a:rPr lang="en-US" kern="0" dirty="0"/>
              <a:t> on critical aspect of computerized system</a:t>
            </a:r>
          </a:p>
          <a:p>
            <a:pPr>
              <a:defRPr/>
            </a:pPr>
            <a:endParaRPr lang="en-US" kern="0" dirty="0"/>
          </a:p>
          <a:p>
            <a:pPr>
              <a:defRPr/>
            </a:pPr>
            <a:endParaRPr lang="en-US" kern="0" dirty="0"/>
          </a:p>
          <a:p>
            <a:pPr>
              <a:defRPr/>
            </a:pPr>
            <a:r>
              <a:rPr lang="en-US" u="sng" kern="0" dirty="0"/>
              <a:t>Science based</a:t>
            </a:r>
            <a:r>
              <a:rPr lang="en-US" kern="0" dirty="0"/>
              <a:t> : qualitative (but fact based) or quantitative techniques have to be used to identify and manage risk</a:t>
            </a:r>
          </a:p>
          <a:p>
            <a:pPr>
              <a:defRPr/>
            </a:pPr>
            <a:endParaRPr lang="en-US" kern="0" dirty="0"/>
          </a:p>
          <a:p>
            <a:pPr>
              <a:buFont typeface="Arial" pitchFamily="34" charset="0"/>
              <a:buChar char="•"/>
              <a:defRPr/>
            </a:pPr>
            <a:r>
              <a:rPr lang="en-US" sz="1400" kern="0" dirty="0"/>
              <a:t>FMEA is a recommended tool</a:t>
            </a:r>
          </a:p>
          <a:p>
            <a:pPr>
              <a:buFont typeface="Arial" pitchFamily="34" charset="0"/>
              <a:buChar char="•"/>
              <a:defRPr/>
            </a:pPr>
            <a:r>
              <a:rPr lang="en-US" sz="1400" kern="0" dirty="0"/>
              <a:t>Functional risk assessment need to be systematic (each function </a:t>
            </a:r>
            <a:r>
              <a:rPr lang="en-US" sz="1400" kern="0" dirty="0" err="1"/>
              <a:t>analysed</a:t>
            </a:r>
            <a:r>
              <a:rPr lang="en-US" sz="1400" kern="0" dirty="0"/>
              <a:t>)</a:t>
            </a:r>
          </a:p>
          <a:p>
            <a:pPr>
              <a:buFont typeface="Arial" pitchFamily="34" charset="0"/>
              <a:buChar char="•"/>
              <a:defRPr/>
            </a:pPr>
            <a:r>
              <a:rPr lang="en-US" sz="1400" kern="0" dirty="0"/>
              <a:t>Need for further assessment (deeper in design/module specifications) has to be formally evaluated and documented</a:t>
            </a:r>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0D4F762-AD3D-4AFD-87D2-B8FE4763CE7F}" type="slidenum">
              <a:rPr lang="en-GB" smtClean="0"/>
              <a:pPr/>
              <a:t>14</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Key </a:t>
            </a:r>
            <a:r>
              <a:rPr lang="fr-FR" sz="2800" b="1" kern="0" dirty="0" err="1">
                <a:solidFill>
                  <a:schemeClr val="tx2"/>
                </a:solidFill>
                <a:latin typeface="+mj-lt"/>
                <a:ea typeface="+mj-ea"/>
                <a:cs typeface="+mj-cs"/>
              </a:rPr>
              <a:t>requirement</a:t>
            </a:r>
            <a:r>
              <a:rPr lang="fr-FR" sz="2800" b="1" kern="0" dirty="0">
                <a:solidFill>
                  <a:schemeClr val="tx2"/>
                </a:solidFill>
                <a:latin typeface="+mj-lt"/>
                <a:ea typeface="+mj-ea"/>
                <a:cs typeface="+mj-cs"/>
              </a:rPr>
              <a:t> 5 : </a:t>
            </a:r>
          </a:p>
          <a:p>
            <a:pPr>
              <a:lnSpc>
                <a:spcPct val="90000"/>
              </a:lnSpc>
              <a:defRPr/>
            </a:pPr>
            <a:r>
              <a:rPr lang="fr-FR" sz="2800" b="1" kern="0" dirty="0" err="1">
                <a:solidFill>
                  <a:schemeClr val="tx2"/>
                </a:solidFill>
                <a:latin typeface="+mj-lt"/>
                <a:ea typeface="+mj-ea"/>
                <a:cs typeface="+mj-cs"/>
              </a:rPr>
              <a:t>Leveraging</a:t>
            </a:r>
            <a:r>
              <a:rPr lang="fr-FR" sz="2800" b="1" kern="0" dirty="0">
                <a:solidFill>
                  <a:schemeClr val="tx2"/>
                </a:solidFill>
                <a:latin typeface="+mj-lt"/>
                <a:ea typeface="+mj-ea"/>
                <a:cs typeface="+mj-cs"/>
              </a:rPr>
              <a:t> supplier </a:t>
            </a:r>
            <a:r>
              <a:rPr lang="fr-FR" sz="2800" b="1" kern="0" dirty="0" err="1">
                <a:solidFill>
                  <a:schemeClr val="tx2"/>
                </a:solidFill>
                <a:latin typeface="+mj-lt"/>
                <a:ea typeface="+mj-ea"/>
                <a:cs typeface="+mj-cs"/>
              </a:rPr>
              <a:t>involvement</a:t>
            </a:r>
            <a:endParaRPr lang="fr-FR" sz="2800" b="1" kern="0" dirty="0">
              <a:solidFill>
                <a:schemeClr val="tx2"/>
              </a:solidFill>
              <a:latin typeface="+mj-lt"/>
              <a:ea typeface="+mj-ea"/>
              <a:cs typeface="+mj-cs"/>
            </a:endParaRPr>
          </a:p>
        </p:txBody>
      </p:sp>
      <p:sp>
        <p:nvSpPr>
          <p:cNvPr id="6" name="Content Placeholder 2"/>
          <p:cNvSpPr txBox="1">
            <a:spLocks/>
          </p:cNvSpPr>
          <p:nvPr/>
        </p:nvSpPr>
        <p:spPr>
          <a:xfrm>
            <a:off x="881063" y="1766888"/>
            <a:ext cx="7715250" cy="5014912"/>
          </a:xfrm>
          <a:prstGeom prst="rect">
            <a:avLst/>
          </a:prstGeom>
        </p:spPr>
        <p:txBody>
          <a:bodyPr/>
          <a:lstStyle/>
          <a:p>
            <a:pPr>
              <a:defRPr/>
            </a:pPr>
            <a:endParaRPr lang="en-US" dirty="0"/>
          </a:p>
          <a:p>
            <a:pPr>
              <a:defRPr/>
            </a:pPr>
            <a:endParaRPr lang="en-US" dirty="0"/>
          </a:p>
          <a:p>
            <a:pPr>
              <a:defRPr/>
            </a:pPr>
            <a:r>
              <a:rPr lang="en-US" dirty="0"/>
              <a:t>GAMP requests Regulated companies (our customers)  to seek to maximize supplier (Millipore) involvement through :</a:t>
            </a:r>
            <a:endParaRPr lang="en-US" kern="0" dirty="0">
              <a:latin typeface="+mn-lt"/>
            </a:endParaRPr>
          </a:p>
          <a:p>
            <a:pPr lvl="1">
              <a:buFont typeface="Arial" pitchFamily="34" charset="0"/>
              <a:buChar char="•"/>
              <a:defRPr/>
            </a:pPr>
            <a:r>
              <a:rPr lang="en-US" sz="1400" kern="0" dirty="0">
                <a:latin typeface="+mn-lt"/>
              </a:rPr>
              <a:t> Supplier assistance for requirements definition</a:t>
            </a:r>
          </a:p>
          <a:p>
            <a:pPr lvl="1">
              <a:buFont typeface="Arial" pitchFamily="34" charset="0"/>
              <a:buChar char="•"/>
              <a:defRPr/>
            </a:pPr>
            <a:r>
              <a:rPr lang="en-US" sz="1400" kern="0" dirty="0">
                <a:latin typeface="+mn-lt"/>
              </a:rPr>
              <a:t> Supplier Risk management</a:t>
            </a:r>
          </a:p>
          <a:p>
            <a:pPr lvl="1">
              <a:buFont typeface="Arial" pitchFamily="34" charset="0"/>
              <a:buChar char="•"/>
              <a:defRPr/>
            </a:pPr>
            <a:r>
              <a:rPr lang="en-US" sz="1400" kern="0" dirty="0">
                <a:latin typeface="+mn-lt"/>
              </a:rPr>
              <a:t> Supplier specification and testing documentation</a:t>
            </a:r>
          </a:p>
          <a:p>
            <a:pPr>
              <a:buFont typeface="Arial" pitchFamily="34" charset="0"/>
              <a:buChar char="•"/>
              <a:defRPr/>
            </a:pPr>
            <a:endParaRPr lang="en-US" kern="0" dirty="0">
              <a:latin typeface="+mn-lt"/>
            </a:endParaRPr>
          </a:p>
          <a:p>
            <a:pPr>
              <a:defRPr/>
            </a:pPr>
            <a:r>
              <a:rPr lang="en-US" kern="0" dirty="0">
                <a:latin typeface="+mn-lt"/>
              </a:rPr>
              <a:t>Our customer are encouraged to assess our documentation for suitability, accuracy, completeness</a:t>
            </a:r>
          </a:p>
          <a:p>
            <a:pPr>
              <a:defRPr/>
            </a:pPr>
            <a:endParaRPr lang="en-US" kern="0" dirty="0">
              <a:latin typeface="+mn-lt"/>
            </a:endParaRPr>
          </a:p>
          <a:p>
            <a:pPr>
              <a:defRPr/>
            </a:pPr>
            <a:r>
              <a:rPr lang="en-US" kern="0" dirty="0">
                <a:latin typeface="+mn-lt"/>
              </a:rPr>
              <a:t>Our GAMP related documentation has to be available for Regulator inspection </a:t>
            </a:r>
            <a:r>
              <a:rPr lang="en-US" sz="1400" kern="0" dirty="0">
                <a:latin typeface="+mn-lt"/>
              </a:rPr>
              <a:t>(It is an European GMP annex 11 requirement)</a:t>
            </a:r>
          </a:p>
          <a:p>
            <a:pPr>
              <a:defRPr/>
            </a:pPr>
            <a:endParaRPr lang="en-US" kern="0" dirty="0">
              <a:latin typeface="+mn-lt"/>
            </a:endParaRP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7" name="Subtitle 2"/>
          <p:cNvSpPr txBox="1">
            <a:spLocks/>
          </p:cNvSpPr>
          <p:nvPr/>
        </p:nvSpPr>
        <p:spPr bwMode="auto">
          <a:xfrm>
            <a:off x="2795588" y="6315075"/>
            <a:ext cx="1943100" cy="311150"/>
          </a:xfrm>
          <a:prstGeom prst="rect">
            <a:avLst/>
          </a:prstGeom>
          <a:noFill/>
          <a:ln w="9525" algn="ctr">
            <a:noFill/>
            <a:miter lim="800000"/>
            <a:headEnd/>
            <a:tailEnd/>
          </a:ln>
        </p:spPr>
        <p:txBody>
          <a:bodyPr lIns="0" tIns="0" rIns="0" bIns="0"/>
          <a:lstStyle/>
          <a:p>
            <a:pPr algn="ctr">
              <a:spcBef>
                <a:spcPct val="20000"/>
              </a:spcBef>
              <a:spcAft>
                <a:spcPct val="20000"/>
              </a:spcAft>
              <a:defRPr/>
            </a:pPr>
            <a:r>
              <a:rPr lang="fr-FR" sz="1400" u="sng" dirty="0">
                <a:hlinkClick r:id="rId2"/>
              </a:rPr>
              <a:t>00000663TC [A]</a:t>
            </a:r>
            <a:endParaRPr lang="fr-FR" sz="1400" u="sng" kern="0" dirty="0">
              <a:latin typeface="+mn-lt"/>
              <a:cs typeface="+mn-cs"/>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pPr lvl="1"/>
            <a:r>
              <a:rPr lang="en-US" b="1" dirty="0" smtClean="0"/>
              <a:t>Category 1 </a:t>
            </a:r>
            <a:r>
              <a:rPr lang="en-US" dirty="0" smtClean="0"/>
              <a:t>: infrastructure software  : operating systems</a:t>
            </a:r>
          </a:p>
          <a:p>
            <a:pPr lvl="1"/>
            <a:endParaRPr lang="en-US" dirty="0" smtClean="0"/>
          </a:p>
          <a:p>
            <a:pPr lvl="1"/>
            <a:r>
              <a:rPr lang="en-US" b="1" dirty="0" smtClean="0"/>
              <a:t>Category 3 </a:t>
            </a:r>
            <a:r>
              <a:rPr lang="en-US" dirty="0" smtClean="0"/>
              <a:t>: non configured software  </a:t>
            </a:r>
          </a:p>
          <a:p>
            <a:pPr lvl="2"/>
            <a:r>
              <a:rPr lang="en-US" dirty="0" smtClean="0"/>
              <a:t>e.g. commercially available product used with default configuration or non-configurable</a:t>
            </a:r>
          </a:p>
          <a:p>
            <a:pPr lvl="1"/>
            <a:endParaRPr lang="en-US" dirty="0" smtClean="0"/>
          </a:p>
          <a:p>
            <a:pPr lvl="1"/>
            <a:r>
              <a:rPr lang="en-US" b="1" dirty="0" smtClean="0"/>
              <a:t>Category 4 </a:t>
            </a:r>
            <a:r>
              <a:rPr lang="en-US" dirty="0" smtClean="0"/>
              <a:t>: configurable software</a:t>
            </a:r>
          </a:p>
          <a:p>
            <a:pPr lvl="2"/>
            <a:r>
              <a:rPr lang="en-US" dirty="0" smtClean="0"/>
              <a:t>  e.g. configuration of a commercially available product (trough configuration files)</a:t>
            </a:r>
          </a:p>
          <a:p>
            <a:pPr lvl="1"/>
            <a:endParaRPr lang="en-US" dirty="0" smtClean="0"/>
          </a:p>
          <a:p>
            <a:pPr lvl="1"/>
            <a:r>
              <a:rPr lang="en-US" b="1" dirty="0" smtClean="0"/>
              <a:t>Category 5</a:t>
            </a:r>
            <a:r>
              <a:rPr lang="en-US" dirty="0" smtClean="0"/>
              <a:t> : custom software</a:t>
            </a:r>
          </a:p>
          <a:p>
            <a:pPr lvl="2"/>
            <a:r>
              <a:rPr lang="en-US" dirty="0" smtClean="0"/>
              <a:t>software coded/developed for a specific application</a:t>
            </a:r>
          </a:p>
          <a:p>
            <a:pPr lvl="1">
              <a:buFont typeface="Wingdings" pitchFamily="2" charset="2"/>
              <a:buNone/>
            </a:pPr>
            <a:endParaRPr lang="en-US" dirty="0"/>
          </a:p>
          <a:p>
            <a:pPr lvl="1">
              <a:buFont typeface="Wingdings" pitchFamily="2" charset="2"/>
              <a:buNone/>
            </a:pPr>
            <a:r>
              <a:rPr lang="fr-FR" sz="1400" u="sng" dirty="0" smtClean="0"/>
              <a:t>Most of </a:t>
            </a:r>
            <a:r>
              <a:rPr lang="fr-FR" sz="1400" u="sng" dirty="0" err="1" smtClean="0"/>
              <a:t>Merck</a:t>
            </a:r>
            <a:r>
              <a:rPr lang="fr-FR" sz="1400" u="sng" dirty="0" smtClean="0"/>
              <a:t> Millipore </a:t>
            </a:r>
            <a:r>
              <a:rPr lang="fr-FR" sz="1400" u="sng" dirty="0" err="1" smtClean="0"/>
              <a:t>newly</a:t>
            </a:r>
            <a:r>
              <a:rPr lang="fr-FR" sz="1400" u="sng" dirty="0" smtClean="0"/>
              <a:t> </a:t>
            </a:r>
            <a:r>
              <a:rPr lang="fr-FR" sz="1400" u="sng" dirty="0" err="1" smtClean="0"/>
              <a:t>developed</a:t>
            </a:r>
            <a:r>
              <a:rPr lang="fr-FR" sz="1400" u="sng" dirty="0" smtClean="0"/>
              <a:t> </a:t>
            </a:r>
            <a:r>
              <a:rPr lang="fr-FR" sz="1400" u="sng" dirty="0" err="1" smtClean="0"/>
              <a:t>product</a:t>
            </a:r>
            <a:r>
              <a:rPr lang="fr-FR" sz="1400" u="sng" dirty="0" smtClean="0"/>
              <a:t> </a:t>
            </a:r>
            <a:r>
              <a:rPr lang="fr-FR" sz="1400" u="sng" dirty="0" err="1" smtClean="0"/>
              <a:t>fall</a:t>
            </a:r>
            <a:r>
              <a:rPr lang="fr-FR" sz="1400" u="sng" dirty="0" smtClean="0"/>
              <a:t> in </a:t>
            </a:r>
            <a:r>
              <a:rPr lang="fr-FR" sz="1400" u="sng" dirty="0" err="1" smtClean="0"/>
              <a:t>category</a:t>
            </a:r>
            <a:r>
              <a:rPr lang="fr-FR" sz="1400" u="sng" dirty="0" smtClean="0"/>
              <a:t> 5 or 4</a:t>
            </a:r>
            <a:endParaRPr lang="en-US" sz="1400" u="sng" dirty="0" smtClean="0"/>
          </a:p>
          <a:p>
            <a:pPr lvl="1">
              <a:buFont typeface="Wingdings" pitchFamily="2" charset="2"/>
              <a:buNone/>
            </a:pPr>
            <a:r>
              <a:rPr lang="en-US" sz="1400" u="sng" dirty="0" smtClean="0"/>
              <a:t>Note</a:t>
            </a:r>
            <a:r>
              <a:rPr lang="en-US" sz="1400" dirty="0" smtClean="0"/>
              <a:t> : category 2 discontinued since 2008 (GAMP4 to GAMP5)</a:t>
            </a:r>
          </a:p>
          <a:p>
            <a:endParaRPr lang="fr-FR" dirty="0" smtClean="0"/>
          </a:p>
        </p:txBody>
      </p:sp>
      <p:sp>
        <p:nvSpPr>
          <p:cNvPr id="31747"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F793DF7-216F-407D-8CE0-1396C96583DA}" type="slidenum">
              <a:rPr lang="en-GB" smtClean="0"/>
              <a:pPr/>
              <a:t>15</a:t>
            </a:fld>
            <a:endParaRPr lang="en-GB" smtClean="0"/>
          </a:p>
        </p:txBody>
      </p:sp>
      <p:sp>
        <p:nvSpPr>
          <p:cNvPr id="31748" name="Title 3"/>
          <p:cNvSpPr>
            <a:spLocks noGrp="1"/>
          </p:cNvSpPr>
          <p:nvPr>
            <p:ph type="title"/>
          </p:nvPr>
        </p:nvSpPr>
        <p:spPr/>
        <p:txBody>
          <a:bodyPr/>
          <a:lstStyle/>
          <a:p>
            <a:r>
              <a:rPr lang="fr-FR" smtClean="0"/>
              <a:t>GaMP5 software categories</a:t>
            </a:r>
            <a:br>
              <a:rPr lang="fr-FR" smtClean="0"/>
            </a:br>
            <a:endParaRPr lang="fr-FR"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9D1B613-5465-44DB-A5E3-CCDFCCF651FF}" type="slidenum">
              <a:rPr lang="en-GB" smtClean="0"/>
              <a:pPr/>
              <a:t>16</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GaMP5 software </a:t>
            </a:r>
            <a:r>
              <a:rPr lang="fr-FR" sz="2800" b="1" kern="0" dirty="0" err="1">
                <a:solidFill>
                  <a:schemeClr val="tx2"/>
                </a:solidFill>
                <a:latin typeface="+mj-lt"/>
                <a:ea typeface="+mj-ea"/>
                <a:cs typeface="+mj-cs"/>
              </a:rPr>
              <a:t>categories</a:t>
            </a:r>
            <a:r>
              <a:rPr lang="fr-FR" sz="2800" b="1" kern="0" dirty="0">
                <a:solidFill>
                  <a:schemeClr val="tx2"/>
                </a:solidFill>
                <a:latin typeface="+mj-lt"/>
                <a:ea typeface="+mj-ea"/>
                <a:cs typeface="+mj-cs"/>
              </a:rPr>
              <a:t> and </a:t>
            </a:r>
            <a:r>
              <a:rPr lang="fr-FR" sz="2800" b="1" kern="0" dirty="0" err="1">
                <a:solidFill>
                  <a:schemeClr val="tx2"/>
                </a:solidFill>
                <a:latin typeface="+mj-lt"/>
                <a:ea typeface="+mj-ea"/>
                <a:cs typeface="+mj-cs"/>
              </a:rPr>
              <a:t>scalability</a:t>
            </a:r>
            <a:endParaRPr lang="fr-FR" sz="2800" b="1" kern="0" dirty="0">
              <a:solidFill>
                <a:schemeClr val="tx2"/>
              </a:solidFill>
              <a:latin typeface="+mj-lt"/>
              <a:ea typeface="+mj-ea"/>
              <a:cs typeface="+mj-cs"/>
            </a:endParaRPr>
          </a:p>
        </p:txBody>
      </p:sp>
      <p:sp>
        <p:nvSpPr>
          <p:cNvPr id="6" name="Content Placeholder 2"/>
          <p:cNvSpPr txBox="1">
            <a:spLocks/>
          </p:cNvSpPr>
          <p:nvPr/>
        </p:nvSpPr>
        <p:spPr>
          <a:xfrm>
            <a:off x="457200" y="1676400"/>
            <a:ext cx="8353425" cy="4710113"/>
          </a:xfrm>
          <a:prstGeom prst="rect">
            <a:avLst/>
          </a:prstGeom>
        </p:spPr>
        <p:txBody>
          <a:bodyPr/>
          <a:lstStyle/>
          <a:p>
            <a:pPr marL="223838" lvl="1" indent="-222250">
              <a:spcBef>
                <a:spcPct val="20000"/>
              </a:spcBef>
              <a:spcAft>
                <a:spcPct val="20000"/>
              </a:spcAft>
              <a:defRPr/>
            </a:pPr>
            <a:r>
              <a:rPr lang="en-US" b="1" kern="0" dirty="0">
                <a:latin typeface="+mn-lt"/>
              </a:rPr>
              <a:t>Category 1 </a:t>
            </a:r>
            <a:r>
              <a:rPr lang="en-US" sz="1400" kern="0" dirty="0">
                <a:latin typeface="+mn-lt"/>
              </a:rPr>
              <a:t>: not subjected to direct  specific functional verification</a:t>
            </a:r>
          </a:p>
          <a:p>
            <a:pPr marL="223838" lvl="1" indent="-222250">
              <a:spcBef>
                <a:spcPct val="20000"/>
              </a:spcBef>
              <a:spcAft>
                <a:spcPct val="20000"/>
              </a:spcAft>
              <a:defRPr/>
            </a:pPr>
            <a:r>
              <a:rPr lang="en-US" sz="1400" kern="0" dirty="0">
                <a:latin typeface="+mn-lt"/>
              </a:rPr>
              <a:t>identity, version need to be verified during installation</a:t>
            </a:r>
          </a:p>
          <a:p>
            <a:pPr marL="223838" lvl="1" indent="-222250">
              <a:spcBef>
                <a:spcPct val="20000"/>
              </a:spcBef>
              <a:spcAft>
                <a:spcPct val="20000"/>
              </a:spcAft>
              <a:defRPr/>
            </a:pPr>
            <a:endParaRPr lang="en-US" kern="0" dirty="0">
              <a:latin typeface="+mn-lt"/>
            </a:endParaRPr>
          </a:p>
          <a:p>
            <a:pPr marL="223838" lvl="1" indent="-222250">
              <a:spcBef>
                <a:spcPct val="20000"/>
              </a:spcBef>
              <a:spcAft>
                <a:spcPct val="20000"/>
              </a:spcAft>
              <a:defRPr/>
            </a:pPr>
            <a:r>
              <a:rPr lang="en-US" b="1" kern="0" dirty="0">
                <a:latin typeface="+mn-lt"/>
              </a:rPr>
              <a:t>Category 3 </a:t>
            </a:r>
            <a:r>
              <a:rPr lang="en-US" kern="0" dirty="0">
                <a:latin typeface="+mn-lt"/>
              </a:rPr>
              <a:t>: </a:t>
            </a:r>
            <a:r>
              <a:rPr lang="en-US" sz="1400" kern="0" dirty="0">
                <a:latin typeface="+mn-lt"/>
              </a:rPr>
              <a:t>One specification layer : </a:t>
            </a:r>
          </a:p>
          <a:p>
            <a:pPr marL="223838" lvl="1" indent="-222250">
              <a:spcBef>
                <a:spcPct val="20000"/>
              </a:spcBef>
              <a:spcAft>
                <a:spcPct val="20000"/>
              </a:spcAft>
              <a:defRPr/>
            </a:pPr>
            <a:r>
              <a:rPr lang="en-US" sz="1400" kern="0" dirty="0">
                <a:latin typeface="+mn-lt"/>
              </a:rPr>
              <a:t>URS : User Requirement Specifications</a:t>
            </a:r>
          </a:p>
          <a:p>
            <a:pPr marL="223838" lvl="1" indent="-222250">
              <a:spcBef>
                <a:spcPct val="20000"/>
              </a:spcBef>
              <a:spcAft>
                <a:spcPct val="20000"/>
              </a:spcAft>
              <a:defRPr/>
            </a:pPr>
            <a:r>
              <a:rPr lang="en-US" kern="0" dirty="0">
                <a:latin typeface="+mn-lt"/>
              </a:rPr>
              <a:t> </a:t>
            </a:r>
          </a:p>
          <a:p>
            <a:pPr marL="223838" lvl="1" indent="-222250">
              <a:spcBef>
                <a:spcPct val="20000"/>
              </a:spcBef>
              <a:spcAft>
                <a:spcPct val="20000"/>
              </a:spcAft>
              <a:defRPr/>
            </a:pPr>
            <a:r>
              <a:rPr lang="en-US" b="1" kern="0" dirty="0">
                <a:latin typeface="+mn-lt"/>
              </a:rPr>
              <a:t>Category 4 </a:t>
            </a:r>
            <a:r>
              <a:rPr lang="en-US" kern="0" dirty="0">
                <a:latin typeface="+mn-lt"/>
              </a:rPr>
              <a:t>: </a:t>
            </a:r>
            <a:r>
              <a:rPr lang="en-US" sz="1400" kern="0" dirty="0">
                <a:latin typeface="+mn-lt"/>
              </a:rPr>
              <a:t>3 specifications layers : </a:t>
            </a:r>
          </a:p>
          <a:p>
            <a:pPr marL="223838" lvl="1" indent="-222250">
              <a:spcBef>
                <a:spcPct val="20000"/>
              </a:spcBef>
              <a:spcAft>
                <a:spcPct val="20000"/>
              </a:spcAft>
              <a:defRPr/>
            </a:pPr>
            <a:r>
              <a:rPr lang="en-US" sz="1400" kern="0" dirty="0">
                <a:latin typeface="+mn-lt"/>
              </a:rPr>
              <a:t>URS / FS : Functional Specification</a:t>
            </a:r>
          </a:p>
          <a:p>
            <a:pPr marL="223838" lvl="1" indent="-222250">
              <a:spcBef>
                <a:spcPct val="20000"/>
              </a:spcBef>
              <a:spcAft>
                <a:spcPct val="20000"/>
              </a:spcAft>
              <a:defRPr/>
            </a:pPr>
            <a:r>
              <a:rPr lang="en-US" sz="1400" kern="0" dirty="0">
                <a:latin typeface="+mn-lt"/>
              </a:rPr>
              <a:t> / Configuration specification</a:t>
            </a:r>
          </a:p>
          <a:p>
            <a:pPr marL="223838" lvl="1" indent="-222250">
              <a:spcBef>
                <a:spcPct val="20000"/>
              </a:spcBef>
              <a:spcAft>
                <a:spcPct val="20000"/>
              </a:spcAft>
              <a:defRPr/>
            </a:pPr>
            <a:endParaRPr lang="en-US" kern="0" dirty="0">
              <a:latin typeface="+mn-lt"/>
            </a:endParaRPr>
          </a:p>
          <a:p>
            <a:pPr marL="223838" lvl="1" indent="-222250">
              <a:spcBef>
                <a:spcPct val="20000"/>
              </a:spcBef>
              <a:spcAft>
                <a:spcPct val="20000"/>
              </a:spcAft>
              <a:defRPr/>
            </a:pPr>
            <a:r>
              <a:rPr lang="en-US" b="1" kern="0" dirty="0">
                <a:latin typeface="+mn-lt"/>
              </a:rPr>
              <a:t>Category 5 </a:t>
            </a:r>
            <a:r>
              <a:rPr lang="en-US" kern="0" dirty="0">
                <a:latin typeface="+mn-lt"/>
              </a:rPr>
              <a:t>: </a:t>
            </a:r>
            <a:r>
              <a:rPr lang="en-US" sz="1400" kern="0" dirty="0">
                <a:latin typeface="+mn-lt"/>
              </a:rPr>
              <a:t>4 specifications layers </a:t>
            </a:r>
          </a:p>
          <a:p>
            <a:pPr marL="223838" lvl="1" indent="-222250">
              <a:spcBef>
                <a:spcPct val="20000"/>
              </a:spcBef>
              <a:spcAft>
                <a:spcPct val="20000"/>
              </a:spcAft>
              <a:defRPr/>
            </a:pPr>
            <a:r>
              <a:rPr lang="en-US" sz="1400" kern="0" dirty="0">
                <a:latin typeface="+mn-lt"/>
              </a:rPr>
              <a:t>URS / FS /Software Design Specification / </a:t>
            </a:r>
          </a:p>
          <a:p>
            <a:pPr marL="223838" lvl="1" indent="-222250">
              <a:spcBef>
                <a:spcPct val="20000"/>
              </a:spcBef>
              <a:spcAft>
                <a:spcPct val="20000"/>
              </a:spcAft>
              <a:defRPr/>
            </a:pPr>
            <a:r>
              <a:rPr lang="en-US" sz="1400" kern="0" dirty="0">
                <a:latin typeface="+mn-lt"/>
              </a:rPr>
              <a:t>Software Module Design Specifications</a:t>
            </a:r>
          </a:p>
          <a:p>
            <a:pPr marL="223838" lvl="1" indent="-222250">
              <a:spcBef>
                <a:spcPct val="20000"/>
              </a:spcBef>
              <a:spcAft>
                <a:spcPct val="20000"/>
              </a:spcAft>
              <a:defRPr/>
            </a:pPr>
            <a:endParaRPr lang="en-US" kern="0" dirty="0">
              <a:latin typeface="+mn-lt"/>
            </a:endParaRPr>
          </a:p>
          <a:p>
            <a:pPr marL="223838" lvl="1" indent="-222250">
              <a:spcBef>
                <a:spcPct val="20000"/>
              </a:spcBef>
              <a:spcAft>
                <a:spcPct val="20000"/>
              </a:spcAft>
              <a:defRPr/>
            </a:pPr>
            <a:endParaRPr lang="en-US" kern="0" dirty="0">
              <a:latin typeface="+mn-lt"/>
            </a:endParaRPr>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grpSp>
        <p:nvGrpSpPr>
          <p:cNvPr id="32774" name="Group 6"/>
          <p:cNvGrpSpPr>
            <a:grpSpLocks/>
          </p:cNvGrpSpPr>
          <p:nvPr/>
        </p:nvGrpSpPr>
        <p:grpSpPr bwMode="auto">
          <a:xfrm>
            <a:off x="6402388" y="2813050"/>
            <a:ext cx="1800225" cy="590550"/>
            <a:chOff x="3530714" y="2671380"/>
            <a:chExt cx="3388856" cy="1320429"/>
          </a:xfrm>
        </p:grpSpPr>
        <p:sp>
          <p:nvSpPr>
            <p:cNvPr id="8" name="Rounded Rectangle 7"/>
            <p:cNvSpPr/>
            <p:nvPr/>
          </p:nvSpPr>
          <p:spPr>
            <a:xfrm>
              <a:off x="4436201" y="3505523"/>
              <a:ext cx="1258121" cy="48628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a:solidFill>
                    <a:schemeClr val="tx1"/>
                  </a:solidFill>
                </a:rPr>
                <a:t>Construction</a:t>
              </a:r>
            </a:p>
          </p:txBody>
        </p:sp>
        <p:cxnSp>
          <p:nvCxnSpPr>
            <p:cNvPr id="9" name="Shape 8"/>
            <p:cNvCxnSpPr>
              <a:stCxn id="8" idx="3"/>
            </p:cNvCxnSpPr>
            <p:nvPr/>
          </p:nvCxnSpPr>
          <p:spPr>
            <a:xfrm flipV="1">
              <a:off x="5694322" y="3136371"/>
              <a:ext cx="218153" cy="6105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30714" y="2671380"/>
              <a:ext cx="1255132" cy="486288"/>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dirty="0">
                  <a:solidFill>
                    <a:schemeClr val="tx1"/>
                  </a:solidFill>
                </a:rPr>
                <a:t>URS</a:t>
              </a:r>
            </a:p>
          </p:txBody>
        </p:sp>
        <p:cxnSp>
          <p:nvCxnSpPr>
            <p:cNvPr id="11" name="Elbow Connector 34"/>
            <p:cNvCxnSpPr>
              <a:stCxn id="10" idx="2"/>
              <a:endCxn id="8" idx="1"/>
            </p:cNvCxnSpPr>
            <p:nvPr/>
          </p:nvCxnSpPr>
          <p:spPr>
            <a:xfrm rot="16200000" flipH="1">
              <a:off x="4002629" y="3313319"/>
              <a:ext cx="589224" cy="2779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494098" y="2671380"/>
              <a:ext cx="1425472" cy="486288"/>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600" dirty="0" err="1">
                  <a:solidFill>
                    <a:schemeClr val="tx1"/>
                  </a:solidFill>
                </a:rPr>
                <a:t>Requirements</a:t>
              </a:r>
              <a:r>
                <a:rPr lang="fr-FR" sz="600" dirty="0">
                  <a:solidFill>
                    <a:schemeClr val="tx1"/>
                  </a:solidFill>
                </a:rPr>
                <a:t> </a:t>
              </a:r>
              <a:r>
                <a:rPr lang="fr-FR" sz="600" dirty="0" err="1">
                  <a:solidFill>
                    <a:schemeClr val="tx1"/>
                  </a:solidFill>
                </a:rPr>
                <a:t>Testing</a:t>
              </a:r>
              <a:endParaRPr lang="fr-FR" sz="600" dirty="0">
                <a:solidFill>
                  <a:schemeClr val="tx1"/>
                </a:solidFill>
              </a:endParaRPr>
            </a:p>
          </p:txBody>
        </p:sp>
        <p:cxnSp>
          <p:nvCxnSpPr>
            <p:cNvPr id="13" name="Straight Arrow Connector 12"/>
            <p:cNvCxnSpPr>
              <a:stCxn id="12" idx="1"/>
              <a:endCxn id="10" idx="3"/>
            </p:cNvCxnSpPr>
            <p:nvPr/>
          </p:nvCxnSpPr>
          <p:spPr>
            <a:xfrm flipH="1">
              <a:off x="4785846" y="2916299"/>
              <a:ext cx="70825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2775" name="Group 59"/>
          <p:cNvGrpSpPr>
            <a:grpSpLocks/>
          </p:cNvGrpSpPr>
          <p:nvPr/>
        </p:nvGrpSpPr>
        <p:grpSpPr bwMode="auto">
          <a:xfrm>
            <a:off x="5591175" y="3513138"/>
            <a:ext cx="3140075" cy="1370012"/>
            <a:chOff x="251520" y="1628800"/>
            <a:chExt cx="6587928" cy="3107375"/>
          </a:xfrm>
        </p:grpSpPr>
        <p:sp>
          <p:nvSpPr>
            <p:cNvPr id="15" name="Rounded Rectangle 14"/>
            <p:cNvSpPr/>
            <p:nvPr/>
          </p:nvSpPr>
          <p:spPr>
            <a:xfrm>
              <a:off x="2133310" y="3367921"/>
              <a:ext cx="1255635" cy="486091"/>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a:solidFill>
                    <a:schemeClr val="tx1"/>
                  </a:solidFill>
                </a:rPr>
                <a:t>Config </a:t>
              </a:r>
              <a:r>
                <a:rPr lang="fr-FR" sz="500" dirty="0" err="1">
                  <a:solidFill>
                    <a:schemeClr val="tx1"/>
                  </a:solidFill>
                </a:rPr>
                <a:t>Specs</a:t>
              </a:r>
              <a:endParaRPr lang="fr-FR" sz="500" dirty="0">
                <a:solidFill>
                  <a:schemeClr val="tx1"/>
                </a:solidFill>
              </a:endParaRPr>
            </a:p>
          </p:txBody>
        </p:sp>
        <p:cxnSp>
          <p:nvCxnSpPr>
            <p:cNvPr id="16" name="Elbow Connector 34"/>
            <p:cNvCxnSpPr>
              <a:stCxn id="15" idx="2"/>
            </p:cNvCxnSpPr>
            <p:nvPr/>
          </p:nvCxnSpPr>
          <p:spPr>
            <a:xfrm rot="16200000" flipH="1">
              <a:off x="2555710" y="4061095"/>
              <a:ext cx="637317" cy="22315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985944" y="4250086"/>
              <a:ext cx="1255635" cy="486089"/>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400" dirty="0">
                  <a:solidFill>
                    <a:schemeClr val="tx1"/>
                  </a:solidFill>
                </a:rPr>
                <a:t>Construction</a:t>
              </a:r>
              <a:endParaRPr lang="fr-FR" sz="1050" dirty="0">
                <a:solidFill>
                  <a:schemeClr val="tx1"/>
                </a:solidFill>
              </a:endParaRPr>
            </a:p>
          </p:txBody>
        </p:sp>
        <p:sp>
          <p:nvSpPr>
            <p:cNvPr id="18" name="Rounded Rectangle 17"/>
            <p:cNvSpPr/>
            <p:nvPr/>
          </p:nvSpPr>
          <p:spPr>
            <a:xfrm>
              <a:off x="3838578" y="3367921"/>
              <a:ext cx="1255635" cy="486091"/>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a:solidFill>
                    <a:schemeClr val="tx1"/>
                  </a:solidFill>
                </a:rPr>
                <a:t>Configuration </a:t>
              </a:r>
              <a:r>
                <a:rPr lang="fr-FR" sz="500" dirty="0" err="1">
                  <a:solidFill>
                    <a:schemeClr val="tx1"/>
                  </a:solidFill>
                </a:rPr>
                <a:t>testing</a:t>
              </a:r>
              <a:endParaRPr lang="fr-FR" sz="500" dirty="0">
                <a:solidFill>
                  <a:schemeClr val="tx1"/>
                </a:solidFill>
              </a:endParaRPr>
            </a:p>
          </p:txBody>
        </p:sp>
        <p:cxnSp>
          <p:nvCxnSpPr>
            <p:cNvPr id="19" name="Shape 18"/>
            <p:cNvCxnSpPr>
              <a:endCxn id="18" idx="2"/>
            </p:cNvCxnSpPr>
            <p:nvPr/>
          </p:nvCxnSpPr>
          <p:spPr>
            <a:xfrm flipV="1">
              <a:off x="4218266" y="3854013"/>
              <a:ext cx="249794" cy="5509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a:endCxn id="15" idx="3"/>
            </p:cNvCxnSpPr>
            <p:nvPr/>
          </p:nvCxnSpPr>
          <p:spPr>
            <a:xfrm flipH="1">
              <a:off x="3388946" y="3609167"/>
              <a:ext cx="4496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520" y="1628800"/>
              <a:ext cx="1255637" cy="486089"/>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050" dirty="0">
                  <a:solidFill>
                    <a:schemeClr val="tx1"/>
                  </a:solidFill>
                </a:rPr>
                <a:t>URS</a:t>
              </a:r>
            </a:p>
          </p:txBody>
        </p:sp>
        <p:cxnSp>
          <p:nvCxnSpPr>
            <p:cNvPr id="22" name="Elbow Connector 34"/>
            <p:cNvCxnSpPr>
              <a:stCxn id="21" idx="2"/>
              <a:endCxn id="24" idx="1"/>
            </p:cNvCxnSpPr>
            <p:nvPr/>
          </p:nvCxnSpPr>
          <p:spPr>
            <a:xfrm rot="16200000" flipH="1">
              <a:off x="722303" y="2270259"/>
              <a:ext cx="590509" cy="279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24" idx="2"/>
              <a:endCxn id="15" idx="1"/>
            </p:cNvCxnSpPr>
            <p:nvPr/>
          </p:nvCxnSpPr>
          <p:spPr>
            <a:xfrm rot="16200000" flipH="1">
              <a:off x="1630656" y="3106515"/>
              <a:ext cx="658923" cy="3463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157443" y="2464155"/>
              <a:ext cx="1255637" cy="486089"/>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000" dirty="0">
                  <a:solidFill>
                    <a:schemeClr val="tx1"/>
                  </a:solidFill>
                </a:rPr>
                <a:t>FS</a:t>
              </a:r>
            </a:p>
          </p:txBody>
        </p:sp>
        <p:cxnSp>
          <p:nvCxnSpPr>
            <p:cNvPr id="25" name="Straight Arrow Connector 24"/>
            <p:cNvCxnSpPr>
              <a:stCxn id="26" idx="1"/>
              <a:endCxn id="24" idx="3"/>
            </p:cNvCxnSpPr>
            <p:nvPr/>
          </p:nvCxnSpPr>
          <p:spPr>
            <a:xfrm flipH="1">
              <a:off x="2413081" y="2705398"/>
              <a:ext cx="226480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677889" y="2464155"/>
              <a:ext cx="1255635" cy="486089"/>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err="1">
                  <a:solidFill>
                    <a:schemeClr val="tx1"/>
                  </a:solidFill>
                </a:rPr>
                <a:t>Functional</a:t>
              </a:r>
              <a:r>
                <a:rPr lang="fr-FR" sz="500" dirty="0">
                  <a:solidFill>
                    <a:schemeClr val="tx1"/>
                  </a:solidFill>
                </a:rPr>
                <a:t> </a:t>
              </a:r>
              <a:r>
                <a:rPr lang="fr-FR" sz="500" dirty="0" err="1">
                  <a:solidFill>
                    <a:schemeClr val="tx1"/>
                  </a:solidFill>
                </a:rPr>
                <a:t>testing</a:t>
              </a:r>
              <a:endParaRPr lang="fr-FR" sz="500" dirty="0">
                <a:solidFill>
                  <a:schemeClr val="tx1"/>
                </a:solidFill>
              </a:endParaRPr>
            </a:p>
          </p:txBody>
        </p:sp>
        <p:sp>
          <p:nvSpPr>
            <p:cNvPr id="27" name="Rounded Rectangle 26"/>
            <p:cNvSpPr/>
            <p:nvPr/>
          </p:nvSpPr>
          <p:spPr>
            <a:xfrm>
              <a:off x="5583813" y="1628800"/>
              <a:ext cx="1255635" cy="486089"/>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err="1">
                  <a:solidFill>
                    <a:schemeClr val="tx1"/>
                  </a:solidFill>
                </a:rPr>
                <a:t>Requirements</a:t>
              </a:r>
              <a:r>
                <a:rPr lang="fr-FR" sz="500" dirty="0">
                  <a:solidFill>
                    <a:schemeClr val="tx1"/>
                  </a:solidFill>
                </a:rPr>
                <a:t> </a:t>
              </a:r>
              <a:r>
                <a:rPr lang="fr-FR" sz="500" dirty="0" err="1">
                  <a:solidFill>
                    <a:schemeClr val="tx1"/>
                  </a:solidFill>
                </a:rPr>
                <a:t>Testing</a:t>
              </a:r>
              <a:endParaRPr lang="fr-FR" sz="500" dirty="0">
                <a:solidFill>
                  <a:schemeClr val="tx1"/>
                </a:solidFill>
              </a:endParaRPr>
            </a:p>
          </p:txBody>
        </p:sp>
        <p:cxnSp>
          <p:nvCxnSpPr>
            <p:cNvPr id="28" name="Shape 27"/>
            <p:cNvCxnSpPr>
              <a:stCxn id="18" idx="3"/>
              <a:endCxn id="26" idx="2"/>
            </p:cNvCxnSpPr>
            <p:nvPr/>
          </p:nvCxnSpPr>
          <p:spPr>
            <a:xfrm flipV="1">
              <a:off x="5094213" y="2950244"/>
              <a:ext cx="209829" cy="6589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6" idx="3"/>
              <a:endCxn id="27" idx="2"/>
            </p:cNvCxnSpPr>
            <p:nvPr/>
          </p:nvCxnSpPr>
          <p:spPr>
            <a:xfrm flipV="1">
              <a:off x="5933525" y="2114889"/>
              <a:ext cx="279770" cy="590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1"/>
              <a:endCxn id="21" idx="3"/>
            </p:cNvCxnSpPr>
            <p:nvPr/>
          </p:nvCxnSpPr>
          <p:spPr>
            <a:xfrm flipH="1">
              <a:off x="1507157" y="1873645"/>
              <a:ext cx="407665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2776" name="Group 111"/>
          <p:cNvGrpSpPr>
            <a:grpSpLocks/>
          </p:cNvGrpSpPr>
          <p:nvPr/>
        </p:nvGrpSpPr>
        <p:grpSpPr bwMode="auto">
          <a:xfrm>
            <a:off x="5451475" y="5021263"/>
            <a:ext cx="3419475" cy="1782762"/>
            <a:chOff x="-234274" y="2251455"/>
            <a:chExt cx="7548088" cy="3197017"/>
          </a:xfrm>
        </p:grpSpPr>
        <p:sp>
          <p:nvSpPr>
            <p:cNvPr id="32" name="Rounded Rectangle 31"/>
            <p:cNvSpPr/>
            <p:nvPr/>
          </p:nvSpPr>
          <p:spPr>
            <a:xfrm>
              <a:off x="3851646" y="4221478"/>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00" dirty="0">
                <a:solidFill>
                  <a:schemeClr val="tx1"/>
                </a:solidFill>
              </a:endParaRPr>
            </a:p>
          </p:txBody>
        </p:sp>
        <p:sp>
          <p:nvSpPr>
            <p:cNvPr id="33" name="Rounded Rectangle 32"/>
            <p:cNvSpPr/>
            <p:nvPr/>
          </p:nvSpPr>
          <p:spPr>
            <a:xfrm>
              <a:off x="3781561" y="4292649"/>
              <a:ext cx="1005712"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00" dirty="0" err="1">
                  <a:solidFill>
                    <a:schemeClr val="tx1"/>
                  </a:solidFill>
                </a:rPr>
                <a:t>testing</a:t>
              </a:r>
              <a:endParaRPr lang="fr-FR" sz="200" dirty="0">
                <a:solidFill>
                  <a:schemeClr val="tx1"/>
                </a:solidFill>
              </a:endParaRPr>
            </a:p>
          </p:txBody>
        </p:sp>
        <p:sp>
          <p:nvSpPr>
            <p:cNvPr id="34" name="Rounded Rectangle 33"/>
            <p:cNvSpPr/>
            <p:nvPr/>
          </p:nvSpPr>
          <p:spPr>
            <a:xfrm>
              <a:off x="2355345" y="4212937"/>
              <a:ext cx="1005710"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00" dirty="0">
                <a:solidFill>
                  <a:schemeClr val="tx1"/>
                </a:solidFill>
              </a:endParaRPr>
            </a:p>
          </p:txBody>
        </p:sp>
        <p:sp>
          <p:nvSpPr>
            <p:cNvPr id="35" name="Rounded Rectangle 34"/>
            <p:cNvSpPr/>
            <p:nvPr/>
          </p:nvSpPr>
          <p:spPr>
            <a:xfrm>
              <a:off x="2267738" y="4292649"/>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00" dirty="0" err="1">
                  <a:solidFill>
                    <a:schemeClr val="tx1"/>
                  </a:solidFill>
                </a:rPr>
                <a:t>Specs</a:t>
              </a:r>
              <a:endParaRPr lang="fr-FR" sz="200" dirty="0">
                <a:solidFill>
                  <a:schemeClr val="tx1"/>
                </a:solidFill>
              </a:endParaRPr>
            </a:p>
          </p:txBody>
        </p:sp>
        <p:sp>
          <p:nvSpPr>
            <p:cNvPr id="36" name="Rounded Rectangle 35"/>
            <p:cNvSpPr/>
            <p:nvPr/>
          </p:nvSpPr>
          <p:spPr>
            <a:xfrm>
              <a:off x="1514332" y="3652108"/>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900" dirty="0">
                  <a:solidFill>
                    <a:schemeClr val="tx1"/>
                  </a:solidFill>
                </a:rPr>
                <a:t>SDS</a:t>
              </a:r>
            </a:p>
          </p:txBody>
        </p:sp>
        <p:cxnSp>
          <p:nvCxnSpPr>
            <p:cNvPr id="37" name="Elbow Connector 34"/>
            <p:cNvCxnSpPr>
              <a:stCxn id="36" idx="2"/>
              <a:endCxn id="40" idx="1"/>
            </p:cNvCxnSpPr>
            <p:nvPr/>
          </p:nvCxnSpPr>
          <p:spPr>
            <a:xfrm rot="16200000" flipH="1">
              <a:off x="1848906" y="4215008"/>
              <a:ext cx="515280" cy="1752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028155" y="5052760"/>
              <a:ext cx="1005710" cy="395712"/>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300" dirty="0">
                  <a:solidFill>
                    <a:schemeClr val="tx1"/>
                  </a:solidFill>
                </a:rPr>
                <a:t>Construction</a:t>
              </a:r>
            </a:p>
          </p:txBody>
        </p:sp>
        <p:cxnSp>
          <p:nvCxnSpPr>
            <p:cNvPr id="39" name="Shape 38"/>
            <p:cNvCxnSpPr>
              <a:stCxn id="40" idx="2"/>
              <a:endCxn id="38" idx="1"/>
            </p:cNvCxnSpPr>
            <p:nvPr/>
          </p:nvCxnSpPr>
          <p:spPr>
            <a:xfrm rot="16200000" flipH="1">
              <a:off x="2615780" y="4839665"/>
              <a:ext cx="495353" cy="3293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194151" y="4363821"/>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600" dirty="0">
                  <a:solidFill>
                    <a:schemeClr val="tx1"/>
                  </a:solidFill>
                </a:rPr>
                <a:t>SMDS</a:t>
              </a:r>
              <a:endParaRPr lang="fr-FR" sz="500" dirty="0">
                <a:solidFill>
                  <a:schemeClr val="tx1"/>
                </a:solidFill>
              </a:endParaRPr>
            </a:p>
          </p:txBody>
        </p:sp>
        <p:sp>
          <p:nvSpPr>
            <p:cNvPr id="41" name="Rounded Rectangle 40"/>
            <p:cNvSpPr/>
            <p:nvPr/>
          </p:nvSpPr>
          <p:spPr>
            <a:xfrm>
              <a:off x="4279160" y="3652108"/>
              <a:ext cx="1212460" cy="392866"/>
            </a:xfrm>
            <a:prstGeom prst="roundRect">
              <a:avLst>
                <a:gd name="adj" fmla="val 5324"/>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err="1">
                  <a:solidFill>
                    <a:schemeClr val="tx1"/>
                  </a:solidFill>
                </a:rPr>
                <a:t>Integration</a:t>
              </a:r>
              <a:r>
                <a:rPr lang="fr-FR" sz="500" dirty="0">
                  <a:solidFill>
                    <a:schemeClr val="tx1"/>
                  </a:solidFill>
                </a:rPr>
                <a:t> </a:t>
              </a:r>
              <a:r>
                <a:rPr lang="fr-FR" sz="500" dirty="0" err="1">
                  <a:solidFill>
                    <a:schemeClr val="tx1"/>
                  </a:solidFill>
                </a:rPr>
                <a:t>testing</a:t>
              </a:r>
              <a:endParaRPr lang="fr-FR" sz="500" dirty="0">
                <a:solidFill>
                  <a:schemeClr val="tx1"/>
                </a:solidFill>
              </a:endParaRPr>
            </a:p>
          </p:txBody>
        </p:sp>
        <p:cxnSp>
          <p:nvCxnSpPr>
            <p:cNvPr id="42" name="Shape 41"/>
            <p:cNvCxnSpPr>
              <a:stCxn id="38" idx="3"/>
              <a:endCxn id="56" idx="2"/>
            </p:cNvCxnSpPr>
            <p:nvPr/>
          </p:nvCxnSpPr>
          <p:spPr>
            <a:xfrm flipV="1">
              <a:off x="4033865" y="4756687"/>
              <a:ext cx="178716" cy="4953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33" idx="3"/>
              <a:endCxn id="41" idx="2"/>
            </p:cNvCxnSpPr>
            <p:nvPr/>
          </p:nvCxnSpPr>
          <p:spPr>
            <a:xfrm flipV="1">
              <a:off x="4787273" y="4044973"/>
              <a:ext cx="98118" cy="4441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1"/>
              <a:endCxn id="36" idx="3"/>
            </p:cNvCxnSpPr>
            <p:nvPr/>
          </p:nvCxnSpPr>
          <p:spPr>
            <a:xfrm flipH="1">
              <a:off x="2523548" y="3848540"/>
              <a:ext cx="175561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1"/>
              <a:endCxn id="35" idx="3"/>
            </p:cNvCxnSpPr>
            <p:nvPr/>
          </p:nvCxnSpPr>
          <p:spPr>
            <a:xfrm flipH="1">
              <a:off x="3276954" y="4489083"/>
              <a:ext cx="50460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34274" y="2251455"/>
              <a:ext cx="1243999"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050" dirty="0">
                  <a:solidFill>
                    <a:schemeClr val="tx1"/>
                  </a:solidFill>
                </a:rPr>
                <a:t>URS</a:t>
              </a:r>
            </a:p>
          </p:txBody>
        </p:sp>
        <p:cxnSp>
          <p:nvCxnSpPr>
            <p:cNvPr id="47" name="Elbow Connector 34"/>
            <p:cNvCxnSpPr>
              <a:stCxn id="46" idx="2"/>
              <a:endCxn id="49" idx="1"/>
            </p:cNvCxnSpPr>
            <p:nvPr/>
          </p:nvCxnSpPr>
          <p:spPr>
            <a:xfrm rot="16200000" flipH="1">
              <a:off x="319970" y="2710325"/>
              <a:ext cx="475424" cy="343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stCxn id="49" idx="2"/>
              <a:endCxn id="36" idx="1"/>
            </p:cNvCxnSpPr>
            <p:nvPr/>
          </p:nvCxnSpPr>
          <p:spPr>
            <a:xfrm rot="16200000" flipH="1">
              <a:off x="1107983" y="3442190"/>
              <a:ext cx="532361" cy="2803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729387" y="2923313"/>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900" dirty="0">
                  <a:solidFill>
                    <a:schemeClr val="tx1"/>
                  </a:solidFill>
                </a:rPr>
                <a:t>FS</a:t>
              </a:r>
            </a:p>
          </p:txBody>
        </p:sp>
        <p:cxnSp>
          <p:nvCxnSpPr>
            <p:cNvPr id="50" name="Straight Arrow Connector 49"/>
            <p:cNvCxnSpPr>
              <a:stCxn id="51" idx="1"/>
              <a:endCxn id="49" idx="3"/>
            </p:cNvCxnSpPr>
            <p:nvPr/>
          </p:nvCxnSpPr>
          <p:spPr>
            <a:xfrm flipH="1">
              <a:off x="1738602" y="3119745"/>
              <a:ext cx="321336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4951970" y="2923313"/>
              <a:ext cx="1212460"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err="1">
                  <a:solidFill>
                    <a:schemeClr val="tx1"/>
                  </a:solidFill>
                </a:rPr>
                <a:t>Functional</a:t>
              </a:r>
              <a:r>
                <a:rPr lang="fr-FR" sz="500" dirty="0">
                  <a:solidFill>
                    <a:schemeClr val="tx1"/>
                  </a:solidFill>
                </a:rPr>
                <a:t> </a:t>
              </a:r>
              <a:r>
                <a:rPr lang="fr-FR" sz="500" dirty="0" err="1">
                  <a:solidFill>
                    <a:schemeClr val="tx1"/>
                  </a:solidFill>
                </a:rPr>
                <a:t>testing</a:t>
              </a:r>
              <a:endParaRPr lang="fr-FR" sz="500" dirty="0">
                <a:solidFill>
                  <a:schemeClr val="tx1"/>
                </a:solidFill>
              </a:endParaRPr>
            </a:p>
          </p:txBody>
        </p:sp>
        <p:sp>
          <p:nvSpPr>
            <p:cNvPr id="52" name="Rounded Rectangle 51"/>
            <p:cNvSpPr/>
            <p:nvPr/>
          </p:nvSpPr>
          <p:spPr>
            <a:xfrm>
              <a:off x="5680848" y="2251455"/>
              <a:ext cx="1632966"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err="1">
                  <a:solidFill>
                    <a:schemeClr val="tx1"/>
                  </a:solidFill>
                </a:rPr>
                <a:t>Requirements</a:t>
              </a:r>
              <a:r>
                <a:rPr lang="fr-FR" sz="500" dirty="0">
                  <a:solidFill>
                    <a:schemeClr val="tx1"/>
                  </a:solidFill>
                </a:rPr>
                <a:t> </a:t>
              </a:r>
              <a:r>
                <a:rPr lang="fr-FR" sz="500" dirty="0" err="1">
                  <a:solidFill>
                    <a:schemeClr val="tx1"/>
                  </a:solidFill>
                </a:rPr>
                <a:t>Testing</a:t>
              </a:r>
              <a:endParaRPr lang="fr-FR" sz="500" dirty="0">
                <a:solidFill>
                  <a:schemeClr val="tx1"/>
                </a:solidFill>
              </a:endParaRPr>
            </a:p>
          </p:txBody>
        </p:sp>
        <p:cxnSp>
          <p:nvCxnSpPr>
            <p:cNvPr id="53" name="Shape 52"/>
            <p:cNvCxnSpPr>
              <a:stCxn id="41" idx="3"/>
              <a:endCxn id="51" idx="2"/>
            </p:cNvCxnSpPr>
            <p:nvPr/>
          </p:nvCxnSpPr>
          <p:spPr>
            <a:xfrm flipV="1">
              <a:off x="5491620" y="3316179"/>
              <a:ext cx="66581" cy="5323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stCxn id="51" idx="3"/>
              <a:endCxn id="52" idx="2"/>
            </p:cNvCxnSpPr>
            <p:nvPr/>
          </p:nvCxnSpPr>
          <p:spPr>
            <a:xfrm flipV="1">
              <a:off x="6164430" y="2644321"/>
              <a:ext cx="332902" cy="4754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1"/>
              <a:endCxn id="46" idx="3"/>
            </p:cNvCxnSpPr>
            <p:nvPr/>
          </p:nvCxnSpPr>
          <p:spPr>
            <a:xfrm flipH="1">
              <a:off x="1009725" y="2447887"/>
              <a:ext cx="4671123"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3707974" y="4363821"/>
              <a:ext cx="1009215" cy="392866"/>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500" dirty="0">
                  <a:solidFill>
                    <a:schemeClr val="tx1"/>
                  </a:solidFill>
                </a:rPr>
                <a:t>Module </a:t>
              </a:r>
              <a:r>
                <a:rPr lang="fr-FR" sz="500" dirty="0" err="1">
                  <a:solidFill>
                    <a:schemeClr val="tx1"/>
                  </a:solidFill>
                </a:rPr>
                <a:t>testing</a:t>
              </a:r>
              <a:endParaRPr lang="fr-FR" sz="500" dirty="0">
                <a:solidFill>
                  <a:schemeClr val="tx1"/>
                </a:solidFill>
              </a:endParaRPr>
            </a:p>
          </p:txBody>
        </p:sp>
      </p:gr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Inhaltsplatzhalter 11"/>
          <p:cNvSpPr>
            <a:spLocks noGrp="1"/>
          </p:cNvSpPr>
          <p:nvPr>
            <p:ph idx="1"/>
          </p:nvPr>
        </p:nvSpPr>
        <p:spPr/>
        <p:txBody>
          <a:bodyPr/>
          <a:lstStyle/>
          <a:p>
            <a:r>
              <a:rPr lang="en-US" smtClean="0"/>
              <a:t>Software validation is a critical tool used to assure the quality of device software and software automated operations. </a:t>
            </a:r>
          </a:p>
          <a:p>
            <a:endParaRPr lang="en-US" sz="1400" smtClean="0"/>
          </a:p>
          <a:p>
            <a:r>
              <a:rPr lang="en-US" smtClean="0"/>
              <a:t>Software validation increase the usability and reliability of computerized systems resulting in decreased failure rates, fewer recalls and corrective actions, less risk to patients and users.</a:t>
            </a:r>
          </a:p>
          <a:p>
            <a:endParaRPr lang="en-US" sz="1400" smtClean="0"/>
          </a:p>
          <a:p>
            <a:r>
              <a:rPr lang="en-US" smtClean="0"/>
              <a:t>Software validation can also </a:t>
            </a:r>
            <a:r>
              <a:rPr lang="en-US" b="1" smtClean="0"/>
              <a:t>reduce long term costs </a:t>
            </a:r>
            <a:r>
              <a:rPr lang="en-US" smtClean="0"/>
              <a:t>by making it easier and less costly to reliably modify software and revalidate software changes (Software maintenance can represent a very large percentage of the total cost of software over its entire life cycle)</a:t>
            </a:r>
          </a:p>
          <a:p>
            <a:endParaRPr lang="en-US" sz="1400" smtClean="0"/>
          </a:p>
          <a:p>
            <a:r>
              <a:rPr lang="en-US" smtClean="0"/>
              <a:t>An established comprehensive software validation process helps to reduce the long-term cost of software by reducing the cost of validation for each subsequent release of the software.</a:t>
            </a:r>
            <a:endParaRPr lang="de-DE" smtClean="0"/>
          </a:p>
        </p:txBody>
      </p:sp>
      <p:sp>
        <p:nvSpPr>
          <p:cNvPr id="37891"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6C055DD-50B6-4AF1-A406-64659E130AE9}" type="slidenum">
              <a:rPr lang="en-US" smtClean="0"/>
              <a:pPr/>
              <a:t>17</a:t>
            </a:fld>
            <a:endParaRPr lang="en-US" smtClean="0"/>
          </a:p>
        </p:txBody>
      </p:sp>
      <p:sp>
        <p:nvSpPr>
          <p:cNvPr id="37892" name="Rectangle 6"/>
          <p:cNvSpPr>
            <a:spLocks noGrp="1" noChangeArrowheads="1"/>
          </p:cNvSpPr>
          <p:nvPr>
            <p:ph type="title"/>
          </p:nvPr>
        </p:nvSpPr>
        <p:spPr/>
        <p:txBody>
          <a:bodyPr/>
          <a:lstStyle/>
          <a:p>
            <a:r>
              <a:rPr lang="en-US" smtClean="0"/>
              <a:t>Software validation key benefits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FR" dirty="0" smtClean="0"/>
              <a:t>Validation cycle</a:t>
            </a:r>
            <a:endParaRPr lang="en-US" dirty="0"/>
          </a:p>
        </p:txBody>
      </p:sp>
      <p:sp>
        <p:nvSpPr>
          <p:cNvPr id="4" name="Slide Number Placeholder 3"/>
          <p:cNvSpPr>
            <a:spLocks noGrp="1"/>
          </p:cNvSpPr>
          <p:nvPr>
            <p:ph type="sldNum" sz="quarter" idx="10"/>
          </p:nvPr>
        </p:nvSpPr>
        <p:spPr/>
        <p:txBody>
          <a:bodyPr/>
          <a:lstStyle/>
          <a:p>
            <a:pPr>
              <a:defRPr/>
            </a:pPr>
            <a:fld id="{CEB40D27-3E04-417C-9A7B-4C126BCAB2D8}" type="slidenum">
              <a:rPr lang="en-GB" smtClean="0"/>
              <a:pPr>
                <a:defRPr/>
              </a:pPr>
              <a:t>18</a:t>
            </a:fld>
            <a:endParaRPr lang="en-GB" dirty="0"/>
          </a:p>
        </p:txBody>
      </p:sp>
    </p:spTree>
    <p:extLst>
      <p:ext uri="{BB962C8B-B14F-4D97-AF65-F5344CB8AC3E}">
        <p14:creationId xmlns:p14="http://schemas.microsoft.com/office/powerpoint/2010/main" val="3287493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476750" y="3862388"/>
            <a:ext cx="1841500" cy="25654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err="1"/>
              <a:t>Process</a:t>
            </a:r>
            <a:r>
              <a:rPr lang="fr-FR" dirty="0"/>
              <a:t> </a:t>
            </a:r>
          </a:p>
          <a:p>
            <a:pPr algn="ctr">
              <a:defRPr/>
            </a:pPr>
            <a:r>
              <a:rPr lang="fr-FR" dirty="0"/>
              <a:t>Equipment</a:t>
            </a:r>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p:txBody>
      </p:sp>
      <p:sp>
        <p:nvSpPr>
          <p:cNvPr id="13" name="Rectangle 12"/>
          <p:cNvSpPr/>
          <p:nvPr/>
        </p:nvSpPr>
        <p:spPr>
          <a:xfrm>
            <a:off x="2484438" y="5186363"/>
            <a:ext cx="1704975" cy="1228725"/>
          </a:xfrm>
          <a:prstGeom prst="rect">
            <a:avLst/>
          </a:prstGeom>
          <a:solidFill>
            <a:schemeClr val="accent1">
              <a:alpha val="34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Application</a:t>
            </a:r>
          </a:p>
          <a:p>
            <a:pPr algn="ctr">
              <a:defRPr/>
            </a:pPr>
            <a:endParaRPr lang="fr-FR" dirty="0"/>
          </a:p>
          <a:p>
            <a:pPr algn="ctr">
              <a:defRPr/>
            </a:pPr>
            <a:endParaRPr lang="fr-FR" dirty="0"/>
          </a:p>
          <a:p>
            <a:pPr algn="ctr">
              <a:defRPr/>
            </a:pPr>
            <a:endParaRPr lang="fr-FR" dirty="0"/>
          </a:p>
        </p:txBody>
      </p:sp>
      <p:sp>
        <p:nvSpPr>
          <p:cNvPr id="46084" name="Slide Number Placeholder 3"/>
          <p:cNvSpPr>
            <a:spLocks noGrp="1"/>
          </p:cNvSpPr>
          <p:nvPr>
            <p:ph type="sldNum" sz="quarter" idx="10"/>
          </p:nvPr>
        </p:nvSpPr>
        <p:spPr bwMode="auto">
          <a:xfrm>
            <a:off x="279400" y="6588125"/>
            <a:ext cx="846138" cy="215900"/>
          </a:xfrm>
          <a:noFill/>
          <a:ln>
            <a:miter lim="800000"/>
            <a:headEnd/>
            <a:tailEnd/>
          </a:ln>
        </p:spPr>
        <p:txBody>
          <a:bodyPr vert="horz" wrap="square" lIns="91440" tIns="45720" rIns="91440" bIns="45720" numCol="1" anchor="t" anchorCtr="0" compatLnSpc="1">
            <a:prstTxWarp prst="textNoShape">
              <a:avLst/>
            </a:prstTxWarp>
          </a:bodyPr>
          <a:lstStyle/>
          <a:p>
            <a:fld id="{707D0A04-2E71-4EEB-83B3-373A9195A1B1}" type="slidenum">
              <a:rPr lang="en-US" smtClean="0"/>
              <a:pPr/>
              <a:t>19</a:t>
            </a:fld>
            <a:endParaRPr lang="en-US" smtClean="0"/>
          </a:p>
        </p:txBody>
      </p:sp>
      <p:sp>
        <p:nvSpPr>
          <p:cNvPr id="46085" name="Rectangle 6"/>
          <p:cNvSpPr>
            <a:spLocks noGrp="1" noChangeArrowheads="1"/>
          </p:cNvSpPr>
          <p:nvPr>
            <p:ph type="title"/>
          </p:nvPr>
        </p:nvSpPr>
        <p:spPr>
          <a:xfrm>
            <a:off x="457200" y="1033463"/>
            <a:ext cx="8072438" cy="776287"/>
          </a:xfrm>
        </p:spPr>
        <p:txBody>
          <a:bodyPr/>
          <a:lstStyle/>
          <a:p>
            <a:r>
              <a:rPr lang="en-US" smtClean="0"/>
              <a:t>Test environments for process control system</a:t>
            </a:r>
          </a:p>
        </p:txBody>
      </p:sp>
      <p:sp>
        <p:nvSpPr>
          <p:cNvPr id="46087" name="TextBox 9"/>
          <p:cNvSpPr txBox="1">
            <a:spLocks noChangeArrowheads="1"/>
          </p:cNvSpPr>
          <p:nvPr/>
        </p:nvSpPr>
        <p:spPr bwMode="auto">
          <a:xfrm>
            <a:off x="641350" y="5991225"/>
            <a:ext cx="1528763"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88" name="TextBox 10"/>
          <p:cNvSpPr txBox="1">
            <a:spLocks noChangeArrowheads="1"/>
          </p:cNvSpPr>
          <p:nvPr/>
        </p:nvSpPr>
        <p:spPr bwMode="auto">
          <a:xfrm>
            <a:off x="2568575" y="5965825"/>
            <a:ext cx="1527175"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89" name="TextBox 11"/>
          <p:cNvSpPr txBox="1">
            <a:spLocks noChangeArrowheads="1"/>
          </p:cNvSpPr>
          <p:nvPr/>
        </p:nvSpPr>
        <p:spPr bwMode="auto">
          <a:xfrm>
            <a:off x="2568575" y="5654675"/>
            <a:ext cx="1527175"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14" name="Rectangle 13"/>
          <p:cNvSpPr/>
          <p:nvPr/>
        </p:nvSpPr>
        <p:spPr>
          <a:xfrm>
            <a:off x="4540250" y="5119688"/>
            <a:ext cx="1706563" cy="1228725"/>
          </a:xfrm>
          <a:prstGeom prst="rect">
            <a:avLst/>
          </a:prstGeom>
          <a:solidFill>
            <a:schemeClr val="accent1">
              <a:alpha val="34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Application</a:t>
            </a:r>
          </a:p>
          <a:p>
            <a:pPr algn="ctr">
              <a:defRPr/>
            </a:pPr>
            <a:endParaRPr lang="fr-FR" dirty="0"/>
          </a:p>
          <a:p>
            <a:pPr algn="ctr">
              <a:defRPr/>
            </a:pPr>
            <a:endParaRPr lang="fr-FR" dirty="0"/>
          </a:p>
          <a:p>
            <a:pPr algn="ctr">
              <a:defRPr/>
            </a:pPr>
            <a:endParaRPr lang="fr-FR" dirty="0"/>
          </a:p>
        </p:txBody>
      </p:sp>
      <p:sp>
        <p:nvSpPr>
          <p:cNvPr id="46091" name="TextBox 14"/>
          <p:cNvSpPr txBox="1">
            <a:spLocks noChangeArrowheads="1"/>
          </p:cNvSpPr>
          <p:nvPr/>
        </p:nvSpPr>
        <p:spPr bwMode="auto">
          <a:xfrm>
            <a:off x="4645025" y="5981700"/>
            <a:ext cx="1527175"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92" name="TextBox 15"/>
          <p:cNvSpPr txBox="1">
            <a:spLocks noChangeArrowheads="1"/>
          </p:cNvSpPr>
          <p:nvPr/>
        </p:nvSpPr>
        <p:spPr bwMode="auto">
          <a:xfrm>
            <a:off x="4645025" y="5670550"/>
            <a:ext cx="1527175"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93" name="TextBox 17"/>
          <p:cNvSpPr txBox="1">
            <a:spLocks noChangeArrowheads="1"/>
          </p:cNvSpPr>
          <p:nvPr/>
        </p:nvSpPr>
        <p:spPr bwMode="auto">
          <a:xfrm>
            <a:off x="4540250" y="4791075"/>
            <a:ext cx="1709738" cy="306388"/>
          </a:xfrm>
          <a:prstGeom prst="rect">
            <a:avLst/>
          </a:prstGeom>
          <a:solidFill>
            <a:schemeClr val="accent1">
              <a:alpha val="49019"/>
            </a:schemeClr>
          </a:solidFill>
          <a:ln w="9525">
            <a:solidFill>
              <a:schemeClr val="tx1"/>
            </a:solidFill>
            <a:miter lim="800000"/>
            <a:headEnd/>
            <a:tailEnd/>
          </a:ln>
        </p:spPr>
        <p:txBody>
          <a:bodyPr>
            <a:spAutoFit/>
          </a:bodyPr>
          <a:lstStyle/>
          <a:p>
            <a:r>
              <a:rPr lang="fr-FR" sz="1400"/>
              <a:t>Sensors</a:t>
            </a:r>
          </a:p>
        </p:txBody>
      </p:sp>
      <p:sp>
        <p:nvSpPr>
          <p:cNvPr id="46094" name="TextBox 18"/>
          <p:cNvSpPr txBox="1">
            <a:spLocks noChangeArrowheads="1"/>
          </p:cNvSpPr>
          <p:nvPr/>
        </p:nvSpPr>
        <p:spPr bwMode="auto">
          <a:xfrm>
            <a:off x="4540250" y="4478338"/>
            <a:ext cx="1709738" cy="307975"/>
          </a:xfrm>
          <a:prstGeom prst="rect">
            <a:avLst/>
          </a:prstGeom>
          <a:solidFill>
            <a:schemeClr val="accent1">
              <a:alpha val="50195"/>
            </a:schemeClr>
          </a:solidFill>
          <a:ln w="9525">
            <a:solidFill>
              <a:schemeClr val="tx1"/>
            </a:solidFill>
            <a:miter lim="800000"/>
            <a:headEnd/>
            <a:tailEnd/>
          </a:ln>
        </p:spPr>
        <p:txBody>
          <a:bodyPr>
            <a:spAutoFit/>
          </a:bodyPr>
          <a:lstStyle/>
          <a:p>
            <a:r>
              <a:rPr lang="fr-FR" sz="1400"/>
              <a:t>Actuators</a:t>
            </a:r>
          </a:p>
        </p:txBody>
      </p:sp>
      <p:sp>
        <p:nvSpPr>
          <p:cNvPr id="21" name="Rectangle 20"/>
          <p:cNvSpPr/>
          <p:nvPr/>
        </p:nvSpPr>
        <p:spPr>
          <a:xfrm>
            <a:off x="6811963" y="3892550"/>
            <a:ext cx="1843087" cy="25654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err="1"/>
              <a:t>Process</a:t>
            </a:r>
            <a:r>
              <a:rPr lang="fr-FR" dirty="0"/>
              <a:t> </a:t>
            </a:r>
          </a:p>
          <a:p>
            <a:pPr algn="ctr">
              <a:defRPr/>
            </a:pPr>
            <a:r>
              <a:rPr lang="fr-FR" dirty="0"/>
              <a:t>Equipment</a:t>
            </a:r>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a:p>
            <a:pPr algn="ctr">
              <a:defRPr/>
            </a:pPr>
            <a:endParaRPr lang="fr-FR" dirty="0"/>
          </a:p>
        </p:txBody>
      </p:sp>
      <p:sp>
        <p:nvSpPr>
          <p:cNvPr id="22" name="Rectangle 21"/>
          <p:cNvSpPr/>
          <p:nvPr/>
        </p:nvSpPr>
        <p:spPr>
          <a:xfrm>
            <a:off x="6875463" y="5149850"/>
            <a:ext cx="1706562" cy="1228725"/>
          </a:xfrm>
          <a:prstGeom prst="rect">
            <a:avLst/>
          </a:prstGeom>
          <a:solidFill>
            <a:schemeClr val="accent1">
              <a:alpha val="34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Application</a:t>
            </a:r>
          </a:p>
          <a:p>
            <a:pPr algn="ctr">
              <a:defRPr/>
            </a:pPr>
            <a:endParaRPr lang="fr-FR" dirty="0"/>
          </a:p>
          <a:p>
            <a:pPr algn="ctr">
              <a:defRPr/>
            </a:pPr>
            <a:endParaRPr lang="fr-FR" dirty="0"/>
          </a:p>
          <a:p>
            <a:pPr algn="ctr">
              <a:defRPr/>
            </a:pPr>
            <a:endParaRPr lang="fr-FR" dirty="0"/>
          </a:p>
        </p:txBody>
      </p:sp>
      <p:sp>
        <p:nvSpPr>
          <p:cNvPr id="46097" name="TextBox 22"/>
          <p:cNvSpPr txBox="1">
            <a:spLocks noChangeArrowheads="1"/>
          </p:cNvSpPr>
          <p:nvPr/>
        </p:nvSpPr>
        <p:spPr bwMode="auto">
          <a:xfrm>
            <a:off x="6969125" y="6011863"/>
            <a:ext cx="1528763"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98" name="TextBox 23"/>
          <p:cNvSpPr txBox="1">
            <a:spLocks noChangeArrowheads="1"/>
          </p:cNvSpPr>
          <p:nvPr/>
        </p:nvSpPr>
        <p:spPr bwMode="auto">
          <a:xfrm>
            <a:off x="6969125" y="5713413"/>
            <a:ext cx="1528763" cy="307975"/>
          </a:xfrm>
          <a:prstGeom prst="rect">
            <a:avLst/>
          </a:prstGeom>
          <a:noFill/>
          <a:ln w="9525">
            <a:solidFill>
              <a:schemeClr val="tx1"/>
            </a:solidFill>
            <a:miter lim="800000"/>
            <a:headEnd/>
            <a:tailEnd/>
          </a:ln>
        </p:spPr>
        <p:txBody>
          <a:bodyPr wrap="none">
            <a:spAutoFit/>
          </a:bodyPr>
          <a:lstStyle/>
          <a:p>
            <a:r>
              <a:rPr lang="fr-FR" sz="1400"/>
              <a:t>Software module</a:t>
            </a:r>
          </a:p>
        </p:txBody>
      </p:sp>
      <p:sp>
        <p:nvSpPr>
          <p:cNvPr id="46099" name="TextBox 24"/>
          <p:cNvSpPr txBox="1">
            <a:spLocks noChangeArrowheads="1"/>
          </p:cNvSpPr>
          <p:nvPr/>
        </p:nvSpPr>
        <p:spPr bwMode="auto">
          <a:xfrm>
            <a:off x="6875463" y="4819650"/>
            <a:ext cx="1711325" cy="307975"/>
          </a:xfrm>
          <a:prstGeom prst="rect">
            <a:avLst/>
          </a:prstGeom>
          <a:noFill/>
          <a:ln w="9525">
            <a:solidFill>
              <a:schemeClr val="tx1"/>
            </a:solidFill>
            <a:miter lim="800000"/>
            <a:headEnd/>
            <a:tailEnd/>
          </a:ln>
        </p:spPr>
        <p:txBody>
          <a:bodyPr>
            <a:spAutoFit/>
          </a:bodyPr>
          <a:lstStyle/>
          <a:p>
            <a:r>
              <a:rPr lang="fr-FR" sz="1400"/>
              <a:t>Sensors</a:t>
            </a:r>
          </a:p>
        </p:txBody>
      </p:sp>
      <p:sp>
        <p:nvSpPr>
          <p:cNvPr id="46100" name="TextBox 25"/>
          <p:cNvSpPr txBox="1">
            <a:spLocks noChangeArrowheads="1"/>
          </p:cNvSpPr>
          <p:nvPr/>
        </p:nvSpPr>
        <p:spPr bwMode="auto">
          <a:xfrm>
            <a:off x="6875463" y="4508500"/>
            <a:ext cx="1711325" cy="307975"/>
          </a:xfrm>
          <a:prstGeom prst="rect">
            <a:avLst/>
          </a:prstGeom>
          <a:noFill/>
          <a:ln w="9525">
            <a:solidFill>
              <a:schemeClr val="tx1"/>
            </a:solidFill>
            <a:miter lim="800000"/>
            <a:headEnd/>
            <a:tailEnd/>
          </a:ln>
        </p:spPr>
        <p:txBody>
          <a:bodyPr>
            <a:spAutoFit/>
          </a:bodyPr>
          <a:lstStyle/>
          <a:p>
            <a:r>
              <a:rPr lang="fr-FR" sz="1400"/>
              <a:t>Actuators</a:t>
            </a:r>
          </a:p>
        </p:txBody>
      </p:sp>
      <p:sp>
        <p:nvSpPr>
          <p:cNvPr id="27" name="Rectangle 26"/>
          <p:cNvSpPr/>
          <p:nvPr/>
        </p:nvSpPr>
        <p:spPr>
          <a:xfrm>
            <a:off x="6815138" y="3425825"/>
            <a:ext cx="1841500" cy="468313"/>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err="1"/>
              <a:t>Process</a:t>
            </a:r>
            <a:r>
              <a:rPr lang="fr-FR" dirty="0"/>
              <a:t> </a:t>
            </a:r>
          </a:p>
        </p:txBody>
      </p:sp>
      <p:sp>
        <p:nvSpPr>
          <p:cNvPr id="46102" name="TextBox 27"/>
          <p:cNvSpPr txBox="1">
            <a:spLocks noChangeArrowheads="1"/>
          </p:cNvSpPr>
          <p:nvPr/>
        </p:nvSpPr>
        <p:spPr bwMode="auto">
          <a:xfrm>
            <a:off x="968375" y="6488113"/>
            <a:ext cx="852488" cy="369887"/>
          </a:xfrm>
          <a:prstGeom prst="rect">
            <a:avLst/>
          </a:prstGeom>
          <a:noFill/>
          <a:ln w="9525">
            <a:noFill/>
            <a:miter lim="800000"/>
            <a:headEnd/>
            <a:tailEnd/>
          </a:ln>
        </p:spPr>
        <p:txBody>
          <a:bodyPr wrap="none">
            <a:spAutoFit/>
          </a:bodyPr>
          <a:lstStyle/>
          <a:p>
            <a:r>
              <a:rPr lang="fr-FR"/>
              <a:t>SMDS</a:t>
            </a:r>
          </a:p>
        </p:txBody>
      </p:sp>
      <p:sp>
        <p:nvSpPr>
          <p:cNvPr id="46103" name="TextBox 28"/>
          <p:cNvSpPr txBox="1">
            <a:spLocks noChangeArrowheads="1"/>
          </p:cNvSpPr>
          <p:nvPr/>
        </p:nvSpPr>
        <p:spPr bwMode="auto">
          <a:xfrm>
            <a:off x="3017838" y="6488113"/>
            <a:ext cx="660400" cy="369887"/>
          </a:xfrm>
          <a:prstGeom prst="rect">
            <a:avLst/>
          </a:prstGeom>
          <a:noFill/>
          <a:ln w="9525">
            <a:noFill/>
            <a:miter lim="800000"/>
            <a:headEnd/>
            <a:tailEnd/>
          </a:ln>
        </p:spPr>
        <p:txBody>
          <a:bodyPr wrap="none">
            <a:spAutoFit/>
          </a:bodyPr>
          <a:lstStyle/>
          <a:p>
            <a:r>
              <a:rPr lang="fr-FR"/>
              <a:t>SDS</a:t>
            </a:r>
          </a:p>
        </p:txBody>
      </p:sp>
      <p:sp>
        <p:nvSpPr>
          <p:cNvPr id="46104" name="TextBox 29"/>
          <p:cNvSpPr txBox="1">
            <a:spLocks noChangeArrowheads="1"/>
          </p:cNvSpPr>
          <p:nvPr/>
        </p:nvSpPr>
        <p:spPr bwMode="auto">
          <a:xfrm>
            <a:off x="5135563" y="6488113"/>
            <a:ext cx="479425" cy="369887"/>
          </a:xfrm>
          <a:prstGeom prst="rect">
            <a:avLst/>
          </a:prstGeom>
          <a:noFill/>
          <a:ln w="9525">
            <a:noFill/>
            <a:miter lim="800000"/>
            <a:headEnd/>
            <a:tailEnd/>
          </a:ln>
        </p:spPr>
        <p:txBody>
          <a:bodyPr wrap="none">
            <a:spAutoFit/>
          </a:bodyPr>
          <a:lstStyle/>
          <a:p>
            <a:r>
              <a:rPr lang="fr-FR"/>
              <a:t>FS</a:t>
            </a:r>
          </a:p>
        </p:txBody>
      </p:sp>
      <p:sp>
        <p:nvSpPr>
          <p:cNvPr id="46105" name="TextBox 30"/>
          <p:cNvSpPr txBox="1">
            <a:spLocks noChangeArrowheads="1"/>
          </p:cNvSpPr>
          <p:nvPr/>
        </p:nvSpPr>
        <p:spPr bwMode="auto">
          <a:xfrm>
            <a:off x="7321550" y="6488113"/>
            <a:ext cx="673100" cy="369887"/>
          </a:xfrm>
          <a:prstGeom prst="rect">
            <a:avLst/>
          </a:prstGeom>
          <a:noFill/>
          <a:ln w="9525">
            <a:noFill/>
            <a:miter lim="800000"/>
            <a:headEnd/>
            <a:tailEnd/>
          </a:ln>
        </p:spPr>
        <p:txBody>
          <a:bodyPr wrap="none">
            <a:spAutoFit/>
          </a:bodyPr>
          <a:lstStyle/>
          <a:p>
            <a:r>
              <a:rPr lang="fr-FR"/>
              <a:t>URS</a:t>
            </a:r>
          </a:p>
        </p:txBody>
      </p:sp>
      <p:sp>
        <p:nvSpPr>
          <p:cNvPr id="46106" name="TextBox 31"/>
          <p:cNvSpPr txBox="1">
            <a:spLocks noChangeArrowheads="1"/>
          </p:cNvSpPr>
          <p:nvPr/>
        </p:nvSpPr>
        <p:spPr bwMode="auto">
          <a:xfrm>
            <a:off x="409575" y="1992313"/>
            <a:ext cx="1622425" cy="1477962"/>
          </a:xfrm>
          <a:prstGeom prst="rect">
            <a:avLst/>
          </a:prstGeom>
          <a:noFill/>
          <a:ln w="9525">
            <a:noFill/>
            <a:miter lim="800000"/>
            <a:headEnd/>
            <a:tailEnd/>
          </a:ln>
        </p:spPr>
        <p:txBody>
          <a:bodyPr wrap="none">
            <a:spAutoFit/>
          </a:bodyPr>
          <a:lstStyle/>
          <a:p>
            <a:pPr algn="ctr"/>
            <a:r>
              <a:rPr lang="fr-FR"/>
              <a:t>Software </a:t>
            </a:r>
          </a:p>
          <a:p>
            <a:pPr algn="ctr"/>
            <a:r>
              <a:rPr lang="fr-FR"/>
              <a:t>Module </a:t>
            </a:r>
          </a:p>
          <a:p>
            <a:pPr algn="ctr"/>
            <a:r>
              <a:rPr lang="fr-FR"/>
              <a:t>Verification in </a:t>
            </a:r>
          </a:p>
          <a:p>
            <a:pPr algn="ctr"/>
            <a:r>
              <a:rPr lang="fr-FR"/>
              <a:t>development </a:t>
            </a:r>
          </a:p>
          <a:p>
            <a:pPr algn="ctr"/>
            <a:r>
              <a:rPr lang="fr-FR"/>
              <a:t>environment</a:t>
            </a:r>
          </a:p>
        </p:txBody>
      </p:sp>
      <p:sp>
        <p:nvSpPr>
          <p:cNvPr id="46107" name="TextBox 32"/>
          <p:cNvSpPr txBox="1">
            <a:spLocks noChangeArrowheads="1"/>
          </p:cNvSpPr>
          <p:nvPr/>
        </p:nvSpPr>
        <p:spPr bwMode="auto">
          <a:xfrm>
            <a:off x="2500313" y="2049463"/>
            <a:ext cx="1568450" cy="1200150"/>
          </a:xfrm>
          <a:prstGeom prst="rect">
            <a:avLst/>
          </a:prstGeom>
          <a:noFill/>
          <a:ln w="9525">
            <a:noFill/>
            <a:miter lim="800000"/>
            <a:headEnd/>
            <a:tailEnd/>
          </a:ln>
        </p:spPr>
        <p:txBody>
          <a:bodyPr wrap="none">
            <a:spAutoFit/>
          </a:bodyPr>
          <a:lstStyle/>
          <a:p>
            <a:pPr algn="ctr"/>
            <a:r>
              <a:rPr lang="fr-FR"/>
              <a:t>Software </a:t>
            </a:r>
          </a:p>
          <a:p>
            <a:pPr algn="ctr"/>
            <a:r>
              <a:rPr lang="fr-FR"/>
              <a:t>Integration </a:t>
            </a:r>
          </a:p>
          <a:p>
            <a:pPr algn="ctr"/>
            <a:r>
              <a:rPr lang="fr-FR"/>
              <a:t>Testing </a:t>
            </a:r>
          </a:p>
          <a:p>
            <a:pPr algn="ctr"/>
            <a:r>
              <a:rPr lang="fr-FR"/>
              <a:t>on test bench</a:t>
            </a:r>
          </a:p>
        </p:txBody>
      </p:sp>
      <p:sp>
        <p:nvSpPr>
          <p:cNvPr id="46108" name="TextBox 33"/>
          <p:cNvSpPr txBox="1">
            <a:spLocks noChangeArrowheads="1"/>
          </p:cNvSpPr>
          <p:nvPr/>
        </p:nvSpPr>
        <p:spPr bwMode="auto">
          <a:xfrm>
            <a:off x="4740275" y="2106613"/>
            <a:ext cx="1312863" cy="1200150"/>
          </a:xfrm>
          <a:prstGeom prst="rect">
            <a:avLst/>
          </a:prstGeom>
          <a:noFill/>
          <a:ln w="9525">
            <a:noFill/>
            <a:miter lim="800000"/>
            <a:headEnd/>
            <a:tailEnd/>
          </a:ln>
        </p:spPr>
        <p:txBody>
          <a:bodyPr wrap="none">
            <a:spAutoFit/>
          </a:bodyPr>
          <a:lstStyle/>
          <a:p>
            <a:pPr algn="ctr"/>
            <a:r>
              <a:rPr lang="fr-FR"/>
              <a:t>Functional</a:t>
            </a:r>
          </a:p>
          <a:p>
            <a:pPr algn="ctr"/>
            <a:r>
              <a:rPr lang="fr-FR"/>
              <a:t>Testing </a:t>
            </a:r>
          </a:p>
          <a:p>
            <a:pPr algn="ctr"/>
            <a:r>
              <a:rPr lang="fr-FR"/>
              <a:t>on process</a:t>
            </a:r>
          </a:p>
          <a:p>
            <a:pPr algn="ctr"/>
            <a:r>
              <a:rPr lang="fr-FR"/>
              <a:t>equipment</a:t>
            </a:r>
          </a:p>
        </p:txBody>
      </p:sp>
      <p:sp>
        <p:nvSpPr>
          <p:cNvPr id="46109" name="TextBox 34"/>
          <p:cNvSpPr txBox="1">
            <a:spLocks noChangeArrowheads="1"/>
          </p:cNvSpPr>
          <p:nvPr/>
        </p:nvSpPr>
        <p:spPr bwMode="auto">
          <a:xfrm>
            <a:off x="6835775" y="2149475"/>
            <a:ext cx="1620838" cy="1200150"/>
          </a:xfrm>
          <a:prstGeom prst="rect">
            <a:avLst/>
          </a:prstGeom>
          <a:noFill/>
          <a:ln w="9525">
            <a:noFill/>
            <a:miter lim="800000"/>
            <a:headEnd/>
            <a:tailEnd/>
          </a:ln>
        </p:spPr>
        <p:txBody>
          <a:bodyPr wrap="none">
            <a:spAutoFit/>
          </a:bodyPr>
          <a:lstStyle/>
          <a:p>
            <a:pPr algn="ctr"/>
            <a:r>
              <a:rPr lang="fr-FR"/>
              <a:t>Requirements</a:t>
            </a:r>
          </a:p>
          <a:p>
            <a:pPr algn="ctr"/>
            <a:r>
              <a:rPr lang="fr-FR"/>
              <a:t>Testing </a:t>
            </a:r>
          </a:p>
          <a:p>
            <a:pPr algn="ctr"/>
            <a:r>
              <a:rPr lang="fr-FR"/>
              <a:t>in final</a:t>
            </a:r>
          </a:p>
          <a:p>
            <a:pPr algn="ctr"/>
            <a:r>
              <a:rPr lang="fr-FR"/>
              <a:t> environment</a:t>
            </a:r>
          </a:p>
        </p:txBody>
      </p:sp>
      <p:sp>
        <p:nvSpPr>
          <p:cNvPr id="36" name="Subtitle 2"/>
          <p:cNvSpPr txBox="1">
            <a:spLocks/>
          </p:cNvSpPr>
          <p:nvPr/>
        </p:nvSpPr>
        <p:spPr bwMode="auto">
          <a:xfrm>
            <a:off x="361950" y="376238"/>
            <a:ext cx="1941513" cy="312737"/>
          </a:xfrm>
          <a:prstGeom prst="rect">
            <a:avLst/>
          </a:prstGeom>
          <a:noFill/>
          <a:ln w="9525" algn="ctr">
            <a:noFill/>
            <a:miter lim="800000"/>
            <a:headEnd/>
            <a:tailEnd/>
          </a:ln>
        </p:spPr>
        <p:txBody>
          <a:bodyPr lIns="0" tIns="0" rIns="0" bIns="0"/>
          <a:lstStyle/>
          <a:p>
            <a:pPr algn="ctr">
              <a:spcBef>
                <a:spcPct val="20000"/>
              </a:spcBef>
              <a:spcAft>
                <a:spcPct val="20000"/>
              </a:spcAft>
              <a:defRPr/>
            </a:pPr>
            <a:r>
              <a:rPr lang="fr-FR" sz="1400" u="sng" dirty="0">
                <a:hlinkClick r:id="rId3"/>
              </a:rPr>
              <a:t>00000663TC [A]</a:t>
            </a:r>
            <a:endParaRPr lang="fr-FR" sz="1400" u="sng" kern="0" dirty="0">
              <a:latin typeface="+mn-lt"/>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5D23B1C-B373-4AA2-A2BA-9BF83AB415DD}" type="slidenum">
              <a:rPr lang="en-GB" smtClean="0"/>
              <a:pPr/>
              <a:t>2</a:t>
            </a:fld>
            <a:endParaRPr lang="en-GB" smtClean="0"/>
          </a:p>
        </p:txBody>
      </p:sp>
      <p:sp>
        <p:nvSpPr>
          <p:cNvPr id="4" name="Content Placeholder 2"/>
          <p:cNvSpPr txBox="1">
            <a:spLocks/>
          </p:cNvSpPr>
          <p:nvPr/>
        </p:nvSpPr>
        <p:spPr>
          <a:xfrm>
            <a:off x="304800" y="1752600"/>
            <a:ext cx="7715250" cy="5105400"/>
          </a:xfrm>
          <a:prstGeom prst="rect">
            <a:avLst/>
          </a:prstGeom>
        </p:spPr>
        <p:txBody>
          <a:bodyPr/>
          <a:lstStyle/>
          <a:p>
            <a:pPr>
              <a:spcBef>
                <a:spcPct val="20000"/>
              </a:spcBef>
              <a:spcAft>
                <a:spcPct val="20000"/>
              </a:spcAft>
              <a:buFont typeface="Wingdings" pitchFamily="2" charset="2"/>
              <a:buNone/>
              <a:defRPr/>
            </a:pPr>
            <a:r>
              <a:rPr lang="en-US" kern="0" dirty="0">
                <a:latin typeface="+mn-lt"/>
                <a:cs typeface="+mn-cs"/>
              </a:rPr>
              <a:t>Overview </a:t>
            </a:r>
            <a:endParaRPr lang="en-US" kern="0" dirty="0" smtClean="0">
              <a:latin typeface="+mn-lt"/>
              <a:cs typeface="+mn-cs"/>
            </a:endParaRPr>
          </a:p>
          <a:p>
            <a:pPr marL="742950" lvl="1" indent="-285750">
              <a:spcBef>
                <a:spcPct val="20000"/>
              </a:spcBef>
              <a:spcAft>
                <a:spcPct val="20000"/>
              </a:spcAft>
              <a:buFont typeface="Arial" panose="020B0604020202020204" pitchFamily="34" charset="0"/>
              <a:buChar char="•"/>
              <a:defRPr/>
            </a:pPr>
            <a:r>
              <a:rPr lang="en-US" kern="0" dirty="0" smtClean="0">
                <a:latin typeface="+mn-lt"/>
                <a:cs typeface="+mn-cs"/>
              </a:rPr>
              <a:t>GaMP5  and Merck millipore</a:t>
            </a:r>
          </a:p>
          <a:p>
            <a:pPr marL="742950" lvl="1" indent="-285750">
              <a:spcBef>
                <a:spcPct val="20000"/>
              </a:spcBef>
              <a:spcAft>
                <a:spcPct val="20000"/>
              </a:spcAft>
              <a:buFont typeface="Arial" panose="020B0604020202020204" pitchFamily="34" charset="0"/>
              <a:buChar char="•"/>
              <a:defRPr/>
            </a:pPr>
            <a:r>
              <a:rPr lang="fr-FR" kern="0" dirty="0" smtClean="0">
                <a:latin typeface="+mn-lt"/>
                <a:cs typeface="+mn-cs"/>
              </a:rPr>
              <a:t>Software </a:t>
            </a:r>
            <a:r>
              <a:rPr lang="fr-FR" kern="0" dirty="0" err="1" smtClean="0">
                <a:latin typeface="+mn-lt"/>
                <a:cs typeface="+mn-cs"/>
              </a:rPr>
              <a:t>specificities</a:t>
            </a:r>
            <a:endParaRPr lang="en-US" kern="0" dirty="0" smtClean="0">
              <a:latin typeface="+mn-lt"/>
              <a:cs typeface="+mn-cs"/>
            </a:endParaRPr>
          </a:p>
          <a:p>
            <a:pPr marL="742950" lvl="1" indent="-285750">
              <a:spcBef>
                <a:spcPct val="20000"/>
              </a:spcBef>
              <a:spcAft>
                <a:spcPct val="20000"/>
              </a:spcAft>
              <a:buFont typeface="Arial" panose="020B0604020202020204" pitchFamily="34" charset="0"/>
              <a:buChar char="•"/>
              <a:defRPr/>
            </a:pPr>
            <a:r>
              <a:rPr lang="fr-FR" kern="0" dirty="0" smtClean="0">
                <a:latin typeface="+mn-lt"/>
                <a:cs typeface="+mn-cs"/>
              </a:rPr>
              <a:t>GaMP5 and </a:t>
            </a:r>
            <a:r>
              <a:rPr lang="fr-FR" kern="0" dirty="0" err="1" smtClean="0">
                <a:latin typeface="+mn-lt"/>
                <a:cs typeface="+mn-cs"/>
              </a:rPr>
              <a:t>regulated</a:t>
            </a:r>
            <a:r>
              <a:rPr lang="fr-FR" kern="0" dirty="0" smtClean="0">
                <a:latin typeface="+mn-lt"/>
                <a:cs typeface="+mn-cs"/>
              </a:rPr>
              <a:t> </a:t>
            </a:r>
            <a:r>
              <a:rPr lang="fr-FR" kern="0" dirty="0" err="1" smtClean="0">
                <a:latin typeface="+mn-lt"/>
                <a:cs typeface="+mn-cs"/>
              </a:rPr>
              <a:t>industry</a:t>
            </a:r>
            <a:endParaRPr lang="en-US" kern="0" dirty="0">
              <a:latin typeface="+mn-lt"/>
              <a:cs typeface="+mn-cs"/>
            </a:endParaRPr>
          </a:p>
          <a:p>
            <a:pPr marL="223838" lvl="1" indent="-222250">
              <a:spcBef>
                <a:spcPct val="20000"/>
              </a:spcBef>
              <a:defRPr/>
            </a:pPr>
            <a:r>
              <a:rPr lang="en-US" kern="0" dirty="0" smtClean="0"/>
              <a:t>What </a:t>
            </a:r>
            <a:r>
              <a:rPr lang="en-US" kern="0" dirty="0"/>
              <a:t>is the current GaMP5 scope ?</a:t>
            </a:r>
          </a:p>
          <a:p>
            <a:pPr marL="627063" lvl="1" indent="233363">
              <a:spcBef>
                <a:spcPct val="20000"/>
              </a:spcBef>
              <a:buFont typeface="Arial" pitchFamily="34" charset="0"/>
              <a:buChar char="•"/>
              <a:defRPr/>
            </a:pPr>
            <a:r>
              <a:rPr lang="en-US" kern="0" dirty="0"/>
              <a:t>What are the key requirements?</a:t>
            </a:r>
          </a:p>
          <a:p>
            <a:pPr marL="627063" lvl="1" indent="233363">
              <a:spcBef>
                <a:spcPct val="20000"/>
              </a:spcBef>
              <a:buFont typeface="Arial" pitchFamily="34" charset="0"/>
              <a:buChar char="•"/>
              <a:defRPr/>
            </a:pPr>
            <a:r>
              <a:rPr lang="en-US" kern="0" dirty="0"/>
              <a:t>Software categories</a:t>
            </a:r>
          </a:p>
          <a:p>
            <a:pPr marL="223838" lvl="1" indent="-222250">
              <a:spcBef>
                <a:spcPct val="20000"/>
              </a:spcBef>
              <a:defRPr/>
            </a:pPr>
            <a:r>
              <a:rPr lang="en-US" kern="0" dirty="0"/>
              <a:t>GAMP5 processes review</a:t>
            </a:r>
          </a:p>
          <a:p>
            <a:pPr marL="850900" lvl="4" indent="-192088">
              <a:spcBef>
                <a:spcPct val="20000"/>
              </a:spcBef>
              <a:buFont typeface="Arial" charset="0"/>
              <a:buChar char="•"/>
              <a:defRPr/>
            </a:pPr>
            <a:r>
              <a:rPr lang="en-US" kern="0" dirty="0"/>
              <a:t>Software development</a:t>
            </a:r>
          </a:p>
          <a:p>
            <a:pPr marL="850900" lvl="4" indent="-192088">
              <a:spcBef>
                <a:spcPct val="20000"/>
              </a:spcBef>
              <a:buFont typeface="Arial" charset="0"/>
              <a:buChar char="•"/>
              <a:defRPr/>
            </a:pPr>
            <a:r>
              <a:rPr lang="en-US" kern="0" dirty="0"/>
              <a:t>Software Validation</a:t>
            </a:r>
          </a:p>
          <a:p>
            <a:pPr marL="850900" lvl="4" indent="-192088">
              <a:spcBef>
                <a:spcPct val="20000"/>
              </a:spcBef>
              <a:buFont typeface="Arial" charset="0"/>
              <a:buChar char="•"/>
              <a:defRPr/>
            </a:pPr>
            <a:r>
              <a:rPr lang="en-US" kern="0" dirty="0" smtClean="0"/>
              <a:t>Documentation needed</a:t>
            </a:r>
            <a:endParaRPr lang="en-US" kern="0" dirty="0"/>
          </a:p>
          <a:p>
            <a:pPr marL="850900" lvl="4" indent="-192088">
              <a:spcBef>
                <a:spcPct val="20000"/>
              </a:spcBef>
              <a:buFont typeface="Arial" charset="0"/>
              <a:buChar char="•"/>
              <a:defRPr/>
            </a:pPr>
            <a:r>
              <a:rPr lang="fr-FR" kern="0" dirty="0" smtClean="0"/>
              <a:t>Change control</a:t>
            </a:r>
            <a:endParaRPr lang="en-US" kern="0" dirty="0"/>
          </a:p>
          <a:p>
            <a:pPr marL="850900" lvl="4" indent="-192088">
              <a:spcBef>
                <a:spcPct val="20000"/>
              </a:spcBef>
              <a:defRPr/>
            </a:pPr>
            <a:endParaRPr lang="en-US" kern="0" dirty="0"/>
          </a:p>
          <a:p>
            <a:pPr marL="850900" lvl="4" indent="-192088">
              <a:spcBef>
                <a:spcPct val="20000"/>
              </a:spcBef>
              <a:defRPr/>
            </a:pPr>
            <a:endParaRPr lang="en-US" kern="0" dirty="0"/>
          </a:p>
          <a:p>
            <a:pPr marL="393700" lvl="3" indent="-192088">
              <a:spcBef>
                <a:spcPct val="20000"/>
              </a:spcBef>
              <a:defRPr/>
            </a:pPr>
            <a:endParaRPr lang="en-US" kern="0" dirty="0"/>
          </a:p>
          <a:p>
            <a:pPr marL="393700" lvl="3" indent="-192088">
              <a:spcBef>
                <a:spcPct val="20000"/>
              </a:spcBef>
              <a:defRPr/>
            </a:pPr>
            <a:endParaRPr lang="en-US" kern="0" dirty="0"/>
          </a:p>
          <a:p>
            <a:pPr marL="850900" lvl="4" indent="-192088">
              <a:spcBef>
                <a:spcPct val="20000"/>
              </a:spcBef>
              <a:buFont typeface="Arial" charset="0"/>
              <a:buChar char="•"/>
              <a:defRPr/>
            </a:pPr>
            <a:endParaRPr lang="en-US" kern="0" dirty="0"/>
          </a:p>
          <a:p>
            <a:pPr marL="850900" lvl="4" indent="-192088">
              <a:spcBef>
                <a:spcPct val="20000"/>
              </a:spcBef>
              <a:buFont typeface="Arial" charset="0"/>
              <a:buChar char="•"/>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GAMP5 guidelines content</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Inhaltsplatzhalter 11"/>
          <p:cNvSpPr>
            <a:spLocks noGrp="1"/>
          </p:cNvSpPr>
          <p:nvPr>
            <p:ph idx="1"/>
          </p:nvPr>
        </p:nvSpPr>
        <p:spPr>
          <a:xfrm>
            <a:off x="457200" y="1697545"/>
            <a:ext cx="7715250" cy="4789487"/>
          </a:xfrm>
        </p:spPr>
        <p:txBody>
          <a:bodyPr/>
          <a:lstStyle/>
          <a:p>
            <a:r>
              <a:rPr lang="de-DE" dirty="0" smtClean="0"/>
              <a:t>A full set of specification :</a:t>
            </a:r>
          </a:p>
          <a:p>
            <a:pPr marL="0" lvl="1" indent="0">
              <a:buNone/>
            </a:pPr>
            <a:r>
              <a:rPr lang="de-DE" sz="1400" dirty="0" smtClean="0"/>
              <a:t>If your software is category 5 it imply to document URS, FS</a:t>
            </a:r>
            <a:r>
              <a:rPr lang="de-DE" sz="1400" dirty="0"/>
              <a:t>, </a:t>
            </a:r>
            <a:r>
              <a:rPr lang="de-DE" sz="1400" dirty="0" smtClean="0"/>
              <a:t>SDS</a:t>
            </a:r>
            <a:r>
              <a:rPr lang="de-DE" sz="1400" dirty="0"/>
              <a:t>, </a:t>
            </a:r>
            <a:r>
              <a:rPr lang="de-DE" sz="1400" dirty="0" smtClean="0"/>
              <a:t>SMDS</a:t>
            </a:r>
            <a:endParaRPr lang="de-DE" dirty="0"/>
          </a:p>
          <a:p>
            <a:r>
              <a:rPr lang="de-DE" dirty="0" smtClean="0"/>
              <a:t>Traceability matrix provide connections through specification layers :</a:t>
            </a:r>
          </a:p>
          <a:p>
            <a:pPr lvl="1"/>
            <a:r>
              <a:rPr lang="de-DE" sz="1400" dirty="0" smtClean="0"/>
              <a:t>From URS to FS, from FS to SDS, from SDS to SMDS</a:t>
            </a:r>
          </a:p>
          <a:p>
            <a:r>
              <a:rPr lang="de-DE" dirty="0" smtClean="0"/>
              <a:t>A functional risk assessment</a:t>
            </a:r>
            <a:endParaRPr lang="de-DE" dirty="0"/>
          </a:p>
          <a:p>
            <a:pPr lvl="1"/>
            <a:r>
              <a:rPr lang="de-DE" sz="1400" dirty="0" smtClean="0"/>
              <a:t>Usualy merged with product Design FMEA</a:t>
            </a:r>
          </a:p>
          <a:p>
            <a:r>
              <a:rPr lang="de-DE" dirty="0" smtClean="0"/>
              <a:t>Dedicated test protocols</a:t>
            </a:r>
            <a:endParaRPr lang="de-DE" dirty="0"/>
          </a:p>
          <a:p>
            <a:pPr lvl="1"/>
            <a:r>
              <a:rPr lang="de-DE" sz="1400" dirty="0" smtClean="0"/>
              <a:t>Each specification item should be tested. </a:t>
            </a:r>
          </a:p>
          <a:p>
            <a:pPr lvl="1"/>
            <a:r>
              <a:rPr lang="de-DE" sz="1400" dirty="0" smtClean="0"/>
              <a:t>The software validation precede IQ/OQ/PQ of complete product</a:t>
            </a:r>
          </a:p>
          <a:p>
            <a:r>
              <a:rPr lang="de-DE" dirty="0" smtClean="0"/>
              <a:t>Documented </a:t>
            </a:r>
            <a:r>
              <a:rPr lang="de-DE" dirty="0"/>
              <a:t>test </a:t>
            </a:r>
            <a:r>
              <a:rPr lang="de-DE" dirty="0" smtClean="0"/>
              <a:t>reports</a:t>
            </a:r>
            <a:endParaRPr lang="de-DE" dirty="0"/>
          </a:p>
          <a:p>
            <a:pPr lvl="1"/>
            <a:r>
              <a:rPr lang="de-DE" sz="1400" dirty="0" smtClean="0"/>
              <a:t>Test results should be documented according Good Documentation Practices</a:t>
            </a:r>
          </a:p>
          <a:p>
            <a:pPr marL="1588" lvl="1" indent="0">
              <a:buNone/>
            </a:pPr>
            <a:r>
              <a:rPr lang="de-DE" dirty="0" smtClean="0"/>
              <a:t>A 21CFR11 assessment</a:t>
            </a:r>
          </a:p>
          <a:p>
            <a:pPr marL="1588" lvl="1" indent="0">
              <a:buNone/>
            </a:pPr>
            <a:r>
              <a:rPr lang="de-DE" sz="1400" dirty="0" smtClean="0"/>
              <a:t>If the software manipulate regulated electronic records/electronic signatures</a:t>
            </a:r>
          </a:p>
          <a:p>
            <a:pPr marL="1588" lvl="1" indent="0">
              <a:buNone/>
            </a:pPr>
            <a:r>
              <a:rPr lang="de-DE" dirty="0" smtClean="0"/>
              <a:t>A frozen software version / configuration</a:t>
            </a:r>
            <a:endParaRPr lang="de-DE" dirty="0"/>
          </a:p>
          <a:p>
            <a:pPr marL="1588" lvl="1" indent="0">
              <a:buNone/>
            </a:pPr>
            <a:endParaRPr lang="de-DE" sz="1400" dirty="0"/>
          </a:p>
          <a:p>
            <a:pPr marL="1588" lvl="1" indent="0">
              <a:buNone/>
            </a:pPr>
            <a:endParaRPr lang="de-DE" sz="1400" dirty="0"/>
          </a:p>
          <a:p>
            <a:pPr marL="1588" lvl="1" indent="0">
              <a:buNone/>
            </a:pPr>
            <a:endParaRPr lang="de-DE" sz="1400" dirty="0" smtClean="0"/>
          </a:p>
          <a:p>
            <a:endParaRPr lang="de-DE" dirty="0" smtClean="0"/>
          </a:p>
          <a:p>
            <a:endParaRPr lang="de-DE" dirty="0" smtClean="0"/>
          </a:p>
        </p:txBody>
      </p:sp>
      <p:sp>
        <p:nvSpPr>
          <p:cNvPr id="67587"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15708DC-35AB-40C4-A97D-A965DF0A97D7}" type="slidenum">
              <a:rPr lang="en-US" smtClean="0"/>
              <a:pPr/>
              <a:t>20</a:t>
            </a:fld>
            <a:endParaRPr lang="en-US" smtClean="0"/>
          </a:p>
        </p:txBody>
      </p:sp>
      <p:sp>
        <p:nvSpPr>
          <p:cNvPr id="67588" name="Rectangle 6"/>
          <p:cNvSpPr>
            <a:spLocks noGrp="1" noChangeArrowheads="1"/>
          </p:cNvSpPr>
          <p:nvPr>
            <p:ph type="title"/>
          </p:nvPr>
        </p:nvSpPr>
        <p:spPr/>
        <p:txBody>
          <a:bodyPr/>
          <a:lstStyle/>
          <a:p>
            <a:r>
              <a:rPr lang="en-US" dirty="0" err="1" smtClean="0"/>
              <a:t>GaMP</a:t>
            </a:r>
            <a:r>
              <a:rPr lang="en-US" dirty="0" smtClean="0"/>
              <a:t> Documentation needed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Inhaltsplatzhalter 11"/>
          <p:cNvSpPr>
            <a:spLocks noGrp="1"/>
          </p:cNvSpPr>
          <p:nvPr>
            <p:ph idx="1"/>
          </p:nvPr>
        </p:nvSpPr>
        <p:spPr>
          <a:xfrm>
            <a:off x="457200" y="1539050"/>
            <a:ext cx="7715250" cy="4462462"/>
          </a:xfrm>
        </p:spPr>
        <p:txBody>
          <a:bodyPr/>
          <a:lstStyle/>
          <a:p>
            <a:r>
              <a:rPr lang="de-DE" dirty="0" smtClean="0"/>
              <a:t>A review of specification :</a:t>
            </a:r>
          </a:p>
          <a:p>
            <a:pPr marL="285750" lvl="1" indent="-285750"/>
            <a:r>
              <a:rPr lang="de-DE" sz="1400" dirty="0" smtClean="0"/>
              <a:t>Usually update SMDS documentation for minor changes, SDS or FS level for functionality upadte, URS for major changes impacting </a:t>
            </a:r>
            <a:r>
              <a:rPr lang="de-DE" sz="1400" dirty="0"/>
              <a:t>customer experience </a:t>
            </a:r>
            <a:r>
              <a:rPr lang="de-DE" sz="1400" dirty="0" smtClean="0"/>
              <a:t>.</a:t>
            </a:r>
          </a:p>
          <a:p>
            <a:pPr marL="285750" lvl="1" indent="-285750"/>
            <a:r>
              <a:rPr lang="de-DE" sz="1400" dirty="0" smtClean="0"/>
              <a:t>Redact and approve new revision of specification documents</a:t>
            </a:r>
            <a:endParaRPr lang="de-DE" dirty="0"/>
          </a:p>
          <a:p>
            <a:r>
              <a:rPr lang="de-DE" dirty="0" smtClean="0"/>
              <a:t>Traceability matrix update</a:t>
            </a:r>
          </a:p>
          <a:p>
            <a:pPr lvl="1"/>
            <a:r>
              <a:rPr lang="de-DE" sz="1400" dirty="0" smtClean="0"/>
              <a:t>If new requirements are introduced</a:t>
            </a:r>
          </a:p>
          <a:p>
            <a:r>
              <a:rPr lang="de-DE" dirty="0"/>
              <a:t>F</a:t>
            </a:r>
            <a:r>
              <a:rPr lang="de-DE" dirty="0" smtClean="0"/>
              <a:t>unctional risk assessment update</a:t>
            </a:r>
            <a:endParaRPr lang="de-DE" dirty="0"/>
          </a:p>
          <a:p>
            <a:pPr lvl="1"/>
            <a:r>
              <a:rPr lang="de-DE" sz="1400" dirty="0" smtClean="0"/>
              <a:t>On new requirements, or if new modules may impact existing modules</a:t>
            </a:r>
          </a:p>
          <a:p>
            <a:r>
              <a:rPr lang="de-DE" dirty="0" smtClean="0"/>
              <a:t>Dedicated test protocols</a:t>
            </a:r>
            <a:endParaRPr lang="de-DE" dirty="0"/>
          </a:p>
          <a:p>
            <a:pPr lvl="1"/>
            <a:r>
              <a:rPr lang="de-DE" sz="1400" dirty="0" smtClean="0"/>
              <a:t>If specifications have changed, test protocol need to be updated and approved</a:t>
            </a:r>
          </a:p>
          <a:p>
            <a:pPr lvl="1"/>
            <a:r>
              <a:rPr lang="de-DE" sz="1400" dirty="0" smtClean="0"/>
              <a:t>New software module need to be retested</a:t>
            </a:r>
          </a:p>
          <a:p>
            <a:pPr lvl="1"/>
            <a:r>
              <a:rPr lang="de-DE" sz="1400" dirty="0" smtClean="0"/>
              <a:t>Integration, and functional test need to be retested according to risk analysis</a:t>
            </a:r>
          </a:p>
          <a:p>
            <a:r>
              <a:rPr lang="de-DE" dirty="0" smtClean="0"/>
              <a:t>Documented </a:t>
            </a:r>
            <a:r>
              <a:rPr lang="de-DE" dirty="0"/>
              <a:t>test </a:t>
            </a:r>
            <a:r>
              <a:rPr lang="de-DE" dirty="0" smtClean="0"/>
              <a:t>reports</a:t>
            </a:r>
          </a:p>
          <a:p>
            <a:endParaRPr lang="de-DE" dirty="0" smtClean="0"/>
          </a:p>
          <a:p>
            <a:pPr marL="0" lvl="1" indent="0">
              <a:buNone/>
            </a:pPr>
            <a:r>
              <a:rPr lang="de-DE" dirty="0"/>
              <a:t>A </a:t>
            </a:r>
            <a:r>
              <a:rPr lang="de-DE" dirty="0" smtClean="0"/>
              <a:t>new validated </a:t>
            </a:r>
            <a:r>
              <a:rPr lang="de-DE" dirty="0"/>
              <a:t>software version / </a:t>
            </a:r>
            <a:r>
              <a:rPr lang="de-DE" dirty="0" smtClean="0"/>
              <a:t>configuration need to be frozen</a:t>
            </a:r>
            <a:endParaRPr lang="de-DE" dirty="0"/>
          </a:p>
          <a:p>
            <a:endParaRPr lang="de-DE" dirty="0"/>
          </a:p>
          <a:p>
            <a:endParaRPr lang="de-DE" dirty="0" smtClean="0"/>
          </a:p>
          <a:p>
            <a:endParaRPr lang="de-DE" dirty="0"/>
          </a:p>
          <a:p>
            <a:endParaRPr lang="de-DE" dirty="0"/>
          </a:p>
          <a:p>
            <a:pPr marL="1588" lvl="1" indent="0">
              <a:buNone/>
            </a:pPr>
            <a:endParaRPr lang="de-DE" sz="1400" dirty="0"/>
          </a:p>
          <a:p>
            <a:pPr marL="1588" lvl="1" indent="0">
              <a:buNone/>
            </a:pPr>
            <a:endParaRPr lang="de-DE" sz="1400" dirty="0"/>
          </a:p>
          <a:p>
            <a:pPr marL="1588" lvl="1" indent="0">
              <a:buNone/>
            </a:pPr>
            <a:endParaRPr lang="de-DE" sz="1400" dirty="0" smtClean="0"/>
          </a:p>
          <a:p>
            <a:endParaRPr lang="de-DE" dirty="0" smtClean="0"/>
          </a:p>
          <a:p>
            <a:endParaRPr lang="de-DE" dirty="0" smtClean="0"/>
          </a:p>
        </p:txBody>
      </p:sp>
      <p:sp>
        <p:nvSpPr>
          <p:cNvPr id="67587"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15708DC-35AB-40C4-A97D-A965DF0A97D7}" type="slidenum">
              <a:rPr lang="en-US" smtClean="0"/>
              <a:pPr/>
              <a:t>21</a:t>
            </a:fld>
            <a:endParaRPr lang="en-US" smtClean="0"/>
          </a:p>
        </p:txBody>
      </p:sp>
      <p:sp>
        <p:nvSpPr>
          <p:cNvPr id="67588" name="Rectangle 6"/>
          <p:cNvSpPr>
            <a:spLocks noGrp="1" noChangeArrowheads="1"/>
          </p:cNvSpPr>
          <p:nvPr>
            <p:ph type="title"/>
          </p:nvPr>
        </p:nvSpPr>
        <p:spPr/>
        <p:txBody>
          <a:bodyPr/>
          <a:lstStyle/>
          <a:p>
            <a:r>
              <a:rPr lang="en-US" dirty="0" smtClean="0"/>
              <a:t>Change control Documentation needed</a:t>
            </a:r>
          </a:p>
        </p:txBody>
      </p:sp>
    </p:spTree>
    <p:extLst>
      <p:ext uri="{BB962C8B-B14F-4D97-AF65-F5344CB8AC3E}">
        <p14:creationId xmlns:p14="http://schemas.microsoft.com/office/powerpoint/2010/main" val="18686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p:txBody>
          <a:bodyPr/>
          <a:lstStyle/>
          <a:p>
            <a:r>
              <a:rPr lang="en-US" dirty="0" smtClean="0"/>
              <a:t/>
            </a:r>
            <a:br>
              <a:rPr lang="en-US" dirty="0" smtClean="0"/>
            </a:br>
            <a:r>
              <a:rPr lang="en-US" dirty="0" smtClean="0"/>
              <a:t/>
            </a:r>
            <a:br>
              <a:rPr lang="en-US" dirty="0" smtClean="0"/>
            </a:br>
            <a:r>
              <a:rPr lang="en-US" dirty="0" smtClean="0"/>
              <a:t>Using appropriate procedures for Software Development, Testing, Operational support and Management and documenting with deliverables aligned on </a:t>
            </a:r>
            <a:r>
              <a:rPr lang="en-US" dirty="0" err="1" smtClean="0"/>
              <a:t>GaMP</a:t>
            </a:r>
            <a:r>
              <a:rPr lang="en-US" dirty="0" smtClean="0"/>
              <a:t> guidelines is a success factor for delivering software to our regulated customers. </a:t>
            </a:r>
          </a:p>
          <a:p>
            <a:endParaRPr lang="fr-FR" dirty="0" smtClean="0"/>
          </a:p>
          <a:p>
            <a:r>
              <a:rPr lang="fr-FR" dirty="0" err="1" smtClean="0"/>
              <a:t>Detremine</a:t>
            </a:r>
            <a:r>
              <a:rPr lang="fr-FR" dirty="0" smtClean="0"/>
              <a:t> </a:t>
            </a:r>
            <a:r>
              <a:rPr lang="fr-FR" dirty="0" err="1" smtClean="0"/>
              <a:t>GaMP</a:t>
            </a:r>
            <a:r>
              <a:rPr lang="fr-FR" dirty="0" smtClean="0"/>
              <a:t> </a:t>
            </a:r>
            <a:r>
              <a:rPr lang="fr-FR" dirty="0" err="1" smtClean="0"/>
              <a:t>applicability</a:t>
            </a:r>
            <a:r>
              <a:rPr lang="fr-FR" dirty="0" smtClean="0"/>
              <a:t>, software </a:t>
            </a:r>
            <a:r>
              <a:rPr lang="fr-FR" dirty="0" err="1" smtClean="0"/>
              <a:t>category</a:t>
            </a:r>
            <a:r>
              <a:rPr lang="fr-FR" dirty="0" smtClean="0"/>
              <a:t> and </a:t>
            </a:r>
            <a:r>
              <a:rPr lang="fr-FR" dirty="0" err="1" smtClean="0"/>
              <a:t>potential</a:t>
            </a:r>
            <a:r>
              <a:rPr lang="fr-FR" dirty="0" smtClean="0"/>
              <a:t> 21CFR11 impacts </a:t>
            </a:r>
            <a:r>
              <a:rPr lang="fr-FR" dirty="0" err="1" smtClean="0"/>
              <a:t>with</a:t>
            </a:r>
            <a:r>
              <a:rPr lang="fr-FR" dirty="0" smtClean="0"/>
              <a:t> </a:t>
            </a:r>
            <a:r>
              <a:rPr lang="fr-FR" dirty="0" err="1" smtClean="0"/>
              <a:t>form</a:t>
            </a:r>
            <a:r>
              <a:rPr lang="fr-FR" dirty="0" smtClean="0"/>
              <a:t> 13285FM</a:t>
            </a:r>
          </a:p>
          <a:p>
            <a:endParaRPr lang="fr-FR" dirty="0"/>
          </a:p>
          <a:p>
            <a:r>
              <a:rPr lang="fr-FR" dirty="0" err="1" smtClean="0"/>
              <a:t>Follow</a:t>
            </a:r>
            <a:r>
              <a:rPr lang="fr-FR" dirty="0" smtClean="0"/>
              <a:t> </a:t>
            </a:r>
            <a:r>
              <a:rPr lang="fr-FR" dirty="0" err="1" smtClean="0"/>
              <a:t>procedure</a:t>
            </a:r>
            <a:r>
              <a:rPr lang="fr-FR" dirty="0" smtClean="0"/>
              <a:t> 0040097MP for </a:t>
            </a:r>
            <a:r>
              <a:rPr lang="fr-FR" dirty="0" err="1" smtClean="0"/>
              <a:t>developing</a:t>
            </a:r>
            <a:r>
              <a:rPr lang="fr-FR" dirty="0" smtClean="0"/>
              <a:t> and </a:t>
            </a:r>
            <a:r>
              <a:rPr lang="fr-FR" dirty="0" err="1" smtClean="0"/>
              <a:t>maintening</a:t>
            </a:r>
            <a:r>
              <a:rPr lang="fr-FR" dirty="0" smtClean="0"/>
              <a:t> </a:t>
            </a:r>
            <a:r>
              <a:rPr lang="fr-FR" dirty="0" err="1" smtClean="0"/>
              <a:t>regulated</a:t>
            </a:r>
            <a:r>
              <a:rPr lang="fr-FR" dirty="0" smtClean="0"/>
              <a:t> softwares.</a:t>
            </a:r>
          </a:p>
          <a:p>
            <a:endParaRPr lang="fr-FR" dirty="0" smtClean="0"/>
          </a:p>
        </p:txBody>
      </p:sp>
      <p:sp>
        <p:nvSpPr>
          <p:cNvPr id="68611"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EC29B50-FAFF-4A0B-BB99-9ADC1D921CA6}" type="slidenum">
              <a:rPr lang="en-GB" smtClean="0"/>
              <a:pPr/>
              <a:t>22</a:t>
            </a:fld>
            <a:endParaRPr lang="en-GB" smtClean="0"/>
          </a:p>
        </p:txBody>
      </p:sp>
      <p:sp>
        <p:nvSpPr>
          <p:cNvPr id="68612" name="Title 3"/>
          <p:cNvSpPr>
            <a:spLocks noGrp="1"/>
          </p:cNvSpPr>
          <p:nvPr>
            <p:ph type="title"/>
          </p:nvPr>
        </p:nvSpPr>
        <p:spPr/>
        <p:txBody>
          <a:bodyPr/>
          <a:lstStyle/>
          <a:p>
            <a:r>
              <a:rPr lang="fr-FR" smtClean="0"/>
              <a:t>Conclusion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5"/>
          <p:cNvSpPr>
            <a:spLocks noGrp="1"/>
          </p:cNvSpPr>
          <p:nvPr>
            <p:ph type="title"/>
          </p:nvPr>
        </p:nvSpPr>
        <p:spPr>
          <a:xfrm>
            <a:off x="457200" y="2968625"/>
            <a:ext cx="6102350" cy="776288"/>
          </a:xfrm>
        </p:spPr>
        <p:txBody>
          <a:bodyPr/>
          <a:lstStyle/>
          <a:p>
            <a:r>
              <a:rPr lang="en-US" dirty="0" smtClean="0"/>
              <a:t>Thank you</a:t>
            </a:r>
            <a:br>
              <a:rPr lang="en-US" dirty="0" smtClean="0"/>
            </a:br>
            <a:r>
              <a:rPr lang="en-US" dirty="0"/>
              <a:t/>
            </a:r>
            <a:br>
              <a:rPr lang="en-US" dirty="0"/>
            </a:br>
            <a:r>
              <a:rPr lang="en-US" sz="1600" dirty="0" smtClean="0"/>
              <a:t>for more detailed training material, see 0000663TC</a:t>
            </a:r>
          </a:p>
        </p:txBody>
      </p:sp>
      <p:pic>
        <p:nvPicPr>
          <p:cNvPr id="69635" name="Picture 3" descr="GAMP-5.png"/>
          <p:cNvPicPr>
            <a:picLocks noChangeAspect="1"/>
          </p:cNvPicPr>
          <p:nvPr/>
        </p:nvPicPr>
        <p:blipFill>
          <a:blip r:embed="rId2" cstate="print"/>
          <a:srcRect/>
          <a:stretch>
            <a:fillRect/>
          </a:stretch>
        </p:blipFill>
        <p:spPr bwMode="auto">
          <a:xfrm>
            <a:off x="3830638" y="3371850"/>
            <a:ext cx="5313362"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057400"/>
            <a:ext cx="8305800" cy="4495800"/>
          </a:xfrm>
        </p:spPr>
        <p:txBody>
          <a:bodyPr/>
          <a:lstStyle/>
          <a:p>
            <a:pPr>
              <a:defRPr/>
            </a:pPr>
            <a:r>
              <a:rPr lang="en-US" sz="1400" dirty="0"/>
              <a:t>Since 1997, the release of U.S. 21 CFR Part 11 and Annex 11 European , computerized systems have been subjected to various levels of attention from </a:t>
            </a:r>
            <a:r>
              <a:rPr lang="en-US" sz="1400" dirty="0" smtClean="0"/>
              <a:t>regulated pharmaceutical  </a:t>
            </a:r>
            <a:r>
              <a:rPr lang="en-US" sz="1400" dirty="0"/>
              <a:t>industry, contributing to heterogeneous levels of  requirements .</a:t>
            </a:r>
            <a:br>
              <a:rPr lang="en-US" sz="1400" dirty="0"/>
            </a:br>
            <a:r>
              <a:rPr lang="en-US" sz="1400" dirty="0"/>
              <a:t/>
            </a:r>
            <a:br>
              <a:rPr lang="en-US" sz="1400" dirty="0"/>
            </a:br>
            <a:r>
              <a:rPr lang="en-US" dirty="0" err="1" smtClean="0"/>
              <a:t>GaMP</a:t>
            </a:r>
            <a:r>
              <a:rPr lang="en-US" dirty="0"/>
              <a:t>®  has evolved progressively to reach in version 5 published in 2008 , the reference position for the entire pharmaceutical industry</a:t>
            </a:r>
            <a:r>
              <a:rPr lang="en-US" dirty="0" smtClean="0"/>
              <a:t>.</a:t>
            </a:r>
          </a:p>
          <a:p>
            <a:pPr>
              <a:defRPr/>
            </a:pPr>
            <a:endParaRPr lang="en-US" dirty="0"/>
          </a:p>
          <a:p>
            <a:pPr>
              <a:defRPr/>
            </a:pPr>
            <a:r>
              <a:rPr lang="en-US" dirty="0" smtClean="0"/>
              <a:t>It is Merck Millipore Policy to follow </a:t>
            </a:r>
            <a:r>
              <a:rPr lang="en-US" dirty="0" err="1" smtClean="0"/>
              <a:t>GaMP</a:t>
            </a:r>
            <a:r>
              <a:rPr lang="en-US" dirty="0" smtClean="0"/>
              <a:t> guidelines when developing </a:t>
            </a:r>
            <a:r>
              <a:rPr lang="en-US" dirty="0" err="1" smtClean="0"/>
              <a:t>softwares</a:t>
            </a:r>
            <a:r>
              <a:rPr lang="en-US" dirty="0" smtClean="0"/>
              <a:t> :</a:t>
            </a:r>
          </a:p>
          <a:p>
            <a:pPr marL="285750" indent="-285750">
              <a:buFont typeface="Arial" panose="020B0604020202020204" pitchFamily="34" charset="0"/>
              <a:buChar char="•"/>
              <a:defRPr/>
            </a:pPr>
            <a:r>
              <a:rPr lang="en-US" dirty="0" smtClean="0"/>
              <a:t>That will be used for supporting  GMP or GLP regulated processes</a:t>
            </a:r>
          </a:p>
          <a:p>
            <a:pPr marL="285750" indent="-285750">
              <a:buFont typeface="Arial" panose="020B0604020202020204" pitchFamily="34" charset="0"/>
              <a:buChar char="•"/>
              <a:defRPr/>
            </a:pPr>
            <a:r>
              <a:rPr lang="en-US" dirty="0" smtClean="0"/>
              <a:t>Which are used to take quality decision in a regulated environment</a:t>
            </a:r>
          </a:p>
          <a:p>
            <a:pPr>
              <a:defRPr/>
            </a:pPr>
            <a:endParaRPr lang="en-US" dirty="0"/>
          </a:p>
          <a:p>
            <a:pPr>
              <a:defRPr/>
            </a:pPr>
            <a:r>
              <a:rPr lang="en-US" dirty="0" smtClean="0"/>
              <a:t>To know if your product need to follow </a:t>
            </a:r>
            <a:r>
              <a:rPr lang="en-US" dirty="0" err="1" smtClean="0"/>
              <a:t>GaMP</a:t>
            </a:r>
            <a:r>
              <a:rPr lang="en-US" dirty="0" smtClean="0"/>
              <a:t>, fill form 12385FM</a:t>
            </a:r>
            <a:r>
              <a:rPr lang="en-US" dirty="0"/>
              <a:t/>
            </a:r>
            <a:br>
              <a:rPr lang="en-US" dirty="0"/>
            </a:b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lvl="1">
              <a:buFont typeface="Wingdings" pitchFamily="2" charset="2"/>
              <a:buNone/>
              <a:defRPr/>
            </a:pPr>
            <a:endParaRPr lang="en-US" dirty="0" smtClean="0"/>
          </a:p>
          <a:p>
            <a:pPr lvl="1">
              <a:buFont typeface="Wingdings" pitchFamily="2" charset="2"/>
              <a:buNone/>
              <a:defRPr/>
            </a:pPr>
            <a:endParaRPr lang="en-US" dirty="0" smtClean="0"/>
          </a:p>
          <a:p>
            <a:pPr lvl="1">
              <a:buFont typeface="Wingdings" pitchFamily="2" charset="2"/>
              <a:buNone/>
              <a:defRPr/>
            </a:pPr>
            <a:endParaRPr lang="en-US" dirty="0" smtClean="0"/>
          </a:p>
          <a:p>
            <a:pPr lvl="3">
              <a:defRPr/>
            </a:pPr>
            <a:endParaRPr lang="en-US" sz="1800" dirty="0" smtClean="0"/>
          </a:p>
          <a:p>
            <a:pPr>
              <a:defRPr/>
            </a:pPr>
            <a:endParaRPr lang="en-US" sz="2400" dirty="0"/>
          </a:p>
        </p:txBody>
      </p:sp>
      <p:sp>
        <p:nvSpPr>
          <p:cNvPr id="12291"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D312D15-6443-4AF9-8053-E6F04CCD8B67}" type="slidenum">
              <a:rPr lang="en-GB" smtClean="0"/>
              <a:pPr/>
              <a:t>3</a:t>
            </a:fld>
            <a:endParaRPr lang="en-GB" smtClean="0"/>
          </a:p>
        </p:txBody>
      </p:sp>
      <p:sp>
        <p:nvSpPr>
          <p:cNvPr id="12292" name="Title 1"/>
          <p:cNvSpPr>
            <a:spLocks noGrp="1"/>
          </p:cNvSpPr>
          <p:nvPr>
            <p:ph type="title" idx="4294967295"/>
          </p:nvPr>
        </p:nvSpPr>
        <p:spPr>
          <a:xfrm>
            <a:off x="457200" y="1066800"/>
            <a:ext cx="7715250" cy="776288"/>
          </a:xfrm>
        </p:spPr>
        <p:txBody>
          <a:bodyPr/>
          <a:lstStyle/>
          <a:p>
            <a:r>
              <a:rPr lang="fr-FR" smtClean="0"/>
              <a:t>Why use GaMP5 ?</a:t>
            </a:r>
          </a:p>
        </p:txBody>
      </p:sp>
      <p:pic>
        <p:nvPicPr>
          <p:cNvPr id="12293" name="Picture 1"/>
          <p:cNvPicPr>
            <a:picLocks noChangeAspect="1" noChangeArrowheads="1"/>
          </p:cNvPicPr>
          <p:nvPr/>
        </p:nvPicPr>
        <p:blipFill>
          <a:blip r:embed="rId2" cstate="print"/>
          <a:srcRect/>
          <a:stretch>
            <a:fillRect/>
          </a:stretch>
        </p:blipFill>
        <p:spPr bwMode="auto">
          <a:xfrm>
            <a:off x="7077076" y="5730240"/>
            <a:ext cx="1695251" cy="112776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D42AB54-50D1-4DAA-9B07-269C89C799B8}" type="slidenum">
              <a:rPr lang="en-GB" smtClean="0"/>
              <a:pPr/>
              <a:t>4</a:t>
            </a:fld>
            <a:endParaRPr lang="en-GB" smtClean="0"/>
          </a:p>
        </p:txBody>
      </p:sp>
      <p:sp>
        <p:nvSpPr>
          <p:cNvPr id="14339" name="TextBox 6"/>
          <p:cNvSpPr txBox="1">
            <a:spLocks noChangeArrowheads="1"/>
          </p:cNvSpPr>
          <p:nvPr/>
        </p:nvSpPr>
        <p:spPr bwMode="auto">
          <a:xfrm>
            <a:off x="533400" y="1600200"/>
            <a:ext cx="8229600" cy="369888"/>
          </a:xfrm>
          <a:prstGeom prst="rect">
            <a:avLst/>
          </a:prstGeom>
          <a:noFill/>
          <a:ln w="9525">
            <a:noFill/>
            <a:miter lim="800000"/>
            <a:headEnd/>
            <a:tailEnd/>
          </a:ln>
        </p:spPr>
        <p:txBody>
          <a:bodyPr>
            <a:spAutoFit/>
          </a:bodyPr>
          <a:lstStyle/>
          <a:p>
            <a:endParaRPr lang="fr-FR"/>
          </a:p>
        </p:txBody>
      </p:sp>
      <p:sp>
        <p:nvSpPr>
          <p:cNvPr id="5" name="Title 1"/>
          <p:cNvSpPr txBox="1">
            <a:spLocks/>
          </p:cNvSpPr>
          <p:nvPr/>
        </p:nvSpPr>
        <p:spPr>
          <a:xfrm>
            <a:off x="457200" y="10668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Is </a:t>
            </a:r>
            <a:r>
              <a:rPr lang="fr-FR" sz="2800" b="1" kern="0" dirty="0" err="1">
                <a:solidFill>
                  <a:schemeClr val="tx2"/>
                </a:solidFill>
                <a:latin typeface="+mj-lt"/>
                <a:ea typeface="+mj-ea"/>
                <a:cs typeface="+mj-cs"/>
              </a:rPr>
              <a:t>GaMP</a:t>
            </a:r>
            <a:r>
              <a:rPr lang="fr-FR" sz="2800" b="1" kern="0" dirty="0">
                <a:solidFill>
                  <a:schemeClr val="tx2"/>
                </a:solidFill>
                <a:latin typeface="+mj-lt"/>
                <a:ea typeface="+mj-ea"/>
                <a:cs typeface="+mj-cs"/>
              </a:rPr>
              <a:t> </a:t>
            </a:r>
            <a:r>
              <a:rPr lang="fr-FR" sz="2800" b="1" u="sng" kern="0" dirty="0" err="1">
                <a:solidFill>
                  <a:schemeClr val="tx2"/>
                </a:solidFill>
                <a:latin typeface="+mj-lt"/>
                <a:ea typeface="+mj-ea"/>
                <a:cs typeface="+mj-cs"/>
              </a:rPr>
              <a:t>only</a:t>
            </a:r>
            <a:r>
              <a:rPr lang="fr-FR" sz="2800" b="1" kern="0" dirty="0">
                <a:solidFill>
                  <a:schemeClr val="tx2"/>
                </a:solidFill>
                <a:latin typeface="+mj-lt"/>
                <a:ea typeface="+mj-ea"/>
                <a:cs typeface="+mj-cs"/>
              </a:rPr>
              <a:t> a guideline ?</a:t>
            </a:r>
          </a:p>
        </p:txBody>
      </p:sp>
      <p:sp>
        <p:nvSpPr>
          <p:cNvPr id="29" name="Content Placeholder 2"/>
          <p:cNvSpPr txBox="1">
            <a:spLocks/>
          </p:cNvSpPr>
          <p:nvPr/>
        </p:nvSpPr>
        <p:spPr>
          <a:xfrm>
            <a:off x="550863" y="1752600"/>
            <a:ext cx="8220075" cy="5105400"/>
          </a:xfrm>
          <a:prstGeom prst="rect">
            <a:avLst/>
          </a:prstGeom>
        </p:spPr>
        <p:txBody>
          <a:bodyPr/>
          <a:lstStyle/>
          <a:p>
            <a:pPr>
              <a:defRPr/>
            </a:pPr>
            <a:r>
              <a:rPr lang="en-US" dirty="0"/>
              <a:t>GAMP5 ® is a guideline provided by ISPE. (Intl Soc Phar Engineering)</a:t>
            </a:r>
          </a:p>
          <a:p>
            <a:pPr>
              <a:defRPr/>
            </a:pPr>
            <a:endParaRPr lang="en-US" dirty="0"/>
          </a:p>
          <a:p>
            <a:pPr>
              <a:defRPr/>
            </a:pPr>
            <a:r>
              <a:rPr lang="en-US" dirty="0"/>
              <a:t>GAMP  has evolved progressively to reach reference position for pharmaceutical industry.</a:t>
            </a:r>
          </a:p>
          <a:p>
            <a:pPr>
              <a:defRPr/>
            </a:pPr>
            <a:endParaRPr lang="en-US" dirty="0"/>
          </a:p>
          <a:p>
            <a:pPr>
              <a:defRPr/>
            </a:pPr>
            <a:r>
              <a:rPr lang="en-US" dirty="0"/>
              <a:t>Furthermore, </a:t>
            </a:r>
            <a:r>
              <a:rPr lang="en-US" b="1" dirty="0"/>
              <a:t>2011 evolution of European GMP annex 11 has included in regulatory requirements key aspects of the GAMP </a:t>
            </a:r>
            <a:endParaRPr lang="en-US" dirty="0"/>
          </a:p>
          <a:p>
            <a:pPr>
              <a:defRPr/>
            </a:pPr>
            <a:endParaRPr lang="en-US" dirty="0"/>
          </a:p>
          <a:p>
            <a:pPr>
              <a:defRPr/>
            </a:pPr>
            <a:r>
              <a:rPr lang="en-US" dirty="0"/>
              <a:t>Therefore GAMP5 is a key requirement from our pharmaceutical customers and should be considered as an essential part of our software development and maintenance methodology.</a:t>
            </a:r>
          </a:p>
          <a:p>
            <a:pPr>
              <a:defRPr/>
            </a:pPr>
            <a:endParaRPr lang="en-US" dirty="0"/>
          </a:p>
          <a:p>
            <a:pPr>
              <a:defRPr/>
            </a:pPr>
            <a:r>
              <a:rPr lang="en-US" dirty="0"/>
              <a:t>Increased focus has been placed by regulator on GAMP5 since 2011, and regulatory notices related to GAMP5 topics will probably increase customers attention.</a:t>
            </a:r>
          </a:p>
          <a:p>
            <a:pPr>
              <a:defRPr/>
            </a:pPr>
            <a:endParaRPr lang="en-US" sz="1400" dirty="0"/>
          </a:p>
          <a:p>
            <a:pPr>
              <a:defRPr/>
            </a:pPr>
            <a:r>
              <a:rPr lang="en-US" kern="0" dirty="0"/>
              <a:t>Failure to defend GAMP5 claims will result in a failure to sell to regulated companies</a:t>
            </a:r>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Inhaltsplatzhalter 11"/>
          <p:cNvSpPr>
            <a:spLocks noGrp="1"/>
          </p:cNvSpPr>
          <p:nvPr>
            <p:ph idx="1"/>
          </p:nvPr>
        </p:nvSpPr>
        <p:spPr>
          <a:xfrm>
            <a:off x="457200" y="1648778"/>
            <a:ext cx="7715250" cy="4462462"/>
          </a:xfrm>
        </p:spPr>
        <p:txBody>
          <a:bodyPr/>
          <a:lstStyle/>
          <a:p>
            <a:r>
              <a:rPr lang="en-US" dirty="0" smtClean="0"/>
              <a:t>While software shares many of the same engineering tasks as hardware, it has some very important </a:t>
            </a:r>
            <a:r>
              <a:rPr lang="fr-FR" dirty="0" err="1" smtClean="0"/>
              <a:t>differences</a:t>
            </a:r>
            <a:r>
              <a:rPr lang="fr-FR" dirty="0" smtClean="0"/>
              <a:t>. </a:t>
            </a:r>
          </a:p>
          <a:p>
            <a:pPr lvl="1"/>
            <a:r>
              <a:rPr lang="en-US" dirty="0" smtClean="0"/>
              <a:t>Majority of software problems are traceable to errors made during the design and development process. </a:t>
            </a:r>
          </a:p>
          <a:p>
            <a:pPr lvl="2"/>
            <a:r>
              <a:rPr lang="en-US" dirty="0" smtClean="0"/>
              <a:t>One of the most significant features of software is branching, i.e., the ability to execute alternative series of commands, based on differing inputs. This feature is a major contributing factor for another characteristic of software – its complexity. Even short programs can be very complex and difficult to fully understand.</a:t>
            </a:r>
          </a:p>
          <a:p>
            <a:pPr lvl="1"/>
            <a:r>
              <a:rPr lang="en-US" dirty="0" smtClean="0"/>
              <a:t>Quality of a software product is dependent primarily on design and development with a minimum concern for software manufacture. </a:t>
            </a:r>
          </a:p>
          <a:p>
            <a:pPr lvl="2"/>
            <a:r>
              <a:rPr lang="en-US" dirty="0" smtClean="0"/>
              <a:t>Software manufacturing consists of reproduction that can be easily verified. It is not difficult to manufacture thousands of program copies that function exactly the same as the original; the difficulty comes in getting the original program to meet all specifications.</a:t>
            </a:r>
          </a:p>
          <a:p>
            <a:pPr lvl="1"/>
            <a:r>
              <a:rPr lang="en-US" dirty="0" smtClean="0"/>
              <a:t>Software </a:t>
            </a:r>
            <a:r>
              <a:rPr lang="en-US" dirty="0"/>
              <a:t>is </a:t>
            </a:r>
            <a:r>
              <a:rPr lang="en-US" dirty="0" smtClean="0"/>
              <a:t>can </a:t>
            </a:r>
            <a:r>
              <a:rPr lang="en-US" dirty="0"/>
              <a:t>be </a:t>
            </a:r>
            <a:r>
              <a:rPr lang="en-US" dirty="0" smtClean="0"/>
              <a:t>modified easily</a:t>
            </a:r>
          </a:p>
          <a:p>
            <a:pPr lvl="2"/>
            <a:r>
              <a:rPr lang="en-US" dirty="0"/>
              <a:t>This factor can cause both software and non-software professionals to believe that software problems can be corrected easily. Combined with a lack of understanding of software, it can lead managers to believe that tightly controlled engineering is not needed as much for software as it is for hardware. In fact, the opposite is true. </a:t>
            </a:r>
          </a:p>
          <a:p>
            <a:pPr lvl="2"/>
            <a:endParaRPr lang="en-US" dirty="0" smtClean="0"/>
          </a:p>
          <a:p>
            <a:pPr lvl="1"/>
            <a:endParaRPr lang="en-US" dirty="0"/>
          </a:p>
          <a:p>
            <a:pPr lvl="1"/>
            <a:endParaRPr lang="en-US" dirty="0" smtClean="0"/>
          </a:p>
        </p:txBody>
      </p:sp>
      <p:sp>
        <p:nvSpPr>
          <p:cNvPr id="15363"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AAA46A4-F331-4224-8BEA-C810BC69E79C}" type="slidenum">
              <a:rPr lang="en-US" smtClean="0"/>
              <a:pPr/>
              <a:t>5</a:t>
            </a:fld>
            <a:endParaRPr lang="en-US" smtClean="0"/>
          </a:p>
        </p:txBody>
      </p:sp>
      <p:sp>
        <p:nvSpPr>
          <p:cNvPr id="15364" name="Rectangle 6"/>
          <p:cNvSpPr>
            <a:spLocks noGrp="1" noChangeArrowheads="1"/>
          </p:cNvSpPr>
          <p:nvPr>
            <p:ph type="title"/>
          </p:nvPr>
        </p:nvSpPr>
        <p:spPr/>
        <p:txBody>
          <a:bodyPr/>
          <a:lstStyle/>
          <a:p>
            <a:r>
              <a:rPr lang="en-US" smtClean="0"/>
              <a:t>Software is different from hardware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Inhaltsplatzhalter 11"/>
          <p:cNvSpPr>
            <a:spLocks noGrp="1"/>
          </p:cNvSpPr>
          <p:nvPr>
            <p:ph idx="1"/>
          </p:nvPr>
        </p:nvSpPr>
        <p:spPr>
          <a:xfrm>
            <a:off x="457200" y="1551242"/>
            <a:ext cx="7715250" cy="4462462"/>
          </a:xfrm>
        </p:spPr>
        <p:txBody>
          <a:bodyPr/>
          <a:lstStyle/>
          <a:p>
            <a:r>
              <a:rPr lang="en-US" dirty="0" smtClean="0"/>
              <a:t>Unlike hardware, software is not a physical entity and does not wear out. In fact, software may improve with age, as latent defects are discovered and removed. </a:t>
            </a:r>
          </a:p>
          <a:p>
            <a:endParaRPr lang="en-US" dirty="0" smtClean="0"/>
          </a:p>
          <a:p>
            <a:r>
              <a:rPr lang="en-US" dirty="0" smtClean="0"/>
              <a:t>However, as software is constantly updated and changed, such improvements are sometimes countered by new defects introduced into the software during the change.</a:t>
            </a:r>
          </a:p>
          <a:p>
            <a:endParaRPr lang="en-US" dirty="0" smtClean="0"/>
          </a:p>
          <a:p>
            <a:r>
              <a:rPr lang="en-US" dirty="0" smtClean="0"/>
              <a:t>Unlike some hardware failures, software failures occur without advanced warning. The software’s branching that allows it to follow differing paths during execution, may hide some latent defects until long after a software product has been introduced into the marketplace.</a:t>
            </a:r>
          </a:p>
          <a:p>
            <a:endParaRPr lang="fr-FR" dirty="0"/>
          </a:p>
          <a:p>
            <a:r>
              <a:rPr lang="en-US" b="1" dirty="0"/>
              <a:t>Because of its complexity, the development process for software should be even more tightly controlled than for hardware</a:t>
            </a:r>
            <a:r>
              <a:rPr lang="en-US" dirty="0"/>
              <a:t>, in order to prevent problems that cannot be easily detected later in the development process.</a:t>
            </a:r>
          </a:p>
          <a:p>
            <a:endParaRPr lang="de-DE" dirty="0" smtClean="0"/>
          </a:p>
        </p:txBody>
      </p:sp>
      <p:sp>
        <p:nvSpPr>
          <p:cNvPr id="16387"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CB2B8CF-2427-4CB1-BCDA-8FABED46CA51}" type="slidenum">
              <a:rPr lang="en-US" smtClean="0"/>
              <a:pPr/>
              <a:t>6</a:t>
            </a:fld>
            <a:endParaRPr lang="en-US" smtClean="0"/>
          </a:p>
        </p:txBody>
      </p:sp>
      <p:sp>
        <p:nvSpPr>
          <p:cNvPr id="16388" name="Rectangle 6"/>
          <p:cNvSpPr>
            <a:spLocks noGrp="1" noChangeArrowheads="1"/>
          </p:cNvSpPr>
          <p:nvPr>
            <p:ph type="title"/>
          </p:nvPr>
        </p:nvSpPr>
        <p:spPr/>
        <p:txBody>
          <a:bodyPr/>
          <a:lstStyle/>
          <a:p>
            <a:r>
              <a:rPr lang="en-US" smtClean="0"/>
              <a:t>Software failures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Inhaltsplatzhalter 11"/>
          <p:cNvSpPr>
            <a:spLocks noGrp="1"/>
          </p:cNvSpPr>
          <p:nvPr>
            <p:ph idx="1"/>
          </p:nvPr>
        </p:nvSpPr>
        <p:spPr>
          <a:xfrm>
            <a:off x="457200" y="2014538"/>
            <a:ext cx="8401050" cy="4462462"/>
          </a:xfrm>
        </p:spPr>
        <p:txBody>
          <a:bodyPr/>
          <a:lstStyle/>
          <a:p>
            <a:r>
              <a:rPr lang="en-US" smtClean="0"/>
              <a:t>The FDA’s analysis of 3140 recalls conducted between 1992 and 1998 reveals that </a:t>
            </a:r>
            <a:r>
              <a:rPr lang="en-US" b="1" smtClean="0"/>
              <a:t>79% of software failures were caused by software defects that were introduced when </a:t>
            </a:r>
            <a:r>
              <a:rPr lang="en-US" b="1" u="sng" smtClean="0"/>
              <a:t>changes</a:t>
            </a:r>
            <a:r>
              <a:rPr lang="en-US" b="1" smtClean="0"/>
              <a:t> were made </a:t>
            </a:r>
            <a:r>
              <a:rPr lang="en-US" smtClean="0"/>
              <a:t>to the software after its initial production and distribution. </a:t>
            </a:r>
          </a:p>
          <a:p>
            <a:endParaRPr lang="en-US" smtClean="0"/>
          </a:p>
          <a:p>
            <a:r>
              <a:rPr lang="en-US" smtClean="0"/>
              <a:t>Software validation and change control revalidation proposed by FDA and ISPE are principal means of avoiding such defects and </a:t>
            </a:r>
            <a:r>
              <a:rPr lang="fr-FR" smtClean="0"/>
              <a:t>resultant recalls</a:t>
            </a:r>
          </a:p>
          <a:p>
            <a:endParaRPr lang="fr-FR" smtClean="0"/>
          </a:p>
          <a:p>
            <a:r>
              <a:rPr lang="fr-FR" smtClean="0"/>
              <a:t>Therefore, GaMP does not stop when software product is introduced to the market.</a:t>
            </a:r>
          </a:p>
          <a:p>
            <a:endParaRPr lang="fr-FR" smtClean="0"/>
          </a:p>
          <a:p>
            <a:r>
              <a:rPr lang="fr-FR" smtClean="0"/>
              <a:t>GaMP life cycle cover the complete operational life of the software up to retirement</a:t>
            </a:r>
          </a:p>
          <a:p>
            <a:endParaRPr lang="fr-FR" smtClean="0"/>
          </a:p>
          <a:p>
            <a:endParaRPr lang="de-DE" smtClean="0"/>
          </a:p>
        </p:txBody>
      </p:sp>
      <p:sp>
        <p:nvSpPr>
          <p:cNvPr id="51203" name="Slide Number Placeholder 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7A0FED-7305-4A62-B8CE-AEECE5E95C55}" type="slidenum">
              <a:rPr lang="en-US" smtClean="0"/>
              <a:pPr/>
              <a:t>7</a:t>
            </a:fld>
            <a:endParaRPr lang="en-US" smtClean="0"/>
          </a:p>
        </p:txBody>
      </p:sp>
      <p:sp>
        <p:nvSpPr>
          <p:cNvPr id="51204" name="Rectangle 6"/>
          <p:cNvSpPr>
            <a:spLocks noGrp="1" noChangeArrowheads="1"/>
          </p:cNvSpPr>
          <p:nvPr>
            <p:ph type="title"/>
          </p:nvPr>
        </p:nvSpPr>
        <p:spPr/>
        <p:txBody>
          <a:bodyPr/>
          <a:lstStyle/>
          <a:p>
            <a:r>
              <a:rPr lang="en-US" smtClean="0"/>
              <a:t>FDA Change control focus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en-US" smtClean="0"/>
              <a:t>What are GaMP main objectives ?</a:t>
            </a:r>
          </a:p>
        </p:txBody>
      </p:sp>
      <p:sp>
        <p:nvSpPr>
          <p:cNvPr id="3" name="Content Placeholder 2"/>
          <p:cNvSpPr txBox="1">
            <a:spLocks/>
          </p:cNvSpPr>
          <p:nvPr/>
        </p:nvSpPr>
        <p:spPr>
          <a:xfrm>
            <a:off x="457200" y="2005780"/>
            <a:ext cx="7715250" cy="4776019"/>
          </a:xfrm>
          <a:prstGeom prst="rect">
            <a:avLst/>
          </a:prstGeom>
        </p:spPr>
        <p:txBody>
          <a:bodyPr/>
          <a:lstStyle/>
          <a:p>
            <a:pPr marL="850900" lvl="4" indent="-192088">
              <a:spcBef>
                <a:spcPct val="20000"/>
              </a:spcBef>
              <a:defRPr/>
            </a:pPr>
            <a:endParaRPr lang="en-US" kern="0" dirty="0"/>
          </a:p>
          <a:p>
            <a:pPr marL="850900" lvl="4" indent="-192088">
              <a:spcBef>
                <a:spcPct val="20000"/>
              </a:spcBef>
              <a:defRPr/>
            </a:pPr>
            <a:endParaRPr lang="en-US" kern="0" dirty="0"/>
          </a:p>
          <a:p>
            <a:pPr marL="850900" lvl="4" indent="-192088">
              <a:spcBef>
                <a:spcPct val="20000"/>
              </a:spcBef>
              <a:defRPr/>
            </a:pPr>
            <a:r>
              <a:rPr lang="en-US" kern="0" dirty="0"/>
              <a:t>GAMP main objectives are to protect :</a:t>
            </a:r>
          </a:p>
          <a:p>
            <a:pPr marL="850900" lvl="4" indent="-192088">
              <a:spcBef>
                <a:spcPct val="20000"/>
              </a:spcBef>
              <a:defRPr/>
            </a:pPr>
            <a:endParaRPr lang="en-US" kern="0" dirty="0"/>
          </a:p>
          <a:p>
            <a:pPr marL="1308100" lvl="5" indent="-192088">
              <a:spcBef>
                <a:spcPct val="20000"/>
              </a:spcBef>
              <a:buFont typeface="Arial" charset="0"/>
              <a:buChar char="•"/>
              <a:defRPr/>
            </a:pPr>
            <a:r>
              <a:rPr lang="en-US" sz="2400" kern="0" dirty="0"/>
              <a:t>Patient safety</a:t>
            </a:r>
          </a:p>
          <a:p>
            <a:pPr marL="1308100" lvl="5" indent="-192088">
              <a:spcBef>
                <a:spcPct val="20000"/>
              </a:spcBef>
              <a:buFont typeface="Arial" charset="0"/>
              <a:buChar char="•"/>
              <a:defRPr/>
            </a:pPr>
            <a:endParaRPr lang="en-US" sz="2400" kern="0" dirty="0"/>
          </a:p>
          <a:p>
            <a:pPr marL="1308100" lvl="5" indent="-192088">
              <a:spcBef>
                <a:spcPct val="20000"/>
              </a:spcBef>
              <a:buFont typeface="Arial" charset="0"/>
              <a:buChar char="•"/>
              <a:defRPr/>
            </a:pPr>
            <a:r>
              <a:rPr lang="en-US" sz="2400" kern="0" dirty="0"/>
              <a:t>Pharmaceutical Product quality</a:t>
            </a:r>
          </a:p>
          <a:p>
            <a:pPr marL="1308100" lvl="5" indent="-192088">
              <a:spcBef>
                <a:spcPct val="20000"/>
              </a:spcBef>
              <a:buFont typeface="Arial" charset="0"/>
              <a:buChar char="•"/>
              <a:defRPr/>
            </a:pPr>
            <a:endParaRPr lang="en-US" sz="2400" kern="0" dirty="0"/>
          </a:p>
          <a:p>
            <a:pPr marL="1308100" lvl="5" indent="-192088">
              <a:spcBef>
                <a:spcPct val="20000"/>
              </a:spcBef>
              <a:buFont typeface="Arial" charset="0"/>
              <a:buChar char="•"/>
              <a:defRPr/>
            </a:pPr>
            <a:r>
              <a:rPr lang="en-US" sz="2400" kern="0" dirty="0"/>
              <a:t>Data integrity</a:t>
            </a:r>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EB7B968-A889-408B-A7C0-1E46852416DD}" type="slidenum">
              <a:rPr lang="en-GB" smtClean="0"/>
              <a:pPr/>
              <a:t>9</a:t>
            </a:fld>
            <a:endParaRPr lang="en-GB" smtClean="0"/>
          </a:p>
        </p:txBody>
      </p:sp>
      <p:sp>
        <p:nvSpPr>
          <p:cNvPr id="4" name="Content Placeholder 2"/>
          <p:cNvSpPr txBox="1">
            <a:spLocks/>
          </p:cNvSpPr>
          <p:nvPr/>
        </p:nvSpPr>
        <p:spPr>
          <a:xfrm>
            <a:off x="304800" y="1524000"/>
            <a:ext cx="7715250" cy="5105400"/>
          </a:xfrm>
          <a:prstGeom prst="rect">
            <a:avLst/>
          </a:prstGeom>
        </p:spPr>
        <p:txBody>
          <a:bodyPr/>
          <a:lstStyle/>
          <a:p>
            <a:pPr>
              <a:defRPr/>
            </a:pPr>
            <a:endParaRPr lang="en-US" sz="1400" dirty="0"/>
          </a:p>
          <a:p>
            <a:pPr marL="850900" lvl="4" indent="-192088">
              <a:spcBef>
                <a:spcPct val="20000"/>
              </a:spcBef>
              <a:defRPr/>
            </a:pPr>
            <a:endParaRPr lang="en-US" kern="0" dirty="0"/>
          </a:p>
          <a:p>
            <a:pPr marL="850900" lvl="4" indent="-192088">
              <a:spcBef>
                <a:spcPct val="20000"/>
              </a:spcBef>
              <a:buFont typeface="Arial" charset="0"/>
              <a:buChar char="•"/>
              <a:defRPr/>
            </a:pPr>
            <a:endParaRPr lang="en-US" kern="0" dirty="0"/>
          </a:p>
          <a:p>
            <a:pPr marL="223838" lvl="1" indent="-222250">
              <a:spcBef>
                <a:spcPct val="20000"/>
              </a:spcBef>
              <a:spcAft>
                <a:spcPct val="20000"/>
              </a:spcAft>
              <a:defRPr/>
            </a:pPr>
            <a:endParaRPr lang="en-US" kern="0" dirty="0">
              <a:latin typeface="+mn-lt"/>
            </a:endParaRPr>
          </a:p>
          <a:p>
            <a:pPr marL="223838" lvl="1" indent="-222250">
              <a:spcBef>
                <a:spcPct val="20000"/>
              </a:spcBef>
              <a:defRPr/>
            </a:pPr>
            <a:r>
              <a:rPr lang="en-US" kern="0" dirty="0">
                <a:latin typeface="+mn-lt"/>
              </a:rPr>
              <a:t>		</a:t>
            </a:r>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sp>
        <p:nvSpPr>
          <p:cNvPr id="5" name="Title 1"/>
          <p:cNvSpPr txBox="1">
            <a:spLocks/>
          </p:cNvSpPr>
          <p:nvPr/>
        </p:nvSpPr>
        <p:spPr>
          <a:xfrm>
            <a:off x="381000" y="990600"/>
            <a:ext cx="7715250" cy="776288"/>
          </a:xfrm>
          <a:prstGeom prst="rect">
            <a:avLst/>
          </a:prstGeom>
        </p:spPr>
        <p:txBody>
          <a:bodyPr/>
          <a:lstStyle/>
          <a:p>
            <a:pPr>
              <a:lnSpc>
                <a:spcPct val="90000"/>
              </a:lnSpc>
              <a:defRPr/>
            </a:pPr>
            <a:r>
              <a:rPr lang="fr-FR" sz="2800" b="1" kern="0" dirty="0">
                <a:solidFill>
                  <a:schemeClr val="tx2"/>
                </a:solidFill>
                <a:latin typeface="+mj-lt"/>
                <a:ea typeface="+mj-ea"/>
                <a:cs typeface="+mj-cs"/>
              </a:rPr>
              <a:t>GaMP5 </a:t>
            </a:r>
            <a:r>
              <a:rPr lang="fr-FR" sz="2800" b="1" kern="0" dirty="0" err="1">
                <a:solidFill>
                  <a:schemeClr val="tx2"/>
                </a:solidFill>
                <a:latin typeface="+mj-lt"/>
                <a:ea typeface="+mj-ea"/>
                <a:cs typeface="+mj-cs"/>
              </a:rPr>
              <a:t>key</a:t>
            </a:r>
            <a:r>
              <a:rPr lang="fr-FR" sz="2800" b="1" kern="0" dirty="0">
                <a:solidFill>
                  <a:schemeClr val="tx2"/>
                </a:solidFill>
                <a:latin typeface="+mj-lt"/>
                <a:ea typeface="+mj-ea"/>
                <a:cs typeface="+mj-cs"/>
              </a:rPr>
              <a:t> </a:t>
            </a:r>
            <a:r>
              <a:rPr lang="fr-FR" sz="2800" b="1" kern="0" dirty="0" err="1">
                <a:solidFill>
                  <a:schemeClr val="tx2"/>
                </a:solidFill>
                <a:latin typeface="+mj-lt"/>
                <a:ea typeface="+mj-ea"/>
                <a:cs typeface="+mj-cs"/>
              </a:rPr>
              <a:t>requirements</a:t>
            </a:r>
            <a:endParaRPr lang="fr-FR" sz="2800" b="1" kern="0" dirty="0">
              <a:solidFill>
                <a:schemeClr val="tx2"/>
              </a:solidFill>
              <a:latin typeface="+mj-lt"/>
              <a:ea typeface="+mj-ea"/>
              <a:cs typeface="+mj-cs"/>
            </a:endParaRPr>
          </a:p>
        </p:txBody>
      </p:sp>
      <p:sp>
        <p:nvSpPr>
          <p:cNvPr id="6" name="Content Placeholder 2"/>
          <p:cNvSpPr txBox="1">
            <a:spLocks/>
          </p:cNvSpPr>
          <p:nvPr/>
        </p:nvSpPr>
        <p:spPr>
          <a:xfrm>
            <a:off x="457200" y="1676400"/>
            <a:ext cx="7715250" cy="5105400"/>
          </a:xfrm>
          <a:prstGeom prst="rect">
            <a:avLst/>
          </a:prstGeom>
        </p:spPr>
        <p:txBody>
          <a:bodyPr/>
          <a:lstStyle/>
          <a:p>
            <a:pPr>
              <a:defRPr/>
            </a:pPr>
            <a:r>
              <a:rPr lang="en-US" dirty="0"/>
              <a:t>GAMP5 </a:t>
            </a:r>
            <a:r>
              <a:rPr lang="en-US" kern="0" dirty="0"/>
              <a:t>include five key concepts :</a:t>
            </a:r>
          </a:p>
          <a:p>
            <a:pPr>
              <a:defRPr/>
            </a:pPr>
            <a:endParaRPr lang="en-US" kern="0" dirty="0"/>
          </a:p>
          <a:p>
            <a:pPr>
              <a:defRPr/>
            </a:pPr>
            <a:endParaRPr lang="en-US" kern="0" dirty="0"/>
          </a:p>
          <a:p>
            <a:pPr marL="850900" lvl="4" indent="-192088">
              <a:spcBef>
                <a:spcPct val="20000"/>
              </a:spcBef>
              <a:spcAft>
                <a:spcPct val="20000"/>
              </a:spcAft>
              <a:buFont typeface="Arial" charset="0"/>
              <a:buChar char="•"/>
              <a:defRPr/>
            </a:pPr>
            <a:endParaRPr lang="en-US"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850900" lvl="4" indent="-192088">
              <a:spcBef>
                <a:spcPct val="20000"/>
              </a:spcBef>
              <a:spcAft>
                <a:spcPct val="20000"/>
              </a:spcAft>
              <a:buFont typeface="Arial" charset="0"/>
              <a:buChar char="•"/>
              <a:defRPr/>
            </a:pPr>
            <a:endParaRPr lang="fr-FR" sz="1400" kern="0" dirty="0">
              <a:latin typeface="+mn-lt"/>
            </a:endParaRPr>
          </a:p>
          <a:p>
            <a:pPr marL="223838" lvl="1" indent="-222250">
              <a:spcBef>
                <a:spcPct val="20000"/>
              </a:spcBef>
              <a:spcAft>
                <a:spcPct val="20000"/>
              </a:spcAft>
              <a:buFont typeface="Wingdings" pitchFamily="2" charset="2"/>
              <a:buChar char=""/>
              <a:defRPr/>
            </a:pPr>
            <a:endParaRPr lang="fr-FR" sz="2000" kern="0" dirty="0">
              <a:latin typeface="+mn-lt"/>
            </a:endParaRPr>
          </a:p>
          <a:p>
            <a:pPr>
              <a:spcBef>
                <a:spcPct val="20000"/>
              </a:spcBef>
              <a:spcAft>
                <a:spcPct val="20000"/>
              </a:spcAft>
              <a:buFont typeface="Wingdings" pitchFamily="2" charset="2"/>
              <a:buNone/>
              <a:defRPr/>
            </a:pPr>
            <a:endParaRPr lang="fr-FR" kern="0" dirty="0">
              <a:latin typeface="+mn-lt"/>
              <a:cs typeface="+mn-cs"/>
            </a:endParaRPr>
          </a:p>
          <a:p>
            <a:pPr>
              <a:spcBef>
                <a:spcPct val="20000"/>
              </a:spcBef>
              <a:spcAft>
                <a:spcPct val="20000"/>
              </a:spcAft>
              <a:buFont typeface="Wingdings" pitchFamily="2" charset="2"/>
              <a:buNone/>
              <a:defRPr/>
            </a:pPr>
            <a:endParaRPr lang="fr-FR" kern="0" dirty="0">
              <a:latin typeface="+mn-lt"/>
              <a:cs typeface="+mn-cs"/>
            </a:endParaRPr>
          </a:p>
        </p:txBody>
      </p:sp>
      <p:pic>
        <p:nvPicPr>
          <p:cNvPr id="20486" name="Picture 4" descr="G5 Main_fig 2-1"/>
          <p:cNvPicPr>
            <a:picLocks noChangeAspect="1" noChangeArrowheads="1"/>
          </p:cNvPicPr>
          <p:nvPr/>
        </p:nvPicPr>
        <p:blipFill>
          <a:blip r:embed="rId2" cstate="print"/>
          <a:srcRect b="648"/>
          <a:stretch>
            <a:fillRect/>
          </a:stretch>
        </p:blipFill>
        <p:spPr bwMode="auto">
          <a:xfrm>
            <a:off x="728663" y="2132013"/>
            <a:ext cx="7829550" cy="417671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Merck Millipore template v2007_July 12">
  <a:themeElements>
    <a:clrScheme name="Merck EMD 2010">
      <a:dk1>
        <a:srgbClr val="000000"/>
      </a:dk1>
      <a:lt1>
        <a:srgbClr val="FFFFFF"/>
      </a:lt1>
      <a:dk2>
        <a:srgbClr val="0033AB"/>
      </a:dk2>
      <a:lt2>
        <a:srgbClr val="D5EDFA"/>
      </a:lt2>
      <a:accent1>
        <a:srgbClr val="0033AB"/>
      </a:accent1>
      <a:accent2>
        <a:srgbClr val="CF142B"/>
      </a:accent2>
      <a:accent3>
        <a:srgbClr val="F7B512"/>
      </a:accent3>
      <a:accent4>
        <a:srgbClr val="42C1FA"/>
      </a:accent4>
      <a:accent5>
        <a:srgbClr val="AAC900"/>
      </a:accent5>
      <a:accent6>
        <a:srgbClr val="999999"/>
      </a:accent6>
      <a:hlink>
        <a:srgbClr val="4D6234"/>
      </a:hlink>
      <a:folHlink>
        <a:srgbClr val="7F295A"/>
      </a:folHlink>
    </a:clrScheme>
    <a:fontScheme name="MERCK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erck Serono 1">
        <a:dk1>
          <a:srgbClr val="000000"/>
        </a:dk1>
        <a:lt1>
          <a:srgbClr val="FFFFFF"/>
        </a:lt1>
        <a:dk2>
          <a:srgbClr val="0033AB"/>
        </a:dk2>
        <a:lt2>
          <a:srgbClr val="D5EDFA"/>
        </a:lt2>
        <a:accent1>
          <a:srgbClr val="0033AB"/>
        </a:accent1>
        <a:accent2>
          <a:srgbClr val="CF142B"/>
        </a:accent2>
        <a:accent3>
          <a:srgbClr val="FFFFFF"/>
        </a:accent3>
        <a:accent4>
          <a:srgbClr val="000000"/>
        </a:accent4>
        <a:accent5>
          <a:srgbClr val="AAADD2"/>
        </a:accent5>
        <a:accent6>
          <a:srgbClr val="BB1126"/>
        </a:accent6>
        <a:hlink>
          <a:srgbClr val="F7B512"/>
        </a:hlink>
        <a:folHlink>
          <a:srgbClr val="42C1F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88C9B492D32E4F97603B473BE14C1A" ma:contentTypeVersion="3" ma:contentTypeDescription="Create a new document." ma:contentTypeScope="" ma:versionID="6aee66e1ec75a7858e097cffcc0b8320">
  <xsd:schema xmlns:xsd="http://www.w3.org/2001/XMLSchema" xmlns:xs="http://www.w3.org/2001/XMLSchema" xmlns:p="http://schemas.microsoft.com/office/2006/metadata/properties" xmlns:ns2="db9fe1af-a0fe-46fe-b45f-2db5e3bd785e" targetNamespace="http://schemas.microsoft.com/office/2006/metadata/properties" ma:root="true" ma:fieldsID="7aea68ecd8b9b4d1a513e688e0e50e57" ns2:_="">
    <xsd:import namespace="db9fe1af-a0fe-46fe-b45f-2db5e3bd785e"/>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fe1af-a0fe-46fe-b45f-2db5e3bd785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ECB1DC-68EF-4BC2-AD94-53BABCDB4B22}"/>
</file>

<file path=customXml/itemProps2.xml><?xml version="1.0" encoding="utf-8"?>
<ds:datastoreItem xmlns:ds="http://schemas.openxmlformats.org/officeDocument/2006/customXml" ds:itemID="{7F22309F-1436-442B-857C-9AE8454C83D3}"/>
</file>

<file path=customXml/itemProps3.xml><?xml version="1.0" encoding="utf-8"?>
<ds:datastoreItem xmlns:ds="http://schemas.openxmlformats.org/officeDocument/2006/customXml" ds:itemID="{1E9F3F45-0FDE-4BD6-887B-5ADAE8B1AC7A}"/>
</file>

<file path=docProps/app.xml><?xml version="1.0" encoding="utf-8"?>
<Properties xmlns="http://schemas.openxmlformats.org/officeDocument/2006/extended-properties" xmlns:vt="http://schemas.openxmlformats.org/officeDocument/2006/docPropsVTypes">
  <Template>Merck Millipore template v2007_July 12</Template>
  <TotalTime>38504</TotalTime>
  <Words>1733</Words>
  <Application>Microsoft Office PowerPoint</Application>
  <PresentationFormat>On-screen Show (4:3)</PresentationFormat>
  <Paragraphs>465</Paragraphs>
  <Slides>23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Merck Millipore template v2007_July 12</vt:lpstr>
      <vt:lpstr>GaMP5  </vt:lpstr>
      <vt:lpstr>PowerPoint Presentation</vt:lpstr>
      <vt:lpstr>Why use GaMP5 ?</vt:lpstr>
      <vt:lpstr>PowerPoint Presentation</vt:lpstr>
      <vt:lpstr>Software is different from hardware</vt:lpstr>
      <vt:lpstr>Software failures</vt:lpstr>
      <vt:lpstr>FDA Change control focus</vt:lpstr>
      <vt:lpstr>What are GaMP main objectives ?</vt:lpstr>
      <vt:lpstr>PowerPoint Presentation</vt:lpstr>
      <vt:lpstr>PowerPoint Presentation</vt:lpstr>
      <vt:lpstr>PowerPoint Presentation</vt:lpstr>
      <vt:lpstr>PowerPoint Presentation</vt:lpstr>
      <vt:lpstr>PowerPoint Presentation</vt:lpstr>
      <vt:lpstr>PowerPoint Presentation</vt:lpstr>
      <vt:lpstr>GaMP5 software categories </vt:lpstr>
      <vt:lpstr>PowerPoint Presentation</vt:lpstr>
      <vt:lpstr>Software validation key benefits</vt:lpstr>
      <vt:lpstr>Validation cycle</vt:lpstr>
      <vt:lpstr>Test environments for process control system</vt:lpstr>
      <vt:lpstr>GaMP Documentation needed</vt:lpstr>
      <vt:lpstr>Change control Documentation needed</vt:lpstr>
      <vt:lpstr>Conclusion</vt:lpstr>
      <vt:lpstr>Thank you  for more detailed training material, see 0000663TC</vt:lpstr>
    </vt:vector>
  </TitlesOfParts>
  <Company>Merck KGaA, Darmstadt, Germany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Divider Arial 28pt bold</dc:title>
  <dc:subject>PowerPoint Template</dc:subject>
  <dc:creator>m210319</dc:creator>
  <cp:lastModifiedBy>M210319</cp:lastModifiedBy>
  <cp:revision>943</cp:revision>
  <dcterms:created xsi:type="dcterms:W3CDTF">2013-08-14T07:49:13Z</dcterms:created>
  <dcterms:modified xsi:type="dcterms:W3CDTF">2015-05-28T15:16:55Z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0x0101001188C9B492D32E4F97603B473BE14C1A</vt:lpwstr>
  </property>
  <property fmtid="{D5CDD505-2E9C-101B-9397-08002B2CF9AE}" pid="3" name="Order">
    <vt:r8>61000</vt:r8>
  </property>
</Properties>
</file>