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2" r:id="rId4"/>
    <p:sldId id="263" r:id="rId5"/>
    <p:sldId id="260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7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6BB9-7384-4633-A917-7C66483885CC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7F05-59DA-41B6-8C77-9817B3553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1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6264696" cy="504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Automation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704856" cy="4824536"/>
          </a:xfrm>
        </p:spPr>
        <p:txBody>
          <a:bodyPr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/>
              <a:t>Generic test automation framework for acceptance testing and </a:t>
            </a:r>
            <a:r>
              <a:rPr lang="en-IN" sz="1800" b="1" dirty="0" smtClean="0"/>
              <a:t>acceptance </a:t>
            </a:r>
            <a:r>
              <a:rPr lang="en-IN" sz="1800" b="1" dirty="0"/>
              <a:t>test-driven development (ATDD).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 smtClean="0"/>
              <a:t>It </a:t>
            </a:r>
            <a:r>
              <a:rPr lang="en-IN" sz="1800" b="1" dirty="0"/>
              <a:t>has easy-to-use tabular test data syntax and it utilizes the keyword-driven testing approach</a:t>
            </a:r>
            <a:r>
              <a:rPr lang="en-IN" sz="1800" b="1" dirty="0" smtClean="0"/>
              <a:t>.</a:t>
            </a:r>
            <a:r>
              <a:rPr lang="en-IN" sz="1800" b="1" dirty="0"/>
              <a:t> 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 smtClean="0"/>
              <a:t>Its </a:t>
            </a:r>
            <a:r>
              <a:rPr lang="en-IN" sz="1800" b="1" dirty="0"/>
              <a:t>testing capabilities can be extended by test libraries implemented either with Python or Java, and users can create new higher-level keywords from existing ones using the same syntax that is used for creating test cases.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 smtClean="0"/>
              <a:t>The </a:t>
            </a:r>
            <a:r>
              <a:rPr lang="en-IN" sz="1800" b="1" dirty="0"/>
              <a:t>core framework is implemented using Python and runs also on Jython (JVM) and Iron Python (.NET</a:t>
            </a:r>
            <a:r>
              <a:rPr lang="en-IN" sz="1800" b="1" dirty="0" smtClean="0"/>
              <a:t>).</a:t>
            </a:r>
            <a:r>
              <a:rPr lang="en-IN" sz="1800" b="1" dirty="0"/>
              <a:t> 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 smtClean="0"/>
              <a:t>It </a:t>
            </a:r>
            <a:r>
              <a:rPr lang="en-IN" sz="1800" b="1" dirty="0"/>
              <a:t>is a open source software released under Apache License 2.0 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 smtClean="0"/>
              <a:t>Most </a:t>
            </a:r>
            <a:r>
              <a:rPr lang="en-IN" sz="1800" b="1" dirty="0"/>
              <a:t>of the libraries and tools are also open source.</a:t>
            </a:r>
          </a:p>
        </p:txBody>
      </p:sp>
    </p:spTree>
    <p:extLst>
      <p:ext uri="{BB962C8B-B14F-4D97-AF65-F5344CB8AC3E}">
        <p14:creationId xmlns:p14="http://schemas.microsoft.com/office/powerpoint/2010/main" val="984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294" y="1"/>
            <a:ext cx="949129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056784" cy="720080"/>
          </a:xfrm>
        </p:spPr>
        <p:txBody>
          <a:bodyPr>
            <a:noAutofit/>
          </a:bodyPr>
          <a:lstStyle/>
          <a:p>
            <a:r>
              <a:rPr lang="en-US" sz="1600" b="1" u="sng" dirty="0" smtClean="0"/>
              <a:t> </a:t>
            </a:r>
            <a:r>
              <a:rPr lang="en-US" sz="2800" b="1" u="sng" dirty="0" smtClean="0"/>
              <a:t>Over All Test Automation Architecture </a:t>
            </a:r>
            <a:br>
              <a:rPr lang="en-US" sz="2800" b="1" u="sng" dirty="0" smtClean="0"/>
            </a:br>
            <a:r>
              <a:rPr lang="en-US" sz="2800" b="1" u="sng" dirty="0" smtClean="0"/>
              <a:t>For Recipe Editor</a:t>
            </a:r>
            <a:endParaRPr lang="en-IN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784976" cy="5877272"/>
          </a:xfr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r</a:t>
            </a:r>
          </a:p>
          <a:p>
            <a:endParaRPr lang="en-IN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5536" y="4921899"/>
            <a:ext cx="5480826" cy="1344116"/>
            <a:chOff x="1691680" y="2815607"/>
            <a:chExt cx="5488819" cy="1411217"/>
          </a:xfrm>
        </p:grpSpPr>
        <p:sp>
          <p:nvSpPr>
            <p:cNvPr id="20" name="Rounded Rectangle 19"/>
            <p:cNvSpPr/>
            <p:nvPr/>
          </p:nvSpPr>
          <p:spPr>
            <a:xfrm>
              <a:off x="1691680" y="2835840"/>
              <a:ext cx="5311132" cy="13909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2023" y="2815607"/>
              <a:ext cx="5408476" cy="46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</a:t>
              </a:r>
              <a:r>
                <a:rPr lang="en-US" b="1" dirty="0" smtClean="0"/>
                <a:t>Automation</a:t>
              </a:r>
              <a:r>
                <a:rPr lang="en-US" dirty="0" smtClean="0"/>
                <a:t>  </a:t>
              </a:r>
              <a:r>
                <a:rPr lang="en-US" b="1" dirty="0" smtClean="0"/>
                <a:t>Framework + Scripts</a:t>
              </a:r>
              <a:endParaRPr lang="en-IN" b="1" dirty="0"/>
            </a:p>
          </p:txBody>
        </p:sp>
      </p:grpSp>
      <p:sp>
        <p:nvSpPr>
          <p:cNvPr id="1045" name="Rounded Rectangle 1044"/>
          <p:cNvSpPr/>
          <p:nvPr/>
        </p:nvSpPr>
        <p:spPr>
          <a:xfrm>
            <a:off x="6804248" y="1052736"/>
            <a:ext cx="2088232" cy="5370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0" name="Left-Right Arrow 1049"/>
          <p:cNvSpPr/>
          <p:nvPr/>
        </p:nvSpPr>
        <p:spPr>
          <a:xfrm>
            <a:off x="5698934" y="5514937"/>
            <a:ext cx="1105314" cy="177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395536" y="1052736"/>
            <a:ext cx="5112568" cy="3376248"/>
            <a:chOff x="395536" y="1052736"/>
            <a:chExt cx="5112568" cy="3376248"/>
          </a:xfrm>
        </p:grpSpPr>
        <p:grpSp>
          <p:nvGrpSpPr>
            <p:cNvPr id="1048" name="Group 1047"/>
            <p:cNvGrpSpPr/>
            <p:nvPr/>
          </p:nvGrpSpPr>
          <p:grpSpPr>
            <a:xfrm>
              <a:off x="395536" y="1052736"/>
              <a:ext cx="5112568" cy="3376248"/>
              <a:chOff x="395536" y="1052736"/>
              <a:chExt cx="5303398" cy="3888432"/>
            </a:xfrm>
          </p:grpSpPr>
          <p:sp>
            <p:nvSpPr>
              <p:cNvPr id="25" name="Left-Right Arrow 24"/>
              <p:cNvSpPr/>
              <p:nvPr/>
            </p:nvSpPr>
            <p:spPr>
              <a:xfrm>
                <a:off x="2090932" y="1826379"/>
                <a:ext cx="1620197" cy="23326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35194" y="1374744"/>
                <a:ext cx="1440160" cy="2880320"/>
                <a:chOff x="539552" y="1052737"/>
                <a:chExt cx="1440160" cy="288032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917" y="1170777"/>
                  <a:ext cx="1109476" cy="11337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917" y="2492896"/>
                  <a:ext cx="1090714" cy="11556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" name="Rounded Rectangle 27"/>
                <p:cNvSpPr/>
                <p:nvPr/>
              </p:nvSpPr>
              <p:spPr>
                <a:xfrm>
                  <a:off x="539552" y="1052737"/>
                  <a:ext cx="1440160" cy="288032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grpSp>
            <p:nvGrpSpPr>
              <p:cNvPr id="1047" name="Group 1046"/>
              <p:cNvGrpSpPr/>
              <p:nvPr/>
            </p:nvGrpSpPr>
            <p:grpSpPr>
              <a:xfrm>
                <a:off x="3792553" y="1458453"/>
                <a:ext cx="1477260" cy="2897256"/>
                <a:chOff x="3792553" y="1458453"/>
                <a:chExt cx="1477260" cy="2897256"/>
              </a:xfrm>
            </p:grpSpPr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2553" y="3366276"/>
                  <a:ext cx="1477260" cy="9894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46" name="Group 1045"/>
                <p:cNvGrpSpPr/>
                <p:nvPr/>
              </p:nvGrpSpPr>
              <p:grpSpPr>
                <a:xfrm>
                  <a:off x="3792553" y="1458453"/>
                  <a:ext cx="1477260" cy="1907823"/>
                  <a:chOff x="3792553" y="1458453"/>
                  <a:chExt cx="1477260" cy="1907823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792553" y="1458453"/>
                    <a:ext cx="1477260" cy="1088834"/>
                    <a:chOff x="4427985" y="1369038"/>
                    <a:chExt cx="1477260" cy="1088834"/>
                  </a:xfrm>
                </p:grpSpPr>
                <p:pic>
                  <p:nvPicPr>
                    <p:cNvPr id="1031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34296" y="1369038"/>
                      <a:ext cx="1064638" cy="108883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4427985" y="1369038"/>
                      <a:ext cx="1477260" cy="108883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1025" name="Up-Down Arrow 1024"/>
                  <p:cNvSpPr/>
                  <p:nvPr/>
                </p:nvSpPr>
                <p:spPr>
                  <a:xfrm>
                    <a:off x="4438510" y="2573953"/>
                    <a:ext cx="167969" cy="792323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1038" name="Rounded Rectangle 1037"/>
              <p:cNvSpPr/>
              <p:nvPr/>
            </p:nvSpPr>
            <p:spPr>
              <a:xfrm>
                <a:off x="395536" y="1052736"/>
                <a:ext cx="5303398" cy="38884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51" name="TextBox 1050"/>
            <p:cNvSpPr txBox="1"/>
            <p:nvPr/>
          </p:nvSpPr>
          <p:spPr>
            <a:xfrm>
              <a:off x="1012125" y="3985439"/>
              <a:ext cx="416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ReactJS + Spring Boot + Hibernate</a:t>
              </a:r>
              <a:endParaRPr lang="en-IN" b="1" dirty="0"/>
            </a:p>
          </p:txBody>
        </p:sp>
      </p:grpSp>
      <p:sp>
        <p:nvSpPr>
          <p:cNvPr id="1053" name="TextBox 1052"/>
          <p:cNvSpPr txBox="1"/>
          <p:nvPr/>
        </p:nvSpPr>
        <p:spPr>
          <a:xfrm rot="-5400000">
            <a:off x="5037084" y="32633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Automation Logs and Reports</a:t>
            </a:r>
            <a:endParaRPr lang="en-IN" b="1" dirty="0"/>
          </a:p>
        </p:txBody>
      </p:sp>
      <p:sp>
        <p:nvSpPr>
          <p:cNvPr id="1054" name="TextBox 1053"/>
          <p:cNvSpPr txBox="1"/>
          <p:nvPr/>
        </p:nvSpPr>
        <p:spPr>
          <a:xfrm>
            <a:off x="7164288" y="137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Reports</a:t>
            </a:r>
            <a:endParaRPr lang="en-IN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171850" y="38857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Logs</a:t>
            </a:r>
            <a:endParaRPr lang="en-IN" b="1" dirty="0"/>
          </a:p>
        </p:txBody>
      </p:sp>
      <p:sp>
        <p:nvSpPr>
          <p:cNvPr id="70" name="Up-Down Arrow 69"/>
          <p:cNvSpPr/>
          <p:nvPr/>
        </p:nvSpPr>
        <p:spPr>
          <a:xfrm>
            <a:off x="2672422" y="4428984"/>
            <a:ext cx="248620" cy="492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5" y="5278993"/>
            <a:ext cx="826507" cy="8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5257288"/>
            <a:ext cx="25557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Python or Java Scripts</a:t>
            </a:r>
          </a:p>
          <a:p>
            <a:r>
              <a:rPr lang="en-US" sz="1400" dirty="0" smtClean="0"/>
              <a:t>Standard Libraries</a:t>
            </a:r>
          </a:p>
          <a:p>
            <a:r>
              <a:rPr lang="en-US" sz="1400" dirty="0" smtClean="0"/>
              <a:t>External Libraries</a:t>
            </a:r>
          </a:p>
          <a:p>
            <a:r>
              <a:rPr lang="en-US" sz="1400" dirty="0" smtClean="0"/>
              <a:t>Custom Libraries</a:t>
            </a: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0" y="1815277"/>
            <a:ext cx="1808349" cy="146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3" y="4413885"/>
            <a:ext cx="1939702" cy="134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30" y="332656"/>
            <a:ext cx="7117217" cy="28803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Rest Api Test Framework for Recipe Editor </a:t>
            </a:r>
            <a:endParaRPr lang="en-IN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2924944"/>
            <a:ext cx="20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60" name="Group 59"/>
          <p:cNvGrpSpPr/>
          <p:nvPr/>
        </p:nvGrpSpPr>
        <p:grpSpPr>
          <a:xfrm>
            <a:off x="7927607" y="1118073"/>
            <a:ext cx="1072425" cy="5373715"/>
            <a:chOff x="7596336" y="1792671"/>
            <a:chExt cx="1152128" cy="4320480"/>
          </a:xfrm>
        </p:grpSpPr>
        <p:sp>
          <p:nvSpPr>
            <p:cNvPr id="61" name="Rounded Rectangle 60"/>
            <p:cNvSpPr/>
            <p:nvPr/>
          </p:nvSpPr>
          <p:spPr>
            <a:xfrm flipH="1">
              <a:off x="7596336" y="1792671"/>
              <a:ext cx="1152128" cy="43204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lowchart: Document 61"/>
            <p:cNvSpPr/>
            <p:nvPr/>
          </p:nvSpPr>
          <p:spPr>
            <a:xfrm>
              <a:off x="7704348" y="2177286"/>
              <a:ext cx="936104" cy="97786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lowchart: Document 62"/>
            <p:cNvSpPr/>
            <p:nvPr/>
          </p:nvSpPr>
          <p:spPr>
            <a:xfrm>
              <a:off x="7704348" y="3409880"/>
              <a:ext cx="936104" cy="93898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lowchart: Document 63"/>
            <p:cNvSpPr/>
            <p:nvPr/>
          </p:nvSpPr>
          <p:spPr>
            <a:xfrm>
              <a:off x="7704348" y="4764076"/>
              <a:ext cx="936104" cy="93898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04348" y="2195184"/>
              <a:ext cx="8280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Test Suite reports</a:t>
              </a:r>
              <a:endParaRPr lang="en-IN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58354" y="3426553"/>
              <a:ext cx="8280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Test Script reports</a:t>
              </a:r>
              <a:endParaRPr lang="en-IN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51945" y="4811249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Test Logs</a:t>
              </a:r>
              <a:endParaRPr lang="en-IN" sz="1400" dirty="0"/>
            </a:p>
          </p:txBody>
        </p:sp>
      </p:grpSp>
      <p:sp>
        <p:nvSpPr>
          <p:cNvPr id="7" name="Rounded Rectangle 6"/>
          <p:cNvSpPr/>
          <p:nvPr/>
        </p:nvSpPr>
        <p:spPr>
          <a:xfrm rot="5400000">
            <a:off x="1652209" y="604619"/>
            <a:ext cx="4722308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74" name="Can 73"/>
          <p:cNvSpPr/>
          <p:nvPr/>
        </p:nvSpPr>
        <p:spPr>
          <a:xfrm>
            <a:off x="5266786" y="5804767"/>
            <a:ext cx="992906" cy="7537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Base</a:t>
            </a:r>
            <a:endParaRPr lang="en-IN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4908" y="1175702"/>
            <a:ext cx="79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    DATA</a:t>
            </a:r>
            <a:endParaRPr lang="en-IN" sz="12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07504" y="1156733"/>
            <a:ext cx="864096" cy="5135764"/>
            <a:chOff x="333839" y="1816376"/>
            <a:chExt cx="1152128" cy="3743235"/>
          </a:xfrm>
        </p:grpSpPr>
        <p:sp>
          <p:nvSpPr>
            <p:cNvPr id="100" name="Rounded Rectangle 99"/>
            <p:cNvSpPr/>
            <p:nvPr/>
          </p:nvSpPr>
          <p:spPr>
            <a:xfrm flipH="1">
              <a:off x="333839" y="1816376"/>
              <a:ext cx="1152128" cy="37432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63555" y="2351615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JSON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63555" y="3417253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</a:rPr>
                <a:t>onfig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90673" y="4439205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XML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Right Arrow 103"/>
          <p:cNvSpPr/>
          <p:nvPr/>
        </p:nvSpPr>
        <p:spPr>
          <a:xfrm>
            <a:off x="1001466" y="3298122"/>
            <a:ext cx="239588" cy="352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" name="Rounded Rectangle 2"/>
          <p:cNvSpPr/>
          <p:nvPr/>
        </p:nvSpPr>
        <p:spPr>
          <a:xfrm>
            <a:off x="5007149" y="3589541"/>
            <a:ext cx="1653083" cy="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GetdataFromDB</a:t>
            </a:r>
            <a:endParaRPr lang="en-IN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927607" y="117570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smtClean="0"/>
              <a:t>Reporting</a:t>
            </a:r>
            <a:endParaRPr lang="en-IN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346148" y="3428483"/>
            <a:ext cx="3454521" cy="2169982"/>
            <a:chOff x="1290423" y="2913185"/>
            <a:chExt cx="3454521" cy="2169982"/>
          </a:xfrm>
        </p:grpSpPr>
        <p:sp>
          <p:nvSpPr>
            <p:cNvPr id="91" name="Flowchart: Document 90"/>
            <p:cNvSpPr/>
            <p:nvPr/>
          </p:nvSpPr>
          <p:spPr>
            <a:xfrm>
              <a:off x="1842160" y="3338788"/>
              <a:ext cx="429086" cy="347885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Post</a:t>
              </a:r>
              <a:endParaRPr lang="en-IN" sz="800" dirty="0"/>
            </a:p>
          </p:txBody>
        </p:sp>
        <p:sp>
          <p:nvSpPr>
            <p:cNvPr id="93" name="Flowchart: Document 92"/>
            <p:cNvSpPr/>
            <p:nvPr/>
          </p:nvSpPr>
          <p:spPr>
            <a:xfrm>
              <a:off x="2317051" y="3338717"/>
              <a:ext cx="351872" cy="36218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PUT</a:t>
              </a:r>
              <a:endParaRPr lang="en-IN" sz="800" dirty="0"/>
            </a:p>
          </p:txBody>
        </p:sp>
        <p:sp>
          <p:nvSpPr>
            <p:cNvPr id="94" name="Flowchart: Document 93"/>
            <p:cNvSpPr/>
            <p:nvPr/>
          </p:nvSpPr>
          <p:spPr>
            <a:xfrm>
              <a:off x="2721537" y="3345425"/>
              <a:ext cx="351872" cy="36218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DEL</a:t>
              </a:r>
              <a:endParaRPr lang="en-IN" sz="8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290423" y="2913185"/>
              <a:ext cx="3454521" cy="2169982"/>
              <a:chOff x="1290423" y="2913185"/>
              <a:chExt cx="3454521" cy="216998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90423" y="2913185"/>
                <a:ext cx="3454521" cy="2169982"/>
                <a:chOff x="1405511" y="3496970"/>
                <a:chExt cx="5256584" cy="266429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377983" y="3667942"/>
                  <a:ext cx="2191664" cy="3135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Sessions.py</a:t>
                  </a:r>
                  <a:endParaRPr lang="en-IN" dirty="0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1405511" y="3496970"/>
                  <a:ext cx="5256584" cy="2664296"/>
                  <a:chOff x="1405511" y="3496970"/>
                  <a:chExt cx="5256584" cy="2664296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5004048" y="5740651"/>
                    <a:ext cx="1439040" cy="3671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Exceptions.py</a:t>
                    </a:r>
                    <a:endParaRPr lang="en-IN" sz="800" dirty="0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05511" y="3496970"/>
                    <a:ext cx="5256584" cy="266429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4362031" y="3657027"/>
                    <a:ext cx="2228056" cy="115212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562053" y="3672485"/>
                    <a:ext cx="2444380" cy="2440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API.py</a:t>
                    </a:r>
                    <a:endParaRPr lang="en-IN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538949" y="3657027"/>
                    <a:ext cx="2561827" cy="1124144"/>
                    <a:chOff x="2195734" y="2536920"/>
                    <a:chExt cx="2561827" cy="1124144"/>
                  </a:xfrm>
                </p:grpSpPr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2195734" y="2536920"/>
                      <a:ext cx="2561827" cy="112414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1" name="Flowchart: Document 20"/>
                    <p:cNvSpPr/>
                    <p:nvPr/>
                  </p:nvSpPr>
                  <p:spPr>
                    <a:xfrm>
                      <a:off x="2257346" y="2878848"/>
                      <a:ext cx="535427" cy="440288"/>
                    </a:xfrm>
                    <a:prstGeom prst="flowChartDocumen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Get</a:t>
                      </a:r>
                      <a:endParaRPr lang="en-IN" sz="800" dirty="0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711778" y="5747791"/>
                    <a:ext cx="1284726" cy="36004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Auth.py</a:t>
                    </a:r>
                    <a:endParaRPr lang="en-IN" sz="800" dirty="0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454900" y="5747791"/>
                    <a:ext cx="1261481" cy="3671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Cookies.py</a:t>
                    </a:r>
                    <a:endParaRPr lang="en-IN" sz="800" dirty="0"/>
                  </a:p>
                </p:txBody>
              </p:sp>
              <p:sp>
                <p:nvSpPr>
                  <p:cNvPr id="45" name="Curved Up Arrow 44"/>
                  <p:cNvSpPr/>
                  <p:nvPr/>
                </p:nvSpPr>
                <p:spPr>
                  <a:xfrm>
                    <a:off x="3562612" y="4809155"/>
                    <a:ext cx="1291479" cy="436238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303494" y="5470861"/>
                    <a:ext cx="33878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Down Arrow 54"/>
                  <p:cNvSpPr/>
                  <p:nvPr/>
                </p:nvSpPr>
                <p:spPr>
                  <a:xfrm>
                    <a:off x="3859613" y="5470861"/>
                    <a:ext cx="194630" cy="276930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Down Arrow 55"/>
                  <p:cNvSpPr/>
                  <p:nvPr/>
                </p:nvSpPr>
                <p:spPr>
                  <a:xfrm>
                    <a:off x="2135989" y="5470861"/>
                    <a:ext cx="218152" cy="284070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501855" y="3981480"/>
                    <a:ext cx="1790822" cy="8691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GetConnections</a:t>
                    </a:r>
                  </a:p>
                  <a:p>
                    <a:pPr algn="ctr"/>
                    <a:r>
                      <a:rPr lang="en-US" sz="1000" dirty="0" smtClean="0"/>
                      <a:t>SSL Verifications</a:t>
                    </a:r>
                  </a:p>
                  <a:p>
                    <a:pPr algn="ctr"/>
                    <a:r>
                      <a:rPr lang="en-US" sz="1000" dirty="0" smtClean="0"/>
                      <a:t>Add Headers</a:t>
                    </a:r>
                  </a:p>
                  <a:p>
                    <a:pPr algn="ctr"/>
                    <a:r>
                      <a:rPr lang="en-US" sz="1000" dirty="0" smtClean="0"/>
                      <a:t>Response</a:t>
                    </a:r>
                    <a:endParaRPr lang="en-IN" sz="1000" dirty="0"/>
                  </a:p>
                </p:txBody>
              </p:sp>
            </p:grpSp>
          </p:grpSp>
          <p:sp>
            <p:nvSpPr>
              <p:cNvPr id="95" name="Down Arrow 94"/>
              <p:cNvSpPr/>
              <p:nvPr/>
            </p:nvSpPr>
            <p:spPr>
              <a:xfrm>
                <a:off x="4025856" y="4514689"/>
                <a:ext cx="127907" cy="225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Down Arrow 29"/>
              <p:cNvSpPr/>
              <p:nvPr/>
            </p:nvSpPr>
            <p:spPr>
              <a:xfrm>
                <a:off x="3639036" y="3997826"/>
                <a:ext cx="81925" cy="52267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534373" y="1156734"/>
            <a:ext cx="4751605" cy="1920144"/>
            <a:chOff x="1534373" y="1156733"/>
            <a:chExt cx="4837827" cy="1264155"/>
          </a:xfrm>
        </p:grpSpPr>
        <p:grpSp>
          <p:nvGrpSpPr>
            <p:cNvPr id="75" name="Group 74"/>
            <p:cNvGrpSpPr/>
            <p:nvPr/>
          </p:nvGrpSpPr>
          <p:grpSpPr>
            <a:xfrm>
              <a:off x="1637220" y="1473147"/>
              <a:ext cx="4648758" cy="560964"/>
              <a:chOff x="2195736" y="2397446"/>
              <a:chExt cx="5040560" cy="55399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156176" y="2410733"/>
                <a:ext cx="1080120" cy="54070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2195736" y="2397446"/>
                <a:ext cx="5040560" cy="543378"/>
                <a:chOff x="2195736" y="1272702"/>
                <a:chExt cx="5040560" cy="543378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2195736" y="1285989"/>
                  <a:ext cx="1152128" cy="53009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3563888" y="1272702"/>
                  <a:ext cx="1116124" cy="54337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4860031" y="1272702"/>
                  <a:ext cx="1152128" cy="543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2212164" y="1412776"/>
                  <a:ext cx="5024132" cy="361160"/>
                  <a:chOff x="2212164" y="1412776"/>
                  <a:chExt cx="5024132" cy="36116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12164" y="1412776"/>
                    <a:ext cx="1186068" cy="300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testRetrieve</a:t>
                    </a:r>
                  </a:p>
                  <a:p>
                    <a:r>
                      <a:rPr lang="en-US" sz="1200" dirty="0" smtClean="0"/>
                      <a:t>byName</a:t>
                    </a:r>
                    <a:endParaRPr lang="en-IN" sz="12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563888" y="1412777"/>
                    <a:ext cx="1116124" cy="300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testSave</a:t>
                    </a:r>
                  </a:p>
                  <a:p>
                    <a:r>
                      <a:rPr lang="en-US" sz="1200" dirty="0" smtClean="0"/>
                      <a:t>byName</a:t>
                    </a:r>
                    <a:endParaRPr lang="en-IN" sz="1200" dirty="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860032" y="1456040"/>
                    <a:ext cx="1152128" cy="300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testEdit</a:t>
                    </a:r>
                  </a:p>
                  <a:p>
                    <a:r>
                      <a:rPr lang="en-US" sz="1200" dirty="0" smtClean="0"/>
                      <a:t>byName</a:t>
                    </a:r>
                    <a:endParaRPr lang="en-IN" sz="1200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56176" y="1473773"/>
                    <a:ext cx="1080120" cy="300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testDel</a:t>
                    </a:r>
                  </a:p>
                  <a:p>
                    <a:r>
                      <a:rPr lang="en-US" sz="1200" dirty="0" smtClean="0"/>
                      <a:t>byName</a:t>
                    </a:r>
                    <a:endParaRPr lang="en-IN" sz="1200" dirty="0"/>
                  </a:p>
                </p:txBody>
              </p: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1534373" y="1156733"/>
              <a:ext cx="4837827" cy="1264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1710957" y="1207634"/>
            <a:ext cx="4431127" cy="19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Compare the Expected and the Actual between the DB data and Rest data </a:t>
            </a:r>
            <a:endParaRPr lang="en-IN" sz="1000" dirty="0"/>
          </a:p>
        </p:txBody>
      </p:sp>
      <p:sp>
        <p:nvSpPr>
          <p:cNvPr id="54" name="Rectangle 53"/>
          <p:cNvSpPr/>
          <p:nvPr/>
        </p:nvSpPr>
        <p:spPr>
          <a:xfrm>
            <a:off x="1710957" y="1657802"/>
            <a:ext cx="837755" cy="1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</a:t>
            </a:r>
            <a:endParaRPr lang="en-IN" sz="1200" dirty="0"/>
          </a:p>
        </p:txBody>
      </p:sp>
      <p:sp>
        <p:nvSpPr>
          <p:cNvPr id="124" name="Rectangle 123"/>
          <p:cNvSpPr/>
          <p:nvPr/>
        </p:nvSpPr>
        <p:spPr>
          <a:xfrm>
            <a:off x="4183888" y="1657804"/>
            <a:ext cx="837755" cy="1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</a:t>
            </a:r>
            <a:endParaRPr lang="en-IN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53198" y="1657802"/>
            <a:ext cx="837755" cy="1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</a:t>
            </a:r>
            <a:endParaRPr lang="en-IN" sz="1200" dirty="0"/>
          </a:p>
        </p:txBody>
      </p:sp>
      <p:sp>
        <p:nvSpPr>
          <p:cNvPr id="126" name="Rectangle 125"/>
          <p:cNvSpPr/>
          <p:nvPr/>
        </p:nvSpPr>
        <p:spPr>
          <a:xfrm>
            <a:off x="5306350" y="1693372"/>
            <a:ext cx="837755" cy="1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</a:t>
            </a:r>
            <a:endParaRPr lang="en-IN" sz="1200" dirty="0"/>
          </a:p>
        </p:txBody>
      </p:sp>
      <p:sp>
        <p:nvSpPr>
          <p:cNvPr id="59" name="Left-Right-Up Arrow 58"/>
          <p:cNvSpPr/>
          <p:nvPr/>
        </p:nvSpPr>
        <p:spPr>
          <a:xfrm>
            <a:off x="1710957" y="1406535"/>
            <a:ext cx="4431127" cy="1899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Down Arrow 126"/>
          <p:cNvSpPr/>
          <p:nvPr/>
        </p:nvSpPr>
        <p:spPr>
          <a:xfrm>
            <a:off x="5614247" y="3076877"/>
            <a:ext cx="195681" cy="532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1812285" y="5986704"/>
            <a:ext cx="1800200" cy="43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SpringBoot </a:t>
            </a:r>
          </a:p>
          <a:p>
            <a:pPr algn="ctr"/>
            <a:r>
              <a:rPr lang="en-US" sz="1400" dirty="0" smtClean="0"/>
              <a:t>ApacheTomcat</a:t>
            </a:r>
            <a:endParaRPr lang="en-IN" sz="1400" dirty="0"/>
          </a:p>
        </p:txBody>
      </p:sp>
      <p:sp>
        <p:nvSpPr>
          <p:cNvPr id="129" name="Down Arrow 128"/>
          <p:cNvSpPr/>
          <p:nvPr/>
        </p:nvSpPr>
        <p:spPr>
          <a:xfrm>
            <a:off x="5623254" y="3998335"/>
            <a:ext cx="262335" cy="1739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Down Arrow 129"/>
          <p:cNvSpPr/>
          <p:nvPr/>
        </p:nvSpPr>
        <p:spPr>
          <a:xfrm>
            <a:off x="2643265" y="5622831"/>
            <a:ext cx="195681" cy="363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8" name="Elbow Connector 1027"/>
          <p:cNvCxnSpPr/>
          <p:nvPr/>
        </p:nvCxnSpPr>
        <p:spPr>
          <a:xfrm rot="16200000" flipH="1">
            <a:off x="2867620" y="4167054"/>
            <a:ext cx="219817" cy="45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Left-Right-Up Arrow 1029"/>
          <p:cNvSpPr/>
          <p:nvPr/>
        </p:nvSpPr>
        <p:spPr>
          <a:xfrm rot="-10800000">
            <a:off x="1662117" y="2812697"/>
            <a:ext cx="4560480" cy="52231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3" name="Notched Right Arrow 1032"/>
          <p:cNvSpPr/>
          <p:nvPr/>
        </p:nvSpPr>
        <p:spPr>
          <a:xfrm>
            <a:off x="6285978" y="1852808"/>
            <a:ext cx="1641629" cy="3517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71400"/>
            <a:ext cx="10847712" cy="70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5688632" cy="922114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260" y="0"/>
            <a:ext cx="103263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3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"/>
            <a:ext cx="11377264" cy="731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9927"/>
            <a:ext cx="11066167" cy="694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9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0"/>
            <a:ext cx="1069707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2018"/>
            <a:ext cx="1119611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136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Automation Framework</vt:lpstr>
      <vt:lpstr> Over All Test Automation Architecture  For Recipe Editor</vt:lpstr>
      <vt:lpstr>Rest Api Test Framework for Recipe Editor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Sigma-Aldrich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Doddabasayya Shivayogimath</dc:creator>
  <cp:lastModifiedBy>Doddabasayya Shivayogimath</cp:lastModifiedBy>
  <cp:revision>200</cp:revision>
  <dcterms:created xsi:type="dcterms:W3CDTF">2017-07-28T04:16:31Z</dcterms:created>
  <dcterms:modified xsi:type="dcterms:W3CDTF">2017-09-21T05:29:09Z</dcterms:modified>
</cp:coreProperties>
</file>