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9"/>
  </p:notesMasterIdLst>
  <p:sldIdLst>
    <p:sldId id="256" r:id="rId2"/>
    <p:sldId id="257" r:id="rId3"/>
    <p:sldId id="258" r:id="rId4"/>
    <p:sldId id="260" r:id="rId5"/>
    <p:sldId id="261" r:id="rId6"/>
    <p:sldId id="273" r:id="rId7"/>
    <p:sldId id="275" r:id="rId8"/>
    <p:sldId id="321" r:id="rId9"/>
    <p:sldId id="326" r:id="rId10"/>
    <p:sldId id="327" r:id="rId11"/>
    <p:sldId id="328" r:id="rId12"/>
    <p:sldId id="277" r:id="rId13"/>
    <p:sldId id="278" r:id="rId14"/>
    <p:sldId id="322" r:id="rId15"/>
    <p:sldId id="323" r:id="rId16"/>
    <p:sldId id="279" r:id="rId17"/>
    <p:sldId id="319" r:id="rId18"/>
  </p:sldIdLst>
  <p:sldSz cx="9144000" cy="5143500" type="screen16x9"/>
  <p:notesSz cx="6858000" cy="9144000"/>
  <p:embeddedFontLst>
    <p:embeddedFont>
      <p:font typeface="Roboto Black" panose="02000000000000000000" pitchFamily="2" charset="0"/>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72EC94-01FB-4E44-AEC5-130DC58525FF}">
  <a:tblStyle styleId="{8872EC94-01FB-4E44-AEC5-130DC58525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28" autoAdjust="0"/>
  </p:normalViewPr>
  <p:slideViewPr>
    <p:cSldViewPr snapToGrid="0">
      <p:cViewPr varScale="1">
        <p:scale>
          <a:sx n="95" d="100"/>
          <a:sy n="95" d="100"/>
        </p:scale>
        <p:origin x="1090"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61A0206E-9374-3A12-C746-164D91FC9DAC}"/>
            </a:ext>
          </a:extLst>
        </p:cNvPr>
        <p:cNvGrpSpPr/>
        <p:nvPr/>
      </p:nvGrpSpPr>
      <p:grpSpPr>
        <a:xfrm>
          <a:off x="0" y="0"/>
          <a:ext cx="0" cy="0"/>
          <a:chOff x="0" y="0"/>
          <a:chExt cx="0" cy="0"/>
        </a:xfrm>
      </p:grpSpPr>
      <p:sp>
        <p:nvSpPr>
          <p:cNvPr id="214" name="Google Shape;214;g31579993061_1_0:notes">
            <a:extLst>
              <a:ext uri="{FF2B5EF4-FFF2-40B4-BE49-F238E27FC236}">
                <a16:creationId xmlns:a16="http://schemas.microsoft.com/office/drawing/2014/main" id="{3A7BE89B-68CA-7659-2C98-1F235723C0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1579993061_1_0:notes">
            <a:extLst>
              <a:ext uri="{FF2B5EF4-FFF2-40B4-BE49-F238E27FC236}">
                <a16:creationId xmlns:a16="http://schemas.microsoft.com/office/drawing/2014/main" id="{F27D74EC-DE99-62F2-0461-00237F0607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71323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BF0DF9D8-AFA6-3102-DC3F-81169BE0CCDF}"/>
            </a:ext>
          </a:extLst>
        </p:cNvPr>
        <p:cNvGrpSpPr/>
        <p:nvPr/>
      </p:nvGrpSpPr>
      <p:grpSpPr>
        <a:xfrm>
          <a:off x="0" y="0"/>
          <a:ext cx="0" cy="0"/>
          <a:chOff x="0" y="0"/>
          <a:chExt cx="0" cy="0"/>
        </a:xfrm>
      </p:grpSpPr>
      <p:sp>
        <p:nvSpPr>
          <p:cNvPr id="214" name="Google Shape;214;g31579993061_1_0:notes">
            <a:extLst>
              <a:ext uri="{FF2B5EF4-FFF2-40B4-BE49-F238E27FC236}">
                <a16:creationId xmlns:a16="http://schemas.microsoft.com/office/drawing/2014/main" id="{0002321D-762B-6BA3-2D3B-298963AABC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1579993061_1_0:notes">
            <a:extLst>
              <a:ext uri="{FF2B5EF4-FFF2-40B4-BE49-F238E27FC236}">
                <a16:creationId xmlns:a16="http://schemas.microsoft.com/office/drawing/2014/main" id="{6909ACD1-363C-8AA1-9C24-3839C66ACF8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7828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1579993061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1579993061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1579993061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31579993061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55E6F9A1-B2B3-5043-A2EA-E793423D5C77}"/>
            </a:ext>
          </a:extLst>
        </p:cNvPr>
        <p:cNvGrpSpPr/>
        <p:nvPr/>
      </p:nvGrpSpPr>
      <p:grpSpPr>
        <a:xfrm>
          <a:off x="0" y="0"/>
          <a:ext cx="0" cy="0"/>
          <a:chOff x="0" y="0"/>
          <a:chExt cx="0" cy="0"/>
        </a:xfrm>
      </p:grpSpPr>
      <p:sp>
        <p:nvSpPr>
          <p:cNvPr id="270" name="Google Shape;270;g31579993061_1_61:notes">
            <a:extLst>
              <a:ext uri="{FF2B5EF4-FFF2-40B4-BE49-F238E27FC236}">
                <a16:creationId xmlns:a16="http://schemas.microsoft.com/office/drawing/2014/main" id="{B885AD19-CCF4-F163-666A-BDE8476B59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31579993061_1_61:notes">
            <a:extLst>
              <a:ext uri="{FF2B5EF4-FFF2-40B4-BE49-F238E27FC236}">
                <a16:creationId xmlns:a16="http://schemas.microsoft.com/office/drawing/2014/main" id="{CB7E5864-E99E-51DD-B801-3FA1D025A69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9963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BD80254D-3D3D-CA1F-AA0E-33957D978B65}"/>
            </a:ext>
          </a:extLst>
        </p:cNvPr>
        <p:cNvGrpSpPr/>
        <p:nvPr/>
      </p:nvGrpSpPr>
      <p:grpSpPr>
        <a:xfrm>
          <a:off x="0" y="0"/>
          <a:ext cx="0" cy="0"/>
          <a:chOff x="0" y="0"/>
          <a:chExt cx="0" cy="0"/>
        </a:xfrm>
      </p:grpSpPr>
      <p:sp>
        <p:nvSpPr>
          <p:cNvPr id="270" name="Google Shape;270;g31579993061_1_61:notes">
            <a:extLst>
              <a:ext uri="{FF2B5EF4-FFF2-40B4-BE49-F238E27FC236}">
                <a16:creationId xmlns:a16="http://schemas.microsoft.com/office/drawing/2014/main" id="{CDCD2FA2-2C7C-732D-BE05-82A0A41A8B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31579993061_1_61:notes">
            <a:extLst>
              <a:ext uri="{FF2B5EF4-FFF2-40B4-BE49-F238E27FC236}">
                <a16:creationId xmlns:a16="http://schemas.microsoft.com/office/drawing/2014/main" id="{7924E125-0F60-DCD7-6248-4890E70894B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1697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1579993061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31579993061_1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1" name="Google Shape;88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15799930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g3157999306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57999306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31579993061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57999306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1579993061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157999306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157999306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1579993061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52D4FA4F-8943-97E3-551E-8A5BE21189BB}"/>
            </a:ext>
          </a:extLst>
        </p:cNvPr>
        <p:cNvGrpSpPr/>
        <p:nvPr/>
      </p:nvGrpSpPr>
      <p:grpSpPr>
        <a:xfrm>
          <a:off x="0" y="0"/>
          <a:ext cx="0" cy="0"/>
          <a:chOff x="0" y="0"/>
          <a:chExt cx="0" cy="0"/>
        </a:xfrm>
      </p:grpSpPr>
      <p:sp>
        <p:nvSpPr>
          <p:cNvPr id="237" name="Google Shape;237;g31579993061_1_40:notes">
            <a:extLst>
              <a:ext uri="{FF2B5EF4-FFF2-40B4-BE49-F238E27FC236}">
                <a16:creationId xmlns:a16="http://schemas.microsoft.com/office/drawing/2014/main" id="{FBA852C8-DB47-58BD-AEB4-A02EB9A197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1579993061_1_40:notes">
            <a:extLst>
              <a:ext uri="{FF2B5EF4-FFF2-40B4-BE49-F238E27FC236}">
                <a16:creationId xmlns:a16="http://schemas.microsoft.com/office/drawing/2014/main" id="{328DAF3B-77C6-6A78-D0C1-5E7E11F9F2C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4928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3743CF2A-63F9-276A-2698-57576341A004}"/>
            </a:ext>
          </a:extLst>
        </p:cNvPr>
        <p:cNvGrpSpPr/>
        <p:nvPr/>
      </p:nvGrpSpPr>
      <p:grpSpPr>
        <a:xfrm>
          <a:off x="0" y="0"/>
          <a:ext cx="0" cy="0"/>
          <a:chOff x="0" y="0"/>
          <a:chExt cx="0" cy="0"/>
        </a:xfrm>
      </p:grpSpPr>
      <p:sp>
        <p:nvSpPr>
          <p:cNvPr id="214" name="Google Shape;214;g31579993061_1_0:notes">
            <a:extLst>
              <a:ext uri="{FF2B5EF4-FFF2-40B4-BE49-F238E27FC236}">
                <a16:creationId xmlns:a16="http://schemas.microsoft.com/office/drawing/2014/main" id="{9B9B1820-EC24-FC95-4FB1-AAD459EB92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1579993061_1_0:notes">
            <a:extLst>
              <a:ext uri="{FF2B5EF4-FFF2-40B4-BE49-F238E27FC236}">
                <a16:creationId xmlns:a16="http://schemas.microsoft.com/office/drawing/2014/main" id="{443A3373-7DBF-2A2C-562F-8AAC68737D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42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1" name="Google Shape;21;p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6"/>
        <p:cNvGrpSpPr/>
        <p:nvPr/>
      </p:nvGrpSpPr>
      <p:grpSpPr>
        <a:xfrm>
          <a:off x="0" y="0"/>
          <a:ext cx="0" cy="0"/>
          <a:chOff x="0" y="0"/>
          <a:chExt cx="0" cy="0"/>
        </a:xfrm>
      </p:grpSpPr>
      <p:sp>
        <p:nvSpPr>
          <p:cNvPr id="27" name="Google Shape;27;p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9" name="Google Shape;29;p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0" name="Google Shape;30;p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
        <p:cNvGrpSpPr/>
        <p:nvPr/>
      </p:nvGrpSpPr>
      <p:grpSpPr>
        <a:xfrm>
          <a:off x="0" y="0"/>
          <a:ext cx="0" cy="0"/>
          <a:chOff x="0" y="0"/>
          <a:chExt cx="0" cy="0"/>
        </a:xfrm>
      </p:grpSpPr>
      <p:pic>
        <p:nvPicPr>
          <p:cNvPr id="43" name="Google Shape;43;p10" descr="kle tech logo"/>
          <p:cNvPicPr preferRelativeResize="0"/>
          <p:nvPr/>
        </p:nvPicPr>
        <p:blipFill rotWithShape="1">
          <a:blip r:embed="rId3">
            <a:alphaModFix/>
          </a:blip>
          <a:srcRect/>
          <a:stretch/>
        </p:blipFill>
        <p:spPr>
          <a:xfrm>
            <a:off x="2860274" y="103803"/>
            <a:ext cx="3423452" cy="616296"/>
          </a:xfrm>
          <a:prstGeom prst="rect">
            <a:avLst/>
          </a:prstGeom>
          <a:noFill/>
          <a:ln>
            <a:noFill/>
          </a:ln>
        </p:spPr>
      </p:pic>
      <p:cxnSp>
        <p:nvCxnSpPr>
          <p:cNvPr id="44" name="Google Shape;44;p10"/>
          <p:cNvCxnSpPr/>
          <p:nvPr/>
        </p:nvCxnSpPr>
        <p:spPr>
          <a:xfrm>
            <a:off x="-9000" y="1033845"/>
            <a:ext cx="9162000" cy="14400"/>
          </a:xfrm>
          <a:prstGeom prst="straightConnector1">
            <a:avLst/>
          </a:prstGeom>
          <a:noFill/>
          <a:ln w="9525" cap="flat" cmpd="sng">
            <a:solidFill>
              <a:srgbClr val="C00000"/>
            </a:solidFill>
            <a:prstDash val="solid"/>
            <a:miter lim="800000"/>
            <a:headEnd type="none" w="sm" len="sm"/>
            <a:tailEnd type="none" w="sm" len="sm"/>
          </a:ln>
        </p:spPr>
      </p:cxnSp>
      <p:sp>
        <p:nvSpPr>
          <p:cNvPr id="45" name="Google Shape;45;p10"/>
          <p:cNvSpPr txBox="1"/>
          <p:nvPr/>
        </p:nvSpPr>
        <p:spPr>
          <a:xfrm>
            <a:off x="603150" y="678950"/>
            <a:ext cx="79377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US" sz="1800" b="1" i="0" u="none" strike="noStrike" cap="none" dirty="0">
                <a:solidFill>
                  <a:srgbClr val="C00000"/>
                </a:solidFill>
                <a:latin typeface="Times New Roman"/>
                <a:ea typeface="Times New Roman"/>
                <a:cs typeface="Times New Roman"/>
                <a:sym typeface="Times New Roman"/>
              </a:rPr>
              <a:t>Department of MCA</a:t>
            </a:r>
            <a:endParaRPr sz="1800" b="0" i="0" u="none" strike="noStrike" cap="none" dirty="0">
              <a:solidFill>
                <a:srgbClr val="000000"/>
              </a:solidFill>
              <a:latin typeface="Times New Roman"/>
              <a:ea typeface="Times New Roman"/>
              <a:cs typeface="Times New Roman"/>
              <a:sym typeface="Times New Roman"/>
            </a:endParaRPr>
          </a:p>
        </p:txBody>
      </p:sp>
      <p:sp>
        <p:nvSpPr>
          <p:cNvPr id="46" name="Google Shape;46;p10"/>
          <p:cNvSpPr txBox="1"/>
          <p:nvPr/>
        </p:nvSpPr>
        <p:spPr>
          <a:xfrm>
            <a:off x="3430800" y="1370153"/>
            <a:ext cx="22824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A  Industrial Project o</a:t>
            </a:r>
            <a:r>
              <a:rPr lang="en-US" dirty="0"/>
              <a:t>n</a:t>
            </a:r>
            <a:endParaRPr sz="1400" b="0" i="0" u="none" strike="noStrike" cap="none" dirty="0">
              <a:solidFill>
                <a:srgbClr val="000000"/>
              </a:solidFill>
              <a:latin typeface="Arial"/>
              <a:ea typeface="Arial"/>
              <a:cs typeface="Arial"/>
              <a:sym typeface="Arial"/>
            </a:endParaRPr>
          </a:p>
        </p:txBody>
      </p:sp>
      <p:sp>
        <p:nvSpPr>
          <p:cNvPr id="47" name="Google Shape;47;p10"/>
          <p:cNvSpPr txBox="1"/>
          <p:nvPr/>
        </p:nvSpPr>
        <p:spPr>
          <a:xfrm>
            <a:off x="253650" y="1822800"/>
            <a:ext cx="8636700" cy="9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sz="2591" b="1" dirty="0">
                <a:solidFill>
                  <a:srgbClr val="C00000"/>
                </a:solidFill>
                <a:latin typeface="Times New Roman"/>
                <a:ea typeface="Roboto Black"/>
                <a:cs typeface="Times New Roman"/>
                <a:sym typeface="Times New Roman"/>
              </a:rPr>
              <a:t>ORGAN DONATION AND TRANSPLANT MATCHING SYSTEM</a:t>
            </a:r>
            <a:endParaRPr sz="3800" b="1" dirty="0">
              <a:solidFill>
                <a:srgbClr val="C00000"/>
              </a:solidFill>
              <a:latin typeface="Roboto Black"/>
              <a:ea typeface="Roboto Black"/>
              <a:cs typeface="Roboto Black"/>
              <a:sym typeface="Roboto Black"/>
            </a:endParaRPr>
          </a:p>
        </p:txBody>
      </p:sp>
      <p:sp>
        <p:nvSpPr>
          <p:cNvPr id="48" name="Google Shape;48;p10"/>
          <p:cNvSpPr txBox="1"/>
          <p:nvPr/>
        </p:nvSpPr>
        <p:spPr>
          <a:xfrm>
            <a:off x="2434150" y="2954234"/>
            <a:ext cx="3966300" cy="1104888"/>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US" sz="2000" dirty="0">
                <a:latin typeface="Times New Roman"/>
                <a:ea typeface="Times New Roman"/>
                <a:cs typeface="Times New Roman"/>
                <a:sym typeface="Times New Roman"/>
              </a:rPr>
              <a:t>    </a:t>
            </a:r>
            <a:r>
              <a:rPr lang="en-US" sz="1600" b="0" i="0" u="none" strike="noStrike" cap="none" dirty="0">
                <a:solidFill>
                  <a:srgbClr val="000000"/>
                </a:solidFill>
                <a:latin typeface="Times New Roman"/>
                <a:ea typeface="Times New Roman"/>
                <a:cs typeface="Times New Roman"/>
                <a:sym typeface="Times New Roman"/>
              </a:rPr>
              <a:t>Presenter:</a:t>
            </a:r>
            <a:endParaRPr sz="1600" dirty="0"/>
          </a:p>
          <a:p>
            <a:pPr marL="0" marR="0" lvl="0" indent="0" algn="ctr" rtl="0">
              <a:lnSpc>
                <a:spcPct val="115000"/>
              </a:lnSpc>
              <a:spcBef>
                <a:spcPts val="0"/>
              </a:spcBef>
              <a:spcAft>
                <a:spcPts val="0"/>
              </a:spcAft>
              <a:buClr>
                <a:srgbClr val="000000"/>
              </a:buClr>
              <a:buSzPts val="2200"/>
              <a:buFont typeface="Arial"/>
              <a:buNone/>
            </a:pPr>
            <a:r>
              <a:rPr lang="en-US" sz="1600" b="1" dirty="0">
                <a:latin typeface="Times New Roman"/>
                <a:ea typeface="Times New Roman"/>
                <a:cs typeface="Times New Roman"/>
                <a:sym typeface="Times New Roman"/>
              </a:rPr>
              <a:t>  Akshata Saunshi</a:t>
            </a:r>
            <a:endParaRPr sz="1600" dirty="0"/>
          </a:p>
          <a:p>
            <a:pPr marL="0" marR="0" lvl="0" indent="0" algn="l" rtl="0">
              <a:lnSpc>
                <a:spcPct val="115000"/>
              </a:lnSpc>
              <a:spcBef>
                <a:spcPts val="0"/>
              </a:spcBef>
              <a:spcAft>
                <a:spcPts val="0"/>
              </a:spcAft>
              <a:buClr>
                <a:srgbClr val="000000"/>
              </a:buClr>
              <a:buSzPts val="2200"/>
              <a:buFont typeface="Arial"/>
              <a:buNone/>
            </a:pPr>
            <a:r>
              <a:rPr lang="en-US" sz="1600" b="1" dirty="0">
                <a:latin typeface="Times New Roman"/>
                <a:ea typeface="Times New Roman"/>
                <a:cs typeface="Times New Roman"/>
                <a:sym typeface="Times New Roman"/>
              </a:rPr>
              <a:t>                       (01FE22BCA032)</a:t>
            </a:r>
            <a:r>
              <a:rPr lang="en-US" sz="1600" b="1" i="0" u="none" strike="noStrike" cap="none" dirty="0">
                <a:solidFill>
                  <a:srgbClr val="000000"/>
                </a:solidFill>
                <a:latin typeface="Times New Roman"/>
                <a:ea typeface="Times New Roman"/>
                <a:cs typeface="Times New Roman"/>
                <a:sym typeface="Times New Roman"/>
              </a:rPr>
              <a:t>  </a:t>
            </a:r>
            <a:endParaRPr sz="1600" dirty="0"/>
          </a:p>
        </p:txBody>
      </p:sp>
      <p:sp>
        <p:nvSpPr>
          <p:cNvPr id="49" name="Google Shape;49;p10"/>
          <p:cNvSpPr txBox="1"/>
          <p:nvPr/>
        </p:nvSpPr>
        <p:spPr>
          <a:xfrm>
            <a:off x="3198900" y="4276525"/>
            <a:ext cx="2601900" cy="750945"/>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rgbClr val="000000"/>
              </a:buClr>
              <a:buSzPts val="1800"/>
              <a:buFont typeface="Arial"/>
              <a:buNone/>
            </a:pPr>
            <a:r>
              <a:rPr lang="en-US" sz="1600" b="0" i="0" u="none" strike="noStrike" cap="none" dirty="0">
                <a:solidFill>
                  <a:srgbClr val="000000"/>
                </a:solidFill>
                <a:latin typeface="Times New Roman"/>
                <a:ea typeface="Times New Roman"/>
                <a:cs typeface="Times New Roman"/>
                <a:sym typeface="Times New Roman"/>
              </a:rPr>
              <a:t>Under the guidance of:</a:t>
            </a:r>
            <a:endParaRPr sz="16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Clr>
                <a:srgbClr val="000000"/>
              </a:buClr>
              <a:buSzPts val="1800"/>
              <a:buFont typeface="Arial"/>
              <a:buNone/>
            </a:pPr>
            <a:r>
              <a:rPr lang="en-US" sz="1600" b="1" i="0" u="none" strike="noStrike" cap="none" dirty="0">
                <a:solidFill>
                  <a:srgbClr val="000000"/>
                </a:solidFill>
                <a:latin typeface="Times New Roman"/>
                <a:ea typeface="Times New Roman"/>
                <a:cs typeface="Times New Roman"/>
                <a:sym typeface="Times New Roman"/>
              </a:rPr>
              <a:t>Prof. Maheshwari </a:t>
            </a:r>
            <a:r>
              <a:rPr lang="en-US" sz="1600" b="1" i="0" u="none" strike="noStrike" cap="none" dirty="0" err="1">
                <a:solidFill>
                  <a:srgbClr val="000000"/>
                </a:solidFill>
                <a:latin typeface="Times New Roman"/>
                <a:ea typeface="Times New Roman"/>
                <a:cs typeface="Times New Roman"/>
                <a:sym typeface="Times New Roman"/>
              </a:rPr>
              <a:t>Kittur</a:t>
            </a:r>
            <a:endParaRPr sz="1600" b="1" i="0" u="none" strike="noStrike" cap="none" dirty="0">
              <a:solidFill>
                <a:srgbClr val="000000"/>
              </a:solidFill>
              <a:latin typeface="Times New Roman"/>
              <a:ea typeface="Times New Roman"/>
              <a:cs typeface="Times New Roman"/>
              <a:sym typeface="Times New Roman"/>
            </a:endParaRPr>
          </a:p>
        </p:txBody>
      </p:sp>
      <p:sp>
        <p:nvSpPr>
          <p:cNvPr id="50" name="Google Shape;5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a:extLst>
            <a:ext uri="{FF2B5EF4-FFF2-40B4-BE49-F238E27FC236}">
              <a16:creationId xmlns:a16="http://schemas.microsoft.com/office/drawing/2014/main" id="{14230968-5BB5-702D-A94C-9240077BF74F}"/>
            </a:ext>
          </a:extLst>
        </p:cNvPr>
        <p:cNvGrpSpPr/>
        <p:nvPr/>
      </p:nvGrpSpPr>
      <p:grpSpPr>
        <a:xfrm>
          <a:off x="0" y="0"/>
          <a:ext cx="0" cy="0"/>
          <a:chOff x="0" y="0"/>
          <a:chExt cx="0" cy="0"/>
        </a:xfrm>
      </p:grpSpPr>
      <p:cxnSp>
        <p:nvCxnSpPr>
          <p:cNvPr id="217" name="Google Shape;217;p27">
            <a:extLst>
              <a:ext uri="{FF2B5EF4-FFF2-40B4-BE49-F238E27FC236}">
                <a16:creationId xmlns:a16="http://schemas.microsoft.com/office/drawing/2014/main" id="{0882ACC1-65A1-768F-241C-6E3C993675B5}"/>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18" name="Google Shape;218;p27" descr="kle tech logo">
            <a:extLst>
              <a:ext uri="{FF2B5EF4-FFF2-40B4-BE49-F238E27FC236}">
                <a16:creationId xmlns:a16="http://schemas.microsoft.com/office/drawing/2014/main" id="{56E6A8DE-4B3F-BE24-3EF3-B86557C8B736}"/>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19" name="Google Shape;219;p27">
            <a:extLst>
              <a:ext uri="{FF2B5EF4-FFF2-40B4-BE49-F238E27FC236}">
                <a16:creationId xmlns:a16="http://schemas.microsoft.com/office/drawing/2014/main" id="{577ACA6C-5DE9-2064-BADF-9891BB98326D}"/>
              </a:ext>
            </a:extLst>
          </p:cNvPr>
          <p:cNvSpPr txBox="1"/>
          <p:nvPr/>
        </p:nvSpPr>
        <p:spPr>
          <a:xfrm>
            <a:off x="261617" y="749314"/>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dirty="0">
                <a:solidFill>
                  <a:srgbClr val="C00000"/>
                </a:solidFill>
                <a:latin typeface="Times New Roman"/>
                <a:ea typeface="Times New Roman"/>
                <a:cs typeface="Times New Roman"/>
                <a:sym typeface="Times New Roman"/>
              </a:rPr>
              <a:t>NON-FUNCTIOANL REQUIREMENTS</a:t>
            </a:r>
            <a:endParaRPr sz="2500" b="1" i="0" u="none" strike="noStrike" cap="none" dirty="0">
              <a:solidFill>
                <a:srgbClr val="C00000"/>
              </a:solidFill>
              <a:latin typeface="Times New Roman"/>
              <a:ea typeface="Times New Roman"/>
              <a:cs typeface="Times New Roman"/>
              <a:sym typeface="Times New Roman"/>
            </a:endParaRPr>
          </a:p>
        </p:txBody>
      </p:sp>
      <p:sp>
        <p:nvSpPr>
          <p:cNvPr id="220" name="Google Shape;220;p27">
            <a:extLst>
              <a:ext uri="{FF2B5EF4-FFF2-40B4-BE49-F238E27FC236}">
                <a16:creationId xmlns:a16="http://schemas.microsoft.com/office/drawing/2014/main" id="{8238FFB1-1C35-EFC0-2EA7-09E881F6B3CA}"/>
              </a:ext>
            </a:extLst>
          </p:cNvPr>
          <p:cNvSpPr txBox="1"/>
          <p:nvPr/>
        </p:nvSpPr>
        <p:spPr>
          <a:xfrm>
            <a:off x="275928" y="1298732"/>
            <a:ext cx="8410871" cy="2672496"/>
          </a:xfrm>
          <a:prstGeom prst="rect">
            <a:avLst/>
          </a:prstGeom>
          <a:noFill/>
          <a:ln>
            <a:noFill/>
          </a:ln>
        </p:spPr>
        <p:txBody>
          <a:bodyPr spcFirstLastPara="1" wrap="square" lIns="91425" tIns="91425" rIns="91425" bIns="91425" anchor="t" anchorCtr="0">
            <a:spAutoFit/>
          </a:bodyPr>
          <a:lstStyle/>
          <a:p>
            <a:pPr marL="379730" indent="-342900" algn="just">
              <a:lnSpc>
                <a:spcPct val="150000"/>
              </a:lnSpc>
              <a:spcAft>
                <a:spcPts val="950"/>
              </a:spcAft>
              <a:buFont typeface="+mj-lt"/>
              <a:buAutoNum type="arabicPeriod"/>
            </a:pPr>
            <a:r>
              <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Security: </a:t>
            </a: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Data encryption and role-based access control.</a:t>
            </a:r>
          </a:p>
          <a:p>
            <a:pPr marL="379730" indent="-342900" algn="just">
              <a:lnSpc>
                <a:spcPct val="150000"/>
              </a:lnSpc>
              <a:spcAft>
                <a:spcPts val="950"/>
              </a:spcAft>
              <a:buFont typeface="+mj-lt"/>
              <a:buAutoNum type="arabicPeriod"/>
            </a:pPr>
            <a:r>
              <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Scalability: </a:t>
            </a: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Ability to handle an increasing number of users and medical records.</a:t>
            </a:r>
          </a:p>
          <a:p>
            <a:pPr marL="379730" indent="-342900" algn="just">
              <a:lnSpc>
                <a:spcPct val="150000"/>
              </a:lnSpc>
              <a:spcAft>
                <a:spcPts val="950"/>
              </a:spcAft>
              <a:buFont typeface="+mj-lt"/>
              <a:buAutoNum type="arabicPeriod"/>
            </a:pPr>
            <a:r>
              <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Usability: </a:t>
            </a: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User-friendly UI for easy navigation and accessibility.</a:t>
            </a:r>
          </a:p>
          <a:p>
            <a:pPr marL="379730" indent="-342900" algn="just">
              <a:lnSpc>
                <a:spcPct val="150000"/>
              </a:lnSpc>
              <a:spcAft>
                <a:spcPts val="950"/>
              </a:spcAft>
              <a:buFont typeface="+mj-lt"/>
              <a:buAutoNum type="arabicPeriod"/>
            </a:pPr>
            <a:r>
              <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Reliability: </a:t>
            </a: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Ensure data consistency and availability at all times.</a:t>
            </a:r>
          </a:p>
          <a:p>
            <a:pPr marL="379730" indent="-342900" algn="just">
              <a:lnSpc>
                <a:spcPct val="150000"/>
              </a:lnSpc>
              <a:spcAft>
                <a:spcPts val="950"/>
              </a:spcAft>
              <a:buFont typeface="+mj-lt"/>
              <a:buAutoNum type="arabicPeriod"/>
            </a:pPr>
            <a:endPar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221" name="Google Shape;221;p27">
            <a:extLst>
              <a:ext uri="{FF2B5EF4-FFF2-40B4-BE49-F238E27FC236}">
                <a16:creationId xmlns:a16="http://schemas.microsoft.com/office/drawing/2014/main" id="{34098744-9F89-83F9-9C87-954C14B612DB}"/>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10</a:t>
            </a:fld>
            <a:endParaRPr>
              <a:latin typeface="Arial"/>
              <a:ea typeface="Arial"/>
              <a:cs typeface="Arial"/>
              <a:sym typeface="Arial"/>
            </a:endParaRPr>
          </a:p>
        </p:txBody>
      </p:sp>
      <p:sp>
        <p:nvSpPr>
          <p:cNvPr id="222" name="Google Shape;222;p27">
            <a:extLst>
              <a:ext uri="{FF2B5EF4-FFF2-40B4-BE49-F238E27FC236}">
                <a16:creationId xmlns:a16="http://schemas.microsoft.com/office/drawing/2014/main" id="{8A624C5F-F155-A805-04EC-F738DA1E00F5}"/>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7">
            <a:extLst>
              <a:ext uri="{FF2B5EF4-FFF2-40B4-BE49-F238E27FC236}">
                <a16:creationId xmlns:a16="http://schemas.microsoft.com/office/drawing/2014/main" id="{B4A32BE5-B6FB-6C27-140F-72B9E5B61759}"/>
              </a:ext>
            </a:extLst>
          </p:cNvPr>
          <p:cNvSpPr txBox="1"/>
          <p:nvPr/>
        </p:nvSpPr>
        <p:spPr>
          <a:xfrm>
            <a:off x="0" y="29475"/>
            <a:ext cx="5434781" cy="323125"/>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sz="100" b="1" dirty="0">
              <a:solidFill>
                <a:srgbClr val="0C0C0C"/>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4369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a:extLst>
            <a:ext uri="{FF2B5EF4-FFF2-40B4-BE49-F238E27FC236}">
              <a16:creationId xmlns:a16="http://schemas.microsoft.com/office/drawing/2014/main" id="{FFFB0616-A0D1-7ABC-D6D1-F96720B4F020}"/>
            </a:ext>
          </a:extLst>
        </p:cNvPr>
        <p:cNvGrpSpPr/>
        <p:nvPr/>
      </p:nvGrpSpPr>
      <p:grpSpPr>
        <a:xfrm>
          <a:off x="0" y="0"/>
          <a:ext cx="0" cy="0"/>
          <a:chOff x="0" y="0"/>
          <a:chExt cx="0" cy="0"/>
        </a:xfrm>
      </p:grpSpPr>
      <p:cxnSp>
        <p:nvCxnSpPr>
          <p:cNvPr id="217" name="Google Shape;217;p27">
            <a:extLst>
              <a:ext uri="{FF2B5EF4-FFF2-40B4-BE49-F238E27FC236}">
                <a16:creationId xmlns:a16="http://schemas.microsoft.com/office/drawing/2014/main" id="{79C2933D-3879-D0AD-5D4A-41CFD30EF607}"/>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18" name="Google Shape;218;p27" descr="kle tech logo">
            <a:extLst>
              <a:ext uri="{FF2B5EF4-FFF2-40B4-BE49-F238E27FC236}">
                <a16:creationId xmlns:a16="http://schemas.microsoft.com/office/drawing/2014/main" id="{28B209A1-625E-4411-5712-172949C1F15C}"/>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19" name="Google Shape;219;p27">
            <a:extLst>
              <a:ext uri="{FF2B5EF4-FFF2-40B4-BE49-F238E27FC236}">
                <a16:creationId xmlns:a16="http://schemas.microsoft.com/office/drawing/2014/main" id="{85365405-8FAA-8F3D-33A4-1A3C34ED923E}"/>
              </a:ext>
            </a:extLst>
          </p:cNvPr>
          <p:cNvSpPr txBox="1"/>
          <p:nvPr/>
        </p:nvSpPr>
        <p:spPr>
          <a:xfrm>
            <a:off x="261617" y="749314"/>
            <a:ext cx="8520600" cy="628500"/>
          </a:xfrm>
          <a:prstGeom prst="rect">
            <a:avLst/>
          </a:prstGeom>
          <a:noFill/>
          <a:ln>
            <a:noFill/>
          </a:ln>
        </p:spPr>
        <p:txBody>
          <a:bodyPr spcFirstLastPara="1" wrap="square" lIns="91425" tIns="91425" rIns="91425" bIns="91425" anchor="t" anchorCtr="0">
            <a:noAutofit/>
          </a:bodyPr>
          <a:lstStyle/>
          <a:p>
            <a:pPr rtl="0"/>
            <a:r>
              <a:rPr lang="en-US" sz="2500" b="1" i="0" u="none" strike="noStrike" dirty="0">
                <a:solidFill>
                  <a:srgbClr val="C00000"/>
                </a:solidFill>
                <a:effectLst/>
                <a:latin typeface="Times New Roman" panose="02020603050405020304" pitchFamily="18" charset="0"/>
              </a:rPr>
              <a:t>LITERATURE SURVEY</a:t>
            </a:r>
            <a:endParaRPr lang="en-US" sz="2500" b="0" dirty="0">
              <a:effectLst/>
            </a:endParaRPr>
          </a:p>
          <a:p>
            <a:br>
              <a:rPr lang="en-US" sz="2500" dirty="0"/>
            </a:br>
            <a:endParaRPr sz="2500" b="1" i="0" u="none" strike="noStrike" cap="none" dirty="0">
              <a:solidFill>
                <a:srgbClr val="C00000"/>
              </a:solidFill>
              <a:latin typeface="Times New Roman"/>
              <a:ea typeface="Times New Roman"/>
              <a:cs typeface="Times New Roman"/>
              <a:sym typeface="Times New Roman"/>
            </a:endParaRPr>
          </a:p>
        </p:txBody>
      </p:sp>
      <p:sp>
        <p:nvSpPr>
          <p:cNvPr id="220" name="Google Shape;220;p27">
            <a:extLst>
              <a:ext uri="{FF2B5EF4-FFF2-40B4-BE49-F238E27FC236}">
                <a16:creationId xmlns:a16="http://schemas.microsoft.com/office/drawing/2014/main" id="{8403A8FC-6DA3-275D-1D59-37D2DE707AF0}"/>
              </a:ext>
            </a:extLst>
          </p:cNvPr>
          <p:cNvSpPr txBox="1"/>
          <p:nvPr/>
        </p:nvSpPr>
        <p:spPr>
          <a:xfrm>
            <a:off x="275928" y="1298732"/>
            <a:ext cx="8410871" cy="2898199"/>
          </a:xfrm>
          <a:prstGeom prst="rect">
            <a:avLst/>
          </a:prstGeom>
          <a:noFill/>
          <a:ln>
            <a:noFill/>
          </a:ln>
        </p:spPr>
        <p:txBody>
          <a:bodyPr spcFirstLastPara="1" wrap="square" lIns="91425" tIns="91425" rIns="91425" bIns="91425" anchor="t" anchorCtr="0">
            <a:spAutoFit/>
          </a:bodyPr>
          <a:lstStyle/>
          <a:p>
            <a:pPr marL="36830" algn="just">
              <a:lnSpc>
                <a:spcPct val="150000"/>
              </a:lnSpc>
              <a:spcAft>
                <a:spcPts val="950"/>
              </a:spcAft>
            </a:pP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Organ donation and transplant matching have transitioned from manual processes to web-based systems, improving efficiency and accessibility. Studies emphasize the role of digital databases in storing and managing donor-recipient information securely. Web platforms enable real-time coordination between hospitals, donors, and recipients, reducing delays in organ allocation. Secure authentication and encryption ensure data privacy and compliance with medical regulations. User-friendly interfaces enhance accessibility, making the system more effective for all stakeholders. These advancements contribute to a more transparent and efficient organ transplant process.</a:t>
            </a:r>
          </a:p>
        </p:txBody>
      </p:sp>
      <p:sp>
        <p:nvSpPr>
          <p:cNvPr id="221" name="Google Shape;221;p27">
            <a:extLst>
              <a:ext uri="{FF2B5EF4-FFF2-40B4-BE49-F238E27FC236}">
                <a16:creationId xmlns:a16="http://schemas.microsoft.com/office/drawing/2014/main" id="{E2E79015-2D5F-F722-0202-E4345F643867}"/>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11</a:t>
            </a:fld>
            <a:endParaRPr>
              <a:latin typeface="Arial"/>
              <a:ea typeface="Arial"/>
              <a:cs typeface="Arial"/>
              <a:sym typeface="Arial"/>
            </a:endParaRPr>
          </a:p>
        </p:txBody>
      </p:sp>
      <p:sp>
        <p:nvSpPr>
          <p:cNvPr id="222" name="Google Shape;222;p27">
            <a:extLst>
              <a:ext uri="{FF2B5EF4-FFF2-40B4-BE49-F238E27FC236}">
                <a16:creationId xmlns:a16="http://schemas.microsoft.com/office/drawing/2014/main" id="{8995C216-C80D-BB37-3178-16042A474706}"/>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7">
            <a:extLst>
              <a:ext uri="{FF2B5EF4-FFF2-40B4-BE49-F238E27FC236}">
                <a16:creationId xmlns:a16="http://schemas.microsoft.com/office/drawing/2014/main" id="{D9246B32-4A6D-CE57-BD4F-8BF2CB785406}"/>
              </a:ext>
            </a:extLst>
          </p:cNvPr>
          <p:cNvSpPr txBox="1"/>
          <p:nvPr/>
        </p:nvSpPr>
        <p:spPr>
          <a:xfrm>
            <a:off x="0" y="29475"/>
            <a:ext cx="5434781" cy="323125"/>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sz="100" b="1" dirty="0">
              <a:solidFill>
                <a:srgbClr val="0C0C0C"/>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87882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cxnSp>
        <p:nvCxnSpPr>
          <p:cNvPr id="262" name="Google Shape;262;p31"/>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63" name="Google Shape;263;p31"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64" name="Google Shape;264;p31"/>
          <p:cNvSpPr txBox="1"/>
          <p:nvPr/>
        </p:nvSpPr>
        <p:spPr>
          <a:xfrm>
            <a:off x="261617" y="751595"/>
            <a:ext cx="8520600" cy="8242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MODULES OF THE PROJECT</a:t>
            </a:r>
            <a:endParaRPr sz="2500" b="1" i="0" u="none" strike="noStrike" cap="none" dirty="0">
              <a:solidFill>
                <a:srgbClr val="C00000"/>
              </a:solidFill>
              <a:latin typeface="Times New Roman"/>
              <a:ea typeface="Times New Roman"/>
              <a:cs typeface="Times New Roman"/>
              <a:sym typeface="Times New Roman"/>
            </a:endParaRPr>
          </a:p>
        </p:txBody>
      </p:sp>
      <p:sp>
        <p:nvSpPr>
          <p:cNvPr id="265" name="Google Shape;265;p31"/>
          <p:cNvSpPr txBox="1"/>
          <p:nvPr/>
        </p:nvSpPr>
        <p:spPr>
          <a:xfrm>
            <a:off x="311699" y="1218965"/>
            <a:ext cx="8570684" cy="3631733"/>
          </a:xfrm>
          <a:prstGeom prst="rect">
            <a:avLst/>
          </a:prstGeom>
          <a:noFill/>
          <a:ln>
            <a:noFill/>
          </a:ln>
        </p:spPr>
        <p:txBody>
          <a:bodyPr spcFirstLastPara="1" wrap="square" lIns="91425" tIns="91425" rIns="91425" bIns="91425" anchor="t" anchorCtr="0">
            <a:spAutoFit/>
          </a:bodyPr>
          <a:lstStyle/>
          <a:p>
            <a:pPr marL="342900" marR="0" indent="-342900" algn="just">
              <a:buFont typeface="+mj-lt"/>
              <a:buAutoNum type="arabicPeriod"/>
              <a:tabLst>
                <a:tab pos="233680" algn="l"/>
              </a:tabLst>
            </a:pPr>
            <a:r>
              <a:rPr lang="en-US" sz="1600" b="1" kern="0" dirty="0">
                <a:effectLst/>
                <a:latin typeface="Times New Roman" panose="02020603050405020304" pitchFamily="18" charset="0"/>
                <a:ea typeface="Arial" panose="020B0604020202020204" pitchFamily="34" charset="0"/>
                <a:cs typeface="Times New Roman" panose="02020603050405020304" pitchFamily="18" charset="0"/>
              </a:rPr>
              <a:t>User Management Module – </a:t>
            </a:r>
            <a:r>
              <a:rPr lang="en-US" sz="1600" kern="0" dirty="0">
                <a:effectLst/>
                <a:latin typeface="Times New Roman" panose="02020603050405020304" pitchFamily="18" charset="0"/>
                <a:ea typeface="Arial" panose="020B0604020202020204" pitchFamily="34" charset="0"/>
                <a:cs typeface="Times New Roman" panose="02020603050405020304" pitchFamily="18" charset="0"/>
              </a:rPr>
              <a:t>Handles user registration, authentication, roles, and access control.  </a:t>
            </a:r>
          </a:p>
          <a:p>
            <a:pPr marL="342900" marR="0" indent="-342900" algn="just">
              <a:buFont typeface="+mj-lt"/>
              <a:buAutoNum type="arabicPeriod"/>
              <a:tabLst>
                <a:tab pos="233680" algn="l"/>
              </a:tabLst>
            </a:pPr>
            <a:r>
              <a:rPr lang="en-US" sz="1600" b="1" kern="0" dirty="0">
                <a:effectLst/>
                <a:latin typeface="Times New Roman" panose="02020603050405020304" pitchFamily="18" charset="0"/>
                <a:ea typeface="Arial" panose="020B0604020202020204" pitchFamily="34" charset="0"/>
                <a:cs typeface="Times New Roman" panose="02020603050405020304" pitchFamily="18" charset="0"/>
              </a:rPr>
              <a:t>Registration Module – </a:t>
            </a:r>
            <a:r>
              <a:rPr lang="en-US" sz="1600" kern="0" dirty="0">
                <a:effectLst/>
                <a:latin typeface="Times New Roman" panose="02020603050405020304" pitchFamily="18" charset="0"/>
                <a:ea typeface="Arial" panose="020B0604020202020204" pitchFamily="34" charset="0"/>
                <a:cs typeface="Times New Roman" panose="02020603050405020304" pitchFamily="18" charset="0"/>
              </a:rPr>
              <a:t>Differentiates and stores donor and recipient details with registration tracking.  </a:t>
            </a:r>
          </a:p>
          <a:p>
            <a:pPr marL="342900" marR="0" indent="-342900" algn="just">
              <a:buFont typeface="+mj-lt"/>
              <a:buAutoNum type="arabicPeriod"/>
              <a:tabLst>
                <a:tab pos="233680" algn="l"/>
              </a:tabLst>
            </a:pPr>
            <a:r>
              <a:rPr lang="en-US" sz="1600" b="1" kern="0" dirty="0">
                <a:effectLst/>
                <a:latin typeface="Times New Roman" panose="02020603050405020304" pitchFamily="18" charset="0"/>
                <a:ea typeface="Arial" panose="020B0604020202020204" pitchFamily="34" charset="0"/>
                <a:cs typeface="Times New Roman" panose="02020603050405020304" pitchFamily="18" charset="0"/>
              </a:rPr>
              <a:t>Donor Management Module – </a:t>
            </a:r>
            <a:r>
              <a:rPr lang="en-US" sz="1600" kern="0" dirty="0">
                <a:effectLst/>
                <a:latin typeface="Times New Roman" panose="02020603050405020304" pitchFamily="18" charset="0"/>
                <a:ea typeface="Arial" panose="020B0604020202020204" pitchFamily="34" charset="0"/>
                <a:cs typeface="Times New Roman" panose="02020603050405020304" pitchFamily="18" charset="0"/>
              </a:rPr>
              <a:t>Collects and updates donor details, linking them to the matching system.  </a:t>
            </a:r>
          </a:p>
          <a:p>
            <a:pPr marL="342900" marR="0" indent="-342900" algn="just">
              <a:buFont typeface="+mj-lt"/>
              <a:buAutoNum type="arabicPeriod"/>
              <a:tabLst>
                <a:tab pos="233680" algn="l"/>
              </a:tabLst>
            </a:pPr>
            <a:r>
              <a:rPr lang="en-US" sz="1600" b="1" kern="0" dirty="0">
                <a:effectLst/>
                <a:latin typeface="Times New Roman" panose="02020603050405020304" pitchFamily="18" charset="0"/>
                <a:ea typeface="Arial" panose="020B0604020202020204" pitchFamily="34" charset="0"/>
                <a:cs typeface="Times New Roman" panose="02020603050405020304" pitchFamily="18" charset="0"/>
              </a:rPr>
              <a:t>Recipient Management Module – </a:t>
            </a:r>
            <a:r>
              <a:rPr lang="en-US" sz="1600" kern="0" dirty="0">
                <a:effectLst/>
                <a:latin typeface="Times New Roman" panose="02020603050405020304" pitchFamily="18" charset="0"/>
                <a:ea typeface="Arial" panose="020B0604020202020204" pitchFamily="34" charset="0"/>
                <a:cs typeface="Times New Roman" panose="02020603050405020304" pitchFamily="18" charset="0"/>
              </a:rPr>
              <a:t>Stores recipient details and matches them with compatible donors.  </a:t>
            </a:r>
          </a:p>
          <a:p>
            <a:pPr marL="342900" marR="0" indent="-342900" algn="just">
              <a:buFont typeface="+mj-lt"/>
              <a:buAutoNum type="arabicPeriod"/>
              <a:tabLst>
                <a:tab pos="233680" algn="l"/>
              </a:tabLst>
            </a:pPr>
            <a:r>
              <a:rPr lang="en-US" sz="1600" b="1" kern="0" dirty="0">
                <a:effectLst/>
                <a:latin typeface="Times New Roman" panose="02020603050405020304" pitchFamily="18" charset="0"/>
                <a:ea typeface="Arial" panose="020B0604020202020204" pitchFamily="34" charset="0"/>
                <a:cs typeface="Times New Roman" panose="02020603050405020304" pitchFamily="18" charset="0"/>
              </a:rPr>
              <a:t>Transplant Matching Module – </a:t>
            </a:r>
            <a:r>
              <a:rPr lang="en-US" sz="1600" kern="0" dirty="0">
                <a:effectLst/>
                <a:latin typeface="Times New Roman" panose="02020603050405020304" pitchFamily="18" charset="0"/>
                <a:ea typeface="Arial" panose="020B0604020202020204" pitchFamily="34" charset="0"/>
                <a:cs typeface="Times New Roman" panose="02020603050405020304" pitchFamily="18" charset="0"/>
              </a:rPr>
              <a:t>Finds suitable donor-recipient pairs and tracks transplant status.  </a:t>
            </a:r>
          </a:p>
          <a:p>
            <a:pPr marL="342900" marR="0" indent="-342900" algn="just">
              <a:buFont typeface="+mj-lt"/>
              <a:buAutoNum type="arabicPeriod"/>
              <a:tabLst>
                <a:tab pos="233680" algn="l"/>
              </a:tabLst>
            </a:pPr>
            <a:r>
              <a:rPr lang="en-US" sz="1600" b="1" kern="0" dirty="0">
                <a:effectLst/>
                <a:latin typeface="Times New Roman" panose="02020603050405020304" pitchFamily="18" charset="0"/>
                <a:ea typeface="Arial" panose="020B0604020202020204" pitchFamily="34" charset="0"/>
                <a:cs typeface="Times New Roman" panose="02020603050405020304" pitchFamily="18" charset="0"/>
              </a:rPr>
              <a:t>Donor Update Module – </a:t>
            </a:r>
            <a:r>
              <a:rPr lang="en-US" sz="1600" kern="0" dirty="0">
                <a:effectLst/>
                <a:latin typeface="Times New Roman" panose="02020603050405020304" pitchFamily="18" charset="0"/>
                <a:ea typeface="Arial" panose="020B0604020202020204" pitchFamily="34" charset="0"/>
                <a:cs typeface="Times New Roman" panose="02020603050405020304" pitchFamily="18" charset="0"/>
              </a:rPr>
              <a:t>Manages and tracks changes in donor availability status.  </a:t>
            </a:r>
          </a:p>
          <a:p>
            <a:pPr marL="342900" marR="0" indent="-342900" algn="just">
              <a:buFont typeface="+mj-lt"/>
              <a:buAutoNum type="arabicPeriod"/>
              <a:tabLst>
                <a:tab pos="233680" algn="l"/>
              </a:tabLst>
            </a:pPr>
            <a:r>
              <a:rPr lang="en-US" sz="1600" b="1" kern="0" dirty="0">
                <a:effectLst/>
                <a:latin typeface="Times New Roman" panose="02020603050405020304" pitchFamily="18" charset="0"/>
                <a:ea typeface="Arial" panose="020B0604020202020204" pitchFamily="34" charset="0"/>
                <a:cs typeface="Times New Roman" panose="02020603050405020304" pitchFamily="18" charset="0"/>
              </a:rPr>
              <a:t>Organ Tracking Module – </a:t>
            </a:r>
            <a:r>
              <a:rPr lang="en-US" sz="1600" kern="0" dirty="0">
                <a:effectLst/>
                <a:latin typeface="Times New Roman" panose="02020603050405020304" pitchFamily="18" charset="0"/>
                <a:ea typeface="Arial" panose="020B0604020202020204" pitchFamily="34" charset="0"/>
                <a:cs typeface="Times New Roman" panose="02020603050405020304" pitchFamily="18" charset="0"/>
              </a:rPr>
              <a:t>Monitors organ status during transportation and delivery.  </a:t>
            </a:r>
          </a:p>
          <a:p>
            <a:pPr marL="342900" marR="0" indent="-342900" algn="just">
              <a:buFont typeface="+mj-lt"/>
              <a:buAutoNum type="arabicPeriod"/>
              <a:tabLst>
                <a:tab pos="233680" algn="l"/>
              </a:tabLst>
            </a:pPr>
            <a:r>
              <a:rPr lang="en-US" sz="1600" b="1" kern="0" dirty="0">
                <a:effectLst/>
                <a:latin typeface="Times New Roman" panose="02020603050405020304" pitchFamily="18" charset="0"/>
                <a:ea typeface="Arial" panose="020B0604020202020204" pitchFamily="34" charset="0"/>
                <a:cs typeface="Times New Roman" panose="02020603050405020304" pitchFamily="18" charset="0"/>
              </a:rPr>
              <a:t>Hospital Management Module – </a:t>
            </a:r>
            <a:r>
              <a:rPr lang="en-US" sz="1600" kern="0" dirty="0">
                <a:effectLst/>
                <a:latin typeface="Times New Roman" panose="02020603050405020304" pitchFamily="18" charset="0"/>
                <a:ea typeface="Arial" panose="020B0604020202020204" pitchFamily="34" charset="0"/>
                <a:cs typeface="Times New Roman" panose="02020603050405020304" pitchFamily="18" charset="0"/>
              </a:rPr>
              <a:t>Manages hospitals, assigns transplant roles, and generates reports.  </a:t>
            </a:r>
          </a:p>
          <a:p>
            <a:pPr marL="342900" marR="0" indent="-342900" algn="just">
              <a:buFont typeface="+mj-lt"/>
              <a:buAutoNum type="arabicPeriod"/>
              <a:tabLst>
                <a:tab pos="233680" algn="l"/>
              </a:tabLst>
            </a:pPr>
            <a:r>
              <a:rPr lang="en-US" sz="1600" b="1" kern="0" dirty="0">
                <a:effectLst/>
                <a:latin typeface="Times New Roman" panose="02020603050405020304" pitchFamily="18" charset="0"/>
                <a:ea typeface="Arial" panose="020B0604020202020204" pitchFamily="34" charset="0"/>
                <a:cs typeface="Times New Roman" panose="02020603050405020304" pitchFamily="18" charset="0"/>
              </a:rPr>
              <a:t>Report and Analytics Module – </a:t>
            </a:r>
            <a:r>
              <a:rPr lang="en-US" sz="1600" kern="0" dirty="0">
                <a:effectLst/>
                <a:latin typeface="Times New Roman" panose="02020603050405020304" pitchFamily="18" charset="0"/>
                <a:ea typeface="Arial" panose="020B0604020202020204" pitchFamily="34" charset="0"/>
                <a:cs typeface="Times New Roman" panose="02020603050405020304" pitchFamily="18" charset="0"/>
              </a:rPr>
              <a:t>Provides insights, match reports, and transplant success analytics. </a:t>
            </a:r>
            <a:endParaRPr lang="en-IN"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66" name="Google Shape;266;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12</a:t>
            </a:fld>
            <a:endParaRPr>
              <a:latin typeface="Arial"/>
              <a:ea typeface="Arial"/>
              <a:cs typeface="Arial"/>
              <a:sym typeface="Arial"/>
            </a:endParaRPr>
          </a:p>
        </p:txBody>
      </p:sp>
      <p:sp>
        <p:nvSpPr>
          <p:cNvPr id="267" name="Google Shape;267;p31"/>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1"/>
          <p:cNvSpPr txBox="1"/>
          <p:nvPr/>
        </p:nvSpPr>
        <p:spPr>
          <a:xfrm>
            <a:off x="-376083" y="5032"/>
            <a:ext cx="6408174"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b="1" dirty="0">
              <a:solidFill>
                <a:srgbClr val="0C0C0C"/>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cxnSp>
        <p:nvCxnSpPr>
          <p:cNvPr id="273" name="Google Shape;273;p32"/>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74" name="Google Shape;274;p32"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75" name="Google Shape;275;p32"/>
          <p:cNvSpPr txBox="1"/>
          <p:nvPr/>
        </p:nvSpPr>
        <p:spPr>
          <a:xfrm>
            <a:off x="201508" y="749314"/>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TECHNOLOGIES</a:t>
            </a:r>
            <a:endParaRPr sz="2500" b="1" i="0" u="none" strike="noStrike" cap="none" dirty="0">
              <a:solidFill>
                <a:srgbClr val="C00000"/>
              </a:solidFill>
              <a:latin typeface="Times New Roman"/>
              <a:ea typeface="Times New Roman"/>
              <a:cs typeface="Times New Roman"/>
              <a:sym typeface="Times New Roman"/>
            </a:endParaRPr>
          </a:p>
        </p:txBody>
      </p:sp>
      <p:sp>
        <p:nvSpPr>
          <p:cNvPr id="276" name="Google Shape;276;p32"/>
          <p:cNvSpPr txBox="1"/>
          <p:nvPr/>
        </p:nvSpPr>
        <p:spPr>
          <a:xfrm>
            <a:off x="274558" y="1409264"/>
            <a:ext cx="8374500" cy="2557273"/>
          </a:xfrm>
          <a:prstGeom prst="rect">
            <a:avLst/>
          </a:prstGeom>
          <a:noFill/>
          <a:ln>
            <a:noFill/>
          </a:ln>
        </p:spPr>
        <p:txBody>
          <a:bodyPr spcFirstLastPara="1" wrap="square" lIns="91425" tIns="91425" rIns="91425" bIns="91425" anchor="t" anchorCtr="0">
            <a:spAutoFit/>
          </a:bodyPr>
          <a:lstStyle/>
          <a:p>
            <a:pPr marL="322580" indent="-285750" algn="just">
              <a:lnSpc>
                <a:spcPct val="111000"/>
              </a:lnSpc>
              <a:spcAft>
                <a:spcPts val="775"/>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Frontend: HTML, CSS, JavaScript </a:t>
            </a:r>
          </a:p>
          <a:p>
            <a:pPr marL="322580" indent="-285750" algn="just">
              <a:lnSpc>
                <a:spcPct val="111000"/>
              </a:lnSpc>
              <a:spcAft>
                <a:spcPts val="775"/>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Backend:</a:t>
            </a:r>
            <a:r>
              <a:rPr lang="en-IN" sz="1600" kern="100" dirty="0">
                <a:solidFill>
                  <a:srgbClr val="001D35"/>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Django </a:t>
            </a:r>
          </a:p>
          <a:p>
            <a:pPr marL="322580" indent="-285750" algn="just">
              <a:lnSpc>
                <a:spcPct val="111000"/>
              </a:lnSpc>
              <a:spcAft>
                <a:spcPts val="955"/>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Database: SQLite </a:t>
            </a:r>
          </a:p>
          <a:p>
            <a:pPr marL="322580" indent="-285750" algn="just">
              <a:lnSpc>
                <a:spcPct val="111000"/>
              </a:lnSpc>
              <a:spcAft>
                <a:spcPts val="955"/>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Other Tools: </a:t>
            </a:r>
          </a:p>
          <a:p>
            <a:pPr marL="322580" indent="-285750" algn="just">
              <a:lnSpc>
                <a:spcPct val="111000"/>
              </a:lnSpc>
              <a:spcAft>
                <a:spcPts val="955"/>
              </a:spcAft>
              <a:buFont typeface="Wingdings" panose="05000000000000000000" pitchFamily="2" charset="2"/>
              <a:buChar char="§"/>
            </a:pPr>
            <a:endPar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lgn="just" rtl="0">
              <a:lnSpc>
                <a:spcPct val="150000"/>
              </a:lnSpc>
              <a:spcBef>
                <a:spcPts val="0"/>
              </a:spcBef>
              <a:spcAft>
                <a:spcPts val="0"/>
              </a:spcAft>
              <a:buClr>
                <a:schemeClr val="dk1"/>
              </a:buClr>
              <a:buSzPts val="1100"/>
              <a:buFont typeface="Arial"/>
              <a:buNone/>
            </a:pPr>
            <a:endParaRPr lang="en-IN" sz="1600" dirty="0">
              <a:solidFill>
                <a:schemeClr val="dk1"/>
              </a:solidFill>
              <a:latin typeface="Times New Roman"/>
              <a:ea typeface="Times New Roman"/>
              <a:cs typeface="Times New Roman"/>
              <a:sym typeface="Times New Roman"/>
            </a:endParaRPr>
          </a:p>
        </p:txBody>
      </p:sp>
      <p:sp>
        <p:nvSpPr>
          <p:cNvPr id="277" name="Google Shape;277;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13</a:t>
            </a:fld>
            <a:endParaRPr>
              <a:latin typeface="Arial"/>
              <a:ea typeface="Arial"/>
              <a:cs typeface="Arial"/>
              <a:sym typeface="Arial"/>
            </a:endParaRPr>
          </a:p>
        </p:txBody>
      </p:sp>
      <p:sp>
        <p:nvSpPr>
          <p:cNvPr id="278" name="Google Shape;278;p32"/>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2"/>
          <p:cNvSpPr txBox="1"/>
          <p:nvPr/>
        </p:nvSpPr>
        <p:spPr>
          <a:xfrm>
            <a:off x="-479323" y="0"/>
            <a:ext cx="6629399"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b="1" dirty="0">
              <a:solidFill>
                <a:srgbClr val="0C0C0C"/>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a:extLst>
            <a:ext uri="{FF2B5EF4-FFF2-40B4-BE49-F238E27FC236}">
              <a16:creationId xmlns:a16="http://schemas.microsoft.com/office/drawing/2014/main" id="{FC5C5A7E-B353-7176-2387-00E3EDC94BE9}"/>
            </a:ext>
          </a:extLst>
        </p:cNvPr>
        <p:cNvGrpSpPr/>
        <p:nvPr/>
      </p:nvGrpSpPr>
      <p:grpSpPr>
        <a:xfrm>
          <a:off x="0" y="0"/>
          <a:ext cx="0" cy="0"/>
          <a:chOff x="0" y="0"/>
          <a:chExt cx="0" cy="0"/>
        </a:xfrm>
      </p:grpSpPr>
      <p:cxnSp>
        <p:nvCxnSpPr>
          <p:cNvPr id="273" name="Google Shape;273;p32">
            <a:extLst>
              <a:ext uri="{FF2B5EF4-FFF2-40B4-BE49-F238E27FC236}">
                <a16:creationId xmlns:a16="http://schemas.microsoft.com/office/drawing/2014/main" id="{DEB08FB2-8EB0-2553-B118-FDF98E7CD569}"/>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74" name="Google Shape;274;p32" descr="kle tech logo">
            <a:extLst>
              <a:ext uri="{FF2B5EF4-FFF2-40B4-BE49-F238E27FC236}">
                <a16:creationId xmlns:a16="http://schemas.microsoft.com/office/drawing/2014/main" id="{CF464FE7-1AAC-E88C-86B6-8F65FF10DD0C}"/>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75" name="Google Shape;275;p32">
            <a:extLst>
              <a:ext uri="{FF2B5EF4-FFF2-40B4-BE49-F238E27FC236}">
                <a16:creationId xmlns:a16="http://schemas.microsoft.com/office/drawing/2014/main" id="{8FE2F35D-7E77-05EF-EFB0-856FFE34EC44}"/>
              </a:ext>
            </a:extLst>
          </p:cNvPr>
          <p:cNvSpPr txBox="1"/>
          <p:nvPr/>
        </p:nvSpPr>
        <p:spPr>
          <a:xfrm>
            <a:off x="201508" y="749314"/>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EXPECTED OUTCOMES </a:t>
            </a:r>
            <a:endParaRPr sz="2500" b="1" i="0" u="none" strike="noStrike" cap="none" dirty="0">
              <a:solidFill>
                <a:srgbClr val="C00000"/>
              </a:solidFill>
              <a:latin typeface="Times New Roman"/>
              <a:ea typeface="Times New Roman"/>
              <a:cs typeface="Times New Roman"/>
              <a:sym typeface="Times New Roman"/>
            </a:endParaRPr>
          </a:p>
        </p:txBody>
      </p:sp>
      <p:sp>
        <p:nvSpPr>
          <p:cNvPr id="276" name="Google Shape;276;p32">
            <a:extLst>
              <a:ext uri="{FF2B5EF4-FFF2-40B4-BE49-F238E27FC236}">
                <a16:creationId xmlns:a16="http://schemas.microsoft.com/office/drawing/2014/main" id="{C55C7378-8B69-64D8-4163-8DC28F58C93F}"/>
              </a:ext>
            </a:extLst>
          </p:cNvPr>
          <p:cNvSpPr txBox="1"/>
          <p:nvPr/>
        </p:nvSpPr>
        <p:spPr>
          <a:xfrm>
            <a:off x="274558" y="1409264"/>
            <a:ext cx="8520600" cy="3890778"/>
          </a:xfrm>
          <a:prstGeom prst="rect">
            <a:avLst/>
          </a:prstGeom>
          <a:noFill/>
          <a:ln>
            <a:noFill/>
          </a:ln>
        </p:spPr>
        <p:txBody>
          <a:bodyPr spcFirstLastPara="1" wrap="square" lIns="91425" tIns="91425" rIns="91425" bIns="91425" anchor="t" anchorCtr="0">
            <a:spAutoFit/>
          </a:bodyPr>
          <a:lstStyle/>
          <a:p>
            <a:pPr marL="36195" marR="0" algn="just">
              <a:lnSpc>
                <a:spcPct val="150000"/>
              </a:lnSpc>
            </a:pPr>
            <a:r>
              <a:rPr lang="en-US" sz="1600" dirty="0">
                <a:effectLst/>
                <a:latin typeface="Times New Roman" panose="02020603050405020304" pitchFamily="18" charset="0"/>
                <a:ea typeface="Arial MT"/>
                <a:cs typeface="Times New Roman" panose="02020603050405020304" pitchFamily="18" charset="0"/>
              </a:rPr>
              <a:t>- A fully functional Organ Donation &amp; Transplant Matching System enables seamless </a:t>
            </a:r>
            <a:r>
              <a:rPr lang="en-US" sz="1600" dirty="0">
                <a:latin typeface="Times New Roman" panose="02020603050405020304" pitchFamily="18" charset="0"/>
                <a:ea typeface="Arial MT"/>
                <a:cs typeface="Times New Roman" panose="02020603050405020304" pitchFamily="18" charset="0"/>
              </a:rPr>
              <a:t>user</a:t>
            </a:r>
            <a:r>
              <a:rPr lang="en-US" sz="1600" dirty="0">
                <a:effectLst/>
                <a:latin typeface="Times New Roman" panose="02020603050405020304" pitchFamily="18" charset="0"/>
                <a:ea typeface="Arial MT"/>
                <a:cs typeface="Times New Roman" panose="02020603050405020304" pitchFamily="18" charset="0"/>
              </a:rPr>
              <a:t> registration and recipient matching.  </a:t>
            </a:r>
          </a:p>
          <a:p>
            <a:pPr marL="0" marR="0" algn="just">
              <a:lnSpc>
                <a:spcPct val="150000"/>
              </a:lnSpc>
            </a:pPr>
            <a:r>
              <a:rPr lang="en-US" sz="1600" dirty="0">
                <a:effectLst/>
                <a:latin typeface="Times New Roman" panose="02020603050405020304" pitchFamily="18" charset="0"/>
                <a:ea typeface="Arial MT"/>
                <a:cs typeface="Times New Roman" panose="02020603050405020304" pitchFamily="18" charset="0"/>
              </a:rPr>
              <a:t>- Real-time organ availability tracking helps hospitals make quick and informed transplant decisions.  </a:t>
            </a:r>
          </a:p>
          <a:p>
            <a:pPr marL="0" marR="0" algn="just">
              <a:lnSpc>
                <a:spcPct val="150000"/>
              </a:lnSpc>
            </a:pPr>
            <a:r>
              <a:rPr lang="en-US" sz="1600" dirty="0">
                <a:effectLst/>
                <a:latin typeface="Times New Roman" panose="02020603050405020304" pitchFamily="18" charset="0"/>
                <a:ea typeface="Arial MT"/>
                <a:cs typeface="Times New Roman" panose="02020603050405020304" pitchFamily="18" charset="0"/>
              </a:rPr>
              <a:t>- Automated alerts and notifications ensure timely updates for hospitals, donors, and recipients.  </a:t>
            </a:r>
          </a:p>
          <a:p>
            <a:pPr marL="0" marR="0" algn="just">
              <a:lnSpc>
                <a:spcPct val="150000"/>
              </a:lnSpc>
            </a:pPr>
            <a:r>
              <a:rPr lang="en-US" sz="1600" dirty="0">
                <a:effectLst/>
                <a:latin typeface="Times New Roman" panose="02020603050405020304" pitchFamily="18" charset="0"/>
                <a:ea typeface="Arial MT"/>
                <a:cs typeface="Times New Roman" panose="02020603050405020304" pitchFamily="18" charset="0"/>
              </a:rPr>
              <a:t>- Secure legal documentation management allows easy access to consent forms and compliance records.  </a:t>
            </a:r>
          </a:p>
          <a:p>
            <a:pPr marL="0" marR="0" algn="just">
              <a:lnSpc>
                <a:spcPct val="150000"/>
              </a:lnSpc>
            </a:pPr>
            <a:r>
              <a:rPr lang="en-US" sz="1600" dirty="0">
                <a:effectLst/>
                <a:latin typeface="Times New Roman" panose="02020603050405020304" pitchFamily="18" charset="0"/>
                <a:ea typeface="Arial MT"/>
                <a:cs typeface="Times New Roman" panose="02020603050405020304" pitchFamily="18" charset="0"/>
              </a:rPr>
              <a:t>- Data-driven reports and analytics provide insights into donation trends and transplant success rates.</a:t>
            </a:r>
          </a:p>
          <a:p>
            <a:pPr marL="0" marR="0">
              <a:lnSpc>
                <a:spcPct val="150000"/>
              </a:lnSpc>
            </a:pPr>
            <a:r>
              <a:rPr lang="en-US" sz="1600" dirty="0">
                <a:effectLst/>
                <a:latin typeface="Times New Roman" panose="02020603050405020304" pitchFamily="18" charset="0"/>
                <a:ea typeface="Arial MT"/>
                <a:cs typeface="Times New Roman" panose="02020603050405020304" pitchFamily="18" charset="0"/>
              </a:rPr>
              <a:t> </a:t>
            </a:r>
          </a:p>
          <a:p>
            <a:pPr marL="342900" lvl="0" indent="-342900" algn="just" fontAlgn="base">
              <a:lnSpc>
                <a:spcPct val="150000"/>
              </a:lnSpc>
              <a:spcAft>
                <a:spcPts val="60"/>
              </a:spcAft>
              <a:buClr>
                <a:srgbClr val="000000"/>
              </a:buClr>
              <a:buSzPts val="1200"/>
              <a:buFont typeface="Wingdings" panose="05000000000000000000" pitchFamily="2" charset="2"/>
              <a:buChar char="§"/>
            </a:pPr>
            <a:endPar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a:p>
            <a:pPr marL="0" lvl="0" indent="0" algn="just" rtl="0">
              <a:lnSpc>
                <a:spcPct val="150000"/>
              </a:lnSpc>
              <a:spcBef>
                <a:spcPts val="0"/>
              </a:spcBef>
              <a:spcAft>
                <a:spcPts val="0"/>
              </a:spcAft>
              <a:buClr>
                <a:schemeClr val="dk1"/>
              </a:buClr>
              <a:buSzPts val="1100"/>
              <a:buFont typeface="Arial"/>
              <a:buNone/>
            </a:pPr>
            <a:endParaRPr lang="en-IN"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77" name="Google Shape;277;p32">
            <a:extLst>
              <a:ext uri="{FF2B5EF4-FFF2-40B4-BE49-F238E27FC236}">
                <a16:creationId xmlns:a16="http://schemas.microsoft.com/office/drawing/2014/main" id="{CE2F8D46-A175-BE44-E30D-E9F3F8153A41}"/>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14</a:t>
            </a:fld>
            <a:endParaRPr>
              <a:latin typeface="Arial"/>
              <a:ea typeface="Arial"/>
              <a:cs typeface="Arial"/>
              <a:sym typeface="Arial"/>
            </a:endParaRPr>
          </a:p>
        </p:txBody>
      </p:sp>
      <p:sp>
        <p:nvSpPr>
          <p:cNvPr id="278" name="Google Shape;278;p32">
            <a:extLst>
              <a:ext uri="{FF2B5EF4-FFF2-40B4-BE49-F238E27FC236}">
                <a16:creationId xmlns:a16="http://schemas.microsoft.com/office/drawing/2014/main" id="{37E31602-1D69-4B07-7E5F-F2B51DD95AB3}"/>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2">
            <a:extLst>
              <a:ext uri="{FF2B5EF4-FFF2-40B4-BE49-F238E27FC236}">
                <a16:creationId xmlns:a16="http://schemas.microsoft.com/office/drawing/2014/main" id="{7F1CEE06-C547-4E64-6167-5EB01E69BEE6}"/>
              </a:ext>
            </a:extLst>
          </p:cNvPr>
          <p:cNvSpPr txBox="1"/>
          <p:nvPr/>
        </p:nvSpPr>
        <p:spPr>
          <a:xfrm>
            <a:off x="-176980" y="-17524"/>
            <a:ext cx="5899954"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b="1" dirty="0">
              <a:solidFill>
                <a:srgbClr val="0C0C0C"/>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25475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a:extLst>
            <a:ext uri="{FF2B5EF4-FFF2-40B4-BE49-F238E27FC236}">
              <a16:creationId xmlns:a16="http://schemas.microsoft.com/office/drawing/2014/main" id="{078FF8FA-0480-B4C0-8B94-AE969262B250}"/>
            </a:ext>
          </a:extLst>
        </p:cNvPr>
        <p:cNvGrpSpPr/>
        <p:nvPr/>
      </p:nvGrpSpPr>
      <p:grpSpPr>
        <a:xfrm>
          <a:off x="0" y="0"/>
          <a:ext cx="0" cy="0"/>
          <a:chOff x="0" y="0"/>
          <a:chExt cx="0" cy="0"/>
        </a:xfrm>
      </p:grpSpPr>
      <p:cxnSp>
        <p:nvCxnSpPr>
          <p:cNvPr id="273" name="Google Shape;273;p32">
            <a:extLst>
              <a:ext uri="{FF2B5EF4-FFF2-40B4-BE49-F238E27FC236}">
                <a16:creationId xmlns:a16="http://schemas.microsoft.com/office/drawing/2014/main" id="{7BC31293-E69A-D7CD-54D0-1551CF4ECDDF}"/>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74" name="Google Shape;274;p32" descr="kle tech logo">
            <a:extLst>
              <a:ext uri="{FF2B5EF4-FFF2-40B4-BE49-F238E27FC236}">
                <a16:creationId xmlns:a16="http://schemas.microsoft.com/office/drawing/2014/main" id="{707EC603-044E-DC76-D6C1-11CA2B0B47BF}"/>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75" name="Google Shape;275;p32">
            <a:extLst>
              <a:ext uri="{FF2B5EF4-FFF2-40B4-BE49-F238E27FC236}">
                <a16:creationId xmlns:a16="http://schemas.microsoft.com/office/drawing/2014/main" id="{00572B66-DD52-4F5E-3E1C-944EB62AE2A9}"/>
              </a:ext>
            </a:extLst>
          </p:cNvPr>
          <p:cNvSpPr txBox="1"/>
          <p:nvPr/>
        </p:nvSpPr>
        <p:spPr>
          <a:xfrm>
            <a:off x="201508" y="749314"/>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 FUTURE ENHANCEMENT</a:t>
            </a:r>
            <a:endParaRPr sz="2500" b="1" i="0" u="none" strike="noStrike" cap="none" dirty="0">
              <a:solidFill>
                <a:srgbClr val="C00000"/>
              </a:solidFill>
              <a:latin typeface="Times New Roman"/>
              <a:ea typeface="Times New Roman"/>
              <a:cs typeface="Times New Roman"/>
              <a:sym typeface="Times New Roman"/>
            </a:endParaRPr>
          </a:p>
        </p:txBody>
      </p:sp>
      <p:sp>
        <p:nvSpPr>
          <p:cNvPr id="276" name="Google Shape;276;p32">
            <a:extLst>
              <a:ext uri="{FF2B5EF4-FFF2-40B4-BE49-F238E27FC236}">
                <a16:creationId xmlns:a16="http://schemas.microsoft.com/office/drawing/2014/main" id="{142974E7-C53D-8D01-087F-B7299EFC69E5}"/>
              </a:ext>
            </a:extLst>
          </p:cNvPr>
          <p:cNvSpPr txBox="1"/>
          <p:nvPr/>
        </p:nvSpPr>
        <p:spPr>
          <a:xfrm>
            <a:off x="384749" y="1178629"/>
            <a:ext cx="8374500" cy="1292631"/>
          </a:xfrm>
          <a:prstGeom prst="rect">
            <a:avLst/>
          </a:prstGeom>
          <a:noFill/>
          <a:ln>
            <a:noFill/>
          </a:ln>
        </p:spPr>
        <p:txBody>
          <a:bodyPr spcFirstLastPara="1" wrap="square" lIns="91425" tIns="91425" rIns="91425" bIns="91425" anchor="t" anchorCtr="0">
            <a:spAutoFit/>
          </a:bodyPr>
          <a:lstStyle/>
          <a:p>
            <a:pPr marL="0" marR="0" algn="just">
              <a:lnSpc>
                <a:spcPct val="150000"/>
              </a:lnSpc>
            </a:pPr>
            <a:r>
              <a:rPr lang="en-US" sz="1600" dirty="0">
                <a:effectLst/>
                <a:latin typeface="Times New Roman" panose="02020603050405020304" pitchFamily="18" charset="0"/>
                <a:ea typeface="Arial MT"/>
                <a:cs typeface="Times New Roman" panose="02020603050405020304" pitchFamily="18" charset="0"/>
              </a:rPr>
              <a:t>- AI-based predictive matching to improve organ compatibility and optimize recipient selection.  </a:t>
            </a:r>
          </a:p>
          <a:p>
            <a:pPr marL="0" marR="0" algn="just">
              <a:lnSpc>
                <a:spcPct val="150000"/>
              </a:lnSpc>
            </a:pPr>
            <a:r>
              <a:rPr lang="en-US" sz="1600" dirty="0">
                <a:effectLst/>
                <a:latin typeface="Times New Roman" panose="02020603050405020304" pitchFamily="18" charset="0"/>
                <a:ea typeface="Arial MT"/>
                <a:cs typeface="Times New Roman" panose="02020603050405020304" pitchFamily="18" charset="0"/>
              </a:rPr>
              <a:t>- Mobile app integration for remote user registration, status updates, and real-time tracking. </a:t>
            </a: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L="0" lvl="0" indent="0" algn="just" rtl="0">
              <a:lnSpc>
                <a:spcPct val="150000"/>
              </a:lnSpc>
              <a:spcBef>
                <a:spcPts val="0"/>
              </a:spcBef>
              <a:spcAft>
                <a:spcPts val="0"/>
              </a:spcAft>
              <a:buClr>
                <a:schemeClr val="dk1"/>
              </a:buClr>
              <a:buSzPts val="1100"/>
              <a:buFont typeface="Arial"/>
              <a:buNone/>
            </a:pPr>
            <a:endParaRPr lang="en-IN" sz="1600" dirty="0">
              <a:solidFill>
                <a:schemeClr val="dk1"/>
              </a:solidFill>
              <a:latin typeface="Times New Roman"/>
              <a:ea typeface="Times New Roman"/>
              <a:cs typeface="Times New Roman"/>
              <a:sym typeface="Times New Roman"/>
            </a:endParaRPr>
          </a:p>
        </p:txBody>
      </p:sp>
      <p:sp>
        <p:nvSpPr>
          <p:cNvPr id="277" name="Google Shape;277;p32">
            <a:extLst>
              <a:ext uri="{FF2B5EF4-FFF2-40B4-BE49-F238E27FC236}">
                <a16:creationId xmlns:a16="http://schemas.microsoft.com/office/drawing/2014/main" id="{5DA775A9-B158-3EC7-9F96-9E5C90698EDE}"/>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15</a:t>
            </a:fld>
            <a:endParaRPr>
              <a:latin typeface="Arial"/>
              <a:ea typeface="Arial"/>
              <a:cs typeface="Arial"/>
              <a:sym typeface="Arial"/>
            </a:endParaRPr>
          </a:p>
        </p:txBody>
      </p:sp>
      <p:sp>
        <p:nvSpPr>
          <p:cNvPr id="278" name="Google Shape;278;p32">
            <a:extLst>
              <a:ext uri="{FF2B5EF4-FFF2-40B4-BE49-F238E27FC236}">
                <a16:creationId xmlns:a16="http://schemas.microsoft.com/office/drawing/2014/main" id="{4EE445A0-1466-2029-3F1E-6EE3218584B5}"/>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2">
            <a:extLst>
              <a:ext uri="{FF2B5EF4-FFF2-40B4-BE49-F238E27FC236}">
                <a16:creationId xmlns:a16="http://schemas.microsoft.com/office/drawing/2014/main" id="{30FD0840-A62A-E100-629F-A25A3829E2CF}"/>
              </a:ext>
            </a:extLst>
          </p:cNvPr>
          <p:cNvSpPr txBox="1"/>
          <p:nvPr/>
        </p:nvSpPr>
        <p:spPr>
          <a:xfrm>
            <a:off x="-176980" y="3055"/>
            <a:ext cx="5865730"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b="1" dirty="0">
              <a:solidFill>
                <a:srgbClr val="0C0C0C"/>
              </a:solidFill>
              <a:latin typeface="Times New Roman"/>
              <a:ea typeface="Times New Roman"/>
              <a:cs typeface="Times New Roman"/>
              <a:sym typeface="Times New Roman"/>
            </a:endParaRPr>
          </a:p>
        </p:txBody>
      </p:sp>
      <p:pic>
        <p:nvPicPr>
          <p:cNvPr id="3076" name="Picture 4" descr="Top Technology Trends In Education Industry - Hidden Brains Blog">
            <a:extLst>
              <a:ext uri="{FF2B5EF4-FFF2-40B4-BE49-F238E27FC236}">
                <a16:creationId xmlns:a16="http://schemas.microsoft.com/office/drawing/2014/main" id="{0AF82857-7CED-BDAD-6B0C-A3640D5B92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765" y="2367346"/>
            <a:ext cx="4836861" cy="217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034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cxnSp>
        <p:nvCxnSpPr>
          <p:cNvPr id="284" name="Google Shape;284;p33"/>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85" name="Google Shape;285;p33"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86" name="Google Shape;286;p33"/>
          <p:cNvSpPr txBox="1"/>
          <p:nvPr/>
        </p:nvSpPr>
        <p:spPr>
          <a:xfrm>
            <a:off x="311700" y="787739"/>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CO</a:t>
            </a:r>
            <a:r>
              <a:rPr lang="en-US" sz="2500" b="1" dirty="0">
                <a:solidFill>
                  <a:srgbClr val="C00000"/>
                </a:solidFill>
                <a:latin typeface="Times New Roman"/>
                <a:ea typeface="Times New Roman"/>
                <a:cs typeface="Times New Roman"/>
                <a:sym typeface="Times New Roman"/>
              </a:rPr>
              <a:t>NCLUSION</a:t>
            </a:r>
            <a:endParaRPr sz="2500" b="1" i="0" u="none" strike="noStrike" cap="none" dirty="0">
              <a:solidFill>
                <a:srgbClr val="C00000"/>
              </a:solidFill>
              <a:latin typeface="Times New Roman"/>
              <a:ea typeface="Times New Roman"/>
              <a:cs typeface="Times New Roman"/>
              <a:sym typeface="Times New Roman"/>
            </a:endParaRPr>
          </a:p>
        </p:txBody>
      </p:sp>
      <p:sp>
        <p:nvSpPr>
          <p:cNvPr id="287" name="Google Shape;287;p33"/>
          <p:cNvSpPr txBox="1"/>
          <p:nvPr/>
        </p:nvSpPr>
        <p:spPr>
          <a:xfrm>
            <a:off x="263358" y="1313941"/>
            <a:ext cx="8483450" cy="2516043"/>
          </a:xfrm>
          <a:prstGeom prst="rect">
            <a:avLst/>
          </a:prstGeom>
          <a:noFill/>
          <a:ln>
            <a:noFill/>
          </a:ln>
        </p:spPr>
        <p:txBody>
          <a:bodyPr spcFirstLastPara="1" wrap="square" lIns="91425" tIns="91425" rIns="91425" bIns="91425" anchor="t" anchorCtr="0">
            <a:spAutoFit/>
          </a:bodyPr>
          <a:lstStyle/>
          <a:p>
            <a:pPr marL="36195" marR="0" algn="just">
              <a:lnSpc>
                <a:spcPct val="150000"/>
              </a:lnSpc>
              <a:spcBef>
                <a:spcPts val="885"/>
              </a:spcBef>
            </a:pPr>
            <a:r>
              <a:rPr lang="en-US" sz="1600" dirty="0">
                <a:latin typeface="Times New Roman" panose="02020603050405020304" pitchFamily="18" charset="0"/>
                <a:cs typeface="Times New Roman" panose="02020603050405020304" pitchFamily="18" charset="0"/>
              </a:rPr>
              <a:t>The Organ Donation &amp; Transplant Matching System ensures </a:t>
            </a:r>
            <a:r>
              <a:rPr lang="en-US" sz="1600">
                <a:latin typeface="Times New Roman" panose="02020603050405020304" pitchFamily="18" charset="0"/>
                <a:cs typeface="Times New Roman" panose="02020603050405020304" pitchFamily="18" charset="0"/>
              </a:rPr>
              <a:t>efficient user </a:t>
            </a:r>
            <a:r>
              <a:rPr lang="en-US" sz="1600" dirty="0">
                <a:latin typeface="Times New Roman" panose="02020603050405020304" pitchFamily="18" charset="0"/>
                <a:cs typeface="Times New Roman" panose="02020603050405020304" pitchFamily="18" charset="0"/>
              </a:rPr>
              <a:t>registration, recipient matching, and hospital coordination by leveraging a centralized database for seamless data management. It enhances transparency with real-time tracking of organ availability, secure documentation of medical records, and automated alerts for critical updates. The system facilitates timely communication between donors, recipients, and healthcare providers, minimizing delays in the transplant process.</a:t>
            </a:r>
            <a:endParaRPr lang="en-US" sz="1600" dirty="0">
              <a:effectLst/>
              <a:latin typeface="Times New Roman" panose="02020603050405020304" pitchFamily="18" charset="0"/>
              <a:ea typeface="Arial MT"/>
              <a:cs typeface="Times New Roman" panose="02020603050405020304" pitchFamily="18" charset="0"/>
            </a:endParaRPr>
          </a:p>
        </p:txBody>
      </p:sp>
      <p:sp>
        <p:nvSpPr>
          <p:cNvPr id="288" name="Google Shape;288;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16</a:t>
            </a:fld>
            <a:endParaRPr>
              <a:latin typeface="Arial"/>
              <a:ea typeface="Arial"/>
              <a:cs typeface="Arial"/>
              <a:sym typeface="Arial"/>
            </a:endParaRPr>
          </a:p>
        </p:txBody>
      </p:sp>
      <p:sp>
        <p:nvSpPr>
          <p:cNvPr id="289" name="Google Shape;289;p33"/>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3"/>
          <p:cNvSpPr txBox="1"/>
          <p:nvPr/>
        </p:nvSpPr>
        <p:spPr>
          <a:xfrm>
            <a:off x="-147484" y="-20071"/>
            <a:ext cx="5876764" cy="523180"/>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b="1" dirty="0">
              <a:solidFill>
                <a:srgbClr val="0C0C0C"/>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73"/>
          <p:cNvSpPr txBox="1"/>
          <p:nvPr/>
        </p:nvSpPr>
        <p:spPr>
          <a:xfrm>
            <a:off x="0" y="2133874"/>
            <a:ext cx="8961900" cy="19635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0000"/>
              <a:buFont typeface="Arial"/>
              <a:buNone/>
            </a:pPr>
            <a:r>
              <a:rPr lang="en-US" sz="10000" b="0" i="0" u="none" strike="noStrike" cap="none">
                <a:solidFill>
                  <a:srgbClr val="C00000"/>
                </a:solidFill>
                <a:latin typeface="Times New Roman"/>
                <a:ea typeface="Times New Roman"/>
                <a:cs typeface="Times New Roman"/>
                <a:sym typeface="Times New Roman"/>
              </a:rPr>
              <a:t>THANK</a:t>
            </a:r>
            <a:endParaRPr/>
          </a:p>
          <a:p>
            <a:pPr marL="0" marR="0" lvl="0" indent="0" algn="ctr" rtl="0">
              <a:lnSpc>
                <a:spcPct val="100000"/>
              </a:lnSpc>
              <a:spcBef>
                <a:spcPts val="0"/>
              </a:spcBef>
              <a:spcAft>
                <a:spcPts val="0"/>
              </a:spcAft>
              <a:buClr>
                <a:srgbClr val="000000"/>
              </a:buClr>
              <a:buSzPts val="10000"/>
              <a:buFont typeface="Arial"/>
              <a:buNone/>
            </a:pPr>
            <a:r>
              <a:rPr lang="en-US" sz="10000" b="0" i="0" u="none" strike="noStrike" cap="none">
                <a:solidFill>
                  <a:srgbClr val="C00000"/>
                </a:solidFill>
                <a:latin typeface="Times New Roman"/>
                <a:ea typeface="Times New Roman"/>
                <a:cs typeface="Times New Roman"/>
                <a:sym typeface="Times New Roman"/>
              </a:rPr>
              <a:t> YOU!</a:t>
            </a:r>
            <a:endParaRPr sz="10000" b="0" i="0" u="none" strike="noStrike" cap="none">
              <a:solidFill>
                <a:srgbClr val="C00000"/>
              </a:solidFill>
              <a:latin typeface="Times New Roman"/>
              <a:ea typeface="Times New Roman"/>
              <a:cs typeface="Times New Roman"/>
              <a:sym typeface="Times New Roman"/>
            </a:endParaRPr>
          </a:p>
        </p:txBody>
      </p:sp>
      <p:sp>
        <p:nvSpPr>
          <p:cNvPr id="884" name="Google Shape;884;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17</a:t>
            </a:fld>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cxnSp>
        <p:nvCxnSpPr>
          <p:cNvPr id="56" name="Google Shape;56;p11"/>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57" name="Google Shape;57;p11"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58" name="Google Shape;58;p11"/>
          <p:cNvSpPr txBox="1"/>
          <p:nvPr/>
        </p:nvSpPr>
        <p:spPr>
          <a:xfrm>
            <a:off x="261617" y="654778"/>
            <a:ext cx="8520600" cy="62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dirty="0">
                <a:solidFill>
                  <a:srgbClr val="C00000"/>
                </a:solidFill>
                <a:latin typeface="Times New Roman"/>
                <a:ea typeface="Times New Roman"/>
                <a:cs typeface="Times New Roman"/>
                <a:sym typeface="Times New Roman"/>
              </a:rPr>
              <a:t>STRUCTURE OF PRESENTATION</a:t>
            </a:r>
            <a:endParaRPr sz="3000" b="1" i="0" u="none" strike="noStrike" cap="none" dirty="0">
              <a:solidFill>
                <a:srgbClr val="C00000"/>
              </a:solidFill>
              <a:latin typeface="Times New Roman"/>
              <a:ea typeface="Times New Roman"/>
              <a:cs typeface="Times New Roman"/>
              <a:sym typeface="Times New Roman"/>
            </a:endParaRPr>
          </a:p>
        </p:txBody>
      </p:sp>
      <p:sp>
        <p:nvSpPr>
          <p:cNvPr id="59" name="Google Shape;59;p11"/>
          <p:cNvSpPr txBox="1"/>
          <p:nvPr/>
        </p:nvSpPr>
        <p:spPr>
          <a:xfrm>
            <a:off x="352944" y="1078094"/>
            <a:ext cx="5888044" cy="4206249"/>
          </a:xfrm>
          <a:prstGeom prst="rect">
            <a:avLst/>
          </a:prstGeom>
          <a:noFill/>
          <a:ln>
            <a:noFill/>
          </a:ln>
        </p:spPr>
        <p:txBody>
          <a:bodyPr spcFirstLastPara="1" wrap="square" lIns="91425" tIns="91425" rIns="91425" bIns="91425" anchor="t" anchorCtr="0">
            <a:spAutoFit/>
          </a:bodyPr>
          <a:lstStyle/>
          <a:p>
            <a:pPr marL="457200" lvl="0" indent="-368300" algn="l" rtl="0">
              <a:lnSpc>
                <a:spcPct val="115000"/>
              </a:lnSpc>
              <a:spcBef>
                <a:spcPts val="100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Introduction</a:t>
            </a:r>
            <a:endParaRPr sz="22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Objectives</a:t>
            </a:r>
            <a:endParaRPr sz="22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Scope of the project</a:t>
            </a:r>
            <a:endParaRPr sz="22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System Requirements</a:t>
            </a:r>
            <a:endParaRPr sz="22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Methodology and System Design  </a:t>
            </a:r>
            <a:endParaRPr sz="22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Modules</a:t>
            </a:r>
            <a:endParaRPr sz="22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Technologies</a:t>
            </a:r>
          </a:p>
          <a:p>
            <a:pPr marL="457200" lvl="0" indent="-368300" algn="l" rtl="0">
              <a:lnSpc>
                <a:spcPct val="115000"/>
              </a:lnSpc>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Expected outcomes</a:t>
            </a:r>
          </a:p>
          <a:p>
            <a:pPr marL="457200" lvl="0" indent="-368300" algn="l" rtl="0">
              <a:lnSpc>
                <a:spcPct val="115000"/>
              </a:lnSpc>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Future Enhancements </a:t>
            </a:r>
            <a:endParaRPr sz="22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AutoNum type="arabicPeriod"/>
            </a:pPr>
            <a:r>
              <a:rPr lang="en-US" sz="2200" dirty="0">
                <a:solidFill>
                  <a:schemeClr val="dk1"/>
                </a:solidFill>
                <a:latin typeface="Times New Roman"/>
                <a:ea typeface="Times New Roman"/>
                <a:cs typeface="Times New Roman"/>
                <a:sym typeface="Times New Roman"/>
              </a:rPr>
              <a:t>Conclusion</a:t>
            </a:r>
            <a:endParaRPr sz="2200" dirty="0">
              <a:solidFill>
                <a:schemeClr val="dk1"/>
              </a:solidFill>
              <a:latin typeface="Times New Roman"/>
              <a:ea typeface="Times New Roman"/>
              <a:cs typeface="Times New Roman"/>
              <a:sym typeface="Times New Roman"/>
            </a:endParaRPr>
          </a:p>
        </p:txBody>
      </p:sp>
      <p:sp>
        <p:nvSpPr>
          <p:cNvPr id="60" name="Google Shape;6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2</a:t>
            </a:fld>
            <a:endParaRPr>
              <a:latin typeface="Arial"/>
              <a:ea typeface="Arial"/>
              <a:cs typeface="Arial"/>
              <a:sym typeface="Arial"/>
            </a:endParaRPr>
          </a:p>
        </p:txBody>
      </p:sp>
      <p:sp>
        <p:nvSpPr>
          <p:cNvPr id="61" name="Google Shape;61;p11"/>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1"/>
          <p:cNvSpPr txBox="1"/>
          <p:nvPr/>
        </p:nvSpPr>
        <p:spPr>
          <a:xfrm>
            <a:off x="-9000" y="29475"/>
            <a:ext cx="5650258" cy="323125"/>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sz="100" b="1" dirty="0">
              <a:solidFill>
                <a:srgbClr val="0C0C0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cxnSp>
        <p:nvCxnSpPr>
          <p:cNvPr id="67" name="Google Shape;67;p12"/>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68" name="Google Shape;68;p12"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69" name="Google Shape;69;p12"/>
          <p:cNvSpPr txBox="1"/>
          <p:nvPr/>
        </p:nvSpPr>
        <p:spPr>
          <a:xfrm>
            <a:off x="348842" y="627303"/>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3000" b="1">
                <a:solidFill>
                  <a:srgbClr val="C00000"/>
                </a:solidFill>
                <a:latin typeface="Times New Roman"/>
                <a:ea typeface="Times New Roman"/>
                <a:cs typeface="Times New Roman"/>
                <a:sym typeface="Times New Roman"/>
              </a:rPr>
              <a:t>INTRODUCTION</a:t>
            </a:r>
            <a:endParaRPr sz="3000" b="1" i="0" u="none" strike="noStrike" cap="none">
              <a:solidFill>
                <a:srgbClr val="C00000"/>
              </a:solidFill>
              <a:latin typeface="Times New Roman"/>
              <a:ea typeface="Times New Roman"/>
              <a:cs typeface="Times New Roman"/>
              <a:sym typeface="Times New Roman"/>
            </a:endParaRPr>
          </a:p>
        </p:txBody>
      </p:sp>
      <p:sp>
        <p:nvSpPr>
          <p:cNvPr id="70" name="Google Shape;70;p12"/>
          <p:cNvSpPr txBox="1"/>
          <p:nvPr/>
        </p:nvSpPr>
        <p:spPr>
          <a:xfrm>
            <a:off x="274558" y="898064"/>
            <a:ext cx="8274033" cy="2156970"/>
          </a:xfrm>
          <a:prstGeom prst="rect">
            <a:avLst/>
          </a:prstGeom>
          <a:noFill/>
          <a:ln>
            <a:noFill/>
          </a:ln>
        </p:spPr>
        <p:txBody>
          <a:bodyPr spcFirstLastPara="1" wrap="square" lIns="91425" tIns="91425" rIns="91425" bIns="91425" anchor="t" anchorCtr="0">
            <a:spAutoFit/>
          </a:bodyPr>
          <a:lstStyle/>
          <a:p>
            <a:pPr marL="43180" indent="-6350" algn="just">
              <a:spcAft>
                <a:spcPts val="60"/>
              </a:spcAft>
            </a:pPr>
            <a:r>
              <a:rPr lang="en-IN" sz="1800" kern="100" dirty="0">
                <a:solidFill>
                  <a:srgbClr val="000000"/>
                </a:solidFill>
                <a:effectLst/>
                <a:latin typeface="Arial" panose="020B0604020202020204" pitchFamily="34" charset="0"/>
                <a:ea typeface="Arial" panose="020B0604020202020204" pitchFamily="34" charset="0"/>
              </a:rPr>
              <a:t> </a:t>
            </a:r>
          </a:p>
          <a:p>
            <a:pPr marL="0" marR="0" algn="just">
              <a:spcBef>
                <a:spcPts val="200"/>
              </a:spcBef>
            </a:pPr>
            <a:r>
              <a:rPr lang="en-US" sz="1800" dirty="0">
                <a:latin typeface="Times New Roman" panose="02020603050405020304" pitchFamily="18" charset="0"/>
                <a:cs typeface="Times New Roman" panose="02020603050405020304" pitchFamily="18" charset="0"/>
              </a:rPr>
              <a:t>The Organ Donation &amp; Transplant Matching System is a web-based platform that facilitates user registration and ensures efficient recipient matching. It helps hospitals manage organ availability, coordinate transplants, and streamline communication between donors and healthcare institutions. </a:t>
            </a:r>
            <a:endParaRPr lang="en-US" sz="1800" dirty="0">
              <a:effectLst/>
              <a:latin typeface="Times New Roman" panose="02020603050405020304" pitchFamily="18" charset="0"/>
              <a:ea typeface="Arial MT"/>
              <a:cs typeface="Times New Roman" panose="02020603050405020304" pitchFamily="18" charset="0"/>
            </a:endParaRPr>
          </a:p>
          <a:p>
            <a:pPr marL="0" marR="0">
              <a:spcBef>
                <a:spcPts val="200"/>
              </a:spcBef>
            </a:pPr>
            <a:r>
              <a:rPr lang="en-US" sz="1800" dirty="0">
                <a:effectLst/>
                <a:latin typeface="Arial MT"/>
                <a:ea typeface="Arial MT"/>
                <a:cs typeface="Arial MT"/>
              </a:rPr>
              <a:t> </a:t>
            </a:r>
          </a:p>
          <a:p>
            <a:pPr marL="0" lvl="0" indent="0" algn="just" rtl="0">
              <a:spcBef>
                <a:spcPts val="0"/>
              </a:spcBef>
              <a:spcAft>
                <a:spcPts val="0"/>
              </a:spcAft>
              <a:buNone/>
            </a:pPr>
            <a:endParaRPr lang="en-US" sz="1600" dirty="0">
              <a:latin typeface="Times New Roman"/>
              <a:ea typeface="Times New Roman"/>
              <a:cs typeface="Times New Roman"/>
              <a:sym typeface="Times New Roman"/>
            </a:endParaRPr>
          </a:p>
        </p:txBody>
      </p:sp>
      <p:sp>
        <p:nvSpPr>
          <p:cNvPr id="71" name="Google Shape;7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3</a:t>
            </a:fld>
            <a:endParaRPr>
              <a:latin typeface="Arial"/>
              <a:ea typeface="Arial"/>
              <a:cs typeface="Arial"/>
              <a:sym typeface="Arial"/>
            </a:endParaRPr>
          </a:p>
        </p:txBody>
      </p:sp>
      <p:sp>
        <p:nvSpPr>
          <p:cNvPr id="72" name="Google Shape;72;p12"/>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2"/>
          <p:cNvSpPr txBox="1"/>
          <p:nvPr/>
        </p:nvSpPr>
        <p:spPr>
          <a:xfrm>
            <a:off x="-9001" y="0"/>
            <a:ext cx="5593641" cy="323125"/>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sz="100" b="1" dirty="0">
              <a:solidFill>
                <a:srgbClr val="0C0C0C"/>
              </a:solidFill>
              <a:latin typeface="Times New Roman"/>
              <a:ea typeface="Times New Roman"/>
              <a:cs typeface="Times New Roman"/>
              <a:sym typeface="Times New Roman"/>
            </a:endParaRPr>
          </a:p>
        </p:txBody>
      </p:sp>
      <p:sp>
        <p:nvSpPr>
          <p:cNvPr id="2" name="Google Shape;70;p12"/>
          <p:cNvSpPr txBox="1"/>
          <p:nvPr/>
        </p:nvSpPr>
        <p:spPr>
          <a:xfrm>
            <a:off x="6979954" y="4278212"/>
            <a:ext cx="8193856" cy="1559051"/>
          </a:xfrm>
          <a:prstGeom prst="rect">
            <a:avLst/>
          </a:prstGeom>
          <a:noFill/>
          <a:ln>
            <a:noFill/>
          </a:ln>
        </p:spPr>
        <p:txBody>
          <a:bodyPr spcFirstLastPara="1" wrap="square" lIns="91425" tIns="91425" rIns="91425" bIns="91425" anchor="t" anchorCtr="0">
            <a:spAutoFit/>
          </a:bodyPr>
          <a:lstStyle/>
          <a:p>
            <a:pPr marL="43180" indent="-6350" algn="just">
              <a:lnSpc>
                <a:spcPct val="111000"/>
              </a:lnSpc>
              <a:spcAft>
                <a:spcPts val="60"/>
              </a:spcAft>
            </a:pPr>
            <a:r>
              <a:rPr lang="en-IN" sz="1800" kern="100" dirty="0">
                <a:solidFill>
                  <a:srgbClr val="000000"/>
                </a:solidFill>
                <a:effectLst/>
                <a:latin typeface="Arial" panose="020B0604020202020204" pitchFamily="34" charset="0"/>
                <a:ea typeface="Arial" panose="020B0604020202020204" pitchFamily="34" charset="0"/>
              </a:rPr>
              <a:t> </a:t>
            </a:r>
          </a:p>
          <a:p>
            <a:pPr marL="43180" indent="-6350" algn="just">
              <a:spcAft>
                <a:spcPts val="275"/>
              </a:spcAft>
            </a:pPr>
            <a:endParaRPr lang="en-IN"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0" lvl="0" indent="0" algn="just" rtl="0">
              <a:lnSpc>
                <a:spcPct val="150000"/>
              </a:lnSpc>
              <a:spcBef>
                <a:spcPts val="0"/>
              </a:spcBef>
              <a:spcAft>
                <a:spcPts val="0"/>
              </a:spcAft>
              <a:buNone/>
            </a:pPr>
            <a:endParaRPr lang="en-US" sz="1600" dirty="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lang="en-US" sz="16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8050BB10-DB50-40B3-7B1C-53DBBCEFBEA2}"/>
              </a:ext>
            </a:extLst>
          </p:cNvPr>
          <p:cNvPicPr>
            <a:picLocks noChangeAspect="1"/>
          </p:cNvPicPr>
          <p:nvPr/>
        </p:nvPicPr>
        <p:blipFill>
          <a:blip r:embed="rId4"/>
          <a:stretch>
            <a:fillRect/>
          </a:stretch>
        </p:blipFill>
        <p:spPr>
          <a:xfrm>
            <a:off x="2227403" y="2523167"/>
            <a:ext cx="4514850" cy="24145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cxnSp>
        <p:nvCxnSpPr>
          <p:cNvPr id="90" name="Google Shape;90;p14"/>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91" name="Google Shape;91;p14"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92" name="Google Shape;92;p14"/>
          <p:cNvSpPr txBox="1"/>
          <p:nvPr/>
        </p:nvSpPr>
        <p:spPr>
          <a:xfrm>
            <a:off x="261617" y="521000"/>
            <a:ext cx="8381700" cy="4137279"/>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500" b="1" dirty="0">
                <a:solidFill>
                  <a:srgbClr val="C00000"/>
                </a:solidFill>
                <a:latin typeface="Times New Roman"/>
                <a:ea typeface="Times New Roman"/>
                <a:cs typeface="Times New Roman"/>
                <a:sym typeface="Times New Roman"/>
              </a:rPr>
              <a:t>OBJECTIVES </a:t>
            </a:r>
          </a:p>
          <a:p>
            <a:pPr marL="0" lvl="0" indent="0" algn="just" rtl="0">
              <a:lnSpc>
                <a:spcPct val="115000"/>
              </a:lnSpc>
              <a:spcBef>
                <a:spcPts val="1200"/>
              </a:spcBef>
              <a:spcAft>
                <a:spcPts val="0"/>
              </a:spcAft>
              <a:buClr>
                <a:schemeClr val="dk1"/>
              </a:buClr>
              <a:buSzPts val="1100"/>
              <a:buFont typeface="Arial"/>
              <a:buNone/>
            </a:pPr>
            <a:endParaRPr lang="en-US" sz="1800" b="1" dirty="0">
              <a:solidFill>
                <a:schemeClr val="dk1"/>
              </a:solidFill>
              <a:latin typeface="Times New Roman"/>
              <a:ea typeface="Times New Roman"/>
              <a:cs typeface="Times New Roman"/>
              <a:sym typeface="Times New Roman"/>
            </a:endParaRPr>
          </a:p>
        </p:txBody>
      </p:sp>
      <p:sp>
        <p:nvSpPr>
          <p:cNvPr id="94" name="Google Shape;9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4</a:t>
            </a:fld>
            <a:endParaRPr>
              <a:latin typeface="Arial"/>
              <a:ea typeface="Arial"/>
              <a:cs typeface="Arial"/>
              <a:sym typeface="Arial"/>
            </a:endParaRPr>
          </a:p>
        </p:txBody>
      </p:sp>
      <p:sp>
        <p:nvSpPr>
          <p:cNvPr id="95" name="Google Shape;95;p14"/>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txBox="1"/>
          <p:nvPr/>
        </p:nvSpPr>
        <p:spPr>
          <a:xfrm>
            <a:off x="-274410" y="0"/>
            <a:ext cx="5823873" cy="323125"/>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     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sz="100" b="1" dirty="0">
              <a:solidFill>
                <a:srgbClr val="0C0C0C"/>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CD359FAE-B02C-1CD3-1954-AB4A57712C3D}"/>
              </a:ext>
            </a:extLst>
          </p:cNvPr>
          <p:cNvSpPr txBox="1"/>
          <p:nvPr/>
        </p:nvSpPr>
        <p:spPr>
          <a:xfrm>
            <a:off x="326810" y="1281801"/>
            <a:ext cx="8381700" cy="4211409"/>
          </a:xfrm>
          <a:prstGeom prst="rect">
            <a:avLst/>
          </a:prstGeom>
          <a:noFill/>
        </p:spPr>
        <p:txBody>
          <a:bodyPr wrap="square">
            <a:spAutoFit/>
          </a:bodyPr>
          <a:lstStyle/>
          <a:p>
            <a:pPr marL="36195">
              <a:spcBef>
                <a:spcPts val="1080"/>
              </a:spcBef>
            </a:pPr>
            <a:r>
              <a:rPr lang="en-US" sz="1600" dirty="0">
                <a:effectLst/>
                <a:latin typeface="Times New Roman" panose="02020603050405020304" pitchFamily="18" charset="0"/>
                <a:ea typeface="Arial MT"/>
                <a:cs typeface="Times New Roman" panose="02020603050405020304" pitchFamily="18" charset="0"/>
              </a:rPr>
              <a:t>- </a:t>
            </a:r>
            <a:r>
              <a:rPr lang="en-US" sz="1600" spc="0" dirty="0">
                <a:effectLst/>
                <a:latin typeface="Times New Roman" panose="02020603050405020304" pitchFamily="18" charset="0"/>
                <a:ea typeface="Arial MT"/>
                <a:cs typeface="Times New Roman" panose="02020603050405020304" pitchFamily="18" charset="0"/>
              </a:rPr>
              <a:t>Provide a platform for </a:t>
            </a:r>
            <a:r>
              <a:rPr lang="en-US" sz="1600" dirty="0">
                <a:latin typeface="Times New Roman" panose="02020603050405020304" pitchFamily="18" charset="0"/>
                <a:ea typeface="Arial MT"/>
                <a:cs typeface="Times New Roman" panose="02020603050405020304" pitchFamily="18" charset="0"/>
              </a:rPr>
              <a:t>user</a:t>
            </a:r>
            <a:r>
              <a:rPr lang="en-US" sz="1600" spc="0" dirty="0">
                <a:effectLst/>
                <a:latin typeface="Times New Roman" panose="02020603050405020304" pitchFamily="18" charset="0"/>
                <a:ea typeface="Arial MT"/>
                <a:cs typeface="Times New Roman" panose="02020603050405020304" pitchFamily="18" charset="0"/>
              </a:rPr>
              <a:t> registration.</a:t>
            </a:r>
            <a:endParaRPr lang="en-US" sz="1600" dirty="0">
              <a:effectLst/>
              <a:latin typeface="Times New Roman" panose="02020603050405020304" pitchFamily="18" charset="0"/>
              <a:ea typeface="Arial MT"/>
              <a:cs typeface="Times New Roman" panose="02020603050405020304" pitchFamily="18" charset="0"/>
            </a:endParaRPr>
          </a:p>
          <a:p>
            <a:pPr marL="36195" marR="0">
              <a:spcBef>
                <a:spcPts val="1080"/>
              </a:spcBef>
            </a:pPr>
            <a:r>
              <a:rPr lang="en-US" sz="1600" dirty="0">
                <a:effectLst/>
                <a:latin typeface="Times New Roman" panose="02020603050405020304" pitchFamily="18" charset="0"/>
                <a:ea typeface="Arial MT"/>
                <a:cs typeface="Times New Roman" panose="02020603050405020304" pitchFamily="18" charset="0"/>
              </a:rPr>
              <a:t>- Implement an intelligent recipient matching system. </a:t>
            </a:r>
          </a:p>
          <a:p>
            <a:pPr marL="0" marR="0">
              <a:spcBef>
                <a:spcPts val="1080"/>
              </a:spcBef>
            </a:pPr>
            <a:r>
              <a:rPr lang="en-US" sz="1600" dirty="0">
                <a:effectLst/>
                <a:latin typeface="Times New Roman" panose="02020603050405020304" pitchFamily="18" charset="0"/>
                <a:ea typeface="Arial MT"/>
                <a:cs typeface="Times New Roman" panose="02020603050405020304" pitchFamily="18" charset="0"/>
              </a:rPr>
              <a:t> - Track live organ availability across different locations.</a:t>
            </a:r>
          </a:p>
          <a:p>
            <a:pPr marL="0" marR="0">
              <a:spcBef>
                <a:spcPts val="1080"/>
              </a:spcBef>
            </a:pPr>
            <a:r>
              <a:rPr lang="en-US" sz="1600" dirty="0">
                <a:latin typeface="Times New Roman" panose="02020603050405020304" pitchFamily="18" charset="0"/>
                <a:ea typeface="Arial MT"/>
                <a:cs typeface="Times New Roman" panose="02020603050405020304" pitchFamily="18" charset="0"/>
              </a:rPr>
              <a:t> </a:t>
            </a:r>
            <a:r>
              <a:rPr lang="en-US" sz="1600" dirty="0">
                <a:effectLst/>
                <a:latin typeface="Times New Roman" panose="02020603050405020304" pitchFamily="18" charset="0"/>
                <a:ea typeface="Arial MT"/>
                <a:cs typeface="Times New Roman" panose="02020603050405020304" pitchFamily="18" charset="0"/>
              </a:rPr>
              <a:t>- Enable hospital coordination for transplant procedures.</a:t>
            </a:r>
          </a:p>
          <a:p>
            <a:pPr marL="0" marR="0">
              <a:spcBef>
                <a:spcPts val="1080"/>
              </a:spcBef>
            </a:pPr>
            <a:r>
              <a:rPr lang="en-US" sz="1600" dirty="0">
                <a:effectLst/>
                <a:latin typeface="Times New Roman" panose="02020603050405020304" pitchFamily="18" charset="0"/>
                <a:ea typeface="Arial MT"/>
                <a:cs typeface="Times New Roman" panose="02020603050405020304" pitchFamily="18" charset="0"/>
              </a:rPr>
              <a:t> - Keep recipients updated on transplant status. </a:t>
            </a:r>
          </a:p>
          <a:p>
            <a:pPr marL="0" marR="0">
              <a:spcBef>
                <a:spcPts val="1080"/>
              </a:spcBef>
            </a:pPr>
            <a:r>
              <a:rPr lang="en-US" sz="1600" dirty="0">
                <a:effectLst/>
                <a:latin typeface="Times New Roman" panose="02020603050405020304" pitchFamily="18" charset="0"/>
                <a:ea typeface="Arial MT"/>
                <a:cs typeface="Times New Roman" panose="02020603050405020304" pitchFamily="18" charset="0"/>
              </a:rPr>
              <a:t> - Handle emergency transplant requests efficiently. </a:t>
            </a:r>
          </a:p>
          <a:p>
            <a:pPr marL="0" marR="0">
              <a:spcBef>
                <a:spcPts val="1080"/>
              </a:spcBef>
            </a:pPr>
            <a:r>
              <a:rPr lang="en-US" sz="1600" dirty="0">
                <a:effectLst/>
                <a:latin typeface="Times New Roman" panose="02020603050405020304" pitchFamily="18" charset="0"/>
                <a:ea typeface="Arial MT"/>
                <a:cs typeface="Times New Roman" panose="02020603050405020304" pitchFamily="18" charset="0"/>
              </a:rPr>
              <a:t>- Facilitate secure communication between hospitals and donors.</a:t>
            </a:r>
            <a:endParaRPr lang="en-US" sz="1600" dirty="0">
              <a:latin typeface="Times New Roman" panose="02020603050405020304" pitchFamily="18" charset="0"/>
              <a:ea typeface="Arial MT"/>
              <a:cs typeface="Times New Roman" panose="02020603050405020304" pitchFamily="18" charset="0"/>
            </a:endParaRPr>
          </a:p>
          <a:p>
            <a:pPr marL="0" marR="0">
              <a:spcBef>
                <a:spcPts val="1080"/>
              </a:spcBef>
            </a:pPr>
            <a:r>
              <a:rPr lang="en-US" sz="1600" dirty="0">
                <a:effectLst/>
                <a:latin typeface="Times New Roman" panose="02020603050405020304" pitchFamily="18" charset="0"/>
                <a:ea typeface="Arial MT"/>
                <a:cs typeface="Times New Roman" panose="02020603050405020304" pitchFamily="18" charset="0"/>
              </a:rPr>
              <a:t> - Generate reports and analytics on donation trends and transplant success rates.</a:t>
            </a:r>
          </a:p>
          <a:p>
            <a:pPr marL="0" marR="0">
              <a:spcBef>
                <a:spcPts val="1080"/>
              </a:spcBef>
            </a:pPr>
            <a:r>
              <a:rPr lang="en-US" sz="1600" dirty="0">
                <a:effectLst/>
                <a:latin typeface="Times New Roman" panose="02020603050405020304" pitchFamily="18" charset="0"/>
                <a:ea typeface="Arial MT"/>
                <a:cs typeface="Times New Roman" panose="02020603050405020304" pitchFamily="18" charset="0"/>
              </a:rPr>
              <a:t> - Allow donors to update their medical history annually to ensure accurate and up- to-date records.</a:t>
            </a:r>
          </a:p>
          <a:p>
            <a:pPr marL="0" marR="0">
              <a:spcBef>
                <a:spcPts val="1080"/>
              </a:spcBef>
            </a:pPr>
            <a:r>
              <a:rPr lang="en-US" sz="1600" dirty="0">
                <a:effectLst/>
                <a:latin typeface="Times New Roman" panose="02020603050405020304" pitchFamily="18" charset="0"/>
                <a:ea typeface="Arial MT"/>
                <a:cs typeface="Times New Roman" panose="02020603050405020304" pitchFamily="18" charset="0"/>
              </a:rPr>
              <a:t> </a:t>
            </a:r>
          </a:p>
          <a:p>
            <a:pPr marL="0" marR="0">
              <a:spcBef>
                <a:spcPts val="1080"/>
              </a:spcBef>
            </a:pPr>
            <a:endPar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cxnSp>
        <p:nvCxnSpPr>
          <p:cNvPr id="101" name="Google Shape;101;p15"/>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102" name="Google Shape;102;p15"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103" name="Google Shape;103;p15"/>
          <p:cNvSpPr txBox="1"/>
          <p:nvPr/>
        </p:nvSpPr>
        <p:spPr>
          <a:xfrm>
            <a:off x="200199" y="744913"/>
            <a:ext cx="84432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500" b="1" dirty="0">
                <a:solidFill>
                  <a:srgbClr val="C00000"/>
                </a:solidFill>
                <a:latin typeface="Times New Roman"/>
                <a:ea typeface="Times New Roman"/>
                <a:cs typeface="Times New Roman"/>
                <a:sym typeface="Times New Roman"/>
              </a:rPr>
              <a:t> SCOPE OF THE PROJECT </a:t>
            </a:r>
            <a:r>
              <a:rPr lang="en-US" sz="2300" dirty="0">
                <a:solidFill>
                  <a:srgbClr val="C00000"/>
                </a:solidFill>
                <a:latin typeface="Times New Roman"/>
                <a:ea typeface="Times New Roman"/>
                <a:cs typeface="Times New Roman"/>
                <a:sym typeface="Times New Roman"/>
              </a:rPr>
              <a:t> </a:t>
            </a:r>
            <a:endParaRPr sz="3000" b="1" i="0" u="none" strike="noStrike" cap="none" dirty="0">
              <a:solidFill>
                <a:srgbClr val="C00000"/>
              </a:solidFill>
              <a:latin typeface="Times New Roman"/>
              <a:ea typeface="Times New Roman"/>
              <a:cs typeface="Times New Roman"/>
              <a:sym typeface="Times New Roman"/>
            </a:endParaRPr>
          </a:p>
        </p:txBody>
      </p:sp>
      <p:sp>
        <p:nvSpPr>
          <p:cNvPr id="105" name="Google Shape;10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5</a:t>
            </a:fld>
            <a:endParaRPr>
              <a:latin typeface="Arial"/>
              <a:ea typeface="Arial"/>
              <a:cs typeface="Arial"/>
              <a:sym typeface="Arial"/>
            </a:endParaRPr>
          </a:p>
        </p:txBody>
      </p:sp>
      <p:sp>
        <p:nvSpPr>
          <p:cNvPr id="106" name="Google Shape;106;p15"/>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5"/>
          <p:cNvSpPr txBox="1"/>
          <p:nvPr/>
        </p:nvSpPr>
        <p:spPr>
          <a:xfrm>
            <a:off x="61225" y="0"/>
            <a:ext cx="5403051" cy="323125"/>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sz="100" b="1" dirty="0">
              <a:solidFill>
                <a:srgbClr val="0C0C0C"/>
              </a:solidFill>
              <a:latin typeface="Times New Roman"/>
              <a:ea typeface="Times New Roman"/>
              <a:cs typeface="Times New Roman"/>
              <a:sym typeface="Times New Roman"/>
            </a:endParaRPr>
          </a:p>
        </p:txBody>
      </p:sp>
      <p:sp>
        <p:nvSpPr>
          <p:cNvPr id="2" name="AutoShape 2">
            <a:extLst>
              <a:ext uri="{FF2B5EF4-FFF2-40B4-BE49-F238E27FC236}">
                <a16:creationId xmlns:a16="http://schemas.microsoft.com/office/drawing/2014/main" id="{4F5AC30A-7AA9-1D87-AD2B-B343A29533EA}"/>
              </a:ext>
            </a:extLst>
          </p:cNvPr>
          <p:cNvSpPr>
            <a:spLocks noChangeAspect="1" noChangeArrowheads="1"/>
          </p:cNvSpPr>
          <p:nvPr/>
        </p:nvSpPr>
        <p:spPr bwMode="auto">
          <a:xfrm>
            <a:off x="6528333" y="211268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F678BB7A-2957-9157-837D-B99FF7037F3C}"/>
              </a:ext>
            </a:extLst>
          </p:cNvPr>
          <p:cNvSpPr txBox="1"/>
          <p:nvPr/>
        </p:nvSpPr>
        <p:spPr>
          <a:xfrm>
            <a:off x="-191728" y="1293442"/>
            <a:ext cx="8541644" cy="3741409"/>
          </a:xfrm>
          <a:prstGeom prst="rect">
            <a:avLst/>
          </a:prstGeom>
          <a:noFill/>
        </p:spPr>
        <p:txBody>
          <a:bodyPr wrap="square">
            <a:spAutoFit/>
          </a:bodyPr>
          <a:lstStyle/>
          <a:p>
            <a:pPr marL="742950" marR="0" lvl="1" indent="-285750">
              <a:lnSpc>
                <a:spcPct val="150000"/>
              </a:lnSpc>
              <a:buSzPts val="1200"/>
              <a:buFont typeface="Arial MT"/>
              <a:buChar char="-"/>
              <a:tabLst>
                <a:tab pos="233680" algn="l"/>
              </a:tabLst>
            </a:pPr>
            <a:r>
              <a:rPr lang="en-US" sz="1600" b="0" kern="0" spc="-10" dirty="0">
                <a:effectLst/>
                <a:latin typeface="Times New Roman" panose="02020603050405020304" pitchFamily="18" charset="0"/>
                <a:ea typeface="Arial MT"/>
                <a:cs typeface="Times New Roman" panose="02020603050405020304" pitchFamily="18" charset="0"/>
              </a:rPr>
              <a:t>User authentication </a:t>
            </a:r>
            <a:endParaRPr lang="en-US" sz="1600" b="1" kern="0" spc="0" dirty="0">
              <a:effectLst/>
              <a:latin typeface="Times New Roman" panose="02020603050405020304" pitchFamily="18" charset="0"/>
              <a:ea typeface="Arial MT"/>
              <a:cs typeface="Times New Roman" panose="02020603050405020304" pitchFamily="18" charset="0"/>
            </a:endParaRPr>
          </a:p>
          <a:p>
            <a:pPr marL="742950" marR="0" lvl="1" indent="-285750">
              <a:lnSpc>
                <a:spcPct val="150000"/>
              </a:lnSpc>
              <a:buSzPts val="1200"/>
              <a:buFont typeface="Arial MT"/>
              <a:buChar char="-"/>
              <a:tabLst>
                <a:tab pos="233680" algn="l"/>
              </a:tabLst>
            </a:pPr>
            <a:r>
              <a:rPr lang="en-US" sz="1600" b="0" kern="0" spc="-10" dirty="0">
                <a:effectLst/>
                <a:latin typeface="Times New Roman" panose="02020603050405020304" pitchFamily="18" charset="0"/>
                <a:ea typeface="Arial MT"/>
                <a:cs typeface="Times New Roman" panose="02020603050405020304" pitchFamily="18" charset="0"/>
              </a:rPr>
              <a:t>Recipient matching based on organ compatibility</a:t>
            </a:r>
            <a:endParaRPr lang="en-US" sz="1600" b="1" kern="0" spc="0" dirty="0">
              <a:effectLst/>
              <a:latin typeface="Times New Roman" panose="02020603050405020304" pitchFamily="18" charset="0"/>
              <a:ea typeface="Arial MT"/>
              <a:cs typeface="Times New Roman" panose="02020603050405020304" pitchFamily="18" charset="0"/>
            </a:endParaRPr>
          </a:p>
          <a:p>
            <a:pPr marL="742950" marR="0" lvl="1" indent="-285750">
              <a:lnSpc>
                <a:spcPct val="150000"/>
              </a:lnSpc>
              <a:buSzPts val="1200"/>
              <a:buFont typeface="Arial MT"/>
              <a:buChar char="-"/>
              <a:tabLst>
                <a:tab pos="233680" algn="l"/>
              </a:tabLst>
            </a:pPr>
            <a:r>
              <a:rPr lang="en-US" sz="1600" b="0" kern="0" spc="-10" dirty="0">
                <a:effectLst/>
                <a:latin typeface="Times New Roman" panose="02020603050405020304" pitchFamily="18" charset="0"/>
                <a:ea typeface="Arial MT"/>
                <a:cs typeface="Times New Roman" panose="02020603050405020304" pitchFamily="18" charset="0"/>
              </a:rPr>
              <a:t>Live organ availability tracking</a:t>
            </a:r>
            <a:endParaRPr lang="en-US" sz="1600" b="1" kern="0" spc="0" dirty="0">
              <a:effectLst/>
              <a:latin typeface="Times New Roman" panose="02020603050405020304" pitchFamily="18" charset="0"/>
              <a:ea typeface="Arial MT"/>
              <a:cs typeface="Times New Roman" panose="02020603050405020304" pitchFamily="18" charset="0"/>
            </a:endParaRPr>
          </a:p>
          <a:p>
            <a:pPr marL="742950" marR="0" lvl="1" indent="-285750">
              <a:lnSpc>
                <a:spcPct val="150000"/>
              </a:lnSpc>
              <a:buSzPts val="1200"/>
              <a:buFont typeface="Arial MT"/>
              <a:buChar char="-"/>
              <a:tabLst>
                <a:tab pos="233680" algn="l"/>
              </a:tabLst>
            </a:pPr>
            <a:r>
              <a:rPr lang="en-US" sz="1600" b="0" kern="0" spc="-10" dirty="0">
                <a:effectLst/>
                <a:latin typeface="Times New Roman" panose="02020603050405020304" pitchFamily="18" charset="0"/>
                <a:ea typeface="Arial MT"/>
                <a:cs typeface="Times New Roman" panose="02020603050405020304" pitchFamily="18" charset="0"/>
              </a:rPr>
              <a:t>Hospital coordination for transplant procedures</a:t>
            </a:r>
            <a:endParaRPr lang="en-US" sz="1600" b="1" kern="0" spc="0" dirty="0">
              <a:effectLst/>
              <a:latin typeface="Times New Roman" panose="02020603050405020304" pitchFamily="18" charset="0"/>
              <a:ea typeface="Arial MT"/>
              <a:cs typeface="Times New Roman" panose="02020603050405020304" pitchFamily="18" charset="0"/>
            </a:endParaRPr>
          </a:p>
          <a:p>
            <a:pPr marL="742950" marR="0" lvl="1" indent="-285750">
              <a:lnSpc>
                <a:spcPct val="150000"/>
              </a:lnSpc>
              <a:buSzPts val="1200"/>
              <a:buFont typeface="Arial MT"/>
              <a:buChar char="-"/>
              <a:tabLst>
                <a:tab pos="233680" algn="l"/>
              </a:tabLst>
            </a:pPr>
            <a:r>
              <a:rPr lang="en-US" sz="1600" b="0" kern="0" spc="-10" dirty="0">
                <a:effectLst/>
                <a:latin typeface="Times New Roman" panose="02020603050405020304" pitchFamily="18" charset="0"/>
                <a:ea typeface="Arial MT"/>
                <a:cs typeface="Times New Roman" panose="02020603050405020304" pitchFamily="18" charset="0"/>
              </a:rPr>
              <a:t>Secure upload of legal donor documentation</a:t>
            </a:r>
            <a:endParaRPr lang="en-US" sz="1600" b="1" kern="0" spc="0" dirty="0">
              <a:effectLst/>
              <a:latin typeface="Times New Roman" panose="02020603050405020304" pitchFamily="18" charset="0"/>
              <a:ea typeface="Arial MT"/>
              <a:cs typeface="Times New Roman" panose="02020603050405020304" pitchFamily="18" charset="0"/>
            </a:endParaRPr>
          </a:p>
          <a:p>
            <a:pPr marL="742950" marR="0" lvl="1" indent="-285750">
              <a:lnSpc>
                <a:spcPct val="150000"/>
              </a:lnSpc>
              <a:buSzPts val="1200"/>
              <a:buFont typeface="Arial MT"/>
              <a:buChar char="-"/>
              <a:tabLst>
                <a:tab pos="233680" algn="l"/>
              </a:tabLst>
            </a:pPr>
            <a:r>
              <a:rPr lang="en-US" sz="1600" b="0" kern="0" spc="-10" dirty="0">
                <a:effectLst/>
                <a:latin typeface="Times New Roman" panose="02020603050405020304" pitchFamily="18" charset="0"/>
                <a:ea typeface="Arial MT"/>
                <a:cs typeface="Times New Roman" panose="02020603050405020304" pitchFamily="18" charset="0"/>
              </a:rPr>
              <a:t>Emergency transplant request handling</a:t>
            </a:r>
            <a:endParaRPr lang="en-US" sz="1600" b="1" kern="0" spc="0" dirty="0">
              <a:effectLst/>
              <a:latin typeface="Times New Roman" panose="02020603050405020304" pitchFamily="18" charset="0"/>
              <a:ea typeface="Arial MT"/>
              <a:cs typeface="Times New Roman" panose="02020603050405020304" pitchFamily="18" charset="0"/>
            </a:endParaRPr>
          </a:p>
          <a:p>
            <a:pPr marL="742950" marR="0" lvl="1" indent="-285750">
              <a:lnSpc>
                <a:spcPct val="150000"/>
              </a:lnSpc>
              <a:buSzPts val="1200"/>
              <a:buFont typeface="Arial MT"/>
              <a:buChar char="-"/>
              <a:tabLst>
                <a:tab pos="233680" algn="l"/>
              </a:tabLst>
            </a:pPr>
            <a:r>
              <a:rPr lang="en-US" sz="1600" b="0" kern="0" spc="-10" dirty="0">
                <a:effectLst/>
                <a:latin typeface="Times New Roman" panose="02020603050405020304" pitchFamily="18" charset="0"/>
                <a:ea typeface="Arial MT"/>
                <a:cs typeface="Times New Roman" panose="02020603050405020304" pitchFamily="18" charset="0"/>
              </a:rPr>
              <a:t>Secure communication between hospitals and donors</a:t>
            </a:r>
            <a:endParaRPr lang="en-US" sz="1600" b="1" kern="0" spc="0" dirty="0">
              <a:effectLst/>
              <a:latin typeface="Times New Roman" panose="02020603050405020304" pitchFamily="18" charset="0"/>
              <a:ea typeface="Arial MT"/>
              <a:cs typeface="Times New Roman" panose="02020603050405020304" pitchFamily="18" charset="0"/>
            </a:endParaRPr>
          </a:p>
          <a:p>
            <a:pPr marL="742950" marR="0" lvl="1" indent="-285750">
              <a:lnSpc>
                <a:spcPct val="150000"/>
              </a:lnSpc>
              <a:buSzPts val="1200"/>
              <a:buFont typeface="Arial MT"/>
              <a:buChar char="-"/>
              <a:tabLst>
                <a:tab pos="233680" algn="l"/>
              </a:tabLst>
            </a:pPr>
            <a:r>
              <a:rPr lang="en-US" sz="1600" b="0" kern="0" spc="-10" dirty="0">
                <a:effectLst/>
                <a:latin typeface="Times New Roman" panose="02020603050405020304" pitchFamily="18" charset="0"/>
                <a:ea typeface="Arial MT"/>
                <a:cs typeface="Times New Roman" panose="02020603050405020304" pitchFamily="18" charset="0"/>
              </a:rPr>
              <a:t>Reports and analytics on organ donation trends</a:t>
            </a:r>
            <a:endParaRPr lang="en-US" sz="1600" b="1" kern="0" spc="0" dirty="0">
              <a:effectLst/>
              <a:latin typeface="Times New Roman" panose="02020603050405020304" pitchFamily="18" charset="0"/>
              <a:ea typeface="Arial MT"/>
              <a:cs typeface="Times New Roman" panose="02020603050405020304" pitchFamily="18" charset="0"/>
            </a:endParaRPr>
          </a:p>
          <a:p>
            <a:pPr marL="742950" marR="0" lvl="1" indent="-285750">
              <a:lnSpc>
                <a:spcPct val="150000"/>
              </a:lnSpc>
              <a:buSzPts val="1200"/>
              <a:buFont typeface="Arial MT"/>
              <a:buChar char="-"/>
              <a:tabLst>
                <a:tab pos="233680" algn="l"/>
              </a:tabLst>
            </a:pPr>
            <a:r>
              <a:rPr lang="en-US" sz="1600" b="0" kern="0" spc="-10" dirty="0">
                <a:effectLst/>
                <a:latin typeface="Times New Roman" panose="02020603050405020304" pitchFamily="18" charset="0"/>
                <a:ea typeface="Arial MT"/>
                <a:cs typeface="Times New Roman" panose="02020603050405020304" pitchFamily="18" charset="0"/>
              </a:rPr>
              <a:t>Annual donor information updates to maintain accurate health records</a:t>
            </a:r>
            <a:endParaRPr lang="en-US" sz="1600" b="1" kern="0" spc="0" dirty="0">
              <a:effectLst/>
              <a:latin typeface="Times New Roman" panose="02020603050405020304" pitchFamily="18" charset="0"/>
              <a:ea typeface="Arial MT"/>
              <a:cs typeface="Times New Roman" panose="02020603050405020304" pitchFamily="18" charset="0"/>
            </a:endParaRPr>
          </a:p>
          <a:p>
            <a:pPr marL="93345" marR="0" indent="0">
              <a:lnSpc>
                <a:spcPct val="150000"/>
              </a:lnSpc>
              <a:tabLst>
                <a:tab pos="233680" algn="l"/>
              </a:tabLst>
            </a:pPr>
            <a:r>
              <a:rPr lang="en-US" sz="1600" b="0" kern="0" spc="-10" dirty="0">
                <a:effectLst/>
                <a:latin typeface="Times New Roman" panose="02020603050405020304" pitchFamily="18" charset="0"/>
                <a:ea typeface="Arial" panose="020B0604020202020204" pitchFamily="34" charset="0"/>
                <a:cs typeface="Times New Roman" panose="02020603050405020304" pitchFamily="18" charset="0"/>
              </a:rPr>
              <a:t> </a:t>
            </a:r>
            <a:endParaRPr lang="en-US" sz="1600" b="1" kern="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cxnSp>
        <p:nvCxnSpPr>
          <p:cNvPr id="217" name="Google Shape;217;p27"/>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18" name="Google Shape;218;p27"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19" name="Google Shape;219;p27"/>
          <p:cNvSpPr txBox="1"/>
          <p:nvPr/>
        </p:nvSpPr>
        <p:spPr>
          <a:xfrm>
            <a:off x="261617" y="749314"/>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dirty="0">
                <a:solidFill>
                  <a:srgbClr val="C00000"/>
                </a:solidFill>
                <a:latin typeface="Times New Roman"/>
                <a:ea typeface="Times New Roman"/>
                <a:cs typeface="Times New Roman"/>
                <a:sym typeface="Times New Roman"/>
              </a:rPr>
              <a:t>SYSTEM REQUIREMENTS</a:t>
            </a:r>
            <a:endParaRPr sz="2500" b="1" i="0" u="none" strike="noStrike" cap="none" dirty="0">
              <a:solidFill>
                <a:srgbClr val="C00000"/>
              </a:solidFill>
              <a:latin typeface="Times New Roman"/>
              <a:ea typeface="Times New Roman"/>
              <a:cs typeface="Times New Roman"/>
              <a:sym typeface="Times New Roman"/>
            </a:endParaRPr>
          </a:p>
        </p:txBody>
      </p:sp>
      <p:sp>
        <p:nvSpPr>
          <p:cNvPr id="220" name="Google Shape;220;p27"/>
          <p:cNvSpPr txBox="1"/>
          <p:nvPr/>
        </p:nvSpPr>
        <p:spPr>
          <a:xfrm>
            <a:off x="275929" y="1298732"/>
            <a:ext cx="8374500" cy="4955429"/>
          </a:xfrm>
          <a:prstGeom prst="rect">
            <a:avLst/>
          </a:prstGeom>
          <a:noFill/>
          <a:ln>
            <a:noFill/>
          </a:ln>
        </p:spPr>
        <p:txBody>
          <a:bodyPr spcFirstLastPara="1" wrap="square" lIns="91425" tIns="91425" rIns="91425" bIns="91425" anchor="t" anchorCtr="0">
            <a:spAutoFit/>
          </a:bodyPr>
          <a:lstStyle/>
          <a:p>
            <a:pPr marL="43180" indent="-6350" algn="just">
              <a:lnSpc>
                <a:spcPct val="111000"/>
              </a:lnSpc>
              <a:spcAft>
                <a:spcPts val="950"/>
              </a:spcAft>
            </a:pPr>
            <a:r>
              <a:rPr lang="en-IN" sz="1800" b="1" kern="100" dirty="0">
                <a:solidFill>
                  <a:srgbClr val="000000"/>
                </a:solidFill>
                <a:effectLst/>
                <a:latin typeface="Arial" panose="020B0604020202020204" pitchFamily="34" charset="0"/>
                <a:ea typeface="Arial" panose="020B0604020202020204" pitchFamily="34" charset="0"/>
              </a:rPr>
              <a:t>a</a:t>
            </a:r>
            <a:r>
              <a:rPr lang="en-IN" sz="18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Software Requirements: </a:t>
            </a:r>
          </a:p>
          <a:p>
            <a:pPr marL="342900" lvl="0" indent="-342900" algn="just" fontAlgn="base">
              <a:lnSpc>
                <a:spcPct val="111000"/>
              </a:lnSpc>
              <a:spcAft>
                <a:spcPts val="1075"/>
              </a:spcAft>
              <a:buClr>
                <a:srgbClr val="000000"/>
              </a:buClr>
              <a:buSzPts val="1200"/>
              <a:buFont typeface="Wingdings" panose="05000000000000000000" pitchFamily="2" charset="2"/>
              <a:buChar char="§"/>
            </a:pPr>
            <a:r>
              <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Operating System: Windows </a:t>
            </a:r>
          </a:p>
          <a:p>
            <a:pPr marL="342900" lvl="0" indent="-342900" algn="just" fontAlgn="base">
              <a:lnSpc>
                <a:spcPct val="111000"/>
              </a:lnSpc>
              <a:spcAft>
                <a:spcPts val="775"/>
              </a:spcAft>
              <a:buClr>
                <a:srgbClr val="000000"/>
              </a:buClr>
              <a:buSzPts val="1200"/>
              <a:buFont typeface="Wingdings" panose="05000000000000000000" pitchFamily="2" charset="2"/>
              <a:buChar char="§"/>
            </a:pPr>
            <a:r>
              <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Backend: Django</a:t>
            </a:r>
          </a:p>
          <a:p>
            <a:pPr marL="342900" lvl="0" indent="-342900" algn="just" fontAlgn="base">
              <a:lnSpc>
                <a:spcPct val="111000"/>
              </a:lnSpc>
              <a:spcAft>
                <a:spcPts val="775"/>
              </a:spcAft>
              <a:buClr>
                <a:srgbClr val="000000"/>
              </a:buClr>
              <a:buSzPts val="1200"/>
              <a:buFont typeface="Wingdings" panose="05000000000000000000" pitchFamily="2" charset="2"/>
              <a:buChar char="§"/>
            </a:pPr>
            <a:r>
              <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Fronted: HTML, CSS, JavaScript</a:t>
            </a:r>
          </a:p>
          <a:p>
            <a:pPr marL="342900" lvl="0" indent="-342900" algn="just" fontAlgn="base">
              <a:lnSpc>
                <a:spcPct val="111000"/>
              </a:lnSpc>
              <a:spcAft>
                <a:spcPts val="775"/>
              </a:spcAft>
              <a:buClr>
                <a:srgbClr val="000000"/>
              </a:buClr>
              <a:buSzPts val="1200"/>
              <a:buFont typeface="Wingdings" panose="05000000000000000000" pitchFamily="2" charset="2"/>
              <a:buChar char="§"/>
            </a:pPr>
            <a:r>
              <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Database: SQLite</a:t>
            </a:r>
          </a:p>
          <a:p>
            <a:pPr marL="342900" lvl="0" indent="-342900" algn="just" fontAlgn="base">
              <a:lnSpc>
                <a:spcPct val="111000"/>
              </a:lnSpc>
              <a:spcAft>
                <a:spcPts val="775"/>
              </a:spcAft>
              <a:buClr>
                <a:srgbClr val="000000"/>
              </a:buClr>
              <a:buSzPts val="1200"/>
              <a:buFont typeface="Wingdings" panose="05000000000000000000" pitchFamily="2" charset="2"/>
              <a:buChar char="§"/>
            </a:pPr>
            <a:r>
              <a:rPr lang="en-IN" sz="1600"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Development IDE – Python (programming language)</a:t>
            </a:r>
          </a:p>
          <a:p>
            <a:pPr marL="43180" marR="4861560" indent="-6350" algn="just">
              <a:lnSpc>
                <a:spcPct val="180000"/>
              </a:lnSpc>
              <a:spcAft>
                <a:spcPts val="60"/>
              </a:spcAft>
            </a:pPr>
            <a:r>
              <a:rPr lang="en-IN" sz="18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b) Hardware Requirements: </a:t>
            </a:r>
          </a:p>
          <a:p>
            <a:pPr marL="322580" marR="4861560" indent="-285750" algn="just">
              <a:lnSpc>
                <a:spcPct val="180000"/>
              </a:lnSpc>
              <a:spcAft>
                <a:spcPts val="6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Minimum 4GB RAM</a:t>
            </a:r>
          </a:p>
          <a:p>
            <a:pPr marL="322580" indent="-285750" algn="just">
              <a:lnSpc>
                <a:spcPct val="111000"/>
              </a:lnSpc>
              <a:spcAft>
                <a:spcPts val="6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Processor: Intel i5 or higher </a:t>
            </a:r>
          </a:p>
          <a:p>
            <a:pPr marL="123190" algn="l">
              <a:lnSpc>
                <a:spcPct val="107000"/>
              </a:lnSpc>
              <a:spcAft>
                <a:spcPts val="275"/>
              </a:spcAft>
            </a:pPr>
            <a:r>
              <a:rPr lang="en-IN"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p>
          <a:p>
            <a:pPr marL="0" lvl="0" indent="0" algn="just" rtl="0">
              <a:lnSpc>
                <a:spcPct val="200000"/>
              </a:lnSpc>
              <a:spcBef>
                <a:spcPts val="0"/>
              </a:spcBef>
              <a:spcAft>
                <a:spcPts val="0"/>
              </a:spcAft>
              <a:buClr>
                <a:schemeClr val="dk1"/>
              </a:buClr>
              <a:buSzPts val="1100"/>
              <a:buFont typeface="Arial"/>
              <a:buNone/>
            </a:pPr>
            <a:endParaRPr lang="en-US"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600" dirty="0">
              <a:latin typeface="Times New Roman"/>
              <a:ea typeface="Times New Roman"/>
              <a:cs typeface="Times New Roman"/>
              <a:sym typeface="Times New Roman"/>
            </a:endParaRPr>
          </a:p>
        </p:txBody>
      </p:sp>
      <p:sp>
        <p:nvSpPr>
          <p:cNvPr id="221" name="Google Shape;221;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6</a:t>
            </a:fld>
            <a:endParaRPr>
              <a:latin typeface="Arial"/>
              <a:ea typeface="Arial"/>
              <a:cs typeface="Arial"/>
              <a:sym typeface="Arial"/>
            </a:endParaRPr>
          </a:p>
        </p:txBody>
      </p:sp>
      <p:sp>
        <p:nvSpPr>
          <p:cNvPr id="222" name="Google Shape;222;p27"/>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7"/>
          <p:cNvSpPr txBox="1"/>
          <p:nvPr/>
        </p:nvSpPr>
        <p:spPr>
          <a:xfrm>
            <a:off x="0" y="29475"/>
            <a:ext cx="5434781" cy="323125"/>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sz="100" b="1" dirty="0">
              <a:solidFill>
                <a:srgbClr val="0C0C0C"/>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cxnSp>
        <p:nvCxnSpPr>
          <p:cNvPr id="240" name="Google Shape;240;p29"/>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p:cNvSpPr txBox="1"/>
          <p:nvPr/>
        </p:nvSpPr>
        <p:spPr>
          <a:xfrm>
            <a:off x="311700" y="775039"/>
            <a:ext cx="8520600" cy="7517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METHODOLOGY</a:t>
            </a: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p:cNvSpPr txBox="1"/>
          <p:nvPr/>
        </p:nvSpPr>
        <p:spPr>
          <a:xfrm>
            <a:off x="311700" y="1403539"/>
            <a:ext cx="8185975" cy="2172359"/>
          </a:xfrm>
          <a:prstGeom prst="rect">
            <a:avLst/>
          </a:prstGeom>
          <a:noFill/>
          <a:ln>
            <a:noFill/>
          </a:ln>
        </p:spPr>
        <p:txBody>
          <a:bodyPr spcFirstLastPara="1" wrap="square" lIns="91425" tIns="91425" rIns="91425" bIns="91425" anchor="t" anchorCtr="0">
            <a:spAutoFit/>
          </a:bodyPr>
          <a:lstStyle/>
          <a:p>
            <a:pPr marL="36195" marR="0" algn="just">
              <a:lnSpc>
                <a:spcPct val="150000"/>
              </a:lnSpc>
              <a:spcBef>
                <a:spcPts val="1065"/>
              </a:spcBef>
            </a:pPr>
            <a:r>
              <a:rPr lang="en-US" sz="1600" dirty="0">
                <a:effectLst/>
                <a:latin typeface="Times New Roman" panose="02020603050405020304" pitchFamily="18" charset="0"/>
                <a:ea typeface="Arial MT"/>
                <a:cs typeface="Times New Roman" panose="02020603050405020304" pitchFamily="18" charset="0"/>
              </a:rPr>
              <a:t>The system follows an agile development approach with iterative testing and feature enhancements. It will be a web-based application ensuring secure data handling, encrypted communication, and real-time updates. Automated matching algorithms will enhance recipient compatibility and transplant efficiency. The platform will provide seamless user interaction, efficient data management, and optimized performance.</a:t>
            </a:r>
          </a:p>
        </p:txBody>
      </p:sp>
      <p:sp>
        <p:nvSpPr>
          <p:cNvPr id="244" name="Google Shape;24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7</a:t>
            </a:fld>
            <a:endParaRPr>
              <a:latin typeface="Arial"/>
              <a:ea typeface="Arial"/>
              <a:cs typeface="Arial"/>
              <a:sym typeface="Arial"/>
            </a:endParaRPr>
          </a:p>
        </p:txBody>
      </p:sp>
      <p:sp>
        <p:nvSpPr>
          <p:cNvPr id="245" name="Google Shape;245;p29"/>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9"/>
          <p:cNvSpPr txBox="1"/>
          <p:nvPr/>
        </p:nvSpPr>
        <p:spPr>
          <a:xfrm>
            <a:off x="47205" y="20607"/>
            <a:ext cx="5402323" cy="323125"/>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sz="100" b="1" dirty="0">
              <a:solidFill>
                <a:srgbClr val="0C0C0C"/>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EDF829DB-408E-F861-B470-CDC4F63EDBCE}"/>
            </a:ext>
          </a:extLst>
        </p:cNvPr>
        <p:cNvGrpSpPr/>
        <p:nvPr/>
      </p:nvGrpSpPr>
      <p:grpSpPr>
        <a:xfrm>
          <a:off x="0" y="0"/>
          <a:ext cx="0" cy="0"/>
          <a:chOff x="0" y="0"/>
          <a:chExt cx="0" cy="0"/>
        </a:xfrm>
      </p:grpSpPr>
      <p:cxnSp>
        <p:nvCxnSpPr>
          <p:cNvPr id="240" name="Google Shape;240;p29">
            <a:extLst>
              <a:ext uri="{FF2B5EF4-FFF2-40B4-BE49-F238E27FC236}">
                <a16:creationId xmlns:a16="http://schemas.microsoft.com/office/drawing/2014/main" id="{9F68FB44-2D7A-3685-A0B1-70DF9E877A18}"/>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41" name="Google Shape;241;p29" descr="kle tech logo">
            <a:extLst>
              <a:ext uri="{FF2B5EF4-FFF2-40B4-BE49-F238E27FC236}">
                <a16:creationId xmlns:a16="http://schemas.microsoft.com/office/drawing/2014/main" id="{F2814D3C-B7CF-5165-9CE1-8A98A83689F4}"/>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42" name="Google Shape;242;p29">
            <a:extLst>
              <a:ext uri="{FF2B5EF4-FFF2-40B4-BE49-F238E27FC236}">
                <a16:creationId xmlns:a16="http://schemas.microsoft.com/office/drawing/2014/main" id="{F4A36BBE-E2E3-E9BC-E2BD-0F4AE175E75C}"/>
              </a:ext>
            </a:extLst>
          </p:cNvPr>
          <p:cNvSpPr txBox="1"/>
          <p:nvPr/>
        </p:nvSpPr>
        <p:spPr>
          <a:xfrm>
            <a:off x="197848" y="775039"/>
            <a:ext cx="8634451"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i="0" u="none" strike="noStrike" cap="none" dirty="0">
                <a:solidFill>
                  <a:srgbClr val="C00000"/>
                </a:solidFill>
                <a:latin typeface="Times New Roman"/>
                <a:ea typeface="Times New Roman"/>
                <a:cs typeface="Times New Roman"/>
                <a:sym typeface="Times New Roman"/>
              </a:rPr>
              <a:t> SYSTEM </a:t>
            </a:r>
            <a:r>
              <a:rPr lang="en-US" sz="2500" b="1" dirty="0">
                <a:solidFill>
                  <a:srgbClr val="C00000"/>
                </a:solidFill>
                <a:latin typeface="Times New Roman"/>
                <a:ea typeface="Times New Roman"/>
                <a:cs typeface="Times New Roman"/>
                <a:sym typeface="Times New Roman"/>
              </a:rPr>
              <a:t>MODEL</a:t>
            </a:r>
            <a:endParaRPr sz="2500" b="1" i="0" u="none" strike="noStrike" cap="none" dirty="0">
              <a:solidFill>
                <a:srgbClr val="C00000"/>
              </a:solidFill>
              <a:latin typeface="Times New Roman"/>
              <a:ea typeface="Times New Roman"/>
              <a:cs typeface="Times New Roman"/>
              <a:sym typeface="Times New Roman"/>
            </a:endParaRPr>
          </a:p>
        </p:txBody>
      </p:sp>
      <p:sp>
        <p:nvSpPr>
          <p:cNvPr id="243" name="Google Shape;243;p29">
            <a:extLst>
              <a:ext uri="{FF2B5EF4-FFF2-40B4-BE49-F238E27FC236}">
                <a16:creationId xmlns:a16="http://schemas.microsoft.com/office/drawing/2014/main" id="{9AAC25AB-B3F7-A30A-5398-D5921E7C4548}"/>
              </a:ext>
            </a:extLst>
          </p:cNvPr>
          <p:cNvSpPr txBox="1"/>
          <p:nvPr/>
        </p:nvSpPr>
        <p:spPr>
          <a:xfrm>
            <a:off x="112358" y="1491233"/>
            <a:ext cx="8634450" cy="1169521"/>
          </a:xfrm>
          <a:prstGeom prst="rect">
            <a:avLst/>
          </a:prstGeom>
          <a:noFill/>
          <a:ln>
            <a:noFill/>
          </a:ln>
        </p:spPr>
        <p:txBody>
          <a:bodyPr spcFirstLastPara="1" wrap="square" lIns="91425" tIns="91425" rIns="91425" bIns="91425" anchor="t" anchorCtr="0">
            <a:spAutoFit/>
          </a:bodyPr>
          <a:lstStyle/>
          <a:p>
            <a:pPr marL="107950" lvl="0" algn="just">
              <a:lnSpc>
                <a:spcPct val="200000"/>
              </a:lnSpc>
              <a:buClr>
                <a:srgbClr val="222222"/>
              </a:buClr>
              <a:buSzPts val="1900"/>
            </a:pPr>
            <a:endParaRPr lang="en-US" sz="1600" dirty="0">
              <a:solidFill>
                <a:srgbClr val="222222"/>
              </a:solidFill>
              <a:highlight>
                <a:schemeClr val="lt1"/>
              </a:highlight>
              <a:latin typeface="Times New Roman"/>
              <a:ea typeface="Times New Roman"/>
              <a:cs typeface="Times New Roman"/>
              <a:sym typeface="Times New Roman"/>
            </a:endParaRPr>
          </a:p>
          <a:p>
            <a:pPr marL="457200" lvl="0" indent="-349250" algn="just">
              <a:lnSpc>
                <a:spcPct val="200000"/>
              </a:lnSpc>
              <a:buClr>
                <a:srgbClr val="222222"/>
              </a:buClr>
              <a:buSzPts val="1900"/>
              <a:buFont typeface="Arial" panose="020B0604020202020204" pitchFamily="34" charset="0"/>
              <a:buChar char="•"/>
            </a:pPr>
            <a:endParaRPr lang="en-US" sz="1600" dirty="0">
              <a:solidFill>
                <a:schemeClr val="dk1"/>
              </a:solidFill>
              <a:latin typeface="Times New Roman"/>
              <a:ea typeface="Times New Roman"/>
              <a:cs typeface="Times New Roman"/>
              <a:sym typeface="Times New Roman"/>
            </a:endParaRPr>
          </a:p>
        </p:txBody>
      </p:sp>
      <p:sp>
        <p:nvSpPr>
          <p:cNvPr id="244" name="Google Shape;244;p29">
            <a:extLst>
              <a:ext uri="{FF2B5EF4-FFF2-40B4-BE49-F238E27FC236}">
                <a16:creationId xmlns:a16="http://schemas.microsoft.com/office/drawing/2014/main" id="{77A5BF8A-BFD4-3911-6299-51FA0F917022}"/>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8</a:t>
            </a:fld>
            <a:endParaRPr>
              <a:latin typeface="Arial"/>
              <a:ea typeface="Arial"/>
              <a:cs typeface="Arial"/>
              <a:sym typeface="Arial"/>
            </a:endParaRPr>
          </a:p>
        </p:txBody>
      </p:sp>
      <p:sp>
        <p:nvSpPr>
          <p:cNvPr id="245" name="Google Shape;245;p29">
            <a:extLst>
              <a:ext uri="{FF2B5EF4-FFF2-40B4-BE49-F238E27FC236}">
                <a16:creationId xmlns:a16="http://schemas.microsoft.com/office/drawing/2014/main" id="{AA2A13CF-7291-CDCF-7455-DE55E75B83B4}"/>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9">
            <a:extLst>
              <a:ext uri="{FF2B5EF4-FFF2-40B4-BE49-F238E27FC236}">
                <a16:creationId xmlns:a16="http://schemas.microsoft.com/office/drawing/2014/main" id="{38921FFE-405C-E528-A267-8E1164AAABD5}"/>
              </a:ext>
            </a:extLst>
          </p:cNvPr>
          <p:cNvSpPr txBox="1"/>
          <p:nvPr/>
        </p:nvSpPr>
        <p:spPr>
          <a:xfrm>
            <a:off x="-1" y="0"/>
            <a:ext cx="5442155" cy="323125"/>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sz="100" b="1" dirty="0">
              <a:solidFill>
                <a:srgbClr val="0C0C0C"/>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8CAD55C-004D-E60F-0A25-C5DADAABBA7E}"/>
              </a:ext>
            </a:extLst>
          </p:cNvPr>
          <p:cNvPicPr>
            <a:picLocks noChangeAspect="1"/>
          </p:cNvPicPr>
          <p:nvPr/>
        </p:nvPicPr>
        <p:blipFill>
          <a:blip r:embed="rId4"/>
          <a:stretch>
            <a:fillRect/>
          </a:stretch>
        </p:blipFill>
        <p:spPr>
          <a:xfrm>
            <a:off x="2165813" y="1718185"/>
            <a:ext cx="4686300" cy="2295525"/>
          </a:xfrm>
          <a:prstGeom prst="rect">
            <a:avLst/>
          </a:prstGeom>
        </p:spPr>
      </p:pic>
    </p:spTree>
    <p:extLst>
      <p:ext uri="{BB962C8B-B14F-4D97-AF65-F5344CB8AC3E}">
        <p14:creationId xmlns:p14="http://schemas.microsoft.com/office/powerpoint/2010/main" val="21814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a:extLst>
            <a:ext uri="{FF2B5EF4-FFF2-40B4-BE49-F238E27FC236}">
              <a16:creationId xmlns:a16="http://schemas.microsoft.com/office/drawing/2014/main" id="{317F2CD8-80F7-FC30-BB71-18F168622220}"/>
            </a:ext>
          </a:extLst>
        </p:cNvPr>
        <p:cNvGrpSpPr/>
        <p:nvPr/>
      </p:nvGrpSpPr>
      <p:grpSpPr>
        <a:xfrm>
          <a:off x="0" y="0"/>
          <a:ext cx="0" cy="0"/>
          <a:chOff x="0" y="0"/>
          <a:chExt cx="0" cy="0"/>
        </a:xfrm>
      </p:grpSpPr>
      <p:cxnSp>
        <p:nvCxnSpPr>
          <p:cNvPr id="217" name="Google Shape;217;p27">
            <a:extLst>
              <a:ext uri="{FF2B5EF4-FFF2-40B4-BE49-F238E27FC236}">
                <a16:creationId xmlns:a16="http://schemas.microsoft.com/office/drawing/2014/main" id="{78744015-7142-28E8-CEC1-64B8F0EB73C0}"/>
              </a:ext>
            </a:extLst>
          </p:cNvPr>
          <p:cNvCxnSpPr/>
          <p:nvPr/>
        </p:nvCxnSpPr>
        <p:spPr>
          <a:xfrm>
            <a:off x="-9000" y="657982"/>
            <a:ext cx="9162000" cy="14400"/>
          </a:xfrm>
          <a:prstGeom prst="straightConnector1">
            <a:avLst/>
          </a:prstGeom>
          <a:noFill/>
          <a:ln w="9525" cap="flat" cmpd="sng">
            <a:solidFill>
              <a:srgbClr val="C00000"/>
            </a:solidFill>
            <a:prstDash val="solid"/>
            <a:miter lim="800000"/>
            <a:headEnd type="none" w="sm" len="sm"/>
            <a:tailEnd type="none" w="sm" len="sm"/>
          </a:ln>
        </p:spPr>
      </p:cxnSp>
      <p:pic>
        <p:nvPicPr>
          <p:cNvPr id="218" name="Google Shape;218;p27" descr="kle tech logo">
            <a:extLst>
              <a:ext uri="{FF2B5EF4-FFF2-40B4-BE49-F238E27FC236}">
                <a16:creationId xmlns:a16="http://schemas.microsoft.com/office/drawing/2014/main" id="{78FC617C-5BD0-D867-58AC-99D662BA314C}"/>
              </a:ext>
            </a:extLst>
          </p:cNvPr>
          <p:cNvPicPr preferRelativeResize="0"/>
          <p:nvPr/>
        </p:nvPicPr>
        <p:blipFill rotWithShape="1">
          <a:blip r:embed="rId3">
            <a:alphaModFix/>
          </a:blip>
          <a:srcRect/>
          <a:stretch/>
        </p:blipFill>
        <p:spPr>
          <a:xfrm>
            <a:off x="6680733" y="83375"/>
            <a:ext cx="2340425" cy="538450"/>
          </a:xfrm>
          <a:prstGeom prst="rect">
            <a:avLst/>
          </a:prstGeom>
          <a:noFill/>
          <a:ln>
            <a:noFill/>
          </a:ln>
        </p:spPr>
      </p:pic>
      <p:sp>
        <p:nvSpPr>
          <p:cNvPr id="219" name="Google Shape;219;p27">
            <a:extLst>
              <a:ext uri="{FF2B5EF4-FFF2-40B4-BE49-F238E27FC236}">
                <a16:creationId xmlns:a16="http://schemas.microsoft.com/office/drawing/2014/main" id="{F799AE29-196F-BC82-62B5-31618F6044A1}"/>
              </a:ext>
            </a:extLst>
          </p:cNvPr>
          <p:cNvSpPr txBox="1"/>
          <p:nvPr/>
        </p:nvSpPr>
        <p:spPr>
          <a:xfrm>
            <a:off x="261617" y="749314"/>
            <a:ext cx="8520600" cy="62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000"/>
              <a:buFont typeface="Arial"/>
              <a:buNone/>
            </a:pPr>
            <a:r>
              <a:rPr lang="en-US" sz="2500" b="1" dirty="0">
                <a:solidFill>
                  <a:srgbClr val="C00000"/>
                </a:solidFill>
                <a:latin typeface="Times New Roman"/>
                <a:ea typeface="Times New Roman"/>
                <a:cs typeface="Times New Roman"/>
                <a:sym typeface="Times New Roman"/>
              </a:rPr>
              <a:t>FUNCTIOANL REQUIREMENTS</a:t>
            </a:r>
            <a:endParaRPr sz="2500" b="1" i="0" u="none" strike="noStrike" cap="none" dirty="0">
              <a:solidFill>
                <a:srgbClr val="C00000"/>
              </a:solidFill>
              <a:latin typeface="Times New Roman"/>
              <a:ea typeface="Times New Roman"/>
              <a:cs typeface="Times New Roman"/>
              <a:sym typeface="Times New Roman"/>
            </a:endParaRPr>
          </a:p>
        </p:txBody>
      </p:sp>
      <p:sp>
        <p:nvSpPr>
          <p:cNvPr id="220" name="Google Shape;220;p27">
            <a:extLst>
              <a:ext uri="{FF2B5EF4-FFF2-40B4-BE49-F238E27FC236}">
                <a16:creationId xmlns:a16="http://schemas.microsoft.com/office/drawing/2014/main" id="{7B1EA6E6-7DFF-7CA0-6059-7B7FA9E1AA29}"/>
              </a:ext>
            </a:extLst>
          </p:cNvPr>
          <p:cNvSpPr txBox="1"/>
          <p:nvPr/>
        </p:nvSpPr>
        <p:spPr>
          <a:xfrm>
            <a:off x="275928" y="1298732"/>
            <a:ext cx="8410871" cy="3662511"/>
          </a:xfrm>
          <a:prstGeom prst="rect">
            <a:avLst/>
          </a:prstGeom>
          <a:noFill/>
          <a:ln>
            <a:noFill/>
          </a:ln>
        </p:spPr>
        <p:txBody>
          <a:bodyPr spcFirstLastPara="1" wrap="square" lIns="91425" tIns="91425" rIns="91425" bIns="91425" anchor="t" anchorCtr="0">
            <a:spAutoFit/>
          </a:bodyPr>
          <a:lstStyle/>
          <a:p>
            <a:pPr marL="379730" indent="-342900" algn="just">
              <a:spcAft>
                <a:spcPts val="950"/>
              </a:spcAft>
              <a:buFont typeface="+mj-lt"/>
              <a:buAutoNum type="arabicPeriod"/>
            </a:pPr>
            <a:r>
              <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User Registration &amp; Authentication: </a:t>
            </a: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Donors and recipients can register with personal and medical details.</a:t>
            </a:r>
          </a:p>
          <a:p>
            <a:pPr marL="379730" indent="-342900" algn="just">
              <a:spcAft>
                <a:spcPts val="950"/>
              </a:spcAft>
              <a:buFont typeface="+mj-lt"/>
              <a:buAutoNum type="arabicPeriod"/>
            </a:pPr>
            <a:r>
              <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Donor Management: </a:t>
            </a: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Users can register as donors, update personal details, and view donation history.</a:t>
            </a:r>
          </a:p>
          <a:p>
            <a:pPr marL="379730" indent="-342900" algn="just">
              <a:spcAft>
                <a:spcPts val="950"/>
              </a:spcAft>
              <a:buFont typeface="+mj-lt"/>
              <a:buAutoNum type="arabicPeriod"/>
            </a:pPr>
            <a:r>
              <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Recipient Management: </a:t>
            </a: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Patients can register as recipients and input necessary medical data for organ matching.</a:t>
            </a:r>
          </a:p>
          <a:p>
            <a:pPr marL="379730" indent="-342900" algn="just">
              <a:spcAft>
                <a:spcPts val="950"/>
              </a:spcAft>
              <a:buFont typeface="+mj-lt"/>
              <a:buAutoNum type="arabicPeriod"/>
            </a:pPr>
            <a:r>
              <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Organ Matching System: </a:t>
            </a: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System matches donors and recipients based on compatibility criteria.</a:t>
            </a:r>
          </a:p>
          <a:p>
            <a:pPr marL="379730" indent="-342900" algn="just">
              <a:spcAft>
                <a:spcPts val="950"/>
              </a:spcAft>
              <a:buFont typeface="+mj-lt"/>
              <a:buAutoNum type="arabicPeriod"/>
            </a:pPr>
            <a:r>
              <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Notification System: </a:t>
            </a: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Alerts and notifications are sent to hospitals, recipients, and donors about matches.</a:t>
            </a:r>
          </a:p>
          <a:p>
            <a:pPr marL="379730" indent="-342900" algn="just">
              <a:spcAft>
                <a:spcPts val="950"/>
              </a:spcAft>
              <a:buFont typeface="+mj-lt"/>
              <a:buAutoNum type="arabicPeriod"/>
            </a:pPr>
            <a:r>
              <a:rPr lang="en-US" sz="1600" b="1"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Medical Report Management: </a:t>
            </a:r>
            <a:r>
              <a:rPr lang="en-US" sz="1600" kern="1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Secure storage of donor and recipient medical records.</a:t>
            </a:r>
          </a:p>
        </p:txBody>
      </p:sp>
      <p:sp>
        <p:nvSpPr>
          <p:cNvPr id="221" name="Google Shape;221;p27">
            <a:extLst>
              <a:ext uri="{FF2B5EF4-FFF2-40B4-BE49-F238E27FC236}">
                <a16:creationId xmlns:a16="http://schemas.microsoft.com/office/drawing/2014/main" id="{326C3293-5599-CE6D-1C09-C979D1FAEE08}"/>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US">
                <a:latin typeface="Arial"/>
                <a:ea typeface="Arial"/>
                <a:cs typeface="Arial"/>
                <a:sym typeface="Arial"/>
              </a:rPr>
              <a:t>9</a:t>
            </a:fld>
            <a:endParaRPr>
              <a:latin typeface="Arial"/>
              <a:ea typeface="Arial"/>
              <a:cs typeface="Arial"/>
              <a:sym typeface="Arial"/>
            </a:endParaRPr>
          </a:p>
        </p:txBody>
      </p:sp>
      <p:sp>
        <p:nvSpPr>
          <p:cNvPr id="222" name="Google Shape;222;p27">
            <a:extLst>
              <a:ext uri="{FF2B5EF4-FFF2-40B4-BE49-F238E27FC236}">
                <a16:creationId xmlns:a16="http://schemas.microsoft.com/office/drawing/2014/main" id="{BB1E1BE9-59CC-F2EC-C483-C62688E2A7B7}"/>
              </a:ext>
            </a:extLst>
          </p:cNvPr>
          <p:cNvSpPr txBox="1"/>
          <p:nvPr/>
        </p:nvSpPr>
        <p:spPr>
          <a:xfrm>
            <a:off x="6923675" y="4659925"/>
            <a:ext cx="169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7">
            <a:extLst>
              <a:ext uri="{FF2B5EF4-FFF2-40B4-BE49-F238E27FC236}">
                <a16:creationId xmlns:a16="http://schemas.microsoft.com/office/drawing/2014/main" id="{FAA86364-A878-92C2-72A3-0BF3B5339464}"/>
              </a:ext>
            </a:extLst>
          </p:cNvPr>
          <p:cNvSpPr txBox="1"/>
          <p:nvPr/>
        </p:nvSpPr>
        <p:spPr>
          <a:xfrm>
            <a:off x="0" y="29475"/>
            <a:ext cx="5434781" cy="323125"/>
          </a:xfrm>
          <a:prstGeom prst="rect">
            <a:avLst/>
          </a:prstGeom>
          <a:noFill/>
          <a:ln>
            <a:noFill/>
          </a:ln>
        </p:spPr>
        <p:txBody>
          <a:bodyPr spcFirstLastPara="1" wrap="square" lIns="91425" tIns="45700" rIns="91425" bIns="45700" anchor="t" anchorCtr="0">
            <a:spAutoFit/>
          </a:bodyPr>
          <a:lstStyle/>
          <a:p>
            <a:pPr algn="ctr">
              <a:buClr>
                <a:schemeClr val="dk1"/>
              </a:buClr>
            </a:pPr>
            <a:r>
              <a:rPr lang="en-US" b="1" dirty="0">
                <a:solidFill>
                  <a:schemeClr val="tx1"/>
                </a:solidFill>
                <a:latin typeface="Times New Roman"/>
                <a:ea typeface="Roboto Black"/>
                <a:cs typeface="Times New Roman"/>
                <a:sym typeface="Times New Roman"/>
              </a:rPr>
              <a:t>ORGAN DONATION AND TRANSPLANT MATCHING SYSTEM</a:t>
            </a:r>
            <a:endParaRPr lang="en-US" b="1" dirty="0">
              <a:solidFill>
                <a:schemeClr val="tx1"/>
              </a:solidFill>
              <a:latin typeface="Roboto Black"/>
              <a:ea typeface="Roboto Black"/>
              <a:cs typeface="Roboto Black"/>
              <a:sym typeface="Roboto Black"/>
            </a:endParaRPr>
          </a:p>
          <a:p>
            <a:pPr marL="0" lvl="0" indent="0" algn="ctr" rtl="0">
              <a:spcBef>
                <a:spcPts val="0"/>
              </a:spcBef>
              <a:spcAft>
                <a:spcPts val="0"/>
              </a:spcAft>
              <a:buClr>
                <a:schemeClr val="dk1"/>
              </a:buClr>
              <a:buFont typeface="Arial"/>
              <a:buNone/>
            </a:pPr>
            <a:endParaRPr lang="en-US" sz="100" b="1" dirty="0">
              <a:solidFill>
                <a:srgbClr val="0C0C0C"/>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835585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TotalTime>
  <Words>1047</Words>
  <Application>Microsoft Office PowerPoint</Application>
  <PresentationFormat>On-screen Show (16:9)</PresentationFormat>
  <Paragraphs>137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Arial MT</vt:lpstr>
      <vt:lpstr>Arial</vt:lpstr>
      <vt:lpstr>Roboto Black</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Anusha</dc:creator>
  <cp:lastModifiedBy>Akshata Saunshi</cp:lastModifiedBy>
  <cp:revision>29</cp:revision>
  <dcterms:modified xsi:type="dcterms:W3CDTF">2025-03-07T09:34:54Z</dcterms:modified>
</cp:coreProperties>
</file>