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5"/>
  </p:notesMasterIdLst>
  <p:sldIdLst>
    <p:sldId id="256" r:id="rId2"/>
    <p:sldId id="257" r:id="rId3"/>
    <p:sldId id="258" r:id="rId4"/>
    <p:sldId id="260" r:id="rId5"/>
    <p:sldId id="261" r:id="rId6"/>
    <p:sldId id="273" r:id="rId7"/>
    <p:sldId id="321" r:id="rId8"/>
    <p:sldId id="324" r:id="rId9"/>
    <p:sldId id="325" r:id="rId10"/>
    <p:sldId id="326" r:id="rId11"/>
    <p:sldId id="327" r:id="rId12"/>
    <p:sldId id="328" r:id="rId13"/>
    <p:sldId id="329" r:id="rId14"/>
    <p:sldId id="330" r:id="rId15"/>
    <p:sldId id="331" r:id="rId16"/>
    <p:sldId id="332" r:id="rId17"/>
    <p:sldId id="333" r:id="rId18"/>
    <p:sldId id="277" r:id="rId19"/>
    <p:sldId id="278" r:id="rId20"/>
    <p:sldId id="322" r:id="rId21"/>
    <p:sldId id="323" r:id="rId22"/>
    <p:sldId id="279" r:id="rId23"/>
    <p:sldId id="31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2EC94-01FB-4E44-AEC5-130DC58525FF}">
  <a:tblStyle styleId="{8872EC94-01FB-4E44-AEC5-130DC58525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06" autoAdjust="0"/>
  </p:normalViewPr>
  <p:slideViewPr>
    <p:cSldViewPr snapToGrid="0">
      <p:cViewPr varScale="1">
        <p:scale>
          <a:sx n="140" d="100"/>
          <a:sy n="140" d="100"/>
        </p:scale>
        <p:origin x="774" y="-1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78C41EC-C955-CDBB-20A8-328A9EB1771A}"/>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00177360-20E3-6365-CE91-70BFB580A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6DADB75A-CB8E-0C95-DE07-34DCAC81FBA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7888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C6576621-32E3-1E60-4E11-2DA6CDD1B09F}"/>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0D454675-5791-307A-837E-55B32C714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978B166F-F7D8-A1C3-89FD-6DAF9CDB78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252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74093BB3-0BC3-D022-9C2A-FDD93454D96C}"/>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3BA49BD0-CFFE-EE17-399E-E00D18DB5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52794950-50E4-7252-6EFA-0E9470494A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4912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71CAABC2-E243-9EE0-6FCF-D2C3DC23691E}"/>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285625C4-79DE-3C23-E622-C421A2513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1D35CB2B-0ACB-A536-31E8-F0D0A50C58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5302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B596180F-4B64-614E-9C97-39B2628352DC}"/>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23F1DB48-4068-E16F-CDF8-44D4216892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18808E40-133D-A3A4-A7B5-C5B8D802F8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560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3E22FC45-5180-50F9-A339-97FF64AE63BC}"/>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DE136E7D-E74B-279B-731E-926433C709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E48493F0-09E4-AD6D-E743-BA1174443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390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B6711DC-50EF-F0A5-D524-6593EAB40EF9}"/>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835E4780-D663-F16C-B87B-9541B2B08C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5479AF59-47C2-770E-1017-28781E07CE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4433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8DF9BCE4-201E-5426-06AD-740228BEB6EC}"/>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9EACD991-2721-81E3-6D8F-178385169D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2FD1994A-AD83-F5E9-2077-7C9DFEC3A6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590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57999306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1579993061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579993061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55E6F9A1-B2B3-5043-A2EA-E793423D5C77}"/>
            </a:ext>
          </a:extLst>
        </p:cNvPr>
        <p:cNvGrpSpPr/>
        <p:nvPr/>
      </p:nvGrpSpPr>
      <p:grpSpPr>
        <a:xfrm>
          <a:off x="0" y="0"/>
          <a:ext cx="0" cy="0"/>
          <a:chOff x="0" y="0"/>
          <a:chExt cx="0" cy="0"/>
        </a:xfrm>
      </p:grpSpPr>
      <p:sp>
        <p:nvSpPr>
          <p:cNvPr id="270" name="Google Shape;270;g31579993061_1_61:notes">
            <a:extLst>
              <a:ext uri="{FF2B5EF4-FFF2-40B4-BE49-F238E27FC236}">
                <a16:creationId xmlns:a16="http://schemas.microsoft.com/office/drawing/2014/main" id="{B885AD19-CCF4-F163-666A-BDE8476B59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a:extLst>
              <a:ext uri="{FF2B5EF4-FFF2-40B4-BE49-F238E27FC236}">
                <a16:creationId xmlns:a16="http://schemas.microsoft.com/office/drawing/2014/main" id="{CB7E5864-E99E-51DD-B801-3FA1D025A6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9963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BD80254D-3D3D-CA1F-AA0E-33957D978B65}"/>
            </a:ext>
          </a:extLst>
        </p:cNvPr>
        <p:cNvGrpSpPr/>
        <p:nvPr/>
      </p:nvGrpSpPr>
      <p:grpSpPr>
        <a:xfrm>
          <a:off x="0" y="0"/>
          <a:ext cx="0" cy="0"/>
          <a:chOff x="0" y="0"/>
          <a:chExt cx="0" cy="0"/>
        </a:xfrm>
      </p:grpSpPr>
      <p:sp>
        <p:nvSpPr>
          <p:cNvPr id="270" name="Google Shape;270;g31579993061_1_61:notes">
            <a:extLst>
              <a:ext uri="{FF2B5EF4-FFF2-40B4-BE49-F238E27FC236}">
                <a16:creationId xmlns:a16="http://schemas.microsoft.com/office/drawing/2014/main" id="{CDCD2FA2-2C7C-732D-BE05-82A0A41A8B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a:extLst>
              <a:ext uri="{FF2B5EF4-FFF2-40B4-BE49-F238E27FC236}">
                <a16:creationId xmlns:a16="http://schemas.microsoft.com/office/drawing/2014/main" id="{7924E125-0F60-DCD7-6248-4890E70894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1697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1579993061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1579993061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1" name="Google Shape;8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5799930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315799930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57999306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1579993061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5799930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1579993061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5799930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579993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2D4FA4F-8943-97E3-551E-8A5BE21189BB}"/>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FBA852C8-DB47-58BD-AEB4-A02EB9A197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328DAF3B-77C6-6A78-D0C1-5E7E11F9F2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92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B3819D47-86A8-942E-8DC4-45AB21245C3A}"/>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5264673C-3FFD-306D-55D6-06F41FF0E1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85BD0F55-6451-2973-F067-2853C0D659F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871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F91DBB39-286A-F3DF-1380-9D440C452797}"/>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2F0F8465-9934-18AF-3213-A70A928E8F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3D38FF48-05A4-2113-2954-A28ACED0BD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803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1" name="Google Shape;21;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 name="Google Shape;29;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10" descr="kle tech logo"/>
          <p:cNvPicPr preferRelativeResize="0"/>
          <p:nvPr/>
        </p:nvPicPr>
        <p:blipFill rotWithShape="1">
          <a:blip r:embed="rId3">
            <a:alphaModFix/>
          </a:blip>
          <a:srcRect/>
          <a:stretch/>
        </p:blipFill>
        <p:spPr>
          <a:xfrm>
            <a:off x="2860274" y="103803"/>
            <a:ext cx="3423452" cy="616296"/>
          </a:xfrm>
          <a:prstGeom prst="rect">
            <a:avLst/>
          </a:prstGeom>
          <a:noFill/>
          <a:ln>
            <a:noFill/>
          </a:ln>
        </p:spPr>
      </p:pic>
      <p:cxnSp>
        <p:nvCxnSpPr>
          <p:cNvPr id="44" name="Google Shape;44;p10"/>
          <p:cNvCxnSpPr/>
          <p:nvPr/>
        </p:nvCxnSpPr>
        <p:spPr>
          <a:xfrm>
            <a:off x="-9000" y="1033845"/>
            <a:ext cx="9162000" cy="14400"/>
          </a:xfrm>
          <a:prstGeom prst="straightConnector1">
            <a:avLst/>
          </a:prstGeom>
          <a:noFill/>
          <a:ln w="9525" cap="flat" cmpd="sng">
            <a:solidFill>
              <a:srgbClr val="C00000"/>
            </a:solidFill>
            <a:prstDash val="solid"/>
            <a:miter lim="800000"/>
            <a:headEnd type="none" w="sm" len="sm"/>
            <a:tailEnd type="none" w="sm" len="sm"/>
          </a:ln>
        </p:spPr>
      </p:cxnSp>
      <p:sp>
        <p:nvSpPr>
          <p:cNvPr id="45" name="Google Shape;45;p10"/>
          <p:cNvSpPr txBox="1"/>
          <p:nvPr/>
        </p:nvSpPr>
        <p:spPr>
          <a:xfrm>
            <a:off x="603150" y="678950"/>
            <a:ext cx="79377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rgbClr val="C00000"/>
                </a:solidFill>
                <a:latin typeface="Times New Roman"/>
                <a:ea typeface="Times New Roman"/>
                <a:cs typeface="Times New Roman"/>
                <a:sym typeface="Times New Roman"/>
              </a:rPr>
              <a:t>Department of MCA</a:t>
            </a:r>
            <a:endParaRPr sz="1800" b="0" i="0" u="none" strike="noStrike" cap="none">
              <a:solidFill>
                <a:srgbClr val="000000"/>
              </a:solidFill>
              <a:latin typeface="Times New Roman"/>
              <a:ea typeface="Times New Roman"/>
              <a:cs typeface="Times New Roman"/>
              <a:sym typeface="Times New Roman"/>
            </a:endParaRPr>
          </a:p>
        </p:txBody>
      </p:sp>
      <p:sp>
        <p:nvSpPr>
          <p:cNvPr id="46" name="Google Shape;46;p10"/>
          <p:cNvSpPr txBox="1"/>
          <p:nvPr/>
        </p:nvSpPr>
        <p:spPr>
          <a:xfrm>
            <a:off x="3430800" y="1370153"/>
            <a:ext cx="2282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  Industrial Project o</a:t>
            </a:r>
            <a:r>
              <a:rPr lang="en-US" dirty="0"/>
              <a:t>n</a:t>
            </a:r>
            <a:endParaRPr sz="1400" b="0" i="0" u="none" strike="noStrike" cap="none" dirty="0">
              <a:solidFill>
                <a:srgbClr val="000000"/>
              </a:solidFill>
              <a:latin typeface="Arial"/>
              <a:ea typeface="Arial"/>
              <a:cs typeface="Arial"/>
              <a:sym typeface="Arial"/>
            </a:endParaRPr>
          </a:p>
        </p:txBody>
      </p:sp>
      <p:sp>
        <p:nvSpPr>
          <p:cNvPr id="47" name="Google Shape;47;p10"/>
          <p:cNvSpPr txBox="1"/>
          <p:nvPr/>
        </p:nvSpPr>
        <p:spPr>
          <a:xfrm>
            <a:off x="253650" y="1770353"/>
            <a:ext cx="8636700" cy="7293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4800" dirty="0">
                <a:solidFill>
                  <a:srgbClr val="C00000"/>
                </a:solidFill>
              </a:rPr>
              <a:t> </a:t>
            </a:r>
            <a:r>
              <a:rPr lang="en-US" sz="2590" b="1" dirty="0">
                <a:solidFill>
                  <a:srgbClr val="C00000"/>
                </a:solidFill>
                <a:latin typeface="Times New Roman" panose="02020603050405020304" pitchFamily="18" charset="0"/>
                <a:cs typeface="Times New Roman" panose="02020603050405020304" pitchFamily="18" charset="0"/>
              </a:rPr>
              <a:t>CIVICCONNECT: A MERN-BASED PUBLIC GRIEVANCE MANAGEMENT SYSTEM</a:t>
            </a:r>
            <a:endParaRPr sz="2590" b="1" dirty="0">
              <a:solidFill>
                <a:srgbClr val="C00000"/>
              </a:solidFill>
              <a:latin typeface="Times New Roman" panose="02020603050405020304" pitchFamily="18" charset="0"/>
              <a:ea typeface="Roboto Black"/>
              <a:cs typeface="Times New Roman" panose="02020603050405020304" pitchFamily="18" charset="0"/>
              <a:sym typeface="Roboto Black"/>
            </a:endParaRPr>
          </a:p>
        </p:txBody>
      </p:sp>
      <p:sp>
        <p:nvSpPr>
          <p:cNvPr id="48" name="Google Shape;48;p10"/>
          <p:cNvSpPr txBox="1"/>
          <p:nvPr/>
        </p:nvSpPr>
        <p:spPr>
          <a:xfrm>
            <a:off x="2378732" y="2755733"/>
            <a:ext cx="3966300" cy="1104888"/>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2000" dirty="0">
                <a:latin typeface="Times New Roman"/>
                <a:ea typeface="Times New Roman"/>
                <a:cs typeface="Times New Roman"/>
                <a:sym typeface="Times New Roman"/>
              </a:rPr>
              <a:t>    </a:t>
            </a:r>
            <a:r>
              <a:rPr lang="en-US" sz="1600" b="0" i="0" u="none" strike="noStrike" cap="none" dirty="0">
                <a:solidFill>
                  <a:srgbClr val="000000"/>
                </a:solidFill>
                <a:latin typeface="Times New Roman"/>
                <a:ea typeface="Times New Roman"/>
                <a:cs typeface="Times New Roman"/>
                <a:sym typeface="Times New Roman"/>
              </a:rPr>
              <a:t>Presenter:</a:t>
            </a:r>
            <a:endParaRPr sz="1600" dirty="0"/>
          </a:p>
          <a:p>
            <a:pPr marL="0" marR="0" lvl="0" indent="0" algn="ctr" rtl="0">
              <a:lnSpc>
                <a:spcPct val="115000"/>
              </a:lnSpc>
              <a:spcBef>
                <a:spcPts val="0"/>
              </a:spcBef>
              <a:spcAft>
                <a:spcPts val="0"/>
              </a:spcAft>
              <a:buClr>
                <a:srgbClr val="000000"/>
              </a:buClr>
              <a:buSzPts val="2200"/>
              <a:buFont typeface="Arial"/>
              <a:buNone/>
            </a:pPr>
            <a:r>
              <a:rPr lang="en-US" sz="1600" b="1" dirty="0">
                <a:latin typeface="Times New Roman"/>
                <a:ea typeface="Times New Roman"/>
                <a:cs typeface="Times New Roman"/>
                <a:sym typeface="Times New Roman"/>
              </a:rPr>
              <a:t> Dayanandayya H</a:t>
            </a:r>
            <a:endParaRPr sz="1600" dirty="0"/>
          </a:p>
          <a:p>
            <a:pPr marL="0" marR="0" lvl="0" indent="0" algn="l" rtl="0">
              <a:lnSpc>
                <a:spcPct val="115000"/>
              </a:lnSpc>
              <a:spcBef>
                <a:spcPts val="0"/>
              </a:spcBef>
              <a:spcAft>
                <a:spcPts val="0"/>
              </a:spcAft>
              <a:buClr>
                <a:srgbClr val="000000"/>
              </a:buClr>
              <a:buSzPts val="2200"/>
              <a:buFont typeface="Arial"/>
              <a:buNone/>
            </a:pPr>
            <a:r>
              <a:rPr lang="en-US" sz="1600" b="1" dirty="0">
                <a:latin typeface="Times New Roman"/>
                <a:ea typeface="Times New Roman"/>
                <a:cs typeface="Times New Roman"/>
                <a:sym typeface="Times New Roman"/>
              </a:rPr>
              <a:t>                       (01FE22BCA036)</a:t>
            </a:r>
            <a:r>
              <a:rPr lang="en-US" sz="1600" b="1" i="0" u="none" strike="noStrike" cap="none" dirty="0">
                <a:solidFill>
                  <a:srgbClr val="000000"/>
                </a:solidFill>
                <a:latin typeface="Times New Roman"/>
                <a:ea typeface="Times New Roman"/>
                <a:cs typeface="Times New Roman"/>
                <a:sym typeface="Times New Roman"/>
              </a:rPr>
              <a:t>  </a:t>
            </a:r>
            <a:endParaRPr sz="1600" dirty="0"/>
          </a:p>
        </p:txBody>
      </p:sp>
      <p:sp>
        <p:nvSpPr>
          <p:cNvPr id="49" name="Google Shape;49;p10"/>
          <p:cNvSpPr txBox="1"/>
          <p:nvPr/>
        </p:nvSpPr>
        <p:spPr>
          <a:xfrm>
            <a:off x="3164263" y="3912272"/>
            <a:ext cx="2601900" cy="75094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1600" b="0" i="0" u="none" strike="noStrike" cap="none" dirty="0">
                <a:solidFill>
                  <a:srgbClr val="000000"/>
                </a:solidFill>
                <a:latin typeface="Times New Roman"/>
                <a:ea typeface="Times New Roman"/>
                <a:cs typeface="Times New Roman"/>
                <a:sym typeface="Times New Roman"/>
              </a:rPr>
              <a:t>Under the guidance of:</a:t>
            </a:r>
            <a:endParaRPr sz="16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r>
              <a:rPr lang="en-US" sz="1600" b="1" i="0" u="none" strike="noStrike" cap="none" dirty="0">
                <a:solidFill>
                  <a:srgbClr val="000000"/>
                </a:solidFill>
                <a:latin typeface="Times New Roman"/>
                <a:ea typeface="Times New Roman"/>
                <a:cs typeface="Times New Roman"/>
                <a:sym typeface="Times New Roman"/>
              </a:rPr>
              <a:t>Prof .Shilpa Hiremath</a:t>
            </a:r>
            <a:endParaRPr sz="1600" b="1" i="0" u="none" strike="noStrike" cap="none" dirty="0">
              <a:solidFill>
                <a:srgbClr val="000000"/>
              </a:solidFill>
              <a:latin typeface="Times New Roman"/>
              <a:ea typeface="Times New Roman"/>
              <a:cs typeface="Times New Roman"/>
              <a:sym typeface="Times New Roman"/>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D5472217-99A7-F6EA-A58D-3374201C99E3}"/>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CF963002-5CD1-A29D-AE9E-45FF4D22141F}"/>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567A328E-6682-F5C5-2191-7636876C263F}"/>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852937DA-75F8-8752-C4F7-1648C4195942}"/>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latin typeface="Times New Roman" panose="02020603050405020304" pitchFamily="18" charset="0"/>
                <a:ea typeface="Times New Roman" panose="02020603050405020304" pitchFamily="18" charset="0"/>
              </a:rPr>
              <a:t>DATA FLOW DIAGRAM </a:t>
            </a:r>
            <a:r>
              <a:rPr lang="en-US" sz="2500" b="1" dirty="0">
                <a:solidFill>
                  <a:srgbClr val="FF0000"/>
                </a:solidFill>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EE3B3E27-AAD6-DE07-1CE4-15E046626120}"/>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63D82A52-A7F6-B353-4786-D1C88A1310BF}"/>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044CE215-4041-EC3F-6763-5CE14D6B49CD}"/>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002967F3-D8BA-565A-7F47-6F11CD6F2A04}"/>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182D7C4C-1BD4-C4EA-6FEE-EE61770FB1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1254" y="1620385"/>
            <a:ext cx="6349691" cy="2985733"/>
          </a:xfrm>
          <a:prstGeom prst="rect">
            <a:avLst/>
          </a:prstGeom>
        </p:spPr>
      </p:pic>
    </p:spTree>
    <p:extLst>
      <p:ext uri="{BB962C8B-B14F-4D97-AF65-F5344CB8AC3E}">
        <p14:creationId xmlns:p14="http://schemas.microsoft.com/office/powerpoint/2010/main" val="162051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B356F367-B35B-A052-9E44-37692E1DB6CA}"/>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54C8D73A-28F6-A4BE-E25C-55871170C98D}"/>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BCF3DEC1-7339-D8DC-3049-02A49AC4B898}"/>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DF14A559-7D5A-1B5F-CE69-69CC42F5A0AD}"/>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effectLst/>
                <a:latin typeface="Times New Roman" panose="02020603050405020304" pitchFamily="18" charset="0"/>
                <a:ea typeface="Times New Roman" panose="02020603050405020304" pitchFamily="18" charset="0"/>
              </a:rPr>
              <a:t>DATA FLOW DIAGRAM:</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9CE37344-8FCE-41DB-4311-5C4A9755C1ED}"/>
              </a:ext>
            </a:extLst>
          </p:cNvPr>
          <p:cNvSpPr txBox="1"/>
          <p:nvPr/>
        </p:nvSpPr>
        <p:spPr>
          <a:xfrm>
            <a:off x="112358" y="1491233"/>
            <a:ext cx="8634450" cy="3631733"/>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r>
              <a:rPr lang="en-US" sz="1600" dirty="0">
                <a:solidFill>
                  <a:srgbClr val="222222"/>
                </a:solidFill>
                <a:highlight>
                  <a:schemeClr val="lt1"/>
                </a:highlight>
                <a:latin typeface="Times New Roman"/>
                <a:ea typeface="Times New Roman"/>
                <a:cs typeface="Times New Roman"/>
                <a:sym typeface="Times New Roman"/>
              </a:rPr>
              <a:t>The CivicConnect Data Flow Diagram (DFD) illustrates how data moves within the system, ensuring efficient complaint management. Citizens register or log in, and their credentials are verified before they can submit complaints. The system stores complaints in MongoDB and assigns them to the relevant department. Officials manage complaints through the Complaint Management module, updating their status. Citizens receive real-time updates and email notifications. Administrators oversee users, assign officials, and monitor complaint resolution, ensuring transparency, security, and efficient governance.</a:t>
            </a: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31F36C9F-3E1A-5037-8466-42045190B6EB}"/>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15B3DCCA-E811-AA3A-9CD6-A5EB231BC0D2}"/>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940B99DA-3A6E-BCBE-B1A3-81B4C0A539A0}"/>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282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B9239AE-522E-15AC-338A-E5D4E3791650}"/>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494DD0D0-8C78-FCE4-CB73-F56CCE76181E}"/>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9CD1F876-0921-0D5C-620F-B3DCE31E664C}"/>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A3006A63-ACC4-BE77-7231-CF5F735F00A9}"/>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effectLst/>
                <a:latin typeface="Times New Roman" panose="02020603050405020304" pitchFamily="18" charset="0"/>
                <a:ea typeface="Times New Roman" panose="02020603050405020304" pitchFamily="18" charset="0"/>
              </a:rPr>
              <a:t>SEQUENCE DIAGRAM :</a:t>
            </a:r>
            <a:r>
              <a:rPr lang="en-US" sz="2500" b="1" dirty="0">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76758EA8-753A-129B-88E5-6012AA279FC9}"/>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E1CEE96F-DC51-4129-7395-F7AD0A2B0399}"/>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24E74F96-6F6B-C316-E8EC-C47D25B0C8AE}"/>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A6FA99FC-7A66-FB7F-2D4C-20EA90E0652A}"/>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7856A972-1908-047B-A157-747A26969EFC}"/>
              </a:ext>
            </a:extLst>
          </p:cNvPr>
          <p:cNvPicPr>
            <a:picLocks noChangeAspect="1"/>
          </p:cNvPicPr>
          <p:nvPr/>
        </p:nvPicPr>
        <p:blipFill>
          <a:blip r:embed="rId4"/>
          <a:stretch>
            <a:fillRect/>
          </a:stretch>
        </p:blipFill>
        <p:spPr>
          <a:xfrm>
            <a:off x="1767523" y="1400708"/>
            <a:ext cx="5718274" cy="3742792"/>
          </a:xfrm>
          <a:prstGeom prst="rect">
            <a:avLst/>
          </a:prstGeom>
        </p:spPr>
      </p:pic>
    </p:spTree>
    <p:extLst>
      <p:ext uri="{BB962C8B-B14F-4D97-AF65-F5344CB8AC3E}">
        <p14:creationId xmlns:p14="http://schemas.microsoft.com/office/powerpoint/2010/main" val="268497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5D4B2AA8-F175-A217-9803-6DA80D64DA2D}"/>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2EEB6CFA-6289-4492-CD86-32FAC443C755}"/>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C8D4C8A6-F7A0-43F9-EDDF-6399EFC6284E}"/>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E5E48A9E-D739-DEA5-B464-158D92B4093E}"/>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buClr>
                <a:schemeClr val="dk1"/>
              </a:buClr>
              <a:buSzPts val="3000"/>
            </a:pPr>
            <a:r>
              <a:rPr lang="en-US" sz="2500" b="1" dirty="0">
                <a:solidFill>
                  <a:srgbClr val="FF0000"/>
                </a:solidFill>
                <a:effectLst/>
                <a:latin typeface="Times New Roman" panose="02020603050405020304" pitchFamily="18" charset="0"/>
                <a:ea typeface="Times New Roman" panose="02020603050405020304" pitchFamily="18" charset="0"/>
              </a:rPr>
              <a:t>SEQUENCE DIAGRAM :</a:t>
            </a:r>
            <a:r>
              <a:rPr lang="en-US" sz="2500" b="1" dirty="0">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67E3DBDB-E653-4A83-5448-D2BAF04C125C}"/>
              </a:ext>
            </a:extLst>
          </p:cNvPr>
          <p:cNvSpPr txBox="1"/>
          <p:nvPr/>
        </p:nvSpPr>
        <p:spPr>
          <a:xfrm>
            <a:off x="112358" y="1491233"/>
            <a:ext cx="8634450" cy="313929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r>
              <a:rPr lang="en-US" sz="1600">
                <a:solidFill>
                  <a:srgbClr val="222222"/>
                </a:solidFill>
                <a:highlight>
                  <a:schemeClr val="lt1"/>
                </a:highlight>
                <a:latin typeface="Times New Roman"/>
                <a:ea typeface="Times New Roman"/>
                <a:cs typeface="Times New Roman"/>
                <a:sym typeface="Times New Roman"/>
              </a:rPr>
              <a:t>The Sequence Diagram of CivicConnect illustrates the interaction between citizens, the system, officials, administrators, and the database for complaint management. A citizen registers or logs in, and the system validates credentials. After successful authentication, the citizen submits a complaint, which is stored in the database. The administrator assigns the complaint to an official, who views and updates the complaint status. The system notifies the citizen about status changes. This structured flow ensures efficient complaint handling, real-time updates, and role-based access for all users.</a:t>
            </a: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4F8C8A21-1256-8B22-C1AC-FD00D0B85806}"/>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66CB9ECD-2A87-F250-6A04-AC48393569CD}"/>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343C79C9-E443-7A7F-D9E2-E94A9F55602B}"/>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1017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56CECAFC-7640-105B-8391-F42D417C7D25}"/>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B7D3F327-2F18-B94F-36B0-F25250355807}"/>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ABCB0FE1-A9B7-6B93-D09E-0B540C762838}"/>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F524585B-E940-3146-8C81-E7EFF717784B}"/>
              </a:ext>
            </a:extLst>
          </p:cNvPr>
          <p:cNvSpPr txBox="1"/>
          <p:nvPr/>
        </p:nvSpPr>
        <p:spPr>
          <a:xfrm>
            <a:off x="427706" y="68527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IN" sz="2500" b="1" dirty="0">
                <a:solidFill>
                  <a:srgbClr val="FF0000"/>
                </a:solidFill>
              </a:rPr>
              <a:t>ENTITY-RELATIONSHIP DIAGRAM (ERD)</a:t>
            </a:r>
            <a:r>
              <a:rPr lang="en-US" sz="2500" b="1" dirty="0">
                <a:solidFill>
                  <a:srgbClr val="FF0000"/>
                </a:solidFill>
                <a:effectLst/>
                <a:latin typeface="Times New Roman" panose="02020603050405020304" pitchFamily="18" charset="0"/>
                <a:ea typeface="Times New Roman" panose="02020603050405020304" pitchFamily="18" charset="0"/>
              </a:rPr>
              <a:t>   : </a:t>
            </a:r>
            <a:endParaRPr lang="en-IN" sz="2500" dirty="0">
              <a:solidFill>
                <a:srgbClr val="FF0000"/>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7BE3262B-CA02-ADD0-D5D1-6C2DC06B6080}"/>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327E39FD-3C54-96EF-5888-D08B326D3AC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B99A1124-9C51-D977-36FA-0652FC5A83DB}"/>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0DC76F75-DD28-477E-CF14-0B8621BEBD5B}"/>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39246E13-E1ED-249D-586D-B0B3B667F160}"/>
              </a:ext>
            </a:extLst>
          </p:cNvPr>
          <p:cNvPicPr>
            <a:picLocks noChangeAspect="1"/>
          </p:cNvPicPr>
          <p:nvPr/>
        </p:nvPicPr>
        <p:blipFill>
          <a:blip r:embed="rId4"/>
          <a:stretch>
            <a:fillRect/>
          </a:stretch>
        </p:blipFill>
        <p:spPr>
          <a:xfrm>
            <a:off x="3129203" y="1259220"/>
            <a:ext cx="5273951" cy="3874259"/>
          </a:xfrm>
          <a:prstGeom prst="rect">
            <a:avLst/>
          </a:prstGeom>
        </p:spPr>
      </p:pic>
    </p:spTree>
    <p:extLst>
      <p:ext uri="{BB962C8B-B14F-4D97-AF65-F5344CB8AC3E}">
        <p14:creationId xmlns:p14="http://schemas.microsoft.com/office/powerpoint/2010/main" val="3775356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BBC4AC7E-8FCD-0390-44EC-6361D21B691C}"/>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8F46D2B9-56BA-1D6E-503F-2911F54A4317}"/>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06E65C4E-3A85-886F-9ADD-F368D2DCE23D}"/>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DD613CEE-3756-F552-D3FB-A17C9BE84723}"/>
              </a:ext>
            </a:extLst>
          </p:cNvPr>
          <p:cNvSpPr txBox="1"/>
          <p:nvPr/>
        </p:nvSpPr>
        <p:spPr>
          <a:xfrm>
            <a:off x="169283" y="859425"/>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effectLst/>
                <a:latin typeface="Times New Roman" panose="02020603050405020304" pitchFamily="18" charset="0"/>
                <a:ea typeface="Times New Roman" panose="02020603050405020304" pitchFamily="18" charset="0"/>
              </a:rPr>
              <a:t> </a:t>
            </a:r>
            <a:r>
              <a:rPr lang="en-IN" sz="2500" b="1" dirty="0">
                <a:solidFill>
                  <a:srgbClr val="FF0000"/>
                </a:solidFill>
              </a:rPr>
              <a:t> ENTITY-RELATIONSHIP DIAGRAM (ERD)</a:t>
            </a:r>
            <a:r>
              <a:rPr lang="en-US" sz="2500" b="1" dirty="0">
                <a:solidFill>
                  <a:srgbClr val="FF0000"/>
                </a:solidFill>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60394C83-213F-D757-29FB-1241DD42074F}"/>
              </a:ext>
            </a:extLst>
          </p:cNvPr>
          <p:cNvSpPr txBox="1"/>
          <p:nvPr/>
        </p:nvSpPr>
        <p:spPr>
          <a:xfrm>
            <a:off x="112358" y="1491233"/>
            <a:ext cx="8634450" cy="4124176"/>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r>
              <a:rPr lang="en-US" sz="1600">
                <a:solidFill>
                  <a:srgbClr val="222222"/>
                </a:solidFill>
                <a:highlight>
                  <a:schemeClr val="lt1"/>
                </a:highlight>
                <a:latin typeface="Times New Roman"/>
                <a:ea typeface="Times New Roman"/>
                <a:cs typeface="Times New Roman"/>
                <a:sym typeface="Times New Roman"/>
              </a:rPr>
              <a:t>The Entity-Relationship Diagram (ERD) for CivicConnect represents the database structure and relationships between key entities. The User entity stores citizen details, while Officials and Admins have extended roles. Users can file complaints, which belong to specific departments for resolution. Officials manage complaints, and Admins assign officials. A notification system ensures users receive updates. Relationships include one-to-many mappings for users filing complaints and receiving notifications. The ERD ensures efficient data organization, role-based access, and streamlined complaint resolution, improving civic engagement and governance.</a:t>
            </a:r>
          </a:p>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77F91AFF-3BBA-C323-FAA7-EC986CBDDBFE}"/>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E3063048-E000-4E25-6DAD-B4A0C0B1F60C}"/>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8D7C6F22-F0C2-4289-B0D7-1CD94AD0018C}"/>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6480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B13D3B4-2C7A-D393-BC67-EE8479DE5F14}"/>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45BB4934-5E4B-AEE2-ABEA-40094833F6EE}"/>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ED2382E5-9A7F-D15A-B7CB-F1DA6C678CC2}"/>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9DF3AED5-0034-2A53-F1A0-1816C8BED682}"/>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latin typeface="Times New Roman" panose="02020603050405020304" pitchFamily="18" charset="0"/>
                <a:ea typeface="Times New Roman" panose="02020603050405020304" pitchFamily="18" charset="0"/>
              </a:rPr>
              <a:t>CLASS DIAGRAM</a:t>
            </a:r>
            <a:r>
              <a:rPr lang="en-US" sz="2500" b="1" dirty="0">
                <a:solidFill>
                  <a:srgbClr val="FF0000"/>
                </a:solidFill>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516A3B41-4288-BF27-4DD0-39715E448E48}"/>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A769EF25-9E74-B54A-EA43-B28A0CC6A21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B1B1279F-2BF6-F2B7-C96C-616013B4E287}"/>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D6B4C46D-F14C-B692-2751-293D4AD227D6}"/>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A059879-A0E8-BF39-C44D-41DF7FBEC506}"/>
              </a:ext>
            </a:extLst>
          </p:cNvPr>
          <p:cNvPicPr>
            <a:picLocks noChangeAspect="1"/>
          </p:cNvPicPr>
          <p:nvPr/>
        </p:nvPicPr>
        <p:blipFill>
          <a:blip r:embed="rId4"/>
          <a:stretch>
            <a:fillRect/>
          </a:stretch>
        </p:blipFill>
        <p:spPr>
          <a:xfrm>
            <a:off x="1856319" y="1400709"/>
            <a:ext cx="5431362" cy="3532958"/>
          </a:xfrm>
          <a:prstGeom prst="rect">
            <a:avLst/>
          </a:prstGeom>
        </p:spPr>
      </p:pic>
    </p:spTree>
    <p:extLst>
      <p:ext uri="{BB962C8B-B14F-4D97-AF65-F5344CB8AC3E}">
        <p14:creationId xmlns:p14="http://schemas.microsoft.com/office/powerpoint/2010/main" val="3913546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6336D3AB-2198-C908-6894-31F81A559EDC}"/>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6F3433EF-05EE-D260-4867-B9793566DC13}"/>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107D8B8B-244A-1F2D-2F6B-456702C700E7}"/>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28A2FB0E-FC26-5F9E-F75E-3C70C2DB1679}"/>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latin typeface="Times New Roman" panose="02020603050405020304" pitchFamily="18" charset="0"/>
                <a:ea typeface="Times New Roman" panose="02020603050405020304" pitchFamily="18" charset="0"/>
              </a:rPr>
              <a:t>CLASS DIAGRAM</a:t>
            </a:r>
            <a:r>
              <a:rPr lang="en-US" sz="2500" b="1" dirty="0">
                <a:solidFill>
                  <a:srgbClr val="FF0000"/>
                </a:solidFill>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tabLst>
                <a:tab pos="685800" algn="l"/>
              </a:tabLst>
            </a:pP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6B89C9A7-1CE2-5F87-FA06-0B156B37FE35}"/>
              </a:ext>
            </a:extLst>
          </p:cNvPr>
          <p:cNvSpPr txBox="1"/>
          <p:nvPr/>
        </p:nvSpPr>
        <p:spPr>
          <a:xfrm>
            <a:off x="112358" y="1150039"/>
            <a:ext cx="8634450" cy="4616618"/>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r>
              <a:rPr lang="en-US" sz="1600" dirty="0">
                <a:solidFill>
                  <a:srgbClr val="222222"/>
                </a:solidFill>
                <a:highlight>
                  <a:schemeClr val="lt1"/>
                </a:highlight>
                <a:latin typeface="Times New Roman"/>
                <a:ea typeface="Times New Roman"/>
                <a:cs typeface="Times New Roman"/>
                <a:sym typeface="Times New Roman"/>
              </a:rPr>
              <a:t>A Class Diagram in CivicConnect represents the system’s object-oriented structure, showing classes, attributes, methods, and relationships. The User class includes attributes like ID, name, email, password, and role, with methods for registration and login. Officials and Admins inherit from User, adding complaint management and assignment functionalities. The Complaint class stores details like category, description, status, and timestamps. Notifications handle updates, linked to users. Departments ensure proper complaint routing. Relationships like inheritance (User → Official/Admin) and associations (User → Complaint, Official → Complaint) define interactions, ensuring a scalable and modular system design.</a:t>
            </a: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BFF3DEF2-82B3-B8F1-1267-87CE7BED6306}"/>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47DF58E2-EA5A-F581-CEDF-0170B4910E67}"/>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9DCBFB11-2B75-0770-94C0-6BCF04AED5E6}"/>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127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cxnSp>
        <p:nvCxnSpPr>
          <p:cNvPr id="262" name="Google Shape;262;p31"/>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63" name="Google Shape;263;p31"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64" name="Google Shape;264;p31"/>
          <p:cNvSpPr txBox="1"/>
          <p:nvPr/>
        </p:nvSpPr>
        <p:spPr>
          <a:xfrm>
            <a:off x="261617" y="765110"/>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MODULES </a:t>
            </a:r>
            <a:endParaRPr sz="2500" b="1" i="0" u="none" strike="noStrike" cap="none" dirty="0">
              <a:solidFill>
                <a:srgbClr val="C00000"/>
              </a:solidFill>
              <a:latin typeface="Times New Roman"/>
              <a:ea typeface="Times New Roman"/>
              <a:cs typeface="Times New Roman"/>
              <a:sym typeface="Times New Roman"/>
            </a:endParaRPr>
          </a:p>
        </p:txBody>
      </p:sp>
      <p:sp>
        <p:nvSpPr>
          <p:cNvPr id="265" name="Google Shape;265;p31"/>
          <p:cNvSpPr txBox="1"/>
          <p:nvPr/>
        </p:nvSpPr>
        <p:spPr>
          <a:xfrm>
            <a:off x="311700" y="1218965"/>
            <a:ext cx="8520600" cy="4247286"/>
          </a:xfrm>
          <a:prstGeom prst="rect">
            <a:avLst/>
          </a:prstGeom>
          <a:noFill/>
          <a:ln>
            <a:noFill/>
          </a:ln>
        </p:spPr>
        <p:txBody>
          <a:bodyPr spcFirstLastPara="1" wrap="square" lIns="91425" tIns="91425" rIns="91425" bIns="91425" anchor="t" anchorCtr="0">
            <a:spAutoFit/>
          </a:bodyPr>
          <a:lstStyle/>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User Authentication – </a:t>
            </a:r>
            <a:r>
              <a:rPr lang="en-US" sz="1600" dirty="0">
                <a:latin typeface="Times New Roman" panose="02020603050405020304" pitchFamily="18" charset="0"/>
                <a:cs typeface="Times New Roman" panose="02020603050405020304" pitchFamily="18" charset="0"/>
              </a:rPr>
              <a:t>Citizens and officials log in securely.</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Dashboard – </a:t>
            </a:r>
            <a:r>
              <a:rPr lang="en-US" sz="1600" dirty="0">
                <a:latin typeface="Times New Roman" panose="02020603050405020304" pitchFamily="18" charset="0"/>
                <a:cs typeface="Times New Roman" panose="02020603050405020304" pitchFamily="18" charset="0"/>
              </a:rPr>
              <a:t>Users access complaint submission, tracking, and updates.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Complaint Filing – </a:t>
            </a:r>
            <a:r>
              <a:rPr lang="en-US" sz="1600" dirty="0">
                <a:latin typeface="Times New Roman" panose="02020603050405020304" pitchFamily="18" charset="0"/>
                <a:cs typeface="Times New Roman" panose="02020603050405020304" pitchFamily="18" charset="0"/>
              </a:rPr>
              <a:t>Users file complaints with category selection and media upload</a:t>
            </a:r>
            <a:r>
              <a:rPr lang="en-US" sz="1600" b="1"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Assignment to Department – </a:t>
            </a:r>
            <a:r>
              <a:rPr lang="en-US" sz="1600" dirty="0">
                <a:latin typeface="Times New Roman" panose="02020603050405020304" pitchFamily="18" charset="0"/>
                <a:cs typeface="Times New Roman" panose="02020603050405020304" pitchFamily="18" charset="0"/>
              </a:rPr>
              <a:t>Complaints are routed to the relevant authority.</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Status Tracking – </a:t>
            </a:r>
            <a:r>
              <a:rPr lang="en-US" sz="1600" dirty="0">
                <a:latin typeface="Times New Roman" panose="02020603050405020304" pitchFamily="18" charset="0"/>
                <a:cs typeface="Times New Roman" panose="02020603050405020304" pitchFamily="18" charset="0"/>
              </a:rPr>
              <a:t>Officials update complaint progress</a:t>
            </a:r>
            <a:r>
              <a:rPr lang="en-US" sz="1600" b="1"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Notifications – </a:t>
            </a:r>
            <a:r>
              <a:rPr lang="en-US" sz="1600" dirty="0">
                <a:latin typeface="Times New Roman" panose="02020603050405020304" pitchFamily="18" charset="0"/>
                <a:cs typeface="Times New Roman" panose="02020603050405020304" pitchFamily="18" charset="0"/>
              </a:rPr>
              <a:t>Users get notified via email/SMS.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Resolution &amp; Feedback – </a:t>
            </a:r>
            <a:r>
              <a:rPr lang="en-US" sz="1600" dirty="0">
                <a:latin typeface="Times New Roman" panose="02020603050405020304" pitchFamily="18" charset="0"/>
                <a:cs typeface="Times New Roman" panose="02020603050405020304" pitchFamily="18" charset="0"/>
              </a:rPr>
              <a:t>Users provide feedback after resolution</a:t>
            </a:r>
            <a:r>
              <a:rPr lang="en-US" sz="1600" b="1"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Admin Dashboard – </a:t>
            </a:r>
            <a:r>
              <a:rPr lang="en-US" sz="1600" dirty="0">
                <a:latin typeface="Times New Roman" panose="02020603050405020304" pitchFamily="18" charset="0"/>
                <a:cs typeface="Times New Roman" panose="02020603050405020304" pitchFamily="18" charset="0"/>
              </a:rPr>
              <a:t>Admins track system performance and generate reports</a:t>
            </a:r>
            <a:r>
              <a:rPr lang="en-US" sz="1600" b="1"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Interactive Map – </a:t>
            </a:r>
            <a:r>
              <a:rPr lang="en-US" sz="1600" dirty="0">
                <a:latin typeface="Times New Roman" panose="02020603050405020304" pitchFamily="18" charset="0"/>
                <a:cs typeface="Times New Roman" panose="02020603050405020304" pitchFamily="18" charset="0"/>
              </a:rPr>
              <a:t>Displays complaints for better issue visualization</a:t>
            </a:r>
            <a:r>
              <a:rPr lang="en-US" sz="1600" b="1"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AI Chatbot (Future) – </a:t>
            </a:r>
            <a:r>
              <a:rPr lang="en-US" sz="1600" dirty="0">
                <a:latin typeface="Times New Roman" panose="02020603050405020304" pitchFamily="18" charset="0"/>
                <a:cs typeface="Times New Roman" panose="02020603050405020304" pitchFamily="18" charset="0"/>
              </a:rPr>
              <a:t>Guides users in submitting complaints.</a:t>
            </a:r>
          </a:p>
          <a:p>
            <a:pPr marL="114300" lvl="0" algn="just" rtl="0">
              <a:lnSpc>
                <a:spcPct val="150000"/>
              </a:lnSpc>
              <a:spcBef>
                <a:spcPts val="0"/>
              </a:spcBef>
              <a:spcAft>
                <a:spcPts val="0"/>
              </a:spcAft>
              <a:buClr>
                <a:schemeClr val="dk1"/>
              </a:buClr>
              <a:buSzPts val="1800"/>
            </a:pPr>
            <a:endParaRPr lang="en-I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66" name="Google Shape;26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
        <p:nvSpPr>
          <p:cNvPr id="267" name="Google Shape;267;p31"/>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73;p12">
            <a:extLst>
              <a:ext uri="{FF2B5EF4-FFF2-40B4-BE49-F238E27FC236}">
                <a16:creationId xmlns:a16="http://schemas.microsoft.com/office/drawing/2014/main" id="{3A32CE12-E441-2C8A-AFA9-C5C4FAF932B9}"/>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cxnSp>
        <p:nvCxnSpPr>
          <p:cNvPr id="273" name="Google Shape;273;p32"/>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TECHNOLOGIES</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p:cNvSpPr txBox="1"/>
          <p:nvPr/>
        </p:nvSpPr>
        <p:spPr>
          <a:xfrm>
            <a:off x="274558" y="1409264"/>
            <a:ext cx="8374500" cy="2557273"/>
          </a:xfrm>
          <a:prstGeom prst="rect">
            <a:avLst/>
          </a:prstGeom>
          <a:noFill/>
          <a:ln>
            <a:noFill/>
          </a:ln>
        </p:spPr>
        <p:txBody>
          <a:bodyPr spcFirstLastPara="1" wrap="square" lIns="91425" tIns="91425" rIns="91425" bIns="91425" anchor="t" anchorCtr="0">
            <a:spAutoFit/>
          </a:bodyPr>
          <a:lstStyle/>
          <a:p>
            <a:pPr marL="322580" indent="-285750" algn="just">
              <a:lnSpc>
                <a:spcPct val="111000"/>
              </a:lnSpc>
              <a:spcAft>
                <a:spcPts val="77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Frontend: React JS and </a:t>
            </a:r>
          </a:p>
          <a:p>
            <a:pPr marL="322580" indent="-285750" algn="just">
              <a:lnSpc>
                <a:spcPct val="111000"/>
              </a:lnSpc>
              <a:spcAft>
                <a:spcPts val="77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Backend: Node JS  , Express JS</a:t>
            </a:r>
          </a:p>
          <a:p>
            <a:pPr marL="322580" indent="-285750" algn="just">
              <a:lnSpc>
                <a:spcPct val="111000"/>
              </a:lnSpc>
              <a:spcAft>
                <a:spcPts val="95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Database: MongoDB</a:t>
            </a:r>
          </a:p>
          <a:p>
            <a:pPr marL="322580" indent="-285750" algn="just">
              <a:lnSpc>
                <a:spcPct val="111000"/>
              </a:lnSpc>
              <a:spcAft>
                <a:spcPts val="95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Other Tools:  GitHub </a:t>
            </a:r>
          </a:p>
          <a:p>
            <a:pPr marL="322580" indent="-285750" algn="just">
              <a:lnSpc>
                <a:spcPct val="111000"/>
              </a:lnSpc>
              <a:spcAft>
                <a:spcPts val="955"/>
              </a:spcAft>
              <a:buFont typeface="Wingdings" panose="05000000000000000000" pitchFamily="2" charset="2"/>
              <a:buChar char="§"/>
            </a:pPr>
            <a:endPar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p:txBody>
      </p:sp>
      <p:sp>
        <p:nvSpPr>
          <p:cNvPr id="277" name="Google Shape;27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
        <p:nvSpPr>
          <p:cNvPr id="278" name="Google Shape;278;p32"/>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87A095CA-1D7A-635A-542E-501389C88677}"/>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56" name="Google Shape;56;p11"/>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57" name="Google Shape;57;p11"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58" name="Google Shape;58;p11"/>
          <p:cNvSpPr txBox="1"/>
          <p:nvPr/>
        </p:nvSpPr>
        <p:spPr>
          <a:xfrm>
            <a:off x="261617" y="654778"/>
            <a:ext cx="8520600" cy="62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dirty="0">
                <a:solidFill>
                  <a:srgbClr val="C00000"/>
                </a:solidFill>
                <a:latin typeface="Times New Roman"/>
                <a:ea typeface="Times New Roman"/>
                <a:cs typeface="Times New Roman"/>
                <a:sym typeface="Times New Roman"/>
              </a:rPr>
              <a:t>STRUCTURE OF PRESENTATION</a:t>
            </a:r>
            <a:endParaRPr sz="3000" b="1" i="0" u="none" strike="noStrike" cap="none" dirty="0">
              <a:solidFill>
                <a:srgbClr val="C00000"/>
              </a:solidFill>
              <a:latin typeface="Times New Roman"/>
              <a:ea typeface="Times New Roman"/>
              <a:cs typeface="Times New Roman"/>
              <a:sym typeface="Times New Roman"/>
            </a:endParaRPr>
          </a:p>
        </p:txBody>
      </p:sp>
      <p:sp>
        <p:nvSpPr>
          <p:cNvPr id="59" name="Google Shape;59;p11"/>
          <p:cNvSpPr txBox="1"/>
          <p:nvPr/>
        </p:nvSpPr>
        <p:spPr>
          <a:xfrm>
            <a:off x="352944" y="1078094"/>
            <a:ext cx="5888044" cy="3852306"/>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100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Introduction</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Objectives</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Scope of the project</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System Requirements</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Methodology  </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Modules</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Technologies</a:t>
            </a: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Expected outcomes</a:t>
            </a: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Future Enhancements </a:t>
            </a:r>
            <a:endParaRPr sz="20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000" dirty="0">
                <a:solidFill>
                  <a:schemeClr val="dk1"/>
                </a:solidFill>
                <a:latin typeface="Times New Roman"/>
                <a:ea typeface="Times New Roman"/>
                <a:cs typeface="Times New Roman"/>
                <a:sym typeface="Times New Roman"/>
              </a:rPr>
              <a:t>Conclusion</a:t>
            </a:r>
            <a:endParaRPr sz="2000" dirty="0">
              <a:solidFill>
                <a:schemeClr val="dk1"/>
              </a:solidFill>
              <a:latin typeface="Times New Roman"/>
              <a:ea typeface="Times New Roman"/>
              <a:cs typeface="Times New Roman"/>
              <a:sym typeface="Times New Roman"/>
            </a:endParaRPr>
          </a:p>
        </p:txBody>
      </p:sp>
      <p:sp>
        <p:nvSpPr>
          <p:cNvPr id="60" name="Google Shape;6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
        <p:nvSpPr>
          <p:cNvPr id="61" name="Google Shape;61;p11"/>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DBDFAFFD-E5EE-B010-107F-45C23A627999}"/>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FC5C5A7E-B353-7176-2387-00E3EDC94BE9}"/>
            </a:ext>
          </a:extLst>
        </p:cNvPr>
        <p:cNvGrpSpPr/>
        <p:nvPr/>
      </p:nvGrpSpPr>
      <p:grpSpPr>
        <a:xfrm>
          <a:off x="0" y="0"/>
          <a:ext cx="0" cy="0"/>
          <a:chOff x="0" y="0"/>
          <a:chExt cx="0" cy="0"/>
        </a:xfrm>
      </p:grpSpPr>
      <p:cxnSp>
        <p:nvCxnSpPr>
          <p:cNvPr id="273" name="Google Shape;273;p32">
            <a:extLst>
              <a:ext uri="{FF2B5EF4-FFF2-40B4-BE49-F238E27FC236}">
                <a16:creationId xmlns:a16="http://schemas.microsoft.com/office/drawing/2014/main" id="{DEB08FB2-8EB0-2553-B118-FDF98E7CD569}"/>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a:extLst>
              <a:ext uri="{FF2B5EF4-FFF2-40B4-BE49-F238E27FC236}">
                <a16:creationId xmlns:a16="http://schemas.microsoft.com/office/drawing/2014/main" id="{CF464FE7-1AAC-E88C-86B6-8F65FF10DD0C}"/>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a:extLst>
              <a:ext uri="{FF2B5EF4-FFF2-40B4-BE49-F238E27FC236}">
                <a16:creationId xmlns:a16="http://schemas.microsoft.com/office/drawing/2014/main" id="{8FE2F35D-7E77-05EF-EFB0-856FFE34EC44}"/>
              </a:ext>
            </a:extLst>
          </p:cNvPr>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EXPECTED OUTCOMES </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a:extLst>
              <a:ext uri="{FF2B5EF4-FFF2-40B4-BE49-F238E27FC236}">
                <a16:creationId xmlns:a16="http://schemas.microsoft.com/office/drawing/2014/main" id="{C55C7378-8B69-64D8-4163-8DC28F58C93F}"/>
              </a:ext>
            </a:extLst>
          </p:cNvPr>
          <p:cNvSpPr txBox="1"/>
          <p:nvPr/>
        </p:nvSpPr>
        <p:spPr>
          <a:xfrm>
            <a:off x="274558" y="1409264"/>
            <a:ext cx="8374500" cy="4247286"/>
          </a:xfrm>
          <a:prstGeom prst="rect">
            <a:avLst/>
          </a:prstGeom>
          <a:noFill/>
          <a:ln>
            <a:noFill/>
          </a:ln>
        </p:spPr>
        <p:txBody>
          <a:bodyPr spcFirstLastPara="1" wrap="square" lIns="91425" tIns="91425" rIns="91425" bIns="91425" anchor="t" anchorCtr="0">
            <a:spAutoFit/>
          </a:bodyPr>
          <a:lstStyle/>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Faster and more efficient complaint resolution for improved public services.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Real-time tracking ensures transparency and accountability in issue handling.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Active citizen participation through reporting, feedback, and rating services.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Smart resource allocation using geolocation and data analytics.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Digital management reduces paperwork and streamlines government operations.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Data-driven insights improve decision-making and policy formulation.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Quick resolutions and feedback mechanisms enhance citizen trust.   </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
            </a:pPr>
            <a:r>
              <a:rPr lang="en-US" sz="1600" dirty="0">
                <a:solidFill>
                  <a:schemeClr val="dk1"/>
                </a:solidFill>
                <a:latin typeface="Times New Roman"/>
                <a:ea typeface="Times New Roman"/>
                <a:cs typeface="Times New Roman"/>
                <a:sym typeface="Times New Roman"/>
              </a:rPr>
              <a:t>Scalable and adaptable system to support future technological upgrades.</a:t>
            </a:r>
          </a:p>
          <a:p>
            <a:pPr marL="0" lvl="0" indent="0" algn="just" rtl="0">
              <a:lnSpc>
                <a:spcPct val="150000"/>
              </a:lnSpc>
              <a:spcBef>
                <a:spcPts val="0"/>
              </a:spcBef>
              <a:spcAft>
                <a:spcPts val="0"/>
              </a:spcAft>
              <a:buClr>
                <a:schemeClr val="dk1"/>
              </a:buClr>
              <a:buSzPts val="1100"/>
              <a:buFont typeface="Arial"/>
              <a:buNone/>
            </a:pPr>
            <a:endParaRPr lang="en-US" sz="16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p:txBody>
      </p:sp>
      <p:sp>
        <p:nvSpPr>
          <p:cNvPr id="277" name="Google Shape;277;p32">
            <a:extLst>
              <a:ext uri="{FF2B5EF4-FFF2-40B4-BE49-F238E27FC236}">
                <a16:creationId xmlns:a16="http://schemas.microsoft.com/office/drawing/2014/main" id="{CE2F8D46-A175-BE44-E30D-E9F3F8153A41}"/>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278" name="Google Shape;278;p32">
            <a:extLst>
              <a:ext uri="{FF2B5EF4-FFF2-40B4-BE49-F238E27FC236}">
                <a16:creationId xmlns:a16="http://schemas.microsoft.com/office/drawing/2014/main" id="{37E31602-1D69-4B07-7E5F-F2B51DD95AB3}"/>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4299BCBD-4D23-769A-54FA-F33B2A566B23}"/>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2547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078FF8FA-0480-B4C0-8B94-AE969262B250}"/>
            </a:ext>
          </a:extLst>
        </p:cNvPr>
        <p:cNvGrpSpPr/>
        <p:nvPr/>
      </p:nvGrpSpPr>
      <p:grpSpPr>
        <a:xfrm>
          <a:off x="0" y="0"/>
          <a:ext cx="0" cy="0"/>
          <a:chOff x="0" y="0"/>
          <a:chExt cx="0" cy="0"/>
        </a:xfrm>
      </p:grpSpPr>
      <p:cxnSp>
        <p:nvCxnSpPr>
          <p:cNvPr id="273" name="Google Shape;273;p32">
            <a:extLst>
              <a:ext uri="{FF2B5EF4-FFF2-40B4-BE49-F238E27FC236}">
                <a16:creationId xmlns:a16="http://schemas.microsoft.com/office/drawing/2014/main" id="{7BC31293-E69A-D7CD-54D0-1551CF4ECDDF}"/>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a:extLst>
              <a:ext uri="{FF2B5EF4-FFF2-40B4-BE49-F238E27FC236}">
                <a16:creationId xmlns:a16="http://schemas.microsoft.com/office/drawing/2014/main" id="{707EC603-044E-DC76-D6C1-11CA2B0B47BF}"/>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a:extLst>
              <a:ext uri="{FF2B5EF4-FFF2-40B4-BE49-F238E27FC236}">
                <a16:creationId xmlns:a16="http://schemas.microsoft.com/office/drawing/2014/main" id="{00572B66-DD52-4F5E-3E1C-944EB62AE2A9}"/>
              </a:ext>
            </a:extLst>
          </p:cNvPr>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 FUTURE ENHANCEMENT</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a:extLst>
              <a:ext uri="{FF2B5EF4-FFF2-40B4-BE49-F238E27FC236}">
                <a16:creationId xmlns:a16="http://schemas.microsoft.com/office/drawing/2014/main" id="{142974E7-C53D-8D01-087F-B7299EFC69E5}"/>
              </a:ext>
            </a:extLst>
          </p:cNvPr>
          <p:cNvSpPr txBox="1"/>
          <p:nvPr/>
        </p:nvSpPr>
        <p:spPr>
          <a:xfrm>
            <a:off x="384749" y="1178629"/>
            <a:ext cx="8374500" cy="3636863"/>
          </a:xfrm>
          <a:prstGeom prst="rect">
            <a:avLst/>
          </a:prstGeom>
          <a:noFill/>
          <a:ln>
            <a:noFill/>
          </a:ln>
        </p:spPr>
        <p:txBody>
          <a:bodyPr spcFirstLastPara="1" wrap="square" lIns="91425" tIns="91425" rIns="91425" bIns="91425" anchor="t" anchorCtr="0">
            <a:spAutoFit/>
          </a:bodyPr>
          <a:lstStyle/>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AI-Powered Chatbot: A virtual assistant to guide users in filing complaints accurately.</a:t>
            </a:r>
          </a:p>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Smart Categorization: AI-based classification of complaints for faster processing.</a:t>
            </a:r>
          </a:p>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Mobile App Integration: A dedicated mobile app for easy access and real-time updates.</a:t>
            </a:r>
          </a:p>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Blockchain Security: Secure complaint data with blockchain to prevent manipulation.</a:t>
            </a:r>
          </a:p>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Voice-Based Complaint Filing: Allow users to report issues using voice commands.</a:t>
            </a:r>
          </a:p>
          <a:p>
            <a:pPr marL="342900" lvl="0" indent="-342900" algn="just" fontAlgn="base">
              <a:lnSpc>
                <a:spcPct val="150000"/>
              </a:lnSpc>
              <a:spcAft>
                <a:spcPts val="60"/>
              </a:spcAft>
              <a:buClr>
                <a:srgbClr val="000000"/>
              </a:buClr>
              <a:buSzPts val="1200"/>
              <a:buFont typeface="Wingdings" panose="05000000000000000000" pitchFamily="2" charset="2"/>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Advanced Analytics: Predictive insights and trends to improve resource planning.</a:t>
            </a:r>
            <a:endPar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lvl="0" algn="just" fontAlgn="base">
              <a:lnSpc>
                <a:spcPct val="150000"/>
              </a:lnSpc>
              <a:spcAft>
                <a:spcPts val="60"/>
              </a:spcAft>
              <a:buClr>
                <a:srgbClr val="000000"/>
              </a:buClr>
              <a:buSzPts val="1200"/>
            </a:pPr>
            <a:endPar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6830" algn="l">
              <a:lnSpc>
                <a:spcPct val="150000"/>
              </a:lnSpc>
              <a:spcAft>
                <a:spcPts val="285"/>
              </a:spcAft>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p:txBody>
      </p:sp>
      <p:sp>
        <p:nvSpPr>
          <p:cNvPr id="277" name="Google Shape;277;p32">
            <a:extLst>
              <a:ext uri="{FF2B5EF4-FFF2-40B4-BE49-F238E27FC236}">
                <a16:creationId xmlns:a16="http://schemas.microsoft.com/office/drawing/2014/main" id="{5DA775A9-B158-3EC7-9F96-9E5C90698EDE}"/>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21</a:t>
            </a:fld>
            <a:endParaRPr>
              <a:latin typeface="Arial"/>
              <a:ea typeface="Arial"/>
              <a:cs typeface="Arial"/>
              <a:sym typeface="Arial"/>
            </a:endParaRPr>
          </a:p>
        </p:txBody>
      </p:sp>
      <p:sp>
        <p:nvSpPr>
          <p:cNvPr id="278" name="Google Shape;278;p32">
            <a:extLst>
              <a:ext uri="{FF2B5EF4-FFF2-40B4-BE49-F238E27FC236}">
                <a16:creationId xmlns:a16="http://schemas.microsoft.com/office/drawing/2014/main" id="{4EE445A0-1466-2029-3F1E-6EE3218584B5}"/>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2482FDDA-93EF-E12C-18B6-B39A64564232}"/>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1503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cxnSp>
        <p:nvCxnSpPr>
          <p:cNvPr id="284" name="Google Shape;284;p33"/>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85" name="Google Shape;285;p33"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86" name="Google Shape;286;p33"/>
          <p:cNvSpPr txBox="1"/>
          <p:nvPr/>
        </p:nvSpPr>
        <p:spPr>
          <a:xfrm>
            <a:off x="311700" y="787739"/>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CO</a:t>
            </a:r>
            <a:r>
              <a:rPr lang="en-US" sz="2500" b="1" dirty="0">
                <a:solidFill>
                  <a:srgbClr val="C00000"/>
                </a:solidFill>
                <a:latin typeface="Times New Roman"/>
                <a:ea typeface="Times New Roman"/>
                <a:cs typeface="Times New Roman"/>
                <a:sym typeface="Times New Roman"/>
              </a:rPr>
              <a:t>NCLUSION</a:t>
            </a:r>
            <a:endParaRPr sz="2500" b="1" i="0" u="none" strike="noStrike" cap="none" dirty="0">
              <a:solidFill>
                <a:srgbClr val="C00000"/>
              </a:solidFill>
              <a:latin typeface="Times New Roman"/>
              <a:ea typeface="Times New Roman"/>
              <a:cs typeface="Times New Roman"/>
              <a:sym typeface="Times New Roman"/>
            </a:endParaRPr>
          </a:p>
        </p:txBody>
      </p:sp>
      <p:sp>
        <p:nvSpPr>
          <p:cNvPr id="287" name="Google Shape;287;p33"/>
          <p:cNvSpPr txBox="1"/>
          <p:nvPr/>
        </p:nvSpPr>
        <p:spPr>
          <a:xfrm>
            <a:off x="263358" y="1313941"/>
            <a:ext cx="8483450" cy="2782783"/>
          </a:xfrm>
          <a:prstGeom prst="rect">
            <a:avLst/>
          </a:prstGeom>
          <a:noFill/>
          <a:ln>
            <a:noFill/>
          </a:ln>
        </p:spPr>
        <p:txBody>
          <a:bodyPr spcFirstLastPara="1" wrap="square" lIns="91425" tIns="91425" rIns="91425" bIns="91425" anchor="t" anchorCtr="0">
            <a:spAutoFit/>
          </a:bodyPr>
          <a:lstStyle/>
          <a:p>
            <a:pPr marL="43180" indent="-6350" algn="just">
              <a:lnSpc>
                <a:spcPct val="150000"/>
              </a:lnSpc>
              <a:spcAft>
                <a:spcPts val="60"/>
              </a:spcAft>
            </a:pP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CivicConnect is a powerful digital platform designed to streamline public grievance management, ensuring efficient complaint resolution and transparency in governance. By leveraging the MERN stack, it provides real-time tracking, automated notifications, and data-driven decision-making tools for both citizens and authorities. The integration of geolocation mapping, role-based access control, and future AI-powered enhancements further enhances its effectiveness. With its user-friendly interface and responsive design, CivicConnect bridges the gap between citizens and government authorities, fostering accountability and improving public service delivery.</a:t>
            </a: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p:txBody>
      </p:sp>
      <p:sp>
        <p:nvSpPr>
          <p:cNvPr id="288" name="Google Shape;28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
        <p:nvSpPr>
          <p:cNvPr id="289" name="Google Shape;289;p33"/>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4F6CAA3E-524E-5B97-E7DB-0342F34CB256}"/>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73"/>
          <p:cNvSpPr txBox="1"/>
          <p:nvPr/>
        </p:nvSpPr>
        <p:spPr>
          <a:xfrm>
            <a:off x="0" y="2133874"/>
            <a:ext cx="8961900" cy="1963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0000"/>
              <a:buFont typeface="Arial"/>
              <a:buNone/>
            </a:pPr>
            <a:r>
              <a:rPr lang="en-US" sz="10000" b="0" i="0" u="none" strike="noStrike" cap="none">
                <a:solidFill>
                  <a:srgbClr val="C00000"/>
                </a:solidFill>
                <a:latin typeface="Times New Roman"/>
                <a:ea typeface="Times New Roman"/>
                <a:cs typeface="Times New Roman"/>
                <a:sym typeface="Times New Roman"/>
              </a:rPr>
              <a:t>THANK</a:t>
            </a:r>
            <a:endParaRPr/>
          </a:p>
          <a:p>
            <a:pPr marL="0" marR="0" lvl="0" indent="0" algn="ctr" rtl="0">
              <a:lnSpc>
                <a:spcPct val="100000"/>
              </a:lnSpc>
              <a:spcBef>
                <a:spcPts val="0"/>
              </a:spcBef>
              <a:spcAft>
                <a:spcPts val="0"/>
              </a:spcAft>
              <a:buClr>
                <a:srgbClr val="000000"/>
              </a:buClr>
              <a:buSzPts val="10000"/>
              <a:buFont typeface="Arial"/>
              <a:buNone/>
            </a:pPr>
            <a:r>
              <a:rPr lang="en-US" sz="10000" b="0" i="0" u="none" strike="noStrike" cap="none">
                <a:solidFill>
                  <a:srgbClr val="C00000"/>
                </a:solidFill>
                <a:latin typeface="Times New Roman"/>
                <a:ea typeface="Times New Roman"/>
                <a:cs typeface="Times New Roman"/>
                <a:sym typeface="Times New Roman"/>
              </a:rPr>
              <a:t> YOU!</a:t>
            </a:r>
            <a:endParaRPr sz="10000" b="0" i="0" u="none" strike="noStrike" cap="none">
              <a:solidFill>
                <a:srgbClr val="C00000"/>
              </a:solidFill>
              <a:latin typeface="Times New Roman"/>
              <a:ea typeface="Times New Roman"/>
              <a:cs typeface="Times New Roman"/>
              <a:sym typeface="Times New Roman"/>
            </a:endParaRPr>
          </a:p>
        </p:txBody>
      </p:sp>
      <p:sp>
        <p:nvSpPr>
          <p:cNvPr id="884" name="Google Shape;884;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cxnSp>
        <p:nvCxnSpPr>
          <p:cNvPr id="67" name="Google Shape;67;p12"/>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68" name="Google Shape;68;p12"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69" name="Google Shape;69;p12"/>
          <p:cNvSpPr txBox="1"/>
          <p:nvPr/>
        </p:nvSpPr>
        <p:spPr>
          <a:xfrm>
            <a:off x="348842" y="627303"/>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3000" b="1">
                <a:solidFill>
                  <a:srgbClr val="C00000"/>
                </a:solidFill>
                <a:latin typeface="Times New Roman"/>
                <a:ea typeface="Times New Roman"/>
                <a:cs typeface="Times New Roman"/>
                <a:sym typeface="Times New Roman"/>
              </a:rPr>
              <a:t>INTRODUCTION</a:t>
            </a:r>
            <a:endParaRPr sz="3000" b="1" i="0" u="none" strike="noStrike" cap="none">
              <a:solidFill>
                <a:srgbClr val="C00000"/>
              </a:solidFill>
              <a:latin typeface="Times New Roman"/>
              <a:ea typeface="Times New Roman"/>
              <a:cs typeface="Times New Roman"/>
              <a:sym typeface="Times New Roman"/>
            </a:endParaRPr>
          </a:p>
        </p:txBody>
      </p:sp>
      <p:sp>
        <p:nvSpPr>
          <p:cNvPr id="70" name="Google Shape;70;p12"/>
          <p:cNvSpPr txBox="1"/>
          <p:nvPr/>
        </p:nvSpPr>
        <p:spPr>
          <a:xfrm>
            <a:off x="274558" y="898064"/>
            <a:ext cx="8274033" cy="2477699"/>
          </a:xfrm>
          <a:prstGeom prst="rect">
            <a:avLst/>
          </a:prstGeom>
          <a:noFill/>
          <a:ln>
            <a:noFill/>
          </a:ln>
        </p:spPr>
        <p:txBody>
          <a:bodyPr spcFirstLastPara="1" wrap="square" lIns="91425" tIns="91425" rIns="91425" bIns="91425" anchor="t" anchorCtr="0">
            <a:spAutoFit/>
          </a:bodyPr>
          <a:lstStyle/>
          <a:p>
            <a:pPr marL="43180" indent="-6350" algn="just">
              <a:lnSpc>
                <a:spcPct val="111000"/>
              </a:lnSpc>
              <a:spcAft>
                <a:spcPts val="60"/>
              </a:spcAft>
            </a:pPr>
            <a:r>
              <a:rPr lang="en-IN" sz="1800" kern="100" dirty="0">
                <a:solidFill>
                  <a:srgbClr val="000000"/>
                </a:solidFill>
                <a:effectLst/>
                <a:latin typeface="Arial" panose="020B0604020202020204" pitchFamily="34" charset="0"/>
                <a:ea typeface="Arial" panose="020B0604020202020204" pitchFamily="34" charset="0"/>
              </a:rPr>
              <a:t> </a:t>
            </a:r>
          </a:p>
          <a:p>
            <a:pPr marL="43180" indent="-6350" algn="just">
              <a:lnSpc>
                <a:spcPct val="111000"/>
              </a:lnSpc>
              <a:spcAft>
                <a:spcPts val="60"/>
              </a:spcAft>
            </a:pPr>
            <a:endParaRPr lang="en-IN" sz="1800" kern="100" dirty="0">
              <a:latin typeface="Arial" panose="020B0604020202020204" pitchFamily="34" charset="0"/>
              <a:ea typeface="Arial" panose="020B0604020202020204" pitchFamily="34" charset="0"/>
            </a:endParaRPr>
          </a:p>
          <a:p>
            <a:pPr marL="43180" indent="-6350" algn="just">
              <a:lnSpc>
                <a:spcPct val="111000"/>
              </a:lnSpc>
              <a:spcAft>
                <a:spcPts val="60"/>
              </a:spcAft>
            </a:pPr>
            <a:r>
              <a:rPr lang="en-US" sz="1600" dirty="0">
                <a:latin typeface="Times New Roman" panose="02020603050405020304" pitchFamily="18" charset="0"/>
                <a:cs typeface="Times New Roman" panose="02020603050405020304" pitchFamily="18" charset="0"/>
              </a:rPr>
              <a:t>In many communities, citizens struggle to report civic issues due to bureaucratic delays and inefficient complaint-handling systems. Traditional methods often lack transparency, making it difficult to track the progress of grievances. As a result, unresolved issues such as poor water supply, security concerns, and municipal inefficiencies continue to affect daily life. To address these challenges, CivicConnect provides a digital grievance management system for efficient issue resolution.</a:t>
            </a:r>
            <a:endPar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71" name="Google Shape;7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
        <p:nvSpPr>
          <p:cNvPr id="72" name="Google Shape;72;p12"/>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2"/>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
        <p:nvSpPr>
          <p:cNvPr id="2" name="Google Shape;70;p12"/>
          <p:cNvSpPr txBox="1"/>
          <p:nvPr/>
        </p:nvSpPr>
        <p:spPr>
          <a:xfrm>
            <a:off x="365302" y="2495025"/>
            <a:ext cx="8193856" cy="1559051"/>
          </a:xfrm>
          <a:prstGeom prst="rect">
            <a:avLst/>
          </a:prstGeom>
          <a:noFill/>
          <a:ln>
            <a:noFill/>
          </a:ln>
        </p:spPr>
        <p:txBody>
          <a:bodyPr spcFirstLastPara="1" wrap="square" lIns="91425" tIns="91425" rIns="91425" bIns="91425" anchor="t" anchorCtr="0">
            <a:spAutoFit/>
          </a:bodyPr>
          <a:lstStyle/>
          <a:p>
            <a:pPr marL="43180" indent="-6350" algn="just">
              <a:lnSpc>
                <a:spcPct val="111000"/>
              </a:lnSpc>
              <a:spcAft>
                <a:spcPts val="60"/>
              </a:spcAft>
            </a:pPr>
            <a:r>
              <a:rPr lang="en-IN" sz="1800" kern="100" dirty="0">
                <a:solidFill>
                  <a:srgbClr val="000000"/>
                </a:solidFill>
                <a:effectLst/>
                <a:latin typeface="Arial" panose="020B0604020202020204" pitchFamily="34" charset="0"/>
                <a:ea typeface="Arial" panose="020B0604020202020204" pitchFamily="34" charset="0"/>
              </a:rPr>
              <a:t> </a:t>
            </a:r>
          </a:p>
          <a:p>
            <a:pPr marL="43180" indent="-6350" algn="just">
              <a:spcAft>
                <a:spcPts val="275"/>
              </a:spcAft>
            </a:pPr>
            <a:r>
              <a:rPr lang="en-IN"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p>
          <a:p>
            <a:pPr marL="0" lvl="0" indent="0" algn="just" rtl="0">
              <a:lnSpc>
                <a:spcPct val="150000"/>
              </a:lnSpc>
              <a:spcBef>
                <a:spcPts val="0"/>
              </a:spcBef>
              <a:spcAft>
                <a:spcPts val="0"/>
              </a:spcAft>
              <a:buNone/>
            </a:pPr>
            <a:endParaRPr lang="en-US" sz="16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lang="en-US" sz="16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0" name="Google Shape;90;p14"/>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91" name="Google Shape;91;p14"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92" name="Google Shape;92;p14"/>
          <p:cNvSpPr txBox="1"/>
          <p:nvPr/>
        </p:nvSpPr>
        <p:spPr>
          <a:xfrm>
            <a:off x="261617" y="521000"/>
            <a:ext cx="8381700" cy="413727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500" b="1" dirty="0">
                <a:solidFill>
                  <a:srgbClr val="C00000"/>
                </a:solidFill>
                <a:latin typeface="Times New Roman"/>
                <a:ea typeface="Times New Roman"/>
                <a:cs typeface="Times New Roman"/>
                <a:sym typeface="Times New Roman"/>
              </a:rPr>
              <a:t>OBJECTIVES </a:t>
            </a:r>
          </a:p>
          <a:p>
            <a:pPr marL="0" lvl="0" indent="0" algn="just" rtl="0">
              <a:lnSpc>
                <a:spcPct val="115000"/>
              </a:lnSpc>
              <a:spcBef>
                <a:spcPts val="1200"/>
              </a:spcBef>
              <a:spcAft>
                <a:spcPts val="0"/>
              </a:spcAft>
              <a:buClr>
                <a:schemeClr val="dk1"/>
              </a:buClr>
              <a:buSzPts val="1100"/>
              <a:buFont typeface="Arial"/>
              <a:buNone/>
            </a:pPr>
            <a:endParaRPr lang="en-US" sz="1800" b="1" dirty="0">
              <a:solidFill>
                <a:schemeClr val="dk1"/>
              </a:solidFill>
              <a:latin typeface="Times New Roman"/>
              <a:ea typeface="Times New Roman"/>
              <a:cs typeface="Times New Roman"/>
              <a:sym typeface="Times New Roman"/>
            </a:endParaRPr>
          </a:p>
        </p:txBody>
      </p:sp>
      <p:sp>
        <p:nvSpPr>
          <p:cNvPr id="94" name="Google Shape;9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
        <p:nvSpPr>
          <p:cNvPr id="95" name="Google Shape;95;p14"/>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CD359FAE-B02C-1CD3-1954-AB4A57712C3D}"/>
              </a:ext>
            </a:extLst>
          </p:cNvPr>
          <p:cNvSpPr txBox="1"/>
          <p:nvPr/>
        </p:nvSpPr>
        <p:spPr>
          <a:xfrm>
            <a:off x="326811" y="1281801"/>
            <a:ext cx="7029332" cy="6410666"/>
          </a:xfrm>
          <a:prstGeom prst="rect">
            <a:avLst/>
          </a:prstGeom>
          <a:noFill/>
        </p:spPr>
        <p:txBody>
          <a:bodyPr wrap="square">
            <a:spAutoFit/>
          </a:bodyPr>
          <a:lstStyle/>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Easy Complaint Filing: Citizens can report issues with proof and get a tracking ID.</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Live Updates: Track complaints, get notifications, and see resolutions.</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Fast Resolution: Authorities can sort, assign, and fix issues quickly.</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Smart Insights: Analytics help identify problem areas and improve resource use.</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Public Feedback: Citizens can rate responses, ensuring transparency and trust.</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Multi-Platform Access: Accessible via mobile app and website for convenience.</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kern="100" dirty="0">
                <a:uFill>
                  <a:solidFill>
                    <a:srgbClr val="000000"/>
                  </a:solidFill>
                </a:uFill>
                <a:latin typeface="Times New Roman" panose="02020603050405020304" pitchFamily="18" charset="0"/>
                <a:cs typeface="Times New Roman" panose="02020603050405020304" pitchFamily="18" charset="0"/>
              </a:rPr>
              <a:t>Emergency Reporting: Quick alerts for urgent issues like water leaks or power failures.</a:t>
            </a: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kern="100" dirty="0">
              <a:uFill>
                <a:solidFill>
                  <a:srgbClr val="000000"/>
                </a:solidFill>
              </a:uFill>
              <a:latin typeface="Times New Roman" panose="02020603050405020304" pitchFamily="18" charset="0"/>
              <a:cs typeface="Times New Roman" panose="02020603050405020304" pitchFamily="18" charset="0"/>
            </a:endParaRPr>
          </a:p>
          <a:p>
            <a:pPr marL="342900" lvl="0" indent="-342900" algn="just" fontAlgn="base">
              <a:lnSpc>
                <a:spcPct val="111000"/>
              </a:lnSpc>
              <a:spcAft>
                <a:spcPts val="1130"/>
              </a:spcAft>
              <a:buClr>
                <a:srgbClr val="000000"/>
              </a:buClr>
              <a:buSzPts val="12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2" name="Google Shape;73;p12">
            <a:extLst>
              <a:ext uri="{FF2B5EF4-FFF2-40B4-BE49-F238E27FC236}">
                <a16:creationId xmlns:a16="http://schemas.microsoft.com/office/drawing/2014/main" id="{834CD8D8-AEEE-16B6-FB6D-F11398F1F60D}"/>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cxnSp>
        <p:nvCxnSpPr>
          <p:cNvPr id="101" name="Google Shape;101;p15"/>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102" name="Google Shape;102;p15"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103" name="Google Shape;103;p15"/>
          <p:cNvSpPr txBox="1"/>
          <p:nvPr/>
        </p:nvSpPr>
        <p:spPr>
          <a:xfrm>
            <a:off x="200199" y="744913"/>
            <a:ext cx="84432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b="1" dirty="0">
                <a:solidFill>
                  <a:srgbClr val="C00000"/>
                </a:solidFill>
                <a:latin typeface="Times New Roman"/>
                <a:ea typeface="Times New Roman"/>
                <a:cs typeface="Times New Roman"/>
                <a:sym typeface="Times New Roman"/>
              </a:rPr>
              <a:t> SCOPE OF THE PROJECT </a:t>
            </a:r>
            <a:r>
              <a:rPr lang="en-US" sz="2300" dirty="0">
                <a:solidFill>
                  <a:srgbClr val="C00000"/>
                </a:solidFill>
                <a:latin typeface="Times New Roman"/>
                <a:ea typeface="Times New Roman"/>
                <a:cs typeface="Times New Roman"/>
                <a:sym typeface="Times New Roman"/>
              </a:rPr>
              <a:t> </a:t>
            </a:r>
            <a:endParaRPr sz="3000" b="1" i="0" u="none" strike="noStrike" cap="none" dirty="0">
              <a:solidFill>
                <a:srgbClr val="C00000"/>
              </a:solidFill>
              <a:latin typeface="Times New Roman"/>
              <a:ea typeface="Times New Roman"/>
              <a:cs typeface="Times New Roman"/>
              <a:sym typeface="Times New Roman"/>
            </a:endParaRPr>
          </a:p>
        </p:txBody>
      </p:sp>
      <p:sp>
        <p:nvSpPr>
          <p:cNvPr id="104" name="Google Shape;104;p15"/>
          <p:cNvSpPr txBox="1"/>
          <p:nvPr/>
        </p:nvSpPr>
        <p:spPr>
          <a:xfrm>
            <a:off x="200199" y="1373413"/>
            <a:ext cx="8639657" cy="4436954"/>
          </a:xfrm>
          <a:prstGeom prst="rect">
            <a:avLst/>
          </a:prstGeom>
          <a:noFill/>
          <a:ln>
            <a:noFill/>
          </a:ln>
        </p:spPr>
        <p:txBody>
          <a:bodyPr spcFirstLastPara="1" wrap="square" lIns="91425" tIns="91425" rIns="91425" bIns="91425" anchor="t" anchorCtr="0">
            <a:spAutoFit/>
          </a:bodyPr>
          <a:lstStyle/>
          <a:p>
            <a:pPr marL="285750" lvl="0" indent="-28575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Easy Complaint Submission: Citizens can report issues with proof.</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Real-Time Tracking: Users receive updates and track complaint progress.</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Secure Role-Based Access: Different access levels for citizens, officials, and admins.</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Complaint Management: Authorities can categorize, assign, and resolve issues efficiently.</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Automated Notifications: Email/SMS alerts for complaint status updates.</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Geolocation Mapping: Helps identify problem areas for better resource allocation.</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Analytics Dashboard: Provides insights for better decision-making.</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Public Feedback System: Citizens can rate responses and provide suggestions.</a:t>
            </a:r>
          </a:p>
          <a:p>
            <a:pPr marL="342900" lvl="0" indent="-342900" algn="just" fontAlgn="base">
              <a:lnSpc>
                <a:spcPct val="111000"/>
              </a:lnSpc>
              <a:spcAft>
                <a:spcPts val="1130"/>
              </a:spcAft>
              <a:buClr>
                <a:srgbClr val="000000"/>
              </a:buClr>
              <a:buSzPts val="1200"/>
              <a:buFont typeface="Arial" panose="020B0604020202020204" pitchFamily="34" charset="0"/>
              <a:buChar char="•"/>
            </a:pPr>
            <a:r>
              <a:rPr lang="en-US"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Future Enhancements: AI sorting, chatbot support, mobile app, and blockchain security.</a:t>
            </a: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p>
          <a:p>
            <a:pPr marL="139700" lvl="0" algn="just" rtl="0">
              <a:lnSpc>
                <a:spcPct val="150000"/>
              </a:lnSpc>
              <a:spcBef>
                <a:spcPts val="1200"/>
              </a:spcBef>
              <a:spcAft>
                <a:spcPts val="0"/>
              </a:spcAft>
              <a:buClr>
                <a:schemeClr val="dk1"/>
              </a:buClr>
              <a:buSzPts val="1400"/>
            </a:pPr>
            <a:endParaRPr sz="1600" dirty="0">
              <a:latin typeface="Times New Roman"/>
              <a:ea typeface="Times New Roman"/>
              <a:cs typeface="Times New Roman"/>
              <a:sym typeface="Times New Roman"/>
            </a:endParaRPr>
          </a:p>
        </p:txBody>
      </p:sp>
      <p:sp>
        <p:nvSpPr>
          <p:cNvPr id="105" name="Google Shape;1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
        <p:nvSpPr>
          <p:cNvPr id="106" name="Google Shape;106;p15"/>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AutoShape 2">
            <a:extLst>
              <a:ext uri="{FF2B5EF4-FFF2-40B4-BE49-F238E27FC236}">
                <a16:creationId xmlns:a16="http://schemas.microsoft.com/office/drawing/2014/main" id="{4F5AC30A-7AA9-1D87-AD2B-B343A29533EA}"/>
              </a:ext>
            </a:extLst>
          </p:cNvPr>
          <p:cNvSpPr>
            <a:spLocks noChangeAspect="1" noChangeArrowheads="1"/>
          </p:cNvSpPr>
          <p:nvPr/>
        </p:nvSpPr>
        <p:spPr bwMode="auto">
          <a:xfrm>
            <a:off x="6528333" y="21126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Google Shape;73;p12">
            <a:extLst>
              <a:ext uri="{FF2B5EF4-FFF2-40B4-BE49-F238E27FC236}">
                <a16:creationId xmlns:a16="http://schemas.microsoft.com/office/drawing/2014/main" id="{85F27EBD-C8E1-22D5-798A-0BC4E55D2A14}"/>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27"/>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18" name="Google Shape;218;p27"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19" name="Google Shape;219;p27"/>
          <p:cNvSpPr txBox="1"/>
          <p:nvPr/>
        </p:nvSpPr>
        <p:spPr>
          <a:xfrm>
            <a:off x="261617"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dirty="0">
                <a:solidFill>
                  <a:srgbClr val="C00000"/>
                </a:solidFill>
                <a:latin typeface="Times New Roman"/>
                <a:ea typeface="Times New Roman"/>
                <a:cs typeface="Times New Roman"/>
                <a:sym typeface="Times New Roman"/>
              </a:rPr>
              <a:t>SYSTEM REQUIREMENTS</a:t>
            </a:r>
            <a:endParaRPr sz="2500" b="1" i="0" u="none" strike="noStrike" cap="none" dirty="0">
              <a:solidFill>
                <a:srgbClr val="C00000"/>
              </a:solidFill>
              <a:latin typeface="Times New Roman"/>
              <a:ea typeface="Times New Roman"/>
              <a:cs typeface="Times New Roman"/>
              <a:sym typeface="Times New Roman"/>
            </a:endParaRPr>
          </a:p>
        </p:txBody>
      </p:sp>
      <p:sp>
        <p:nvSpPr>
          <p:cNvPr id="220" name="Google Shape;220;p27"/>
          <p:cNvSpPr txBox="1"/>
          <p:nvPr/>
        </p:nvSpPr>
        <p:spPr>
          <a:xfrm>
            <a:off x="275929" y="1298732"/>
            <a:ext cx="8374500" cy="4483313"/>
          </a:xfrm>
          <a:prstGeom prst="rect">
            <a:avLst/>
          </a:prstGeom>
          <a:noFill/>
          <a:ln>
            <a:noFill/>
          </a:ln>
        </p:spPr>
        <p:txBody>
          <a:bodyPr spcFirstLastPara="1" wrap="square" lIns="91425" tIns="91425" rIns="91425" bIns="91425" anchor="t" anchorCtr="0">
            <a:spAutoFit/>
          </a:bodyPr>
          <a:lstStyle/>
          <a:p>
            <a:pPr marL="43180" indent="-6350" algn="just">
              <a:lnSpc>
                <a:spcPct val="111000"/>
              </a:lnSpc>
              <a:spcAft>
                <a:spcPts val="950"/>
              </a:spcAft>
            </a:pPr>
            <a:r>
              <a:rPr lang="en-IN" b="1" kern="100" dirty="0">
                <a:solidFill>
                  <a:srgbClr val="000000"/>
                </a:solidFill>
                <a:effectLst/>
                <a:latin typeface="Arial" panose="020B0604020202020204" pitchFamily="34" charset="0"/>
                <a:ea typeface="Arial" panose="020B0604020202020204" pitchFamily="34" charset="0"/>
              </a:rPr>
              <a:t>a</a:t>
            </a: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Software Requirements: </a:t>
            </a:r>
          </a:p>
          <a:p>
            <a:pPr marL="342900" lvl="0" indent="-342900" algn="just" fontAlgn="base">
              <a:lnSpc>
                <a:spcPct val="111000"/>
              </a:lnSpc>
              <a:spcAft>
                <a:spcPts val="1075"/>
              </a:spcAft>
              <a:buClr>
                <a:srgbClr val="000000"/>
              </a:buClr>
              <a:buSzPts val="1200"/>
              <a:buFont typeface="Wingdings" panose="05000000000000000000" pitchFamily="2" charset="2"/>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Operating System: Windows/Linux/macOS </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Backend: Node.js ,Express.js</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Fronted: React.js , Other necessary UI Libraries </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Database: MongoDB</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Email/SMS API for notifications.</a:t>
            </a: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43180" marR="4861560" indent="-6350" algn="just">
              <a:lnSpc>
                <a:spcPct val="180000"/>
              </a:lnSpc>
              <a:spcAft>
                <a:spcPts val="60"/>
              </a:spcAft>
            </a:pPr>
            <a:r>
              <a:rPr lang="en-IN"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 Hardware Requirements: </a:t>
            </a:r>
          </a:p>
          <a:p>
            <a:pPr marL="322580" marR="4861560" indent="-285750" algn="just">
              <a:lnSpc>
                <a:spcPct val="180000"/>
              </a:lnSpc>
              <a:spcAft>
                <a:spcPts val="60"/>
              </a:spcAft>
              <a:buFont typeface="Wingdings" panose="05000000000000000000" pitchFamily="2" charset="2"/>
              <a:buChar char="§"/>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Minimum 4 GB RAM  50GB SSD </a:t>
            </a:r>
          </a:p>
          <a:p>
            <a:pPr marL="322580" indent="-285750" algn="just">
              <a:lnSpc>
                <a:spcPct val="111000"/>
              </a:lnSpc>
              <a:spcAft>
                <a:spcPts val="60"/>
              </a:spcAft>
              <a:buFont typeface="Wingdings" panose="05000000000000000000" pitchFamily="2" charset="2"/>
              <a:buChar char="§"/>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Processor: Intel i5 or higher </a:t>
            </a:r>
          </a:p>
          <a:p>
            <a:pPr marL="123190" algn="l">
              <a:lnSpc>
                <a:spcPct val="107000"/>
              </a:lnSpc>
              <a:spcAft>
                <a:spcPts val="275"/>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lvl="0" indent="0" algn="just" rtl="0">
              <a:lnSpc>
                <a:spcPct val="200000"/>
              </a:lnSpc>
              <a:spcBef>
                <a:spcPts val="0"/>
              </a:spcBef>
              <a:spcAft>
                <a:spcPts val="0"/>
              </a:spcAft>
              <a:buClr>
                <a:schemeClr val="dk1"/>
              </a:buClr>
              <a:buSzPts val="1100"/>
              <a:buFont typeface="Arial"/>
              <a:buNone/>
            </a:pPr>
            <a:endParaRPr lang="en-US"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p:txBody>
      </p:sp>
      <p:sp>
        <p:nvSpPr>
          <p:cNvPr id="221" name="Google Shape;22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
        <p:nvSpPr>
          <p:cNvPr id="222" name="Google Shape;222;p27"/>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73;p12">
            <a:extLst>
              <a:ext uri="{FF2B5EF4-FFF2-40B4-BE49-F238E27FC236}">
                <a16:creationId xmlns:a16="http://schemas.microsoft.com/office/drawing/2014/main" id="{9A8AF4FF-A10B-5FCF-DCEA-B7B5D9600BF9}"/>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EDF829DB-408E-F861-B470-CDC4F63EDBCE}"/>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9F68FB44-2D7A-3685-A0B1-70DF9E877A18}"/>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F2814D3C-B7CF-5165-9CE1-8A98A83689F4}"/>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F4A36BBE-E2E3-E9BC-E2BD-0F4AE175E75C}"/>
              </a:ext>
            </a:extLst>
          </p:cNvPr>
          <p:cNvSpPr txBox="1"/>
          <p:nvPr/>
        </p:nvSpPr>
        <p:spPr>
          <a:xfrm>
            <a:off x="3097823" y="2522746"/>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800" b="1" i="0" u="none" strike="noStrike" cap="none" dirty="0">
                <a:solidFill>
                  <a:srgbClr val="C00000"/>
                </a:solidFill>
                <a:latin typeface="Times New Roman"/>
                <a:ea typeface="Times New Roman"/>
                <a:cs typeface="Times New Roman"/>
                <a:sym typeface="Times New Roman"/>
              </a:rPr>
              <a:t>METHODOLOGY</a:t>
            </a:r>
            <a:r>
              <a:rPr lang="en-US" sz="2500" b="1" i="0" u="none" strike="noStrike" cap="none" dirty="0">
                <a:solidFill>
                  <a:srgbClr val="C00000"/>
                </a:solidFill>
                <a:latin typeface="Times New Roman"/>
                <a:ea typeface="Times New Roman"/>
                <a:cs typeface="Times New Roman"/>
                <a:sym typeface="Times New Roman"/>
              </a:rPr>
              <a:t> </a:t>
            </a: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9AAC25AB-B3F7-A30A-5398-D5921E7C4548}"/>
              </a:ext>
            </a:extLst>
          </p:cNvPr>
          <p:cNvSpPr txBox="1"/>
          <p:nvPr/>
        </p:nvSpPr>
        <p:spPr>
          <a:xfrm>
            <a:off x="1983089" y="2775581"/>
            <a:ext cx="4697644"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77A5BF8A-BFD4-3911-6299-51FA0F91702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AA2A13CF-7291-CDCF-7455-DE55E75B83B4}"/>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660E7F0E-CB35-8A62-9A6D-098076580358}"/>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8142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E1F38BED-1162-3B33-803B-25F38E1A5962}"/>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E2171AF7-1CA0-A634-F90E-80D9A837B405}"/>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9C735030-B036-E35D-35A8-5D67DE67B215}"/>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2DD3A962-A526-E87D-36AF-EEA2D88FC05F}"/>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effectLst/>
                <a:latin typeface="Times New Roman" panose="02020603050405020304" pitchFamily="18" charset="0"/>
                <a:ea typeface="Times New Roman" panose="02020603050405020304" pitchFamily="18" charset="0"/>
              </a:rPr>
              <a:t>SYSTEM ARCHITECURE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7160310D-4ADE-F01B-BEB9-5FF3CA1EB846}"/>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D318BA0F-7888-12D8-99B7-3A1479E83ED3}"/>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BF439711-6C21-333E-8AAC-08F5340523C6}"/>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21A74C55-27E6-4161-9E41-3D6252BE879B}"/>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3F2FE27-DBAD-CEC4-4835-1FEFB20676EA}"/>
              </a:ext>
            </a:extLst>
          </p:cNvPr>
          <p:cNvPicPr>
            <a:picLocks noChangeAspect="1"/>
          </p:cNvPicPr>
          <p:nvPr/>
        </p:nvPicPr>
        <p:blipFill>
          <a:blip r:embed="rId4"/>
          <a:stretch>
            <a:fillRect/>
          </a:stretch>
        </p:blipFill>
        <p:spPr>
          <a:xfrm>
            <a:off x="1323833" y="1641338"/>
            <a:ext cx="6864824" cy="3018028"/>
          </a:xfrm>
          <a:prstGeom prst="rect">
            <a:avLst/>
          </a:prstGeom>
        </p:spPr>
      </p:pic>
    </p:spTree>
    <p:extLst>
      <p:ext uri="{BB962C8B-B14F-4D97-AF65-F5344CB8AC3E}">
        <p14:creationId xmlns:p14="http://schemas.microsoft.com/office/powerpoint/2010/main" val="240518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67341A8-DF16-09D5-EE89-4E1B86CA049C}"/>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25D353AA-58D8-187C-DB01-005D7C94A6FB}"/>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1B22F885-5FB1-19A8-A51C-287831123E05}"/>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DE8CB929-02DE-1286-0A74-BB558E4B1CFB}"/>
              </a:ext>
            </a:extLst>
          </p:cNvPr>
          <p:cNvSpPr txBox="1"/>
          <p:nvPr/>
        </p:nvSpPr>
        <p:spPr>
          <a:xfrm>
            <a:off x="427706" y="772209"/>
            <a:ext cx="8520600" cy="628500"/>
          </a:xfrm>
          <a:prstGeom prst="rect">
            <a:avLst/>
          </a:prstGeom>
          <a:noFill/>
          <a:ln>
            <a:noFill/>
          </a:ln>
        </p:spPr>
        <p:txBody>
          <a:bodyPr spcFirstLastPara="1" wrap="square" lIns="91425" tIns="91425" rIns="91425" bIns="91425" anchor="t" anchorCtr="0">
            <a:noAutofit/>
          </a:bodyPr>
          <a:lstStyle/>
          <a:p>
            <a:pPr>
              <a:tabLst>
                <a:tab pos="685800" algn="l"/>
              </a:tabLst>
            </a:pPr>
            <a:r>
              <a:rPr lang="en-US" sz="2500" b="1" dirty="0">
                <a:solidFill>
                  <a:srgbClr val="FF0000"/>
                </a:solidFill>
                <a:effectLst/>
                <a:latin typeface="Times New Roman" panose="02020603050405020304" pitchFamily="18" charset="0"/>
                <a:ea typeface="Times New Roman" panose="02020603050405020304" pitchFamily="18" charset="0"/>
              </a:rPr>
              <a:t>SYSTEM ARCHITECURE   :</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000"/>
              <a:buFont typeface="Arial"/>
              <a:buNone/>
            </a:pP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79C187D5-71FF-C046-1A82-4DFCA3B09322}"/>
              </a:ext>
            </a:extLst>
          </p:cNvPr>
          <p:cNvSpPr txBox="1"/>
          <p:nvPr/>
        </p:nvSpPr>
        <p:spPr>
          <a:xfrm>
            <a:off x="122842" y="1143215"/>
            <a:ext cx="8634450" cy="4616618"/>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r>
              <a:rPr lang="en-US" sz="1600" dirty="0">
                <a:solidFill>
                  <a:srgbClr val="222222"/>
                </a:solidFill>
                <a:highlight>
                  <a:schemeClr val="lt1"/>
                </a:highlight>
                <a:latin typeface="Times New Roman"/>
                <a:ea typeface="Times New Roman"/>
                <a:cs typeface="Times New Roman"/>
                <a:sym typeface="Times New Roman"/>
              </a:rPr>
              <a:t>The CivicConnect system is a secure, scalable platform for managing citizen complaints. The React.js frontend enables complaint submission and tracking, while the Node.js/Express.js backend handles authentication, complaint processing, and notifications. MongoDB stores user data, complaints, and department details. JWT-based authentication ensures role-based access for citizens, officials, and administrators. Complaints, including images, are efficiently managed, with officials assigned by department. Node mailer provide email and real-time notifications. The admin panel oversees users, assigns officials, and manages resolutions. Security features include input validation and API rate limiting. it ensures reliability and scalability.</a:t>
            </a: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A449F12B-B288-7FB3-E85D-7CF65807680B}"/>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31ECBA0F-DAC8-9A25-D045-EBA40BA12C4F}"/>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73;p12">
            <a:extLst>
              <a:ext uri="{FF2B5EF4-FFF2-40B4-BE49-F238E27FC236}">
                <a16:creationId xmlns:a16="http://schemas.microsoft.com/office/drawing/2014/main" id="{62839BE2-C8E1-8597-2DD4-B6078234972E}"/>
              </a:ext>
            </a:extLst>
          </p:cNvPr>
          <p:cNvSpPr txBox="1"/>
          <p:nvPr/>
        </p:nvSpPr>
        <p:spPr>
          <a:xfrm>
            <a:off x="-44556" y="122283"/>
            <a:ext cx="6573573"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sz="1400" b="1" dirty="0">
                <a:solidFill>
                  <a:schemeClr val="tx1"/>
                </a:solidFill>
                <a:latin typeface="Times New Roman" panose="02020603050405020304" pitchFamily="18" charset="0"/>
                <a:cs typeface="Times New Roman" panose="02020603050405020304" pitchFamily="18" charset="0"/>
              </a:rPr>
              <a:t>CIVICCONNECT: A MERN-BASED PUBLIC GRIEVANCE MANAGEMENT SYSTEM</a:t>
            </a:r>
            <a:endParaRPr lang="en-US" sz="1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10328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1558</Words>
  <Application>Microsoft Office PowerPoint</Application>
  <PresentationFormat>On-screen Show (16:9)</PresentationFormat>
  <Paragraphs>157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Wingdings</vt:lpstr>
      <vt:lpstr>Times New Roman</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Anusha</dc:creator>
  <cp:lastModifiedBy>Dayanand Hiremath</cp:lastModifiedBy>
  <cp:revision>8</cp:revision>
  <dcterms:modified xsi:type="dcterms:W3CDTF">2025-03-03T09:41:50Z</dcterms:modified>
</cp:coreProperties>
</file>