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25"/>
  </p:notesMasterIdLst>
  <p:handoutMasterIdLst>
    <p:handoutMasterId r:id="rId26"/>
  </p:handoutMasterIdLst>
  <p:sldIdLst>
    <p:sldId id="472" r:id="rId3"/>
    <p:sldId id="385" r:id="rId4"/>
    <p:sldId id="386" r:id="rId5"/>
    <p:sldId id="559" r:id="rId6"/>
    <p:sldId id="546" r:id="rId7"/>
    <p:sldId id="518" r:id="rId8"/>
    <p:sldId id="549" r:id="rId9"/>
    <p:sldId id="561" r:id="rId10"/>
    <p:sldId id="562" r:id="rId11"/>
    <p:sldId id="550" r:id="rId12"/>
    <p:sldId id="563" r:id="rId13"/>
    <p:sldId id="568" r:id="rId14"/>
    <p:sldId id="564" r:id="rId15"/>
    <p:sldId id="569" r:id="rId16"/>
    <p:sldId id="577" r:id="rId17"/>
    <p:sldId id="578" r:id="rId18"/>
    <p:sldId id="499" r:id="rId19"/>
    <p:sldId id="501" r:id="rId20"/>
    <p:sldId id="576" r:id="rId21"/>
    <p:sldId id="502" r:id="rId22"/>
    <p:sldId id="504" r:id="rId23"/>
    <p:sldId id="575"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14">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e" initials="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79196" autoAdjust="0"/>
  </p:normalViewPr>
  <p:slideViewPr>
    <p:cSldViewPr>
      <p:cViewPr>
        <p:scale>
          <a:sx n="78" d="100"/>
          <a:sy n="78" d="100"/>
        </p:scale>
        <p:origin x="1016" y="32"/>
      </p:cViewPr>
      <p:guideLst>
        <p:guide orient="horz" pos="2114"/>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51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oleObject" Target="file:///E:\data\distance\realscore\idx_ap_den_res0.00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ICDE2009</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idx_ap_den_res0.007!$A$51:$C$51</c:f>
              <c:strCache>
                <c:ptCount val="3"/>
                <c:pt idx="0">
                  <c:v>recall</c:v>
                </c:pt>
                <c:pt idx="1">
                  <c:v>precision</c:v>
                </c:pt>
                <c:pt idx="2">
                  <c:v>f1-measure</c:v>
                </c:pt>
              </c:strCache>
            </c:strRef>
          </c:cat>
          <c:val>
            <c:numRef>
              <c:f>idx_ap_den_res0.007!$A$52:$C$52</c:f>
              <c:numCache>
                <c:formatCode>General</c:formatCode>
                <c:ptCount val="3"/>
                <c:pt idx="0">
                  <c:v>0.32</c:v>
                </c:pt>
                <c:pt idx="1">
                  <c:v>0.23</c:v>
                </c:pt>
                <c:pt idx="2">
                  <c:v>0.27</c:v>
                </c:pt>
              </c:numCache>
            </c:numRef>
          </c:val>
        </c:ser>
        <c:ser>
          <c:idx val="1"/>
          <c:order val="1"/>
          <c:tx>
            <c:v>ICDM2012</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idx_ap_den_res0.007!$A$51:$C$51</c:f>
              <c:strCache>
                <c:ptCount val="3"/>
                <c:pt idx="0">
                  <c:v>recall</c:v>
                </c:pt>
                <c:pt idx="1">
                  <c:v>precision</c:v>
                </c:pt>
                <c:pt idx="2">
                  <c:v>f1-measure</c:v>
                </c:pt>
              </c:strCache>
            </c:strRef>
          </c:cat>
          <c:val>
            <c:numRef>
              <c:f>idx_ap_den_res0.007!$A$53:$C$53</c:f>
              <c:numCache>
                <c:formatCode>General</c:formatCode>
                <c:ptCount val="3"/>
                <c:pt idx="0">
                  <c:v>0.52</c:v>
                </c:pt>
                <c:pt idx="1">
                  <c:v>0.59</c:v>
                </c:pt>
                <c:pt idx="2">
                  <c:v>0.55</c:v>
                </c:pt>
              </c:numCache>
            </c:numRef>
          </c:val>
        </c:ser>
        <c:ser>
          <c:idx val="2"/>
          <c:order val="2"/>
          <c:tx>
            <c:v>SPIE2015</c:v>
          </c:tx>
          <c:spPr>
            <a:solidFill>
              <a:schemeClr val="accent1">
                <a:lumMod val="60000"/>
                <a:lumOff val="40000"/>
              </a:schemeClr>
            </a:solidFill>
            <a:ln>
              <a:solidFill>
                <a:schemeClr val="accent1">
                  <a:lumMod val="60000"/>
                  <a:lumOff val="4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idx_ap_den_res0.007!$A$51:$C$51</c:f>
              <c:strCache>
                <c:ptCount val="3"/>
                <c:pt idx="0">
                  <c:v>recall</c:v>
                </c:pt>
                <c:pt idx="1">
                  <c:v>precision</c:v>
                </c:pt>
                <c:pt idx="2">
                  <c:v>f1-measure</c:v>
                </c:pt>
              </c:strCache>
            </c:strRef>
          </c:cat>
          <c:val>
            <c:numRef>
              <c:f>idx_ap_den_res0.007!$A$54:$C$54</c:f>
              <c:numCache>
                <c:formatCode>General</c:formatCode>
                <c:ptCount val="3"/>
                <c:pt idx="0">
                  <c:v>0.73</c:v>
                </c:pt>
                <c:pt idx="1">
                  <c:v>0.62</c:v>
                </c:pt>
                <c:pt idx="2">
                  <c:v>0.67</c:v>
                </c:pt>
              </c:numCache>
            </c:numRef>
          </c:val>
        </c:ser>
        <c:ser>
          <c:idx val="3"/>
          <c:order val="3"/>
          <c:tx>
            <c:v>ODRS</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idx_ap_den_res0.007!$A$51:$C$51</c:f>
              <c:strCache>
                <c:ptCount val="3"/>
                <c:pt idx="0">
                  <c:v>recall</c:v>
                </c:pt>
                <c:pt idx="1">
                  <c:v>precision</c:v>
                </c:pt>
                <c:pt idx="2">
                  <c:v>f1-measure</c:v>
                </c:pt>
              </c:strCache>
            </c:strRef>
          </c:cat>
          <c:val>
            <c:numRef>
              <c:f>idx_ap_den_res0.007!$A$55:$C$55</c:f>
              <c:numCache>
                <c:formatCode>General</c:formatCode>
                <c:ptCount val="3"/>
                <c:pt idx="0">
                  <c:v>0.92</c:v>
                </c:pt>
                <c:pt idx="1">
                  <c:v>0.74</c:v>
                </c:pt>
                <c:pt idx="2">
                  <c:v>0.82</c:v>
                </c:pt>
              </c:numCache>
            </c:numRef>
          </c:val>
        </c:ser>
        <c:dLbls>
          <c:showLegendKey val="0"/>
          <c:showVal val="1"/>
          <c:showCatName val="0"/>
          <c:showSerName val="0"/>
          <c:showPercent val="0"/>
          <c:showBubbleSize val="0"/>
        </c:dLbls>
        <c:gapWidth val="150"/>
        <c:axId val="-2115303584"/>
        <c:axId val="-2129768464"/>
      </c:barChart>
      <c:catAx>
        <c:axId val="-2115303584"/>
        <c:scaling>
          <c:orientation val="minMax"/>
        </c:scaling>
        <c:delete val="0"/>
        <c:axPos val="b"/>
        <c:numFmt formatCode="General" sourceLinked="0"/>
        <c:majorTickMark val="out"/>
        <c:minorTickMark val="none"/>
        <c:tickLblPos val="nextTo"/>
        <c:crossAx val="-2129768464"/>
        <c:crosses val="autoZero"/>
        <c:auto val="1"/>
        <c:lblAlgn val="ctr"/>
        <c:lblOffset val="100"/>
        <c:noMultiLvlLbl val="0"/>
      </c:catAx>
      <c:valAx>
        <c:axId val="-2129768464"/>
        <c:scaling>
          <c:orientation val="minMax"/>
        </c:scaling>
        <c:delete val="0"/>
        <c:axPos val="l"/>
        <c:majorGridlines/>
        <c:title>
          <c:tx>
            <c:rich>
              <a:bodyPr rot="0" vert="wordArtVertRtl"/>
              <a:lstStyle/>
              <a:p>
                <a:pPr>
                  <a:defRPr/>
                </a:pPr>
                <a:r>
                  <a:rPr lang="zh-CN"/>
                  <a:t>百分比</a:t>
                </a:r>
              </a:p>
            </c:rich>
          </c:tx>
          <c:layout/>
          <c:overlay val="0"/>
        </c:title>
        <c:numFmt formatCode="General" sourceLinked="1"/>
        <c:majorTickMark val="out"/>
        <c:minorTickMark val="none"/>
        <c:tickLblPos val="nextTo"/>
        <c:crossAx val="-2115303584"/>
        <c:crosses val="autoZero"/>
        <c:crossBetween val="between"/>
      </c:valAx>
    </c:plotArea>
    <c:legend>
      <c:legendPos val="r"/>
      <c:layout/>
      <c:overlay val="0"/>
    </c:legend>
    <c:plotVisOnly val="1"/>
    <c:dispBlanksAs val="gap"/>
    <c:showDLblsOverMax val="0"/>
  </c:chart>
  <c:txPr>
    <a:bodyPr/>
    <a:lstStyle/>
    <a:p>
      <a:pPr>
        <a:defRPr sz="16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6CDD0-4FB3-4434-8B12-9016500125CC}" type="datetimeFigureOut">
              <a:rPr lang="zh-CN" altLang="en-US" smtClean="0"/>
              <a:pPr/>
              <a:t>17/10/4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2B8D78-7C07-464F-96B2-84FC72808B62}" type="slidenum">
              <a:rPr lang="zh-CN" altLang="en-US" smtClean="0"/>
              <a:pPr/>
              <a:t>‹#›</a:t>
            </a:fld>
            <a:endParaRPr lang="zh-CN" altLang="en-US"/>
          </a:p>
        </p:txBody>
      </p:sp>
    </p:spTree>
    <p:extLst>
      <p:ext uri="{BB962C8B-B14F-4D97-AF65-F5344CB8AC3E}">
        <p14:creationId xmlns:p14="http://schemas.microsoft.com/office/powerpoint/2010/main" val="212267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B36D4-C85A-466C-A8D1-D495D85323F1}" type="datetimeFigureOut">
              <a:rPr lang="zh-CN" altLang="en-US" smtClean="0"/>
              <a:pPr/>
              <a:t>17/10/4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C450F2-9562-4245-969A-2D1EBFF6EFBF}" type="slidenum">
              <a:rPr lang="zh-CN" altLang="en-US" smtClean="0"/>
              <a:pPr/>
              <a:t>‹#›</a:t>
            </a:fld>
            <a:endParaRPr lang="zh-CN" altLang="en-US"/>
          </a:p>
        </p:txBody>
      </p:sp>
    </p:spTree>
    <p:extLst>
      <p:ext uri="{BB962C8B-B14F-4D97-AF65-F5344CB8AC3E}">
        <p14:creationId xmlns:p14="http://schemas.microsoft.com/office/powerpoint/2010/main" val="163002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fld id="{51A5773C-B151-49C9-BF10-9173CE7765C3}" type="slidenum">
              <a:rPr lang="en-US" altLang="zh-CN" sz="1200">
                <a:solidFill>
                  <a:prstClr val="black"/>
                </a:solidFill>
              </a:rPr>
              <a:pPr eaLnBrk="1" hangingPunct="1"/>
              <a:t>1</a:t>
            </a:fld>
            <a:endParaRPr lang="en-US" altLang="zh-CN" sz="1200">
              <a:solidFill>
                <a:prstClr val="black"/>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1569024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流量</a:t>
            </a:r>
            <a:r>
              <a:rPr lang="zh-CN" altLang="zh-CN" sz="1200" kern="1200" dirty="0" smtClean="0">
                <a:solidFill>
                  <a:schemeClr val="tx1"/>
                </a:solidFill>
                <a:effectLst/>
                <a:latin typeface="+mn-lt"/>
                <a:ea typeface="+mn-ea"/>
                <a:cs typeface="+mn-cs"/>
              </a:rPr>
              <a:t>矩阵被分解为基本模式矩阵和系数矩阵，基本模式矩阵表示了城市居民出行的基本交通模式，系数矩阵则表示每条路上对应交通模式的分布</a:t>
            </a:r>
            <a:r>
              <a:rPr lang="zh-CN" altLang="en-US" sz="1200" kern="1200" dirty="0" smtClean="0">
                <a:solidFill>
                  <a:schemeClr val="tx1"/>
                </a:solidFill>
                <a:effectLst/>
                <a:latin typeface="+mn-lt"/>
                <a:ea typeface="+mn-ea"/>
                <a:cs typeface="+mn-cs"/>
              </a:rPr>
              <a:t>，所以它能</a:t>
            </a:r>
            <a:r>
              <a:rPr lang="zh-CN" altLang="zh-CN" sz="1200" kern="1200" dirty="0" smtClean="0">
                <a:solidFill>
                  <a:schemeClr val="tx1"/>
                </a:solidFill>
                <a:effectLst/>
                <a:latin typeface="+mn-lt"/>
                <a:ea typeface="+mn-ea"/>
                <a:cs typeface="+mn-cs"/>
              </a:rPr>
              <a:t>被用来</a:t>
            </a:r>
            <a:r>
              <a:rPr lang="zh-CN" altLang="en-US" sz="1200" kern="1200" dirty="0" smtClean="0">
                <a:solidFill>
                  <a:schemeClr val="tx1"/>
                </a:solidFill>
                <a:effectLst/>
                <a:latin typeface="+mn-lt"/>
                <a:ea typeface="+mn-ea"/>
                <a:cs typeface="+mn-cs"/>
              </a:rPr>
              <a:t>作为道路交通模型的特征</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EC450F2-9562-4245-969A-2D1EBFF6EFBF}" type="slidenum">
              <a:rPr lang="zh-CN" altLang="en-US" smtClean="0"/>
              <a:pPr/>
              <a:t>10</a:t>
            </a:fld>
            <a:endParaRPr lang="zh-CN" altLang="en-US"/>
          </a:p>
        </p:txBody>
      </p:sp>
    </p:spTree>
    <p:extLst>
      <p:ext uri="{BB962C8B-B14F-4D97-AF65-F5344CB8AC3E}">
        <p14:creationId xmlns:p14="http://schemas.microsoft.com/office/powerpoint/2010/main" val="633763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EC450F2-9562-4245-969A-2D1EBFF6EFBF}" type="slidenum">
              <a:rPr lang="zh-CN" altLang="en-US" smtClean="0"/>
              <a:pPr/>
              <a:t>11</a:t>
            </a:fld>
            <a:endParaRPr lang="zh-CN" altLang="en-US"/>
          </a:p>
        </p:txBody>
      </p:sp>
    </p:spTree>
    <p:extLst>
      <p:ext uri="{BB962C8B-B14F-4D97-AF65-F5344CB8AC3E}">
        <p14:creationId xmlns:p14="http://schemas.microsoft.com/office/powerpoint/2010/main" val="3588937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EC450F2-9562-4245-969A-2D1EBFF6EFBF}" type="slidenum">
              <a:rPr lang="zh-CN" altLang="en-US" smtClean="0"/>
              <a:pPr/>
              <a:t>12</a:t>
            </a:fld>
            <a:endParaRPr lang="zh-CN" altLang="en-US"/>
          </a:p>
        </p:txBody>
      </p:sp>
    </p:spTree>
    <p:extLst>
      <p:ext uri="{BB962C8B-B14F-4D97-AF65-F5344CB8AC3E}">
        <p14:creationId xmlns:p14="http://schemas.microsoft.com/office/powerpoint/2010/main" val="3479216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EC450F2-9562-4245-969A-2D1EBFF6EFBF}" type="slidenum">
              <a:rPr lang="zh-CN" altLang="en-US" smtClean="0"/>
              <a:pPr/>
              <a:t>13</a:t>
            </a:fld>
            <a:endParaRPr lang="zh-CN" altLang="en-US"/>
          </a:p>
        </p:txBody>
      </p:sp>
    </p:spTree>
    <p:extLst>
      <p:ext uri="{BB962C8B-B14F-4D97-AF65-F5344CB8AC3E}">
        <p14:creationId xmlns:p14="http://schemas.microsoft.com/office/powerpoint/2010/main" val="67739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拟合</a:t>
            </a:r>
            <a:r>
              <a:rPr lang="zh-CN" altLang="en-US" dirty="0" smtClean="0"/>
              <a:t>密度函数 </a:t>
            </a:r>
            <a:r>
              <a:rPr lang="en-US" altLang="zh-CN" dirty="0" smtClean="0"/>
              <a:t>http://</a:t>
            </a:r>
            <a:r>
              <a:rPr lang="en-US" altLang="zh-CN" dirty="0" err="1" smtClean="0"/>
              <a:t>scikit-learn.org</a:t>
            </a:r>
            <a:r>
              <a:rPr lang="en-US" altLang="zh-CN" dirty="0" smtClean="0"/>
              <a:t>/stable/modules/</a:t>
            </a:r>
            <a:r>
              <a:rPr lang="en-US" altLang="zh-CN" dirty="0" err="1" smtClean="0"/>
              <a:t>density.html</a:t>
            </a:r>
            <a:endParaRPr lang="en-US" altLang="zh-CN" dirty="0" smtClean="0"/>
          </a:p>
        </p:txBody>
      </p:sp>
      <p:sp>
        <p:nvSpPr>
          <p:cNvPr id="4" name="灯片编号占位符 3"/>
          <p:cNvSpPr>
            <a:spLocks noGrp="1"/>
          </p:cNvSpPr>
          <p:nvPr>
            <p:ph type="sldNum" sz="quarter" idx="10"/>
          </p:nvPr>
        </p:nvSpPr>
        <p:spPr/>
        <p:txBody>
          <a:bodyPr/>
          <a:lstStyle/>
          <a:p>
            <a:fld id="{FEC450F2-9562-4245-969A-2D1EBFF6EFBF}" type="slidenum">
              <a:rPr lang="zh-CN" altLang="en-US" smtClean="0"/>
              <a:pPr/>
              <a:t>14</a:t>
            </a:fld>
            <a:endParaRPr lang="zh-CN" altLang="en-US"/>
          </a:p>
        </p:txBody>
      </p:sp>
    </p:spTree>
    <p:extLst>
      <p:ext uri="{BB962C8B-B14F-4D97-AF65-F5344CB8AC3E}">
        <p14:creationId xmlns:p14="http://schemas.microsoft.com/office/powerpoint/2010/main" val="1353976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r>
                  <a:rPr lang="zh-CN" altLang="en-US" dirty="0" smtClean="0"/>
                  <a:t>这章表表示的是实验数据，我们采用</a:t>
                </a:r>
                <a:r>
                  <a:rPr lang="en-US" altLang="zh-CN" dirty="0" smtClean="0"/>
                  <a:t>11</a:t>
                </a:r>
                <a:r>
                  <a:rPr lang="zh-CN" altLang="en-US" dirty="0" smtClean="0"/>
                  <a:t>年</a:t>
                </a:r>
                <a:r>
                  <a:rPr lang="en-US" altLang="zh-CN" dirty="0" smtClean="0"/>
                  <a:t>11</a:t>
                </a:r>
                <a:r>
                  <a:rPr lang="zh-CN" altLang="en-US" dirty="0" smtClean="0"/>
                  <a:t>月份的北京市五环内的数据来训练我们的模型，并进行检验</a:t>
                </a:r>
                <a:endParaRPr lang="zh-CN" altLang="en-US" dirty="0"/>
              </a:p>
            </p:txBody>
          </p:sp>
        </mc:Choice>
        <mc:Fallback xmlns="">
          <p:sp>
            <p:nvSpPr>
              <p:cNvPr id="3" name="文本占位符 2"/>
              <p:cNvSpPr>
                <a:spLocks noGrp="1"/>
              </p:cNvSpPr>
              <p:nvPr>
                <p:ph type="body" idx="3"/>
              </p:nvPr>
            </p:nvSpPr>
            <p:spPr/>
            <p:txBody>
              <a:bodyPr/>
              <a:lstStyle/>
              <a:p>
                <a:r>
                  <a:rPr lang="zh-CN" altLang="en-US" dirty="0" smtClean="0"/>
                  <a:t>在得到耦合隐马尔科夫模型之后，我们可以求出道路的交通状态。我们用两条道路前后时间状态相同的概率时间传播概率。</a:t>
                </a:r>
                <a:r>
                  <a:rPr lang="zh-CN" altLang="zh-CN" sz="1200" kern="1200" dirty="0" smtClean="0">
                    <a:solidFill>
                      <a:schemeClr val="tx1"/>
                    </a:solidFill>
                    <a:effectLst/>
                    <a:latin typeface="+mn-lt"/>
                    <a:ea typeface="+mn-ea"/>
                    <a:cs typeface="+mn-cs"/>
                  </a:rPr>
                  <a:t>以道路</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和道路</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为例，</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ij^𝑡</a:t>
                </a:r>
                <a:r>
                  <a:rPr lang="zh-CN" altLang="zh-CN" sz="1200" kern="1200" dirty="0">
                    <a:solidFill>
                      <a:schemeClr val="tx1"/>
                    </a:solidFill>
                    <a:effectLst/>
                    <a:latin typeface="+mn-lt"/>
                    <a:ea typeface="+mn-ea"/>
                    <a:cs typeface="+mn-cs"/>
                  </a:rPr>
                  <a:t>表示道路</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时刻其标签对道路</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时刻的影响，可以理解为道路</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状态为</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时转移到道路</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的概率，即在</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时刻道路</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的状态也为</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。因此，可以统计道路</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和道路</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分别在</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时刻和</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时刻状态相同的概率，以此作为其时间传播概率。</a:t>
                </a:r>
                <a:endParaRPr lang="zh-CN" altLang="en-US" dirty="0"/>
              </a:p>
            </p:txBody>
          </p:sp>
        </mc:Fallback>
      </mc:AlternateContent>
      <p:sp>
        <p:nvSpPr>
          <p:cNvPr id="4" name="灯片编号占位符 3"/>
          <p:cNvSpPr>
            <a:spLocks noGrp="1"/>
          </p:cNvSpPr>
          <p:nvPr>
            <p:ph type="sldNum" sz="quarter" idx="5"/>
          </p:nvPr>
        </p:nvSpPr>
        <p:spPr/>
        <p:txBody>
          <a:bodyPr/>
          <a:lstStyle/>
          <a:p>
            <a:fld id="{FEC450F2-9562-4245-969A-2D1EBFF6EFBF}" type="slidenum">
              <a:rPr lang="zh-CN" altLang="en-US" smtClean="0"/>
              <a:pPr/>
              <a:t>17</a:t>
            </a:fld>
            <a:endParaRPr lang="zh-CN" altLang="en-US"/>
          </a:p>
        </p:txBody>
      </p:sp>
    </p:spTree>
    <p:extLst>
      <p:ext uri="{BB962C8B-B14F-4D97-AF65-F5344CB8AC3E}">
        <p14:creationId xmlns:p14="http://schemas.microsoft.com/office/powerpoint/2010/main" val="2696042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r>
                  <a:rPr lang="zh-CN" altLang="en-US" dirty="0" smtClean="0"/>
                  <a:t>我们选择了同样以道路为检测粒度的两个方法和一个基于区域的方法进行了对比实验，结果如下</a:t>
                </a:r>
                <a:endParaRPr lang="zh-CN" altLang="en-US" dirty="0"/>
              </a:p>
            </p:txBody>
          </p:sp>
        </mc:Choice>
        <mc:Fallback xmlns="">
          <p:sp>
            <p:nvSpPr>
              <p:cNvPr id="3" name="文本占位符 2"/>
              <p:cNvSpPr>
                <a:spLocks noGrp="1"/>
              </p:cNvSpPr>
              <p:nvPr>
                <p:ph type="body" idx="3"/>
              </p:nvPr>
            </p:nvSpPr>
            <p:spPr/>
            <p:txBody>
              <a:bodyPr/>
              <a:lstStyle/>
              <a:p>
                <a:r>
                  <a:rPr lang="zh-CN" altLang="en-US" dirty="0" smtClean="0"/>
                  <a:t>在得到耦合隐马尔科夫模型之后，我们可以求出道路的交通状态。我们用两条道路前后时间状态相同的概率时间传播概率。</a:t>
                </a:r>
                <a:r>
                  <a:rPr lang="zh-CN" altLang="zh-CN" sz="1200" kern="1200" dirty="0" smtClean="0">
                    <a:solidFill>
                      <a:schemeClr val="tx1"/>
                    </a:solidFill>
                    <a:effectLst/>
                    <a:latin typeface="+mn-lt"/>
                    <a:ea typeface="+mn-ea"/>
                    <a:cs typeface="+mn-cs"/>
                  </a:rPr>
                  <a:t>以道路</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和道路</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为例，</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ij^𝑡</a:t>
                </a:r>
                <a:r>
                  <a:rPr lang="zh-CN" altLang="zh-CN" sz="1200" kern="1200" dirty="0">
                    <a:solidFill>
                      <a:schemeClr val="tx1"/>
                    </a:solidFill>
                    <a:effectLst/>
                    <a:latin typeface="+mn-lt"/>
                    <a:ea typeface="+mn-ea"/>
                    <a:cs typeface="+mn-cs"/>
                  </a:rPr>
                  <a:t>表示道路</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时刻其标签对道路</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时刻的影响，可以理解为道路</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状态为</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时转移到道路</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的概率，即在</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时刻道路</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的状态也为</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。因此，可以统计道路</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和道路</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分别在</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时刻和</a:t>
                </a: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时刻状态相同的概率，以此作为其时间传播概率。</a:t>
                </a:r>
                <a:endParaRPr lang="zh-CN" altLang="en-US" dirty="0"/>
              </a:p>
            </p:txBody>
          </p:sp>
        </mc:Fallback>
      </mc:AlternateContent>
      <p:sp>
        <p:nvSpPr>
          <p:cNvPr id="4" name="灯片编号占位符 3"/>
          <p:cNvSpPr>
            <a:spLocks noGrp="1"/>
          </p:cNvSpPr>
          <p:nvPr>
            <p:ph type="sldNum" sz="quarter" idx="5"/>
          </p:nvPr>
        </p:nvSpPr>
        <p:spPr/>
        <p:txBody>
          <a:bodyPr/>
          <a:lstStyle/>
          <a:p>
            <a:fld id="{FEC450F2-9562-4245-969A-2D1EBFF6EFBF}" type="slidenum">
              <a:rPr lang="zh-CN" altLang="en-US" smtClean="0"/>
              <a:pPr/>
              <a:t>18</a:t>
            </a:fld>
            <a:endParaRPr lang="zh-CN" altLang="en-US"/>
          </a:p>
        </p:txBody>
      </p:sp>
    </p:spTree>
    <p:extLst>
      <p:ext uri="{BB962C8B-B14F-4D97-AF65-F5344CB8AC3E}">
        <p14:creationId xmlns:p14="http://schemas.microsoft.com/office/powerpoint/2010/main" val="2696042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20000"/>
              </a:lnSpc>
              <a:defRPr/>
            </a:pPr>
            <a:endParaRPr lang="en-US" altLang="zh-CN" sz="1200" dirty="0" smtClean="0"/>
          </a:p>
        </p:txBody>
      </p:sp>
      <p:sp>
        <p:nvSpPr>
          <p:cNvPr id="4" name="灯片编号占位符 3"/>
          <p:cNvSpPr>
            <a:spLocks noGrp="1"/>
          </p:cNvSpPr>
          <p:nvPr>
            <p:ph type="sldNum" sz="quarter" idx="5"/>
          </p:nvPr>
        </p:nvSpPr>
        <p:spPr/>
        <p:txBody>
          <a:bodyPr/>
          <a:lstStyle/>
          <a:p>
            <a:fld id="{FEC450F2-9562-4245-969A-2D1EBFF6EFBF}" type="slidenum">
              <a:rPr lang="zh-CN" altLang="en-US" smtClean="0"/>
              <a:pPr/>
              <a:t>19</a:t>
            </a:fld>
            <a:endParaRPr lang="zh-CN" altLang="en-US"/>
          </a:p>
        </p:txBody>
      </p:sp>
    </p:spTree>
    <p:extLst>
      <p:ext uri="{BB962C8B-B14F-4D97-AF65-F5344CB8AC3E}">
        <p14:creationId xmlns:p14="http://schemas.microsoft.com/office/powerpoint/2010/main" val="63301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、从图中可以看出我们的算法在三个检测指标上均优于其他三种算法。但是我们的准确率没有召回率理想。这是因为从微博上提取的交通事故报告仅仅是异常事件的子集，其中不包括大型活动</a:t>
            </a:r>
            <a:r>
              <a:rPr lang="zh-CN" altLang="zh-CN" sz="1200" kern="1200" dirty="0" smtClean="0">
                <a:solidFill>
                  <a:schemeClr val="tx1"/>
                </a:solidFill>
                <a:effectLst/>
                <a:latin typeface="+mn-lt"/>
                <a:ea typeface="+mn-ea"/>
                <a:cs typeface="+mn-cs"/>
              </a:rPr>
              <a:t>，道路维护、降雨降雪</a:t>
            </a:r>
            <a:r>
              <a:rPr lang="zh-CN" altLang="en-US" sz="1200" kern="1200" dirty="0" smtClean="0">
                <a:solidFill>
                  <a:schemeClr val="tx1"/>
                </a:solidFill>
                <a:effectLst/>
                <a:latin typeface="+mn-lt"/>
                <a:ea typeface="+mn-ea"/>
                <a:cs typeface="+mn-cs"/>
              </a:rPr>
              <a:t>等其他类型的异常事件</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、为了更好的评估我们的方法，我们进行了半合成数据的实验，半合成数据是在原数据的基础上认为加入了异常</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、（备用）</a:t>
            </a:r>
            <a:r>
              <a:rPr lang="en-US" altLang="zh-CN" sz="1200" kern="1200" dirty="0" smtClean="0">
                <a:solidFill>
                  <a:schemeClr val="tx1"/>
                </a:solidFill>
                <a:effectLst/>
                <a:latin typeface="+mn-lt"/>
                <a:ea typeface="+mn-ea"/>
                <a:cs typeface="+mn-cs"/>
              </a:rPr>
              <a:t>ODRS</a:t>
            </a:r>
            <a:r>
              <a:rPr lang="zh-CN" altLang="zh-CN" sz="1200" kern="1200" dirty="0" smtClean="0">
                <a:solidFill>
                  <a:schemeClr val="tx1"/>
                </a:solidFill>
                <a:effectLst/>
                <a:latin typeface="+mn-lt"/>
                <a:ea typeface="+mn-ea"/>
                <a:cs typeface="+mn-cs"/>
              </a:rPr>
              <a:t>算法的召回率为</a:t>
            </a:r>
            <a:r>
              <a:rPr lang="en-US" altLang="zh-CN" sz="1200" kern="1200" dirty="0" smtClean="0">
                <a:solidFill>
                  <a:schemeClr val="tx1"/>
                </a:solidFill>
                <a:effectLst/>
                <a:latin typeface="+mn-lt"/>
                <a:ea typeface="+mn-ea"/>
                <a:cs typeface="+mn-cs"/>
              </a:rPr>
              <a:t>92.76</a:t>
            </a:r>
            <a:r>
              <a:rPr lang="zh-CN" altLang="zh-CN" sz="1200" kern="1200" dirty="0" smtClean="0">
                <a:solidFill>
                  <a:schemeClr val="tx1"/>
                </a:solidFill>
                <a:effectLst/>
                <a:latin typeface="+mn-lt"/>
                <a:ea typeface="+mn-ea"/>
                <a:cs typeface="+mn-cs"/>
              </a:rPr>
              <a:t>％，较对比方法的最高召回率高约</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％；同时</a:t>
            </a:r>
            <a:r>
              <a:rPr lang="en-US" altLang="zh-CN" sz="1200" kern="1200" dirty="0" err="1" smtClean="0">
                <a:solidFill>
                  <a:schemeClr val="tx1"/>
                </a:solidFill>
                <a:effectLst/>
                <a:latin typeface="+mn-lt"/>
                <a:ea typeface="+mn-ea"/>
                <a:cs typeface="+mn-cs"/>
              </a:rPr>
              <a:t>ODRS</a:t>
            </a:r>
            <a:r>
              <a:rPr lang="zh-CN" altLang="zh-CN" sz="1200" kern="1200" dirty="0" smtClean="0">
                <a:solidFill>
                  <a:schemeClr val="tx1"/>
                </a:solidFill>
                <a:effectLst/>
                <a:latin typeface="+mn-lt"/>
                <a:ea typeface="+mn-ea"/>
                <a:cs typeface="+mn-cs"/>
              </a:rPr>
              <a:t>的准确率为</a:t>
            </a:r>
            <a:r>
              <a:rPr lang="en-US" altLang="zh-CN" sz="1200" kern="1200" dirty="0" smtClean="0">
                <a:solidFill>
                  <a:schemeClr val="tx1"/>
                </a:solidFill>
                <a:effectLst/>
                <a:latin typeface="+mn-lt"/>
                <a:ea typeface="+mn-ea"/>
                <a:cs typeface="+mn-cs"/>
              </a:rPr>
              <a:t>74.55</a:t>
            </a:r>
            <a:r>
              <a:rPr lang="zh-CN" altLang="zh-CN" sz="1200" kern="1200" dirty="0" smtClean="0">
                <a:solidFill>
                  <a:schemeClr val="tx1"/>
                </a:solidFill>
                <a:effectLst/>
                <a:latin typeface="+mn-lt"/>
                <a:ea typeface="+mn-ea"/>
                <a:cs typeface="+mn-cs"/>
              </a:rPr>
              <a:t>％，而对比算法中的最高准确率为</a:t>
            </a:r>
            <a:r>
              <a:rPr lang="en-US" altLang="zh-CN" sz="1200" kern="1200" dirty="0" smtClean="0">
                <a:solidFill>
                  <a:schemeClr val="tx1"/>
                </a:solidFill>
                <a:effectLst/>
                <a:latin typeface="+mn-lt"/>
                <a:ea typeface="+mn-ea"/>
                <a:cs typeface="+mn-cs"/>
              </a:rPr>
              <a:t>62.11</a:t>
            </a:r>
            <a:r>
              <a:rPr lang="zh-CN" altLang="zh-CN" sz="1200" kern="1200" dirty="0" smtClean="0">
                <a:solidFill>
                  <a:schemeClr val="tx1"/>
                </a:solidFill>
                <a:effectLst/>
                <a:latin typeface="+mn-lt"/>
                <a:ea typeface="+mn-ea"/>
                <a:cs typeface="+mn-cs"/>
              </a:rPr>
              <a:t>％。另外，</a:t>
            </a:r>
            <a:r>
              <a:rPr lang="en-US" altLang="zh-CN" sz="1200" kern="1200" dirty="0" err="1" smtClean="0">
                <a:solidFill>
                  <a:schemeClr val="tx1"/>
                </a:solidFill>
                <a:effectLst/>
                <a:latin typeface="+mn-lt"/>
                <a:ea typeface="+mn-ea"/>
                <a:cs typeface="+mn-cs"/>
              </a:rPr>
              <a:t>ODRS</a:t>
            </a:r>
            <a:r>
              <a:rPr lang="zh-CN" altLang="zh-CN" sz="1200" kern="1200" dirty="0" smtClean="0">
                <a:solidFill>
                  <a:schemeClr val="tx1"/>
                </a:solidFill>
                <a:effectLst/>
                <a:latin typeface="+mn-lt"/>
                <a:ea typeface="+mn-ea"/>
                <a:cs typeface="+mn-cs"/>
              </a:rPr>
              <a:t>算法的</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值也是四种算法中最高的。根据实验结果可以证明</a:t>
            </a:r>
            <a:r>
              <a:rPr lang="en-US" altLang="zh-CN" sz="1200" kern="1200" dirty="0" err="1" smtClean="0">
                <a:solidFill>
                  <a:schemeClr val="tx1"/>
                </a:solidFill>
                <a:effectLst/>
                <a:latin typeface="+mn-lt"/>
                <a:ea typeface="+mn-ea"/>
                <a:cs typeface="+mn-cs"/>
              </a:rPr>
              <a:t>ORDS</a:t>
            </a:r>
            <a:r>
              <a:rPr lang="zh-CN" altLang="zh-CN" sz="1200" kern="1200" dirty="0" smtClean="0">
                <a:solidFill>
                  <a:schemeClr val="tx1"/>
                </a:solidFill>
                <a:effectLst/>
                <a:latin typeface="+mn-lt"/>
                <a:ea typeface="+mn-ea"/>
                <a:cs typeface="+mn-cs"/>
              </a:rPr>
              <a:t>算法是更优的。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C450F2-9562-4245-969A-2D1EBFF6EFBF}" type="slidenum">
              <a:rPr lang="zh-CN" altLang="en-US" smtClean="0"/>
              <a:pPr/>
              <a:t>20</a:t>
            </a:fld>
            <a:endParaRPr lang="zh-CN" altLang="en-US"/>
          </a:p>
        </p:txBody>
      </p:sp>
    </p:spTree>
    <p:extLst>
      <p:ext uri="{BB962C8B-B14F-4D97-AF65-F5344CB8AC3E}">
        <p14:creationId xmlns:p14="http://schemas.microsoft.com/office/powerpoint/2010/main" val="2696042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20000"/>
              </a:lnSpc>
              <a:defRPr/>
            </a:pPr>
            <a:r>
              <a:rPr lang="en-US" altLang="zh-CN" sz="1200" dirty="0" smtClean="0"/>
              <a:t>1</a:t>
            </a:r>
            <a:r>
              <a:rPr lang="zh-CN" altLang="en-US" sz="1200" dirty="0" smtClean="0"/>
              <a:t>、在距离计算公式中，我们用</a:t>
            </a:r>
            <a:r>
              <a:rPr lang="en-US" altLang="zh-CN" sz="1200" dirty="0" smtClean="0"/>
              <a:t>alpha</a:t>
            </a:r>
            <a:r>
              <a:rPr lang="zh-CN" altLang="en-US" sz="1200" dirty="0" smtClean="0"/>
              <a:t>表示交通模式与地理位置的平衡因子，被他表示历史数据与邻居信息的平衡因子</a:t>
            </a:r>
            <a:endParaRPr lang="en-US" altLang="zh-CN" sz="1200" dirty="0" smtClean="0"/>
          </a:p>
          <a:p>
            <a:pPr>
              <a:lnSpc>
                <a:spcPct val="120000"/>
              </a:lnSpc>
              <a:defRPr/>
            </a:pPr>
            <a:r>
              <a:rPr lang="en-US" altLang="zh-CN" sz="1200" dirty="0" smtClean="0"/>
              <a:t>2</a:t>
            </a:r>
            <a:r>
              <a:rPr lang="zh-CN" altLang="en-US" sz="1200" dirty="0" smtClean="0"/>
              <a:t>、参数讨论实验是将</a:t>
            </a:r>
            <a:r>
              <a:rPr lang="en-US" altLang="zh-CN" sz="1200" dirty="0" smtClean="0"/>
              <a:t>alpha</a:t>
            </a:r>
            <a:r>
              <a:rPr lang="zh-CN" altLang="en-US" sz="1200" dirty="0" smtClean="0"/>
              <a:t>和</a:t>
            </a:r>
            <a:r>
              <a:rPr lang="en-US" altLang="zh-CN" sz="1200" dirty="0" smtClean="0"/>
              <a:t>beta</a:t>
            </a:r>
            <a:r>
              <a:rPr lang="zh-CN" altLang="en-US" sz="1200" dirty="0" smtClean="0"/>
              <a:t>两个参数组合起来进行实验，这两个表格分别是真实数据和半合成数据的实验结果，从表格中可以看出，当两个都为</a:t>
            </a:r>
            <a:r>
              <a:rPr lang="en-US" altLang="zh-CN" sz="1200" dirty="0" smtClean="0"/>
              <a:t>0.5</a:t>
            </a:r>
            <a:r>
              <a:rPr lang="zh-CN" altLang="en-US" sz="1200" dirty="0" smtClean="0"/>
              <a:t>时</a:t>
            </a:r>
            <a:r>
              <a:rPr lang="zh-CN" altLang="en-US" sz="1200" baseline="0" dirty="0" smtClean="0"/>
              <a:t>，效果最好</a:t>
            </a:r>
            <a:endParaRPr lang="en-US" altLang="zh-CN" sz="1200" dirty="0" smtClean="0"/>
          </a:p>
          <a:p>
            <a:pPr>
              <a:lnSpc>
                <a:spcPct val="120000"/>
              </a:lnSpc>
              <a:defRPr/>
            </a:pPr>
            <a:r>
              <a:rPr lang="en-US" altLang="zh-CN" sz="1200" dirty="0" smtClean="0"/>
              <a:t>3</a:t>
            </a:r>
            <a:r>
              <a:rPr lang="zh-CN" altLang="en-US" sz="1200" dirty="0" smtClean="0"/>
              <a:t>、</a:t>
            </a:r>
            <a:r>
              <a:rPr lang="zh-CN" altLang="zh-CN" sz="1200" dirty="0" smtClean="0"/>
              <a:t>对于邻居道路查找而言，综合考虑其物理距离和交通模式相似性效果更好</a:t>
            </a:r>
            <a:endParaRPr lang="en-US" altLang="zh-CN" sz="1200" dirty="0" smtClean="0"/>
          </a:p>
          <a:p>
            <a:pPr>
              <a:lnSpc>
                <a:spcPct val="120000"/>
              </a:lnSpc>
              <a:defRPr/>
            </a:pPr>
            <a:r>
              <a:rPr lang="en-US" altLang="zh-CN" sz="1200" dirty="0" smtClean="0"/>
              <a:t>4</a:t>
            </a:r>
            <a:r>
              <a:rPr lang="zh-CN" altLang="en-US" sz="1200" dirty="0" smtClean="0"/>
              <a:t>、</a:t>
            </a:r>
            <a:r>
              <a:rPr lang="zh-CN" altLang="zh-CN" sz="1200" dirty="0" smtClean="0"/>
              <a:t>对于评估异常得分而言，将历史数据（时间维度）和邻居交通状态（空间维度）两个方面相结合的效果更好</a:t>
            </a:r>
            <a:endParaRPr lang="en-US" altLang="zh-CN" sz="1200" dirty="0" smtClean="0"/>
          </a:p>
        </p:txBody>
      </p:sp>
      <p:sp>
        <p:nvSpPr>
          <p:cNvPr id="4" name="灯片编号占位符 3"/>
          <p:cNvSpPr>
            <a:spLocks noGrp="1"/>
          </p:cNvSpPr>
          <p:nvPr>
            <p:ph type="sldNum" sz="quarter" idx="5"/>
          </p:nvPr>
        </p:nvSpPr>
        <p:spPr/>
        <p:txBody>
          <a:bodyPr/>
          <a:lstStyle/>
          <a:p>
            <a:fld id="{FEC450F2-9562-4245-969A-2D1EBFF6EFBF}" type="slidenum">
              <a:rPr lang="zh-CN" altLang="en-US" smtClean="0"/>
              <a:pPr/>
              <a:t>21</a:t>
            </a:fld>
            <a:endParaRPr lang="zh-CN" altLang="en-US"/>
          </a:p>
        </p:txBody>
      </p:sp>
    </p:spTree>
    <p:extLst>
      <p:ext uri="{BB962C8B-B14F-4D97-AF65-F5344CB8AC3E}">
        <p14:creationId xmlns:p14="http://schemas.microsoft.com/office/powerpoint/2010/main" val="269604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F6094F74-ED51-4E44-8FB4-40A298D52BDC}" type="slidenum">
              <a:rPr lang="en-US" altLang="zh-CN">
                <a:latin typeface="Arial" pitchFamily="34" charset="0"/>
              </a:rPr>
              <a:pPr eaLnBrk="1" hangingPunct="1"/>
              <a:t>2</a:t>
            </a:fld>
            <a:endParaRPr lang="en-US" altLang="zh-CN">
              <a:latin typeface="Arial" pitchFamily="34" charset="0"/>
            </a:endParaRPr>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itchFamily="34" charset="0"/>
                <a:ea typeface="宋体" pitchFamily="2" charset="-122"/>
              </a:rPr>
              <a:t>  </a:t>
            </a:r>
            <a:endParaRPr lang="zh-CN" altLang="zh-CN" dirty="0" smtClean="0">
              <a:latin typeface="Arial" pitchFamily="34" charset="0"/>
              <a:ea typeface="宋体" pitchFamily="2" charset="-122"/>
            </a:endParaRPr>
          </a:p>
        </p:txBody>
      </p:sp>
    </p:spTree>
    <p:extLst>
      <p:ext uri="{BB962C8B-B14F-4D97-AF65-F5344CB8AC3E}">
        <p14:creationId xmlns:p14="http://schemas.microsoft.com/office/powerpoint/2010/main" val="216735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EC450F2-9562-4245-969A-2D1EBFF6EFBF}" type="slidenum">
              <a:rPr lang="zh-CN" altLang="en-US" smtClean="0"/>
              <a:pPr/>
              <a:t>3</a:t>
            </a:fld>
            <a:endParaRPr lang="zh-CN" altLang="en-US"/>
          </a:p>
        </p:txBody>
      </p:sp>
    </p:spTree>
    <p:extLst>
      <p:ext uri="{BB962C8B-B14F-4D97-AF65-F5344CB8AC3E}">
        <p14:creationId xmlns:p14="http://schemas.microsoft.com/office/powerpoint/2010/main" val="407099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0" kern="1200" dirty="0" smtClean="0">
                <a:solidFill>
                  <a:schemeClr val="tx1"/>
                </a:solidFill>
                <a:effectLst/>
                <a:latin typeface="+mn-lt"/>
                <a:ea typeface="+mn-ea"/>
                <a:cs typeface="+mn-cs"/>
              </a:rPr>
              <a:t>1</a:t>
            </a:r>
            <a:r>
              <a:rPr lang="zh-CN" altLang="en-US" sz="1200" i="0" kern="1200" dirty="0" smtClean="0">
                <a:solidFill>
                  <a:schemeClr val="tx1"/>
                </a:solidFill>
                <a:effectLst/>
                <a:latin typeface="+mn-lt"/>
                <a:ea typeface="+mn-ea"/>
                <a:cs typeface="+mn-cs"/>
              </a:rPr>
              <a:t>、传统交通异常检测的数据大多来源与点感应器，但是这种感应器位置固定且只能采集到断面交通参数，很难保证是否代表真实的交通状况</a:t>
            </a:r>
            <a:r>
              <a:rPr lang="en-US" altLang="zh-CN" sz="1200" i="0" kern="1200" dirty="0" smtClean="0">
                <a:solidFill>
                  <a:schemeClr val="tx1"/>
                </a:solidFill>
                <a:effectLst/>
                <a:latin typeface="+mn-lt"/>
                <a:ea typeface="+mn-ea"/>
                <a:cs typeface="+mn-cs"/>
              </a:rPr>
              <a:t>.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城市出租车往往具有覆盖地理面积广、覆盖时间范围无间断等特点，因此它们的轨迹可以真实地反映城市道路的交通状况</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加之近年来车载</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装备的普及，获得大量出租车真实</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轨迹也并非难事。这为我们研究交通</a:t>
            </a:r>
            <a:r>
              <a:rPr lang="zh-CN" altLang="en-US" sz="1200" kern="1200" dirty="0" smtClean="0">
                <a:solidFill>
                  <a:schemeClr val="tx1"/>
                </a:solidFill>
                <a:effectLst/>
                <a:latin typeface="+mn-lt"/>
                <a:ea typeface="+mn-ea"/>
                <a:cs typeface="+mn-cs"/>
              </a:rPr>
              <a:t>异常</a:t>
            </a:r>
            <a:r>
              <a:rPr lang="zh-CN" altLang="zh-CN" sz="1200" kern="1200" dirty="0" smtClean="0">
                <a:solidFill>
                  <a:schemeClr val="tx1"/>
                </a:solidFill>
                <a:effectLst/>
                <a:latin typeface="+mn-lt"/>
                <a:ea typeface="+mn-ea"/>
                <a:cs typeface="+mn-cs"/>
              </a:rPr>
              <a:t>提供了充分的资源。</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所以，本文旨在利用出租车</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轨迹数据来提取道路特征，进而检测北京市的交通异常及其扩散情况。</a:t>
            </a:r>
          </a:p>
          <a:p>
            <a:endParaRPr lang="zh-CN" altLang="en-US" dirty="0"/>
          </a:p>
        </p:txBody>
      </p:sp>
      <p:sp>
        <p:nvSpPr>
          <p:cNvPr id="4" name="灯片编号占位符 3"/>
          <p:cNvSpPr>
            <a:spLocks noGrp="1"/>
          </p:cNvSpPr>
          <p:nvPr>
            <p:ph type="sldNum" sz="quarter" idx="10"/>
          </p:nvPr>
        </p:nvSpPr>
        <p:spPr/>
        <p:txBody>
          <a:bodyPr/>
          <a:lstStyle/>
          <a:p>
            <a:fld id="{FEC450F2-9562-4245-969A-2D1EBFF6EFBF}" type="slidenum">
              <a:rPr lang="zh-CN" altLang="en-US" smtClean="0"/>
              <a:pPr/>
              <a:t>4</a:t>
            </a:fld>
            <a:endParaRPr lang="zh-CN" altLang="en-US"/>
          </a:p>
        </p:txBody>
      </p:sp>
    </p:spTree>
    <p:extLst>
      <p:ext uri="{BB962C8B-B14F-4D97-AF65-F5344CB8AC3E}">
        <p14:creationId xmlns:p14="http://schemas.microsoft.com/office/powerpoint/2010/main" val="158259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交通异常可以分为两大类：常规性异常和突发性异常。而本文所关注的异常是</a:t>
            </a:r>
            <a:r>
              <a:rPr lang="zh-CN" altLang="en-US" sz="1200" kern="1200" dirty="0" smtClean="0">
                <a:solidFill>
                  <a:schemeClr val="tx1"/>
                </a:solidFill>
                <a:effectLst/>
                <a:latin typeface="+mn-lt"/>
                <a:ea typeface="+mn-ea"/>
                <a:cs typeface="+mn-cs"/>
              </a:rPr>
              <a:t>由交通事故、大型活动等引起的</a:t>
            </a:r>
            <a:r>
              <a:rPr lang="zh-CN" altLang="zh-CN" sz="1200" kern="1200" dirty="0" smtClean="0">
                <a:solidFill>
                  <a:schemeClr val="tx1"/>
                </a:solidFill>
                <a:effectLst/>
                <a:latin typeface="+mn-lt"/>
                <a:ea typeface="+mn-ea"/>
                <a:cs typeface="+mn-cs"/>
              </a:rPr>
              <a:t>突发性异常。</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、交通异常扩散是指由元异常点印发的周边道路进一步拥堵的现象</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、综合研究现状，</a:t>
            </a:r>
            <a:r>
              <a:rPr lang="zh-CN" altLang="zh-CN" sz="1200" kern="1200" dirty="0" smtClean="0">
                <a:solidFill>
                  <a:schemeClr val="tx1"/>
                </a:solidFill>
                <a:effectLst/>
                <a:latin typeface="+mn-lt"/>
                <a:ea typeface="+mn-ea"/>
                <a:cs typeface="+mn-cs"/>
              </a:rPr>
              <a:t>论文通过将道路的实时交通流量与该道路的历史交通流量、邻居道路的当前流量作对比，来检测异常。一方面，历史信息仍具有参考性；另一方面，由于北京交通状态的波动较大，考虑邻居信息可以减少由于历史信息的不规律性引起的误报。比如，</a:t>
            </a:r>
            <a:r>
              <a:rPr lang="en-US" altLang="zh-CN" sz="1200" kern="1200" dirty="0" smtClean="0">
                <a:solidFill>
                  <a:schemeClr val="tx1"/>
                </a:solidFill>
                <a:effectLst/>
                <a:latin typeface="+mn-lt"/>
                <a:ea typeface="+mn-ea"/>
                <a:cs typeface="+mn-cs"/>
              </a:rPr>
              <a:t>2015</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号是阅兵假之后的第一个工作日，而当天恰好是星期日，车辆不限号，导致道路流量猛增；又或者</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由于雾霾影响而实施的限号政策使得车辆减少，如果单纯将这些交通状态与历史状态相比，有极大可能引起误报，然而观测同一时间段的相邻道路，它们也都呈现出了同样的增长或者下降，可以利用这种指标来减少误报。</a:t>
            </a:r>
          </a:p>
          <a:p>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邻居道路不再局限于地理上的相邻，而是综合考虑了道路间的地理距离和交通模式的相似性。这样有两个优点：第一，缩小比较范围，减小计算规模。第二，避免漏检。如果只考虑地理上相邻的道路，当发生重大事故时，可能所有的道路都会呈现拥堵的状态，这时所有道路的状态都一样，自然就比较不出异常道路了。</a:t>
            </a:r>
            <a:endParaRPr lang="zh-CN" altLang="en-US" dirty="0"/>
          </a:p>
        </p:txBody>
      </p:sp>
      <p:sp>
        <p:nvSpPr>
          <p:cNvPr id="4" name="灯片编号占位符 3"/>
          <p:cNvSpPr>
            <a:spLocks noGrp="1"/>
          </p:cNvSpPr>
          <p:nvPr>
            <p:ph type="sldNum" sz="quarter" idx="10"/>
          </p:nvPr>
        </p:nvSpPr>
        <p:spPr/>
        <p:txBody>
          <a:bodyPr/>
          <a:lstStyle/>
          <a:p>
            <a:fld id="{FEC450F2-9562-4245-969A-2D1EBFF6EFBF}" type="slidenum">
              <a:rPr lang="zh-CN" altLang="en-US" smtClean="0"/>
              <a:pPr/>
              <a:t>5</a:t>
            </a:fld>
            <a:endParaRPr lang="zh-CN" altLang="en-US"/>
          </a:p>
        </p:txBody>
      </p:sp>
    </p:spTree>
    <p:extLst>
      <p:ext uri="{BB962C8B-B14F-4D97-AF65-F5344CB8AC3E}">
        <p14:creationId xmlns:p14="http://schemas.microsoft.com/office/powerpoint/2010/main" val="103411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交通异常可以分为两大类：常规性异常和突发性异常。而本文所关注的异常是</a:t>
            </a:r>
            <a:r>
              <a:rPr lang="zh-CN" altLang="en-US" sz="1200" kern="1200" dirty="0" smtClean="0">
                <a:solidFill>
                  <a:schemeClr val="tx1"/>
                </a:solidFill>
                <a:effectLst/>
                <a:latin typeface="+mn-lt"/>
                <a:ea typeface="+mn-ea"/>
                <a:cs typeface="+mn-cs"/>
              </a:rPr>
              <a:t>由交通事故、大型活动等引起的</a:t>
            </a:r>
            <a:r>
              <a:rPr lang="zh-CN" altLang="zh-CN" sz="1200" kern="1200" dirty="0" smtClean="0">
                <a:solidFill>
                  <a:schemeClr val="tx1"/>
                </a:solidFill>
                <a:effectLst/>
                <a:latin typeface="+mn-lt"/>
                <a:ea typeface="+mn-ea"/>
                <a:cs typeface="+mn-cs"/>
              </a:rPr>
              <a:t>突发性异常。</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、综合研究现状，</a:t>
            </a:r>
            <a:r>
              <a:rPr lang="zh-CN" altLang="zh-CN" sz="1200" kern="1200" dirty="0" smtClean="0">
                <a:solidFill>
                  <a:schemeClr val="tx1"/>
                </a:solidFill>
                <a:effectLst/>
                <a:latin typeface="+mn-lt"/>
                <a:ea typeface="+mn-ea"/>
                <a:cs typeface="+mn-cs"/>
              </a:rPr>
              <a:t>论文通过将道路的实时交通流量与该道路的历史交通流量、邻居道路的当前流量作对比，来检测异常。一方面，历史信息仍具有参考性；另一方面，由于北京交通状态的波动较大，考虑邻居信息可以减少由于历史信息的不规律性引起的误报。比如，</a:t>
            </a:r>
            <a:r>
              <a:rPr lang="en-US" altLang="zh-CN" sz="1200" kern="1200" dirty="0" smtClean="0">
                <a:solidFill>
                  <a:schemeClr val="tx1"/>
                </a:solidFill>
                <a:effectLst/>
                <a:latin typeface="+mn-lt"/>
                <a:ea typeface="+mn-ea"/>
                <a:cs typeface="+mn-cs"/>
              </a:rPr>
              <a:t>2015</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号是阅兵假之后的第一个工作日，而当天恰好是星期日，车辆不限号，导致道路流量猛增；又或者</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由于雾霾影响而实施的限号政策使得车辆减少，如果单纯将这些交通状态与历史状态相比，有极大可能引起误报，然而观测同一时间段的相邻道路，它们也都呈现出了同样的增长或者下降，可以利用这种指标来减少误报。</a:t>
            </a:r>
          </a:p>
          <a:p>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邻居道路不再局限于地理上的相邻，而是综合考虑了道路间的地理距离和交通模式的相似性。这样有两个优点：第一，缩小比较范围，减小计算规模。第二，避免漏检。如果只考虑地理上相邻的道路，当发生重大事故时，可能所有的道路都会呈现拥堵的状态，这时所有道路的状态都一样，自然就比较不出异常道路了。</a:t>
            </a:r>
            <a:endParaRPr lang="zh-CN" altLang="en-US" dirty="0"/>
          </a:p>
        </p:txBody>
      </p:sp>
      <p:sp>
        <p:nvSpPr>
          <p:cNvPr id="4" name="灯片编号占位符 3"/>
          <p:cNvSpPr>
            <a:spLocks noGrp="1"/>
          </p:cNvSpPr>
          <p:nvPr>
            <p:ph type="sldNum" sz="quarter" idx="10"/>
          </p:nvPr>
        </p:nvSpPr>
        <p:spPr/>
        <p:txBody>
          <a:bodyPr/>
          <a:lstStyle/>
          <a:p>
            <a:fld id="{FEC450F2-9562-4245-969A-2D1EBFF6EFBF}" type="slidenum">
              <a:rPr lang="zh-CN" altLang="en-US" smtClean="0"/>
              <a:pPr/>
              <a:t>6</a:t>
            </a:fld>
            <a:endParaRPr lang="zh-CN" altLang="en-US"/>
          </a:p>
        </p:txBody>
      </p:sp>
    </p:spTree>
    <p:extLst>
      <p:ext uri="{BB962C8B-B14F-4D97-AF65-F5344CB8AC3E}">
        <p14:creationId xmlns:p14="http://schemas.microsoft.com/office/powerpoint/2010/main" val="207460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EC450F2-9562-4245-969A-2D1EBFF6EFBF}" type="slidenum">
              <a:rPr lang="zh-CN" altLang="en-US" smtClean="0"/>
              <a:pPr/>
              <a:t>7</a:t>
            </a:fld>
            <a:endParaRPr lang="zh-CN" altLang="en-US"/>
          </a:p>
        </p:txBody>
      </p:sp>
    </p:spTree>
    <p:extLst>
      <p:ext uri="{BB962C8B-B14F-4D97-AF65-F5344CB8AC3E}">
        <p14:creationId xmlns:p14="http://schemas.microsoft.com/office/powerpoint/2010/main" val="2414993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EC450F2-9562-4245-969A-2D1EBFF6EFBF}" type="slidenum">
              <a:rPr lang="zh-CN" altLang="en-US" smtClean="0"/>
              <a:pPr/>
              <a:t>8</a:t>
            </a:fld>
            <a:endParaRPr lang="zh-CN" altLang="en-US"/>
          </a:p>
        </p:txBody>
      </p:sp>
    </p:spTree>
    <p:extLst>
      <p:ext uri="{BB962C8B-B14F-4D97-AF65-F5344CB8AC3E}">
        <p14:creationId xmlns:p14="http://schemas.microsoft.com/office/powerpoint/2010/main" val="261029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流量是道路交通模式的体现，所以可以通过流量来提取交通模式的特征。考虑到历史流量中本身存在异常，且直接将历史流量作为特征维度较大，</a:t>
            </a:r>
            <a:r>
              <a:rPr lang="zh-CN" altLang="en-US" sz="1200" kern="1200" dirty="0" smtClean="0">
                <a:solidFill>
                  <a:schemeClr val="tx1"/>
                </a:solidFill>
                <a:effectLst/>
                <a:latin typeface="+mn-lt"/>
                <a:ea typeface="+mn-ea"/>
                <a:cs typeface="+mn-cs"/>
              </a:rPr>
              <a:t>我们</a:t>
            </a:r>
            <a:r>
              <a:rPr lang="zh-CN" altLang="zh-CN" sz="1200" kern="1200" dirty="0" smtClean="0">
                <a:solidFill>
                  <a:schemeClr val="tx1"/>
                </a:solidFill>
                <a:effectLst/>
                <a:latin typeface="+mn-lt"/>
                <a:ea typeface="+mn-ea"/>
                <a:cs typeface="+mn-cs"/>
              </a:rPr>
              <a:t>采用了非负矩阵分解来降低异常对结果的干扰以及特征的维度。</a:t>
            </a:r>
            <a:endParaRPr lang="en-US" altLang="zh-CN" sz="120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FEC450F2-9562-4245-969A-2D1EBFF6EFBF}" type="slidenum">
              <a:rPr lang="zh-CN" altLang="en-US" smtClean="0"/>
              <a:pPr/>
              <a:t>9</a:t>
            </a:fld>
            <a:endParaRPr lang="zh-CN" altLang="en-US"/>
          </a:p>
        </p:txBody>
      </p:sp>
    </p:spTree>
    <p:extLst>
      <p:ext uri="{BB962C8B-B14F-4D97-AF65-F5344CB8AC3E}">
        <p14:creationId xmlns:p14="http://schemas.microsoft.com/office/powerpoint/2010/main" val="417872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13343" name="Group 31"/>
          <p:cNvGrpSpPr/>
          <p:nvPr/>
        </p:nvGrpSpPr>
        <p:grpSpPr bwMode="auto">
          <a:xfrm>
            <a:off x="1257300" y="2971800"/>
            <a:ext cx="6629400" cy="838200"/>
            <a:chOff x="792" y="1872"/>
            <a:chExt cx="4176" cy="528"/>
          </a:xfrm>
        </p:grpSpPr>
        <p:sp>
          <p:nvSpPr>
            <p:cNvPr id="13344" name="Rectangle 32"/>
            <p:cNvSpPr>
              <a:spLocks noChangeArrowheads="1"/>
            </p:cNvSpPr>
            <p:nvPr/>
          </p:nvSpPr>
          <p:spPr bwMode="auto">
            <a:xfrm>
              <a:off x="792" y="1927"/>
              <a:ext cx="4176" cy="396"/>
            </a:xfrm>
            <a:prstGeom prst="rect">
              <a:avLst/>
            </a:prstGeom>
            <a:noFill/>
            <a:ln w="381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5" name="Rectangle 33"/>
            <p:cNvSpPr>
              <a:spLocks noChangeArrowheads="1"/>
            </p:cNvSpPr>
            <p:nvPr/>
          </p:nvSpPr>
          <p:spPr bwMode="white">
            <a:xfrm>
              <a:off x="1008" y="1872"/>
              <a:ext cx="3744" cy="5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46" name="Rectangle 34"/>
          <p:cNvSpPr>
            <a:spLocks noChangeArrowheads="1"/>
          </p:cNvSpPr>
          <p:nvPr/>
        </p:nvSpPr>
        <p:spPr bwMode="auto">
          <a:xfrm>
            <a:off x="0" y="0"/>
            <a:ext cx="9144000" cy="9144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7" name="Rectangle 35"/>
          <p:cNvSpPr>
            <a:spLocks noChangeArrowheads="1"/>
          </p:cNvSpPr>
          <p:nvPr/>
        </p:nvSpPr>
        <p:spPr bwMode="white">
          <a:xfrm>
            <a:off x="2984500" y="165100"/>
            <a:ext cx="54864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1" hangingPunct="1">
              <a:spcBef>
                <a:spcPct val="20000"/>
              </a:spcBef>
              <a:buClr>
                <a:schemeClr val="accent1"/>
              </a:buClr>
              <a:buSzPct val="75000"/>
              <a:buFont typeface="Wingdings" pitchFamily="2" charset="2"/>
              <a:buNone/>
            </a:pPr>
            <a:r>
              <a:rPr lang="en-US" altLang="ko-KR" sz="6000" b="1" i="1" dirty="0" smtClean="0">
                <a:solidFill>
                  <a:schemeClr val="bg1"/>
                </a:solidFill>
                <a:latin typeface="Arial Black" pitchFamily="34" charset="0"/>
                <a:ea typeface="굴림" pitchFamily="34" charset="-127"/>
              </a:rPr>
              <a:t>KLBNT</a:t>
            </a:r>
            <a:endParaRPr lang="en-US" altLang="ko-KR" sz="6000" b="1" i="1" dirty="0">
              <a:solidFill>
                <a:schemeClr val="bg1"/>
              </a:solidFill>
              <a:latin typeface="Arial Black" pitchFamily="34" charset="0"/>
              <a:ea typeface="굴림" pitchFamily="34" charset="-127"/>
            </a:endParaRPr>
          </a:p>
        </p:txBody>
      </p:sp>
      <p:sp>
        <p:nvSpPr>
          <p:cNvPr id="13348" name="Rectangle 36"/>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9" name="Rectangle 37"/>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3" name="Rectangle 21"/>
          <p:cNvSpPr>
            <a:spLocks noGrp="1" noChangeArrowheads="1"/>
          </p:cNvSpPr>
          <p:nvPr>
            <p:ph type="ctrTitle" sz="quarter"/>
          </p:nvPr>
        </p:nvSpPr>
        <p:spPr bwMode="black">
          <a:xfrm>
            <a:off x="1600200" y="2514600"/>
            <a:ext cx="5943600" cy="1600200"/>
          </a:xfrm>
        </p:spPr>
        <p:txBody>
          <a:bodyPr/>
          <a:lstStyle>
            <a:lvl1pPr algn="ctr">
              <a:defRPr sz="3600"/>
            </a:lvl1pPr>
          </a:lstStyle>
          <a:p>
            <a:pPr lvl="0"/>
            <a:r>
              <a:rPr lang="zh-CN" altLang="en-US" noProof="0" dirty="0" smtClean="0"/>
              <a:t>单击此处编辑母版标题样式</a:t>
            </a:r>
            <a:endParaRPr lang="en-US" altLang="ko-KR" noProof="0" dirty="0" smtClean="0"/>
          </a:p>
        </p:txBody>
      </p:sp>
      <p:sp>
        <p:nvSpPr>
          <p:cNvPr id="13335" name="Rectangle 23"/>
          <p:cNvSpPr>
            <a:spLocks noGrp="1" noChangeArrowheads="1"/>
          </p:cNvSpPr>
          <p:nvPr>
            <p:ph type="dt" sz="quarter" idx="2"/>
          </p:nvPr>
        </p:nvSpPr>
        <p:spPr/>
        <p:txBody>
          <a:bodyPr/>
          <a:lstStyle>
            <a:lvl1pPr>
              <a:defRPr/>
            </a:lvl1pPr>
          </a:lstStyle>
          <a:p>
            <a:r>
              <a:rPr lang="zh-CN" altLang="en-US" smtClean="0"/>
              <a:t>北京航空航天大学计算机学院</a:t>
            </a:r>
            <a:endParaRPr lang="en-US" altLang="ko-KR" dirty="0"/>
          </a:p>
        </p:txBody>
      </p:sp>
      <p:sp>
        <p:nvSpPr>
          <p:cNvPr id="13336" name="Rectangle 24"/>
          <p:cNvSpPr>
            <a:spLocks noGrp="1" noChangeArrowheads="1"/>
          </p:cNvSpPr>
          <p:nvPr>
            <p:ph type="ftr" sz="quarter" idx="3"/>
          </p:nvPr>
        </p:nvSpPr>
        <p:spPr>
          <a:xfrm>
            <a:off x="3124200" y="6553200"/>
            <a:ext cx="2895600" cy="152400"/>
          </a:xfrm>
        </p:spPr>
        <p:txBody>
          <a:bodyPr/>
          <a:lstStyle>
            <a:lvl1pPr algn="ctr">
              <a:defRPr sz="1400">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a:xfrm>
            <a:off x="6553200" y="6553200"/>
            <a:ext cx="2133600" cy="152400"/>
          </a:xfrm>
        </p:spPr>
        <p:txBody>
          <a:bodyPr/>
          <a:lstStyle>
            <a:lvl1pPr algn="r">
              <a:defRPr sz="1400">
                <a:latin typeface="Times New Roman" pitchFamily="18" charset="0"/>
              </a:defRPr>
            </a:lvl1pPr>
          </a:lstStyle>
          <a:p>
            <a:fld id="{2FECFA03-E1B0-473C-94EE-474E6B66C0C6}" type="slidenum">
              <a:rPr lang="ko-KR" altLang="en-US"/>
              <a:pPr/>
              <a:t>‹#›</a:t>
            </a:fld>
            <a:endParaRPr lang="en-US" altLang="ko-K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BEACEF92-239E-4EDD-BECD-1FE4C2D48BF0}" type="slidenum">
              <a:rPr lang="ko-KR" altLang="en-US"/>
              <a:pPr/>
              <a:t>‹#›</a:t>
            </a:fld>
            <a:endParaRPr lang="en-US" altLang="ko-KR"/>
          </a:p>
        </p:txBody>
      </p:sp>
      <p:sp>
        <p:nvSpPr>
          <p:cNvPr id="7" name="日期占位符 5"/>
          <p:cNvSpPr>
            <a:spLocks noGrp="1"/>
          </p:cNvSpPr>
          <p:nvPr>
            <p:ph type="dt" sz="half" idx="12"/>
          </p:nvPr>
        </p:nvSpPr>
        <p:spPr>
          <a:xfrm>
            <a:off x="0" y="6553200"/>
            <a:ext cx="2362200" cy="304800"/>
          </a:xfrm>
        </p:spPr>
        <p:txBody>
          <a:bodyPr/>
          <a:lstStyle>
            <a:lvl1pPr>
              <a:defRPr>
                <a:latin typeface="宋体" pitchFamily="2" charset="-122"/>
                <a:ea typeface="宋体" pitchFamily="2" charset="-122"/>
              </a:defRPr>
            </a:lvl1pPr>
          </a:lstStyle>
          <a:p>
            <a:r>
              <a:rPr lang="zh-CN" altLang="en-US" smtClean="0"/>
              <a:t>北京航空航天大学计算机学院</a:t>
            </a:r>
            <a:endParaRPr lang="en-US" altLang="ko-KR"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04800"/>
            <a:ext cx="205740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04800"/>
            <a:ext cx="601980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460A6709-2156-4C1B-A890-7F058F92944F}" type="slidenum">
              <a:rPr lang="ko-KR" altLang="en-US"/>
              <a:pPr/>
              <a:t>‹#›</a:t>
            </a:fld>
            <a:endParaRPr lang="en-US" altLang="ko-KR"/>
          </a:p>
        </p:txBody>
      </p:sp>
      <p:sp>
        <p:nvSpPr>
          <p:cNvPr id="7" name="日期占位符 5"/>
          <p:cNvSpPr>
            <a:spLocks noGrp="1"/>
          </p:cNvSpPr>
          <p:nvPr>
            <p:ph type="dt" sz="half" idx="12"/>
          </p:nvPr>
        </p:nvSpPr>
        <p:spPr>
          <a:xfrm>
            <a:off x="0" y="6553200"/>
            <a:ext cx="2362200" cy="304800"/>
          </a:xfrm>
        </p:spPr>
        <p:txBody>
          <a:bodyPr/>
          <a:lstStyle>
            <a:lvl1pPr>
              <a:defRPr>
                <a:latin typeface="宋体" pitchFamily="2" charset="-122"/>
                <a:ea typeface="宋体" pitchFamily="2" charset="-122"/>
              </a:defRPr>
            </a:lvl1pPr>
          </a:lstStyle>
          <a:p>
            <a:r>
              <a:rPr lang="zh-CN" altLang="en-US" smtClean="0"/>
              <a:t>北京航空航天大学计算机学院</a:t>
            </a:r>
            <a:endParaRPr lang="en-US" altLang="ko-KR"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7239000" cy="762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hasCustomPrompt="1"/>
          </p:nvPr>
        </p:nvSpPr>
        <p:spPr>
          <a:xfrm>
            <a:off x="457200" y="1371600"/>
            <a:ext cx="8229600" cy="4953000"/>
          </a:xfrm>
        </p:spPr>
        <p:txBody>
          <a:bodyPr/>
          <a:lstStyle/>
          <a:p>
            <a:r>
              <a:rPr lang="zh-CN" altLang="en-US" smtClean="0"/>
              <a:t>单击图标添加图表</a:t>
            </a:r>
            <a:endParaRPr lang="zh-CN" altLang="en-US"/>
          </a:p>
        </p:txBody>
      </p:sp>
      <p:sp>
        <p:nvSpPr>
          <p:cNvPr id="4" name="页脚占位符 3"/>
          <p:cNvSpPr>
            <a:spLocks noGrp="1"/>
          </p:cNvSpPr>
          <p:nvPr>
            <p:ph type="ftr" sz="quarter" idx="10"/>
          </p:nvPr>
        </p:nvSpPr>
        <p:spPr>
          <a:xfrm>
            <a:off x="5943600" y="6553200"/>
            <a:ext cx="2895600" cy="304800"/>
          </a:xfrm>
        </p:spPr>
        <p:txBody>
          <a:bodyPr/>
          <a:lstStyle>
            <a:lvl1pPr>
              <a:defRPr/>
            </a:lvl1pPr>
          </a:lstStyle>
          <a:p>
            <a:endParaRPr lang="en-US" altLang="ko-KR"/>
          </a:p>
        </p:txBody>
      </p:sp>
      <p:sp>
        <p:nvSpPr>
          <p:cNvPr id="5" name="灯片编号占位符 4"/>
          <p:cNvSpPr>
            <a:spLocks noGrp="1"/>
          </p:cNvSpPr>
          <p:nvPr>
            <p:ph type="sldNum" sz="quarter" idx="11"/>
          </p:nvPr>
        </p:nvSpPr>
        <p:spPr>
          <a:xfrm>
            <a:off x="3276600" y="6553200"/>
            <a:ext cx="2133600" cy="304800"/>
          </a:xfrm>
        </p:spPr>
        <p:txBody>
          <a:bodyPr/>
          <a:lstStyle>
            <a:lvl1pPr>
              <a:defRPr/>
            </a:lvl1pPr>
          </a:lstStyle>
          <a:p>
            <a:fld id="{93EB1455-0D5C-4F81-8210-F7BF87CD30B4}" type="slidenum">
              <a:rPr lang="ko-KR" altLang="en-US"/>
              <a:pPr/>
              <a:t>‹#›</a:t>
            </a:fld>
            <a:endParaRPr lang="en-US" altLang="ko-KR"/>
          </a:p>
        </p:txBody>
      </p:sp>
      <p:sp>
        <p:nvSpPr>
          <p:cNvPr id="7" name="日期占位符 5"/>
          <p:cNvSpPr>
            <a:spLocks noGrp="1"/>
          </p:cNvSpPr>
          <p:nvPr>
            <p:ph type="dt" sz="half" idx="12"/>
          </p:nvPr>
        </p:nvSpPr>
        <p:spPr>
          <a:xfrm>
            <a:off x="0" y="6553200"/>
            <a:ext cx="2362200" cy="304800"/>
          </a:xfrm>
        </p:spPr>
        <p:txBody>
          <a:bodyPr/>
          <a:lstStyle>
            <a:lvl1pPr>
              <a:defRPr>
                <a:latin typeface="宋体" pitchFamily="2" charset="-122"/>
                <a:ea typeface="宋体" pitchFamily="2" charset="-122"/>
              </a:defRPr>
            </a:lvl1pPr>
          </a:lstStyle>
          <a:p>
            <a:r>
              <a:rPr lang="zh-CN" altLang="en-US" smtClean="0"/>
              <a:t>北京航空航天大学计算机学院</a:t>
            </a:r>
            <a:endParaRPr lang="en-US" altLang="ko-KR"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algn="ctr" eaLnBrk="1" hangingPunct="1"/>
              <a:endParaRPr lang="zh-CN" altLang="zh-CN" sz="2400" smtClean="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grpSp>
      </p:grpSp>
      <p:sp>
        <p:nvSpPr>
          <p:cNvPr id="229395" name="Rectangle 19"/>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r>
              <a:rPr lang="zh-CN" altLang="en-US"/>
              <a:t>单击此处编辑母版标题样式</a:t>
            </a:r>
          </a:p>
        </p:txBody>
      </p:sp>
      <p:sp>
        <p:nvSpPr>
          <p:cNvPr id="2293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solidFill>
                <a:srgbClr val="000000"/>
              </a:solidFill>
            </a:endParaRPr>
          </a:p>
        </p:txBody>
      </p:sp>
      <p:sp>
        <p:nvSpPr>
          <p:cNvPr id="19" name="Rectangle 17"/>
          <p:cNvSpPr>
            <a:spLocks noGrp="1" noChangeArrowheads="1"/>
          </p:cNvSpPr>
          <p:nvPr>
            <p:ph type="ftr" sz="quarter" idx="11"/>
          </p:nvPr>
        </p:nvSpPr>
        <p:spPr>
          <a:xfrm>
            <a:off x="3124200" y="6248400"/>
            <a:ext cx="2895600" cy="457200"/>
          </a:xfrm>
        </p:spPr>
        <p:txBody>
          <a:bodyPr/>
          <a:lstStyle>
            <a:lvl1pPr>
              <a:defRPr sz="1200">
                <a:solidFill>
                  <a:schemeClr val="tx1"/>
                </a:solidFill>
                <a:ea typeface="宋体" pitchFamily="2" charset="-122"/>
              </a:defRPr>
            </a:lvl1pPr>
          </a:lstStyle>
          <a:p>
            <a:pPr>
              <a:defRPr/>
            </a:pPr>
            <a:r>
              <a:rPr lang="en-US" altLang="zh-CN">
                <a:solidFill>
                  <a:srgbClr val="000000"/>
                </a:solidFill>
              </a:rPr>
              <a:t>基于GML的空间数据可视化研究</a:t>
            </a:r>
          </a:p>
        </p:txBody>
      </p:sp>
      <p:sp>
        <p:nvSpPr>
          <p:cNvPr id="20" name="Rectangle 18"/>
          <p:cNvSpPr>
            <a:spLocks noGrp="1" noChangeArrowheads="1"/>
          </p:cNvSpPr>
          <p:nvPr>
            <p:ph type="sldNum" sz="quarter" idx="12"/>
          </p:nvPr>
        </p:nvSpPr>
        <p:spPr>
          <a:xfrm>
            <a:off x="6553200" y="6248400"/>
            <a:ext cx="2133600" cy="457200"/>
          </a:xfrm>
        </p:spPr>
        <p:txBody>
          <a:bodyPr/>
          <a:lstStyle>
            <a:lvl1pPr>
              <a:defRPr sz="1200" b="0">
                <a:solidFill>
                  <a:schemeClr val="tx1"/>
                </a:solidFill>
                <a:effectLst/>
                <a:latin typeface="Arial Black" pitchFamily="34" charset="0"/>
                <a:ea typeface="宋体" pitchFamily="2" charset="-122"/>
              </a:defRPr>
            </a:lvl1pPr>
          </a:lstStyle>
          <a:p>
            <a:pPr>
              <a:defRPr/>
            </a:pPr>
            <a:fld id="{726E7660-0E21-4419-816E-69255EA3B6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96795316"/>
      </p:ext>
    </p:extLst>
  </p:cSld>
  <p:clrMapOvr>
    <a:masterClrMapping/>
  </p:clrMapOvr>
  <p:transition advTm="291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5"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2"/>
          </p:nvPr>
        </p:nvSpPr>
        <p:spPr/>
        <p:txBody>
          <a:bodyPr/>
          <a:lstStyle>
            <a:lvl1pPr>
              <a:defRPr/>
            </a:lvl1pPr>
          </a:lstStyle>
          <a:p>
            <a:pPr>
              <a:defRPr/>
            </a:pPr>
            <a:fld id="{46281159-66B9-4466-9672-466D69F58C71}"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1596962677"/>
      </p:ext>
    </p:extLst>
  </p:cSld>
  <p:clrMapOvr>
    <a:masterClrMapping/>
  </p:clrMapOvr>
  <p:transition advTm="291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5"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2"/>
          </p:nvPr>
        </p:nvSpPr>
        <p:spPr/>
        <p:txBody>
          <a:bodyPr/>
          <a:lstStyle>
            <a:lvl1pPr>
              <a:defRPr/>
            </a:lvl1pPr>
          </a:lstStyle>
          <a:p>
            <a:pPr>
              <a:defRPr/>
            </a:pPr>
            <a:fld id="{5722B50D-66D2-4145-BAA2-1278F1CCAC20}"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1315515851"/>
      </p:ext>
    </p:extLst>
  </p:cSld>
  <p:clrMapOvr>
    <a:masterClrMapping/>
  </p:clrMapOvr>
  <p:transition advTm="291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6"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7" name="Rectangle 3"/>
          <p:cNvSpPr>
            <a:spLocks noGrp="1" noChangeArrowheads="1"/>
          </p:cNvSpPr>
          <p:nvPr>
            <p:ph type="sldNum" sz="quarter" idx="12"/>
          </p:nvPr>
        </p:nvSpPr>
        <p:spPr/>
        <p:txBody>
          <a:bodyPr/>
          <a:lstStyle>
            <a:lvl1pPr>
              <a:defRPr/>
            </a:lvl1pPr>
          </a:lstStyle>
          <a:p>
            <a:pPr>
              <a:defRPr/>
            </a:pPr>
            <a:fld id="{4BF0BA16-6463-4F3E-9485-FF1A878BB836}"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3566910399"/>
      </p:ext>
    </p:extLst>
  </p:cSld>
  <p:clrMapOvr>
    <a:masterClrMapping/>
  </p:clrMapOvr>
  <p:transition advTm="291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8"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9" name="Rectangle 3"/>
          <p:cNvSpPr>
            <a:spLocks noGrp="1" noChangeArrowheads="1"/>
          </p:cNvSpPr>
          <p:nvPr>
            <p:ph type="sldNum" sz="quarter" idx="12"/>
          </p:nvPr>
        </p:nvSpPr>
        <p:spPr/>
        <p:txBody>
          <a:bodyPr/>
          <a:lstStyle>
            <a:lvl1pPr>
              <a:defRPr/>
            </a:lvl1pPr>
          </a:lstStyle>
          <a:p>
            <a:pPr>
              <a:defRPr/>
            </a:pPr>
            <a:fld id="{A3C14960-59FF-42E3-A70C-1A20645CE94C}"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2402000745"/>
      </p:ext>
    </p:extLst>
  </p:cSld>
  <p:clrMapOvr>
    <a:masterClrMapping/>
  </p:clrMapOvr>
  <p:transition advTm="291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4"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2"/>
          </p:nvPr>
        </p:nvSpPr>
        <p:spPr/>
        <p:txBody>
          <a:bodyPr/>
          <a:lstStyle>
            <a:lvl1pPr>
              <a:defRPr/>
            </a:lvl1pPr>
          </a:lstStyle>
          <a:p>
            <a:pPr>
              <a:defRPr/>
            </a:pPr>
            <a:fld id="{B86C358E-7E5A-4216-A0CF-094DB7E3ECDD}"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1279731480"/>
      </p:ext>
    </p:extLst>
  </p:cSld>
  <p:clrMapOvr>
    <a:masterClrMapping/>
  </p:clrMapOvr>
  <p:transition advTm="291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3"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4" name="Rectangle 3"/>
          <p:cNvSpPr>
            <a:spLocks noGrp="1" noChangeArrowheads="1"/>
          </p:cNvSpPr>
          <p:nvPr>
            <p:ph type="sldNum" sz="quarter" idx="12"/>
          </p:nvPr>
        </p:nvSpPr>
        <p:spPr/>
        <p:txBody>
          <a:bodyPr/>
          <a:lstStyle>
            <a:lvl1pPr>
              <a:defRPr/>
            </a:lvl1pPr>
          </a:lstStyle>
          <a:p>
            <a:pPr>
              <a:defRPr/>
            </a:pPr>
            <a:fld id="{5012F8B2-B537-438C-8C83-909435C8AE18}"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246372345"/>
      </p:ext>
    </p:extLst>
  </p:cSld>
  <p:clrMapOvr>
    <a:masterClrMapping/>
  </p:clrMapOvr>
  <p:transition advTm="291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B951ACEE-0617-4ED1-A101-7075DE963784}" type="slidenum">
              <a:rPr lang="ko-KR" altLang="en-US"/>
              <a:pPr/>
              <a:t>‹#›</a:t>
            </a:fld>
            <a:endParaRPr lang="en-US" altLang="ko-KR"/>
          </a:p>
        </p:txBody>
      </p:sp>
      <p:sp>
        <p:nvSpPr>
          <p:cNvPr id="6" name="日期占位符 5"/>
          <p:cNvSpPr>
            <a:spLocks noGrp="1"/>
          </p:cNvSpPr>
          <p:nvPr>
            <p:ph type="dt" sz="half" idx="12"/>
          </p:nvPr>
        </p:nvSpPr>
        <p:spPr/>
        <p:txBody>
          <a:bodyPr/>
          <a:lstStyle>
            <a:lvl1pPr>
              <a:defRPr>
                <a:latin typeface="宋体" pitchFamily="2" charset="-122"/>
                <a:ea typeface="宋体" pitchFamily="2" charset="-122"/>
              </a:defRPr>
            </a:lvl1pPr>
          </a:lstStyle>
          <a:p>
            <a:r>
              <a:rPr lang="zh-CN" altLang="en-US" smtClean="0"/>
              <a:t>北京航空航天大学计算机学院</a:t>
            </a:r>
            <a:endParaRPr lang="en-US" altLang="ko-KR"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6"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7" name="Rectangle 3"/>
          <p:cNvSpPr>
            <a:spLocks noGrp="1" noChangeArrowheads="1"/>
          </p:cNvSpPr>
          <p:nvPr>
            <p:ph type="sldNum" sz="quarter" idx="12"/>
          </p:nvPr>
        </p:nvSpPr>
        <p:spPr/>
        <p:txBody>
          <a:bodyPr/>
          <a:lstStyle>
            <a:lvl1pPr>
              <a:defRPr/>
            </a:lvl1pPr>
          </a:lstStyle>
          <a:p>
            <a:pPr>
              <a:defRPr/>
            </a:pPr>
            <a:fld id="{0A2EE532-2294-4B26-ABB0-DFFA000B2486}"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2004402644"/>
      </p:ext>
    </p:extLst>
  </p:cSld>
  <p:clrMapOvr>
    <a:masterClrMapping/>
  </p:clrMapOvr>
  <p:transition advTm="291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6"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7" name="Rectangle 3"/>
          <p:cNvSpPr>
            <a:spLocks noGrp="1" noChangeArrowheads="1"/>
          </p:cNvSpPr>
          <p:nvPr>
            <p:ph type="sldNum" sz="quarter" idx="12"/>
          </p:nvPr>
        </p:nvSpPr>
        <p:spPr/>
        <p:txBody>
          <a:bodyPr/>
          <a:lstStyle>
            <a:lvl1pPr>
              <a:defRPr/>
            </a:lvl1pPr>
          </a:lstStyle>
          <a:p>
            <a:pPr>
              <a:defRPr/>
            </a:pPr>
            <a:fld id="{8A0975D1-7145-4026-B797-F762B8DD3A56}"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2040184135"/>
      </p:ext>
    </p:extLst>
  </p:cSld>
  <p:clrMapOvr>
    <a:masterClrMapping/>
  </p:clrMapOvr>
  <p:transition advTm="291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策略转换的语义相似度分析系统研究与实现</a:t>
            </a:r>
          </a:p>
        </p:txBody>
      </p:sp>
      <p:sp>
        <p:nvSpPr>
          <p:cNvPr id="5"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2"/>
          </p:nvPr>
        </p:nvSpPr>
        <p:spPr/>
        <p:txBody>
          <a:bodyPr/>
          <a:lstStyle>
            <a:lvl1pPr>
              <a:defRPr/>
            </a:lvl1pPr>
          </a:lstStyle>
          <a:p>
            <a:pPr>
              <a:defRPr/>
            </a:pPr>
            <a:fld id="{FBC98DA3-1905-4774-B60D-19F6FB6A4B8C}"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3352030034"/>
      </p:ext>
    </p:extLst>
  </p:cSld>
  <p:clrMapOvr>
    <a:masterClrMapping/>
  </p:clrMapOvr>
  <p:transition advTm="291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620713"/>
            <a:ext cx="2090737" cy="5246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620713"/>
            <a:ext cx="6119813" cy="5246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5"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2"/>
          </p:nvPr>
        </p:nvSpPr>
        <p:spPr/>
        <p:txBody>
          <a:bodyPr/>
          <a:lstStyle>
            <a:lvl1pPr>
              <a:defRPr/>
            </a:lvl1pPr>
          </a:lstStyle>
          <a:p>
            <a:pPr>
              <a:defRPr/>
            </a:pPr>
            <a:fld id="{1600F103-EDDD-467D-80FD-318A598400CC}"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3942802782"/>
      </p:ext>
    </p:extLst>
  </p:cSld>
  <p:clrMapOvr>
    <a:masterClrMapping/>
  </p:clrMapOvr>
  <p:transition advTm="29100"/>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620713"/>
            <a:ext cx="8218488" cy="523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6"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7" name="Rectangle 3"/>
          <p:cNvSpPr>
            <a:spLocks noGrp="1" noChangeArrowheads="1"/>
          </p:cNvSpPr>
          <p:nvPr>
            <p:ph type="sldNum" sz="quarter" idx="12"/>
          </p:nvPr>
        </p:nvSpPr>
        <p:spPr/>
        <p:txBody>
          <a:bodyPr/>
          <a:lstStyle>
            <a:lvl1pPr>
              <a:defRPr/>
            </a:lvl1pPr>
          </a:lstStyle>
          <a:p>
            <a:pPr>
              <a:defRPr/>
            </a:pPr>
            <a:fld id="{F34E17E5-3C51-4911-BDD9-72B443518E3C}"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1826803498"/>
      </p:ext>
    </p:extLst>
  </p:cSld>
  <p:clrMapOvr>
    <a:masterClrMapping/>
  </p:clrMapOvr>
  <p:transition advTm="29100"/>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23850" y="620713"/>
            <a:ext cx="8218488" cy="5238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8"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9" name="Rectangle 3"/>
          <p:cNvSpPr>
            <a:spLocks noGrp="1" noChangeArrowheads="1"/>
          </p:cNvSpPr>
          <p:nvPr>
            <p:ph type="sldNum" sz="quarter" idx="12"/>
          </p:nvPr>
        </p:nvSpPr>
        <p:spPr/>
        <p:txBody>
          <a:bodyPr/>
          <a:lstStyle>
            <a:lvl1pPr>
              <a:defRPr/>
            </a:lvl1pPr>
          </a:lstStyle>
          <a:p>
            <a:pPr>
              <a:defRPr/>
            </a:pPr>
            <a:fld id="{907BED3D-5283-4F54-8D7D-FEABEA17787B}"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1186728799"/>
      </p:ext>
    </p:extLst>
  </p:cSld>
  <p:clrMapOvr>
    <a:masterClrMapping/>
  </p:clrMapOvr>
  <p:transition advTm="29100"/>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620713"/>
            <a:ext cx="8218488" cy="5238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7"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8" name="Rectangle 3"/>
          <p:cNvSpPr>
            <a:spLocks noGrp="1" noChangeArrowheads="1"/>
          </p:cNvSpPr>
          <p:nvPr>
            <p:ph type="sldNum" sz="quarter" idx="12"/>
          </p:nvPr>
        </p:nvSpPr>
        <p:spPr/>
        <p:txBody>
          <a:bodyPr/>
          <a:lstStyle>
            <a:lvl1pPr>
              <a:defRPr/>
            </a:lvl1pPr>
          </a:lstStyle>
          <a:p>
            <a:pPr>
              <a:defRPr/>
            </a:pPr>
            <a:fld id="{A6C30237-8F94-4338-A89E-A7895F93D91B}"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3962917312"/>
      </p:ext>
    </p:extLst>
  </p:cSld>
  <p:clrMapOvr>
    <a:masterClrMapping/>
  </p:clrMapOvr>
  <p:transition advTm="29100"/>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620713"/>
            <a:ext cx="8218488" cy="523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p:txBody>
          <a:bodyPr/>
          <a:lstStyle>
            <a:lvl1pPr>
              <a:defRPr/>
            </a:lvl1pPr>
          </a:lstStyle>
          <a:p>
            <a:pPr>
              <a:defRPr/>
            </a:pPr>
            <a:r>
              <a:rPr lang="zh-CN" altLang="en-US">
                <a:solidFill>
                  <a:srgbClr val="666699"/>
                </a:solidFill>
              </a:rPr>
              <a:t>面向</a:t>
            </a:r>
            <a:r>
              <a:rPr lang="en-US" altLang="zh-CN">
                <a:solidFill>
                  <a:srgbClr val="666699"/>
                </a:solidFill>
              </a:rPr>
              <a:t>CND</a:t>
            </a:r>
            <a:r>
              <a:rPr lang="zh-CN" altLang="en-US">
                <a:solidFill>
                  <a:srgbClr val="666699"/>
                </a:solidFill>
              </a:rPr>
              <a:t>决策的企图描述语言研究与实现</a:t>
            </a:r>
          </a:p>
        </p:txBody>
      </p:sp>
      <p:sp>
        <p:nvSpPr>
          <p:cNvPr id="7" name="Rectangle 16"/>
          <p:cNvSpPr>
            <a:spLocks noGrp="1" noChangeArrowheads="1"/>
          </p:cNvSpPr>
          <p:nvPr>
            <p:ph type="dt" sz="half" idx="11"/>
          </p:nvPr>
        </p:nvSpPr>
        <p:spPr/>
        <p:txBody>
          <a:bodyPr/>
          <a:lstStyle>
            <a:lvl1pPr>
              <a:defRPr/>
            </a:lvl1pPr>
          </a:lstStyle>
          <a:p>
            <a:pPr>
              <a:defRPr/>
            </a:pPr>
            <a:endParaRPr lang="en-US" altLang="zh-CN">
              <a:solidFill>
                <a:srgbClr val="000000"/>
              </a:solidFill>
            </a:endParaRPr>
          </a:p>
        </p:txBody>
      </p:sp>
      <p:sp>
        <p:nvSpPr>
          <p:cNvPr id="8" name="Rectangle 3"/>
          <p:cNvSpPr>
            <a:spLocks noGrp="1" noChangeArrowheads="1"/>
          </p:cNvSpPr>
          <p:nvPr>
            <p:ph type="sldNum" sz="quarter" idx="12"/>
          </p:nvPr>
        </p:nvSpPr>
        <p:spPr/>
        <p:txBody>
          <a:bodyPr/>
          <a:lstStyle>
            <a:lvl1pPr>
              <a:defRPr/>
            </a:lvl1pPr>
          </a:lstStyle>
          <a:p>
            <a:pPr>
              <a:defRPr/>
            </a:pPr>
            <a:fld id="{6220B873-35FA-4802-B4DA-39A6B50060E4}" type="slidenum">
              <a:rPr lang="en-US" altLang="zh-CN">
                <a:solidFill>
                  <a:srgbClr val="666699"/>
                </a:solidFill>
              </a:rPr>
              <a:pPr>
                <a:defRPr/>
              </a:pPr>
              <a:t>‹#›</a:t>
            </a:fld>
            <a:endParaRPr lang="en-US" altLang="zh-CN">
              <a:solidFill>
                <a:srgbClr val="666699"/>
              </a:solidFill>
            </a:endParaRPr>
          </a:p>
        </p:txBody>
      </p:sp>
    </p:spTree>
    <p:extLst>
      <p:ext uri="{BB962C8B-B14F-4D97-AF65-F5344CB8AC3E}">
        <p14:creationId xmlns:p14="http://schemas.microsoft.com/office/powerpoint/2010/main" val="3168591417"/>
      </p:ext>
    </p:extLst>
  </p:cSld>
  <p:clrMapOvr>
    <a:masterClrMapping/>
  </p:clrMapOvr>
  <p:transition advTm="291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E97C00F3-8D61-4EF5-991A-A3CA280855EF}" type="slidenum">
              <a:rPr lang="ko-KR" altLang="en-US"/>
              <a:pPr/>
              <a:t>‹#›</a:t>
            </a:fld>
            <a:endParaRPr lang="en-US" altLang="ko-KR"/>
          </a:p>
        </p:txBody>
      </p:sp>
      <p:sp>
        <p:nvSpPr>
          <p:cNvPr id="7" name="日期占位符 5"/>
          <p:cNvSpPr>
            <a:spLocks noGrp="1"/>
          </p:cNvSpPr>
          <p:nvPr>
            <p:ph type="dt" sz="half" idx="12"/>
          </p:nvPr>
        </p:nvSpPr>
        <p:spPr>
          <a:xfrm>
            <a:off x="0" y="6553200"/>
            <a:ext cx="2362200" cy="304800"/>
          </a:xfrm>
        </p:spPr>
        <p:txBody>
          <a:bodyPr/>
          <a:lstStyle>
            <a:lvl1pPr>
              <a:defRPr>
                <a:latin typeface="宋体" pitchFamily="2" charset="-122"/>
                <a:ea typeface="宋体" pitchFamily="2" charset="-122"/>
              </a:defRPr>
            </a:lvl1pPr>
          </a:lstStyle>
          <a:p>
            <a:r>
              <a:rPr lang="zh-CN" altLang="en-US" smtClean="0"/>
              <a:t>北京航空航天大学计算机学院</a:t>
            </a:r>
            <a:endParaRPr lang="en-US" altLang="ko-K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57BD5B35-7579-4B18-98F0-4095C57CF07F}" type="slidenum">
              <a:rPr lang="ko-KR" altLang="en-US"/>
              <a:pPr/>
              <a:t>‹#›</a:t>
            </a:fld>
            <a:endParaRPr lang="en-US" altLang="ko-KR"/>
          </a:p>
        </p:txBody>
      </p:sp>
      <p:sp>
        <p:nvSpPr>
          <p:cNvPr id="8" name="日期占位符 5"/>
          <p:cNvSpPr>
            <a:spLocks noGrp="1"/>
          </p:cNvSpPr>
          <p:nvPr>
            <p:ph type="dt" sz="half" idx="12"/>
          </p:nvPr>
        </p:nvSpPr>
        <p:spPr>
          <a:xfrm>
            <a:off x="0" y="6553200"/>
            <a:ext cx="2362200" cy="304800"/>
          </a:xfrm>
        </p:spPr>
        <p:txBody>
          <a:bodyPr/>
          <a:lstStyle>
            <a:lvl1pPr>
              <a:defRPr>
                <a:latin typeface="宋体" pitchFamily="2" charset="-122"/>
                <a:ea typeface="宋体" pitchFamily="2" charset="-122"/>
              </a:defRPr>
            </a:lvl1pPr>
          </a:lstStyle>
          <a:p>
            <a:r>
              <a:rPr lang="zh-CN" altLang="en-US" smtClean="0"/>
              <a:t>北京航空航天大学计算机学院</a:t>
            </a:r>
            <a:endParaRPr lang="en-US" altLang="ko-KR"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ko-KR"/>
          </a:p>
        </p:txBody>
      </p:sp>
      <p:sp>
        <p:nvSpPr>
          <p:cNvPr id="8" name="灯片编号占位符 7"/>
          <p:cNvSpPr>
            <a:spLocks noGrp="1"/>
          </p:cNvSpPr>
          <p:nvPr>
            <p:ph type="sldNum" sz="quarter" idx="11"/>
          </p:nvPr>
        </p:nvSpPr>
        <p:spPr/>
        <p:txBody>
          <a:bodyPr/>
          <a:lstStyle>
            <a:lvl1pPr>
              <a:defRPr/>
            </a:lvl1pPr>
          </a:lstStyle>
          <a:p>
            <a:fld id="{1AE36941-CAFA-4C90-94E3-69E9CB5DA93F}" type="slidenum">
              <a:rPr lang="ko-KR" altLang="en-US"/>
              <a:pPr/>
              <a:t>‹#›</a:t>
            </a:fld>
            <a:endParaRPr lang="en-US" altLang="ko-KR"/>
          </a:p>
        </p:txBody>
      </p:sp>
      <p:sp>
        <p:nvSpPr>
          <p:cNvPr id="10" name="日期占位符 5"/>
          <p:cNvSpPr>
            <a:spLocks noGrp="1"/>
          </p:cNvSpPr>
          <p:nvPr>
            <p:ph type="dt" sz="half" idx="12"/>
          </p:nvPr>
        </p:nvSpPr>
        <p:spPr>
          <a:xfrm>
            <a:off x="0" y="6553200"/>
            <a:ext cx="2362200" cy="304800"/>
          </a:xfrm>
        </p:spPr>
        <p:txBody>
          <a:bodyPr/>
          <a:lstStyle>
            <a:lvl1pPr>
              <a:defRPr>
                <a:latin typeface="宋体" pitchFamily="2" charset="-122"/>
                <a:ea typeface="宋体" pitchFamily="2" charset="-122"/>
              </a:defRPr>
            </a:lvl1pPr>
          </a:lstStyle>
          <a:p>
            <a:r>
              <a:rPr lang="zh-CN" altLang="en-US" smtClean="0"/>
              <a:t>北京航空航天大学计算机学院</a:t>
            </a:r>
            <a:endParaRPr lang="en-US" altLang="ko-KR"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ko-KR"/>
          </a:p>
        </p:txBody>
      </p:sp>
      <p:sp>
        <p:nvSpPr>
          <p:cNvPr id="4" name="灯片编号占位符 3"/>
          <p:cNvSpPr>
            <a:spLocks noGrp="1"/>
          </p:cNvSpPr>
          <p:nvPr>
            <p:ph type="sldNum" sz="quarter" idx="11"/>
          </p:nvPr>
        </p:nvSpPr>
        <p:spPr/>
        <p:txBody>
          <a:bodyPr/>
          <a:lstStyle>
            <a:lvl1pPr>
              <a:defRPr/>
            </a:lvl1pPr>
          </a:lstStyle>
          <a:p>
            <a:fld id="{B5FFA37F-EDBE-475B-A35A-EAD0851D8469}" type="slidenum">
              <a:rPr lang="ko-KR" altLang="en-US"/>
              <a:pPr/>
              <a:t>‹#›</a:t>
            </a:fld>
            <a:endParaRPr lang="en-US" altLang="ko-KR" dirty="0"/>
          </a:p>
        </p:txBody>
      </p:sp>
      <p:sp>
        <p:nvSpPr>
          <p:cNvPr id="6" name="日期占位符 5"/>
          <p:cNvSpPr>
            <a:spLocks noGrp="1"/>
          </p:cNvSpPr>
          <p:nvPr>
            <p:ph type="dt" sz="half" idx="12"/>
          </p:nvPr>
        </p:nvSpPr>
        <p:spPr>
          <a:xfrm>
            <a:off x="0" y="6553200"/>
            <a:ext cx="2362200" cy="304800"/>
          </a:xfrm>
        </p:spPr>
        <p:txBody>
          <a:bodyPr/>
          <a:lstStyle>
            <a:lvl1pPr>
              <a:defRPr>
                <a:latin typeface="宋体" pitchFamily="2" charset="-122"/>
                <a:ea typeface="宋体" pitchFamily="2" charset="-122"/>
              </a:defRPr>
            </a:lvl1pPr>
          </a:lstStyle>
          <a:p>
            <a:r>
              <a:rPr lang="zh-CN" altLang="en-US" smtClean="0"/>
              <a:t>北京航空航天大学计算机学院</a:t>
            </a:r>
            <a:endParaRPr lang="en-US" altLang="ko-KR"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ko-KR"/>
          </a:p>
        </p:txBody>
      </p:sp>
      <p:sp>
        <p:nvSpPr>
          <p:cNvPr id="3" name="灯片编号占位符 2"/>
          <p:cNvSpPr>
            <a:spLocks noGrp="1"/>
          </p:cNvSpPr>
          <p:nvPr>
            <p:ph type="sldNum" sz="quarter" idx="11"/>
          </p:nvPr>
        </p:nvSpPr>
        <p:spPr/>
        <p:txBody>
          <a:bodyPr/>
          <a:lstStyle>
            <a:lvl1pPr>
              <a:defRPr/>
            </a:lvl1pPr>
          </a:lstStyle>
          <a:p>
            <a:fld id="{613CD159-7FC6-4537-B357-60D646B0F63C}" type="slidenum">
              <a:rPr lang="ko-KR" altLang="en-US"/>
              <a:pPr/>
              <a:t>‹#›</a:t>
            </a:fld>
            <a:endParaRPr lang="en-US" altLang="ko-KR"/>
          </a:p>
        </p:txBody>
      </p:sp>
      <p:sp>
        <p:nvSpPr>
          <p:cNvPr id="5" name="日期占位符 5"/>
          <p:cNvSpPr>
            <a:spLocks noGrp="1"/>
          </p:cNvSpPr>
          <p:nvPr>
            <p:ph type="dt" sz="half" idx="12"/>
          </p:nvPr>
        </p:nvSpPr>
        <p:spPr>
          <a:xfrm>
            <a:off x="0" y="6553200"/>
            <a:ext cx="2362200" cy="304800"/>
          </a:xfrm>
        </p:spPr>
        <p:txBody>
          <a:bodyPr/>
          <a:lstStyle>
            <a:lvl1pPr>
              <a:defRPr>
                <a:latin typeface="宋体" pitchFamily="2" charset="-122"/>
                <a:ea typeface="宋体" pitchFamily="2" charset="-122"/>
              </a:defRPr>
            </a:lvl1pPr>
          </a:lstStyle>
          <a:p>
            <a:r>
              <a:rPr lang="zh-CN" altLang="en-US" smtClean="0"/>
              <a:t>北京航空航天大学计算机学院</a:t>
            </a:r>
            <a:endParaRPr lang="en-US" altLang="ko-KR"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1C571DF9-9CCB-4A57-96C4-7B77C9F510E5}" type="slidenum">
              <a:rPr lang="ko-KR" altLang="en-US"/>
              <a:pPr/>
              <a:t>‹#›</a:t>
            </a:fld>
            <a:endParaRPr lang="en-US" altLang="ko-KR"/>
          </a:p>
        </p:txBody>
      </p:sp>
      <p:sp>
        <p:nvSpPr>
          <p:cNvPr id="8" name="日期占位符 5"/>
          <p:cNvSpPr>
            <a:spLocks noGrp="1"/>
          </p:cNvSpPr>
          <p:nvPr>
            <p:ph type="dt" sz="half" idx="12"/>
          </p:nvPr>
        </p:nvSpPr>
        <p:spPr>
          <a:xfrm>
            <a:off x="0" y="6553200"/>
            <a:ext cx="2362200" cy="304800"/>
          </a:xfrm>
        </p:spPr>
        <p:txBody>
          <a:bodyPr/>
          <a:lstStyle>
            <a:lvl1pPr>
              <a:defRPr>
                <a:latin typeface="宋体" pitchFamily="2" charset="-122"/>
                <a:ea typeface="宋体" pitchFamily="2" charset="-122"/>
              </a:defRPr>
            </a:lvl1pPr>
          </a:lstStyle>
          <a:p>
            <a:r>
              <a:rPr lang="zh-CN" altLang="en-US" smtClean="0"/>
              <a:t>北京航空航天大学计算机学院</a:t>
            </a:r>
            <a:endParaRPr lang="en-US" altLang="ko-KR"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01BAF1A7-163B-4BE5-BA9B-644761D55A21}" type="slidenum">
              <a:rPr lang="ko-KR" altLang="en-US"/>
              <a:pPr/>
              <a:t>‹#›</a:t>
            </a:fld>
            <a:endParaRPr lang="en-US" altLang="ko-KR"/>
          </a:p>
        </p:txBody>
      </p:sp>
      <p:sp>
        <p:nvSpPr>
          <p:cNvPr id="8" name="日期占位符 5"/>
          <p:cNvSpPr>
            <a:spLocks noGrp="1"/>
          </p:cNvSpPr>
          <p:nvPr>
            <p:ph type="dt" sz="half" idx="12"/>
          </p:nvPr>
        </p:nvSpPr>
        <p:spPr>
          <a:xfrm>
            <a:off x="0" y="6553200"/>
            <a:ext cx="2362200" cy="304800"/>
          </a:xfrm>
        </p:spPr>
        <p:txBody>
          <a:bodyPr/>
          <a:lstStyle>
            <a:lvl1pPr>
              <a:defRPr>
                <a:latin typeface="宋体" pitchFamily="2" charset="-122"/>
                <a:ea typeface="宋体" pitchFamily="2" charset="-122"/>
              </a:defRPr>
            </a:lvl1pPr>
          </a:lstStyle>
          <a:p>
            <a:r>
              <a:rPr lang="zh-CN" altLang="en-US" smtClean="0"/>
              <a:t>北京航空航天大学计算机学院</a:t>
            </a:r>
            <a:endParaRPr lang="en-US" altLang="ko-KR"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slideLayout" Target="../slideLayouts/slideLayout26.xml"/><Relationship Id="rId15" Type="http://schemas.openxmlformats.org/officeDocument/2006/relationships/slideLayout" Target="../slideLayouts/slideLayout27.xml"/><Relationship Id="rId16"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21" name="Line 33"/>
          <p:cNvSpPr>
            <a:spLocks noChangeShapeType="1"/>
          </p:cNvSpPr>
          <p:nvPr/>
        </p:nvSpPr>
        <p:spPr bwMode="ltGray">
          <a:xfrm>
            <a:off x="533400" y="1009650"/>
            <a:ext cx="7239000"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22" name="Rectangle 34"/>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3" name="Rectangle 35"/>
          <p:cNvSpPr>
            <a:spLocks noChangeArrowheads="1"/>
          </p:cNvSpPr>
          <p:nvPr/>
        </p:nvSpPr>
        <p:spPr bwMode="auto">
          <a:xfrm>
            <a:off x="8077200" y="228600"/>
            <a:ext cx="838200" cy="819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4" name="Rectangle 36"/>
          <p:cNvSpPr>
            <a:spLocks noChangeArrowheads="1"/>
          </p:cNvSpPr>
          <p:nvPr userDrawn="1"/>
        </p:nvSpPr>
        <p:spPr bwMode="auto">
          <a:xfrm>
            <a:off x="7734300" y="381000"/>
            <a:ext cx="990600" cy="914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5" name="Rectangle 37"/>
          <p:cNvSpPr>
            <a:spLocks noChangeArrowheads="1"/>
          </p:cNvSpPr>
          <p:nvPr/>
        </p:nvSpPr>
        <p:spPr bwMode="white">
          <a:xfrm>
            <a:off x="7734300" y="609600"/>
            <a:ext cx="1028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1" hangingPunct="1"/>
            <a:endParaRPr lang="en-US" altLang="ko-KR" sz="2400" b="1" dirty="0">
              <a:solidFill>
                <a:schemeClr val="bg1"/>
              </a:solidFill>
              <a:ea typeface="굴림" pitchFamily="34" charset="-127"/>
            </a:endParaRPr>
          </a:p>
        </p:txBody>
      </p:sp>
      <p:sp>
        <p:nvSpPr>
          <p:cNvPr id="12309" name="Rectangle 21"/>
          <p:cNvSpPr>
            <a:spLocks noGrp="1" noChangeArrowheads="1"/>
          </p:cNvSpPr>
          <p:nvPr>
            <p:ph type="title"/>
          </p:nvPr>
        </p:nvSpPr>
        <p:spPr bwMode="white">
          <a:xfrm>
            <a:off x="457200" y="304800"/>
            <a:ext cx="7239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en-US" altLang="ko-KR" smtClean="0"/>
          </a:p>
        </p:txBody>
      </p:sp>
      <p:sp>
        <p:nvSpPr>
          <p:cNvPr id="12310" name="Rectangle 22"/>
          <p:cNvSpPr>
            <a:spLocks noGrp="1" noChangeArrowheads="1"/>
          </p:cNvSpPr>
          <p:nvPr>
            <p:ph type="body" idx="1"/>
          </p:nvPr>
        </p:nvSpPr>
        <p:spPr bwMode="auto">
          <a:xfrm>
            <a:off x="457200" y="1412776"/>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ko-KR" smtClean="0"/>
          </a:p>
        </p:txBody>
      </p:sp>
      <p:sp>
        <p:nvSpPr>
          <p:cNvPr id="12326" name="Rectangle 38"/>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2" name="Rectangle 24"/>
          <p:cNvSpPr>
            <a:spLocks noGrp="1" noChangeArrowheads="1"/>
          </p:cNvSpPr>
          <p:nvPr>
            <p:ph type="ftr" sz="quarter" idx="3"/>
          </p:nvPr>
        </p:nvSpPr>
        <p:spPr bwMode="auto">
          <a:xfrm>
            <a:off x="59436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bg1"/>
                </a:solidFill>
                <a:latin typeface="Verdana" pitchFamily="34" charset="0"/>
                <a:ea typeface="굴림" pitchFamily="34" charset="-127"/>
              </a:defRPr>
            </a:lvl1pPr>
          </a:lstStyle>
          <a:p>
            <a:endParaRPr lang="en-US" altLang="ko-KR"/>
          </a:p>
        </p:txBody>
      </p:sp>
      <p:sp>
        <p:nvSpPr>
          <p:cNvPr id="12313" name="Rectangle 25"/>
          <p:cNvSpPr>
            <a:spLocks noGrp="1" noChangeArrowheads="1"/>
          </p:cNvSpPr>
          <p:nvPr>
            <p:ph type="sldNum" sz="quarter" idx="4"/>
          </p:nvPr>
        </p:nvSpPr>
        <p:spPr bwMode="auto">
          <a:xfrm>
            <a:off x="3276600" y="65532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a:solidFill>
                  <a:schemeClr val="bg1"/>
                </a:solidFill>
                <a:latin typeface="Verdana" pitchFamily="34" charset="0"/>
                <a:ea typeface="굴림" pitchFamily="34" charset="-127"/>
              </a:defRPr>
            </a:lvl1pPr>
          </a:lstStyle>
          <a:p>
            <a:fld id="{69799D0D-A338-4BF3-9D89-B1AF6FF27898}" type="slidenum">
              <a:rPr lang="ko-KR" altLang="en-US"/>
              <a:pPr/>
              <a:t>‹#›</a:t>
            </a:fld>
            <a:endParaRPr lang="en-US" altLang="ko-KR"/>
          </a:p>
        </p:txBody>
      </p:sp>
      <p:sp>
        <p:nvSpPr>
          <p:cNvPr id="12311" name="Rectangle 23"/>
          <p:cNvSpPr>
            <a:spLocks noGrp="1" noChangeArrowheads="1"/>
          </p:cNvSpPr>
          <p:nvPr>
            <p:ph type="dt" sz="half" idx="2"/>
          </p:nvPr>
        </p:nvSpPr>
        <p:spPr bwMode="auto">
          <a:xfrm>
            <a:off x="0" y="65532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b="1">
                <a:solidFill>
                  <a:schemeClr val="bg1"/>
                </a:solidFill>
                <a:latin typeface="+mn-lt"/>
                <a:ea typeface="굴림" pitchFamily="34" charset="-127"/>
              </a:defRPr>
            </a:lvl1pPr>
          </a:lstStyle>
          <a:p>
            <a:r>
              <a:rPr lang="zh-CN" altLang="en-US" smtClean="0"/>
              <a:t>北京航空航天大学计算机学院</a:t>
            </a:r>
            <a:endParaRPr lang="en-US" altLang="ko-K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p:txStyles>
    <p:titleStyle>
      <a:lvl1pPr algn="l" rtl="0" eaLnBrk="1" fontAlgn="base" hangingPunct="1">
        <a:spcBef>
          <a:spcPct val="0"/>
        </a:spcBef>
        <a:spcAft>
          <a:spcPct val="0"/>
        </a:spcAft>
        <a:defRPr sz="3200" i="1" kern="1200">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n"/>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64"/>
          <p:cNvSpPr>
            <a:spLocks noChangeArrowheads="1"/>
          </p:cNvSpPr>
          <p:nvPr/>
        </p:nvSpPr>
        <p:spPr bwMode="hidden">
          <a:xfrm rot="5400000">
            <a:off x="4081462" y="1795463"/>
            <a:ext cx="981075" cy="914400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algn="ctr" eaLnBrk="1" hangingPunct="1"/>
            <a:endParaRPr lang="zh-CN" altLang="zh-CN" sz="2400" smtClean="0">
              <a:solidFill>
                <a:srgbClr val="000000"/>
              </a:solidFill>
              <a:latin typeface="Times New Roman" pitchFamily="18" charset="0"/>
            </a:endParaRPr>
          </a:p>
        </p:txBody>
      </p:sp>
      <p:sp>
        <p:nvSpPr>
          <p:cNvPr id="1027" name="Rectangle 63"/>
          <p:cNvSpPr>
            <a:spLocks noChangeArrowheads="1"/>
          </p:cNvSpPr>
          <p:nvPr/>
        </p:nvSpPr>
        <p:spPr bwMode="hidden">
          <a:xfrm rot="5400000">
            <a:off x="4081462" y="-4081462"/>
            <a:ext cx="981075" cy="9144000"/>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algn="ctr" eaLnBrk="1" hangingPunct="1"/>
            <a:endParaRPr lang="zh-CN" altLang="zh-CN" sz="2400" smtClean="0">
              <a:solidFill>
                <a:srgbClr val="000000"/>
              </a:solidFill>
              <a:latin typeface="Times New Roman" pitchFamily="18" charset="0"/>
            </a:endParaRPr>
          </a:p>
        </p:txBody>
      </p:sp>
      <p:sp>
        <p:nvSpPr>
          <p:cNvPr id="1028" name="Rectangle 22"/>
          <p:cNvSpPr>
            <a:spLocks noChangeArrowheads="1"/>
          </p:cNvSpPr>
          <p:nvPr/>
        </p:nvSpPr>
        <p:spPr bwMode="auto">
          <a:xfrm>
            <a:off x="8675688" y="6381750"/>
            <a:ext cx="468312" cy="476250"/>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algn="ctr" eaLnBrk="1" hangingPunct="1"/>
            <a:endParaRPr lang="zh-CN" altLang="zh-CN" sz="1800" smtClean="0">
              <a:solidFill>
                <a:srgbClr val="000000"/>
              </a:solidFill>
            </a:endParaRPr>
          </a:p>
        </p:txBody>
      </p:sp>
      <p:sp>
        <p:nvSpPr>
          <p:cNvPr id="228354" name="Rectangle 2"/>
          <p:cNvSpPr>
            <a:spLocks noGrp="1" noChangeArrowheads="1"/>
          </p:cNvSpPr>
          <p:nvPr>
            <p:ph type="ftr" sz="quarter" idx="3"/>
          </p:nvPr>
        </p:nvSpPr>
        <p:spPr bwMode="auto">
          <a:xfrm>
            <a:off x="3779838" y="90488"/>
            <a:ext cx="5832475" cy="3857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600">
                <a:solidFill>
                  <a:schemeClr val="hlink"/>
                </a:solidFill>
                <a:latin typeface="Arial" charset="0"/>
                <a:ea typeface="黑体" pitchFamily="2" charset="-122"/>
              </a:defRPr>
            </a:lvl1pPr>
          </a:lstStyle>
          <a:p>
            <a:pPr eaLnBrk="1" hangingPunct="1">
              <a:defRPr/>
            </a:pPr>
            <a:r>
              <a:rPr lang="zh-CN" altLang="en-US">
                <a:solidFill>
                  <a:srgbClr val="666699"/>
                </a:solidFill>
              </a:rPr>
              <a:t>面向</a:t>
            </a:r>
            <a:r>
              <a:rPr lang="en-US" altLang="zh-CN" smtClean="0">
                <a:solidFill>
                  <a:srgbClr val="666699"/>
                </a:solidFill>
              </a:rPr>
              <a:t>CND</a:t>
            </a:r>
            <a:r>
              <a:rPr lang="zh-CN" altLang="en-US" smtClean="0">
                <a:solidFill>
                  <a:srgbClr val="666699"/>
                </a:solidFill>
              </a:rPr>
              <a:t>决策的企图描述语言研究</a:t>
            </a:r>
            <a:r>
              <a:rPr lang="zh-CN" altLang="en-US">
                <a:solidFill>
                  <a:srgbClr val="666699"/>
                </a:solidFill>
              </a:rPr>
              <a:t>与实现</a:t>
            </a:r>
          </a:p>
        </p:txBody>
      </p:sp>
      <p:grpSp>
        <p:nvGrpSpPr>
          <p:cNvPr id="1030" name="Group 4"/>
          <p:cNvGrpSpPr>
            <a:grpSpLocks/>
          </p:cNvGrpSpPr>
          <p:nvPr/>
        </p:nvGrpSpPr>
        <p:grpSpPr bwMode="auto">
          <a:xfrm>
            <a:off x="0" y="1125538"/>
            <a:ext cx="9144000" cy="546100"/>
            <a:chOff x="0" y="0"/>
            <a:chExt cx="5760" cy="344"/>
          </a:xfrm>
        </p:grpSpPr>
        <p:sp>
          <p:nvSpPr>
            <p:cNvPr id="103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algn="ctr" eaLnBrk="1" hangingPunct="1"/>
              <a:endParaRPr lang="zh-CN" altLang="zh-CN" sz="2400" smtClean="0">
                <a:solidFill>
                  <a:srgbClr val="000000"/>
                </a:solidFill>
                <a:latin typeface="Times New Roman" pitchFamily="18" charset="0"/>
              </a:endParaRPr>
            </a:p>
          </p:txBody>
        </p:sp>
        <p:sp>
          <p:nvSpPr>
            <p:cNvPr id="103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sp>
          <p:nvSpPr>
            <p:cNvPr id="1038"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1800" smtClean="0">
                <a:solidFill>
                  <a:srgbClr val="666699"/>
                </a:solidFill>
              </a:endParaRPr>
            </a:p>
          </p:txBody>
        </p:sp>
        <p:sp>
          <p:nvSpPr>
            <p:cNvPr id="1039"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1800" smtClean="0">
                <a:solidFill>
                  <a:srgbClr val="666699"/>
                </a:solidFill>
              </a:endParaRPr>
            </a:p>
          </p:txBody>
        </p:sp>
        <p:sp>
          <p:nvSpPr>
            <p:cNvPr id="1040"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1800" smtClean="0">
                <a:solidFill>
                  <a:srgbClr val="9999CC"/>
                </a:solidFill>
              </a:endParaRPr>
            </a:p>
          </p:txBody>
        </p:sp>
        <p:sp>
          <p:nvSpPr>
            <p:cNvPr id="1041"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1800" smtClean="0">
                <a:solidFill>
                  <a:srgbClr val="666699"/>
                </a:solidFill>
              </a:endParaRPr>
            </a:p>
          </p:txBody>
        </p:sp>
        <p:sp>
          <p:nvSpPr>
            <p:cNvPr id="1042"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2400" smtClean="0">
                <a:solidFill>
                  <a:srgbClr val="000000"/>
                </a:solidFill>
                <a:latin typeface="Times New Roman" pitchFamily="18" charset="0"/>
              </a:endParaRPr>
            </a:p>
          </p:txBody>
        </p:sp>
        <p:sp>
          <p:nvSpPr>
            <p:cNvPr id="1043"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1800" smtClean="0">
                <a:solidFill>
                  <a:srgbClr val="9999CC"/>
                </a:solidFill>
              </a:endParaRPr>
            </a:p>
          </p:txBody>
        </p:sp>
        <p:sp>
          <p:nvSpPr>
            <p:cNvPr id="1044"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ea typeface="宋体" pitchFamily="2" charset="-122"/>
                </a:defRPr>
              </a:lvl1pPr>
              <a:lvl2pPr marL="742950" indent="-285750" eaLnBrk="0" hangingPunct="0">
                <a:defRPr sz="1000">
                  <a:solidFill>
                    <a:schemeClr val="tx1"/>
                  </a:solidFill>
                  <a:latin typeface="Arial" charset="0"/>
                  <a:ea typeface="宋体" pitchFamily="2" charset="-122"/>
                </a:defRPr>
              </a:lvl2pPr>
              <a:lvl3pPr marL="1143000" indent="-228600" eaLnBrk="0" hangingPunct="0">
                <a:defRPr sz="1000">
                  <a:solidFill>
                    <a:schemeClr val="tx1"/>
                  </a:solidFill>
                  <a:latin typeface="Arial" charset="0"/>
                  <a:ea typeface="宋体" pitchFamily="2" charset="-122"/>
                </a:defRPr>
              </a:lvl3pPr>
              <a:lvl4pPr marL="1600200" indent="-228600" eaLnBrk="0" hangingPunct="0">
                <a:defRPr sz="1000">
                  <a:solidFill>
                    <a:schemeClr val="tx1"/>
                  </a:solidFill>
                  <a:latin typeface="Arial" charset="0"/>
                  <a:ea typeface="宋体" pitchFamily="2" charset="-122"/>
                </a:defRPr>
              </a:lvl4pPr>
              <a:lvl5pPr marL="2057400" indent="-228600" eaLnBrk="0" hangingPunct="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pPr eaLnBrk="1" hangingPunct="1"/>
              <a:endParaRPr lang="zh-CN" altLang="zh-CN" sz="1800" smtClean="0">
                <a:solidFill>
                  <a:srgbClr val="9999CC"/>
                </a:solidFill>
              </a:endParaRPr>
            </a:p>
          </p:txBody>
        </p:sp>
      </p:grpSp>
      <p:sp>
        <p:nvSpPr>
          <p:cNvPr id="228366" name="Rectangle 14"/>
          <p:cNvSpPr>
            <a:spLocks noGrp="1" noChangeArrowheads="1"/>
          </p:cNvSpPr>
          <p:nvPr>
            <p:ph type="title"/>
          </p:nvPr>
        </p:nvSpPr>
        <p:spPr bwMode="auto">
          <a:xfrm>
            <a:off x="323850" y="620713"/>
            <a:ext cx="8218488"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83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Arial" charset="0"/>
                <a:ea typeface="宋体" pitchFamily="2" charset="-122"/>
              </a:defRPr>
            </a:lvl1pPr>
          </a:lstStyle>
          <a:p>
            <a:pPr eaLnBrk="1" hangingPunct="1">
              <a:defRPr/>
            </a:pPr>
            <a:endParaRPr lang="en-US" altLang="zh-CN">
              <a:solidFill>
                <a:srgbClr val="000000"/>
              </a:solidFill>
            </a:endParaRPr>
          </a:p>
        </p:txBody>
      </p:sp>
      <p:sp>
        <p:nvSpPr>
          <p:cNvPr id="1034" name="Line 24"/>
          <p:cNvSpPr>
            <a:spLocks noChangeShapeType="1"/>
          </p:cNvSpPr>
          <p:nvPr/>
        </p:nvSpPr>
        <p:spPr bwMode="auto">
          <a:xfrm>
            <a:off x="36513" y="6092825"/>
            <a:ext cx="9144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b"/>
          <a:lstStyle/>
          <a:p>
            <a:pPr eaLnBrk="1" hangingPunct="1"/>
            <a:endParaRPr lang="zh-CN" altLang="en-US" sz="1000" smtClean="0">
              <a:solidFill>
                <a:srgbClr val="000000"/>
              </a:solidFill>
              <a:latin typeface="Arial" charset="0"/>
              <a:ea typeface="宋体" pitchFamily="2" charset="-122"/>
            </a:endParaRPr>
          </a:p>
        </p:txBody>
      </p:sp>
      <p:sp>
        <p:nvSpPr>
          <p:cNvPr id="228355" name="Rectangle 3"/>
          <p:cNvSpPr>
            <a:spLocks noGrp="1" noChangeArrowheads="1"/>
          </p:cNvSpPr>
          <p:nvPr>
            <p:ph type="sldNum" sz="quarter" idx="4"/>
          </p:nvPr>
        </p:nvSpPr>
        <p:spPr bwMode="auto">
          <a:xfrm>
            <a:off x="6516688" y="61658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800" b="1">
                <a:solidFill>
                  <a:schemeClr val="hlink"/>
                </a:solidFill>
                <a:effectLst>
                  <a:outerShdw blurRad="38100" dist="38100" dir="2700000" algn="tl">
                    <a:srgbClr val="C0C0C0"/>
                  </a:outerShdw>
                </a:effectLst>
                <a:latin typeface="+mn-ea"/>
                <a:ea typeface="黑体" pitchFamily="2" charset="-122"/>
              </a:defRPr>
            </a:lvl1pPr>
          </a:lstStyle>
          <a:p>
            <a:pPr eaLnBrk="1" hangingPunct="1">
              <a:defRPr/>
            </a:pPr>
            <a:fld id="{64CA8A01-8AC8-4AA6-A12F-73F8BCC53488}" type="slidenum">
              <a:rPr lang="en-US" altLang="zh-CN">
                <a:solidFill>
                  <a:srgbClr val="666699"/>
                </a:solidFill>
              </a:rPr>
              <a:pPr eaLnBrk="1" hangingPunct="1">
                <a:defRPr/>
              </a:pPr>
              <a:t>‹#›</a:t>
            </a:fld>
            <a:endParaRPr lang="en-US" altLang="zh-CN">
              <a:solidFill>
                <a:srgbClr val="666699"/>
              </a:solidFill>
            </a:endParaRPr>
          </a:p>
        </p:txBody>
      </p:sp>
    </p:spTree>
    <p:extLst>
      <p:ext uri="{BB962C8B-B14F-4D97-AF65-F5344CB8AC3E}">
        <p14:creationId xmlns:p14="http://schemas.microsoft.com/office/powerpoint/2010/main" val="21925247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ransition advTm="29100"/>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000">
          <a:solidFill>
            <a:schemeClr val="tx1"/>
          </a:solidFill>
          <a:effectLst>
            <a:outerShdw blurRad="38100" dist="38100" dir="2700000" algn="tl">
              <a:srgbClr val="C0C0C0"/>
            </a:outerShdw>
          </a:effectLst>
          <a:latin typeface="Arial" charset="0"/>
          <a:ea typeface="华文新魏" pitchFamily="2" charset="-122"/>
        </a:defRPr>
      </a:lvl2pPr>
      <a:lvl3pPr algn="ctr" rtl="0" eaLnBrk="0" fontAlgn="base" hangingPunct="0">
        <a:spcBef>
          <a:spcPct val="0"/>
        </a:spcBef>
        <a:spcAft>
          <a:spcPct val="0"/>
        </a:spcAft>
        <a:defRPr sz="4000">
          <a:solidFill>
            <a:schemeClr val="tx1"/>
          </a:solidFill>
          <a:effectLst>
            <a:outerShdw blurRad="38100" dist="38100" dir="2700000" algn="tl">
              <a:srgbClr val="C0C0C0"/>
            </a:outerShdw>
          </a:effectLst>
          <a:latin typeface="Arial" charset="0"/>
          <a:ea typeface="华文新魏" pitchFamily="2" charset="-122"/>
        </a:defRPr>
      </a:lvl3pPr>
      <a:lvl4pPr algn="ctr" rtl="0" eaLnBrk="0" fontAlgn="base" hangingPunct="0">
        <a:spcBef>
          <a:spcPct val="0"/>
        </a:spcBef>
        <a:spcAft>
          <a:spcPct val="0"/>
        </a:spcAft>
        <a:defRPr sz="4000">
          <a:solidFill>
            <a:schemeClr val="tx1"/>
          </a:solidFill>
          <a:effectLst>
            <a:outerShdw blurRad="38100" dist="38100" dir="2700000" algn="tl">
              <a:srgbClr val="C0C0C0"/>
            </a:outerShdw>
          </a:effectLst>
          <a:latin typeface="Arial" charset="0"/>
          <a:ea typeface="华文新魏" pitchFamily="2" charset="-122"/>
        </a:defRPr>
      </a:lvl4pPr>
      <a:lvl5pPr algn="ctr" rtl="0" eaLnBrk="0" fontAlgn="base" hangingPunct="0">
        <a:spcBef>
          <a:spcPct val="0"/>
        </a:spcBef>
        <a:spcAft>
          <a:spcPct val="0"/>
        </a:spcAft>
        <a:defRPr sz="4000">
          <a:solidFill>
            <a:schemeClr val="tx1"/>
          </a:solidFill>
          <a:effectLst>
            <a:outerShdw blurRad="38100" dist="38100" dir="2700000" algn="tl">
              <a:srgbClr val="C0C0C0"/>
            </a:outerShdw>
          </a:effectLst>
          <a:latin typeface="Arial" charset="0"/>
          <a:ea typeface="华文新魏" pitchFamily="2" charset="-122"/>
        </a:defRPr>
      </a:lvl5pPr>
      <a:lvl6pPr marL="457200" algn="ctr" rtl="0" fontAlgn="base">
        <a:spcBef>
          <a:spcPct val="0"/>
        </a:spcBef>
        <a:spcAft>
          <a:spcPct val="0"/>
        </a:spcAft>
        <a:defRPr sz="4000">
          <a:solidFill>
            <a:schemeClr val="tx1"/>
          </a:solidFill>
          <a:effectLst>
            <a:outerShdw blurRad="38100" dist="38100" dir="2700000" algn="tl">
              <a:srgbClr val="C0C0C0"/>
            </a:outerShdw>
          </a:effectLst>
          <a:latin typeface="Arial" charset="0"/>
          <a:ea typeface="华文新魏" pitchFamily="2" charset="-122"/>
        </a:defRPr>
      </a:lvl6pPr>
      <a:lvl7pPr marL="914400" algn="ctr" rtl="0" fontAlgn="base">
        <a:spcBef>
          <a:spcPct val="0"/>
        </a:spcBef>
        <a:spcAft>
          <a:spcPct val="0"/>
        </a:spcAft>
        <a:defRPr sz="4000">
          <a:solidFill>
            <a:schemeClr val="tx1"/>
          </a:solidFill>
          <a:effectLst>
            <a:outerShdw blurRad="38100" dist="38100" dir="2700000" algn="tl">
              <a:srgbClr val="C0C0C0"/>
            </a:outerShdw>
          </a:effectLst>
          <a:latin typeface="Arial" charset="0"/>
          <a:ea typeface="华文新魏" pitchFamily="2" charset="-122"/>
        </a:defRPr>
      </a:lvl7pPr>
      <a:lvl8pPr marL="1371600" algn="ctr" rtl="0" fontAlgn="base">
        <a:spcBef>
          <a:spcPct val="0"/>
        </a:spcBef>
        <a:spcAft>
          <a:spcPct val="0"/>
        </a:spcAft>
        <a:defRPr sz="4000">
          <a:solidFill>
            <a:schemeClr val="tx1"/>
          </a:solidFill>
          <a:effectLst>
            <a:outerShdw blurRad="38100" dist="38100" dir="2700000" algn="tl">
              <a:srgbClr val="C0C0C0"/>
            </a:outerShdw>
          </a:effectLst>
          <a:latin typeface="Arial" charset="0"/>
          <a:ea typeface="华文新魏" pitchFamily="2" charset="-122"/>
        </a:defRPr>
      </a:lvl8pPr>
      <a:lvl9pPr marL="1828800" algn="ctr" rtl="0" fontAlgn="base">
        <a:spcBef>
          <a:spcPct val="0"/>
        </a:spcBef>
        <a:spcAft>
          <a:spcPct val="0"/>
        </a:spcAft>
        <a:defRPr sz="4000">
          <a:solidFill>
            <a:schemeClr val="tx1"/>
          </a:solidFill>
          <a:effectLst>
            <a:outerShdw blurRad="38100" dist="38100" dir="2700000" algn="tl">
              <a:srgbClr val="C0C0C0"/>
            </a:outerShdw>
          </a:effectLst>
          <a:latin typeface="Arial" charset="0"/>
          <a:ea typeface="华文新魏"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cikit-learn.org/stable/modules/density.html" TargetMode="External"/><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31640" y="2276475"/>
            <a:ext cx="7092950" cy="1368425"/>
          </a:xfrm>
        </p:spPr>
        <p:txBody>
          <a:bodyPr/>
          <a:lstStyle/>
          <a:p>
            <a:pPr eaLnBrk="1" hangingPunct="1">
              <a:defRPr/>
            </a:pPr>
            <a:r>
              <a:rPr lang="zh-CN" altLang="en-US" sz="3600" b="1" dirty="0" smtClean="0"/>
              <a:t>城市道路交通</a:t>
            </a:r>
            <a:r>
              <a:rPr lang="zh-CN" altLang="en-US" sz="3600" b="1" smtClean="0"/>
              <a:t>异常检测</a:t>
            </a:r>
            <a:endParaRPr lang="zh-CN" altLang="en-US" sz="3600" dirty="0" smtClean="0">
              <a:ea typeface="黑体" pitchFamily="2" charset="-122"/>
            </a:endParaRPr>
          </a:p>
        </p:txBody>
      </p:sp>
    </p:spTree>
    <p:extLst>
      <p:ext uri="{BB962C8B-B14F-4D97-AF65-F5344CB8AC3E}">
        <p14:creationId xmlns:p14="http://schemas.microsoft.com/office/powerpoint/2010/main" val="3409531846"/>
      </p:ext>
    </p:extLst>
  </p:cSld>
  <p:clrMapOvr>
    <a:masterClrMapping/>
  </p:clrMapOvr>
  <p:transition advTm="1442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基于道路相似性的异常点</a:t>
            </a:r>
            <a:r>
              <a:rPr lang="zh-CN" altLang="zh-CN" dirty="0" smtClean="0"/>
              <a:t>检测</a:t>
            </a:r>
            <a:endParaRPr lang="zh-CN" altLang="en-US" dirty="0"/>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异常检测</a:t>
            </a:r>
            <a:endParaRPr lang="zh-CN" altLang="en-US" sz="2800" dirty="0">
              <a:ln>
                <a:solidFill>
                  <a:schemeClr val="bg1"/>
                </a:solidFill>
              </a:ln>
              <a:solidFill>
                <a:schemeClr val="bg1"/>
              </a:solidFill>
            </a:endParaRPr>
          </a:p>
        </p:txBody>
      </p:sp>
      <p:sp>
        <p:nvSpPr>
          <p:cNvPr id="7" name="灯片编号占位符 6"/>
          <p:cNvSpPr>
            <a:spLocks noGrp="1"/>
          </p:cNvSpPr>
          <p:nvPr>
            <p:ph type="sldNum" sz="quarter" idx="11"/>
          </p:nvPr>
        </p:nvSpPr>
        <p:spPr/>
        <p:txBody>
          <a:bodyPr/>
          <a:lstStyle/>
          <a:p>
            <a:fld id="{B951ACEE-0617-4ED1-A101-7075DE963784}" type="slidenum">
              <a:rPr lang="ko-KR" altLang="en-US" smtClean="0"/>
              <a:pPr/>
              <a:t>10</a:t>
            </a:fld>
            <a:endParaRPr lang="en-US" altLang="ko-K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6012160" y="4263479"/>
            <a:ext cx="2232248" cy="461665"/>
          </a:xfrm>
          <a:prstGeom prst="rect">
            <a:avLst/>
          </a:prstGeom>
          <a:noFill/>
        </p:spPr>
        <p:txBody>
          <a:bodyPr wrap="square" rtlCol="0">
            <a:spAutoFit/>
          </a:bodyPr>
          <a:lstStyle/>
          <a:p>
            <a:r>
              <a:rPr lang="zh-CN" altLang="zh-CN" sz="2400" dirty="0" smtClean="0"/>
              <a:t>基本</a:t>
            </a:r>
            <a:r>
              <a:rPr lang="zh-CN" altLang="zh-CN" sz="2400" dirty="0"/>
              <a:t>交通模式</a:t>
            </a:r>
            <a:endParaRPr lang="zh-CN" altLang="en-US" sz="2400" dirty="0"/>
          </a:p>
        </p:txBody>
      </p:sp>
      <p:sp>
        <p:nvSpPr>
          <p:cNvPr id="21" name="TextBox 20"/>
          <p:cNvSpPr txBox="1"/>
          <p:nvPr/>
        </p:nvSpPr>
        <p:spPr>
          <a:xfrm>
            <a:off x="4137851" y="4254187"/>
            <a:ext cx="1658285" cy="830997"/>
          </a:xfrm>
          <a:prstGeom prst="rect">
            <a:avLst/>
          </a:prstGeom>
          <a:noFill/>
        </p:spPr>
        <p:txBody>
          <a:bodyPr wrap="square" rtlCol="0">
            <a:spAutoFit/>
          </a:bodyPr>
          <a:lstStyle/>
          <a:p>
            <a:r>
              <a:rPr lang="zh-CN" altLang="en-US" sz="2400" dirty="0" smtClean="0"/>
              <a:t>基本</a:t>
            </a:r>
            <a:r>
              <a:rPr lang="zh-CN" altLang="en-US" sz="2400" dirty="0" smtClean="0"/>
              <a:t>模式</a:t>
            </a:r>
            <a:r>
              <a:rPr lang="zh-CN" altLang="en-US" sz="2400" dirty="0" smtClean="0"/>
              <a:t>组合</a:t>
            </a:r>
            <a:r>
              <a:rPr lang="zh-CN" altLang="en-US" sz="2400" dirty="0" smtClean="0"/>
              <a:t>系数</a:t>
            </a:r>
            <a:endParaRPr lang="zh-CN" altLang="en-US" sz="2400" dirty="0"/>
          </a:p>
        </p:txBody>
      </p:sp>
      <mc:AlternateContent xmlns:mc="http://schemas.openxmlformats.org/markup-compatibility/2006">
        <mc:Choice xmlns:a14="http://schemas.microsoft.com/office/drawing/2010/main" Requires="a14">
          <p:sp>
            <p:nvSpPr>
              <p:cNvPr id="9" name="矩形 8"/>
              <p:cNvSpPr/>
              <p:nvPr/>
            </p:nvSpPr>
            <p:spPr>
              <a:xfrm>
                <a:off x="1043608" y="2942190"/>
                <a:ext cx="7128792" cy="10706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a:latin typeface="Cambria Math" charset="0"/>
                            </a:rPr>
                          </m:ctrlPr>
                        </m:dPr>
                        <m:e>
                          <m:m>
                            <m:mPr>
                              <m:mcs>
                                <m:mc>
                                  <m:mcPr>
                                    <m:count m:val="3"/>
                                    <m:mcJc m:val="center"/>
                                  </m:mcPr>
                                </m:mc>
                              </m:mcs>
                              <m:ctrlPr>
                                <a:rPr lang="zh-CN" altLang="en-US" sz="2400" i="1">
                                  <a:latin typeface="Cambria Math" charset="0"/>
                                </a:rPr>
                              </m:ctrlPr>
                            </m:mPr>
                            <m:mr>
                              <m:e>
                                <m:sSub>
                                  <m:sSubPr>
                                    <m:ctrlPr>
                                      <a:rPr lang="zh-CN" altLang="en-US" sz="2400">
                                        <a:latin typeface="Cambria Math" charset="0"/>
                                      </a:rPr>
                                    </m:ctrlPr>
                                  </m:sSubPr>
                                  <m:e>
                                    <m:r>
                                      <a:rPr lang="zh-CN" altLang="en-US" sz="2400" i="1">
                                        <a:latin typeface="Cambria Math" charset="0"/>
                                      </a:rPr>
                                      <m:t>𝑣</m:t>
                                    </m:r>
                                  </m:e>
                                  <m:sub>
                                    <m:r>
                                      <a:rPr lang="zh-CN" altLang="en-US" sz="2400" i="0">
                                        <a:latin typeface="Cambria Math" charset="0"/>
                                      </a:rPr>
                                      <m:t>11</m:t>
                                    </m:r>
                                  </m:sub>
                                </m:sSub>
                              </m:e>
                              <m:e>
                                <m:r>
                                  <a:rPr lang="zh-CN" altLang="en-US" sz="2400" i="0">
                                    <a:latin typeface="Cambria Math" charset="0"/>
                                  </a:rPr>
                                  <m:t>…</m:t>
                                </m:r>
                              </m:e>
                              <m:e>
                                <m:sSub>
                                  <m:sSubPr>
                                    <m:ctrlPr>
                                      <a:rPr lang="zh-CN" altLang="en-US" sz="2400" i="1">
                                        <a:latin typeface="Cambria Math" charset="0"/>
                                      </a:rPr>
                                    </m:ctrlPr>
                                  </m:sSubPr>
                                  <m:e>
                                    <m:r>
                                      <a:rPr lang="zh-CN" altLang="en-US" sz="2400" i="1">
                                        <a:latin typeface="Cambria Math" charset="0"/>
                                      </a:rPr>
                                      <m:t>𝑣</m:t>
                                    </m:r>
                                  </m:e>
                                  <m:sub>
                                    <m:r>
                                      <a:rPr lang="zh-CN" altLang="en-US" sz="2400" i="0">
                                        <a:latin typeface="Cambria Math" charset="0"/>
                                      </a:rPr>
                                      <m:t>1</m:t>
                                    </m:r>
                                    <m:r>
                                      <a:rPr lang="zh-CN" altLang="en-US" sz="2400" i="1">
                                        <a:latin typeface="Cambria Math" charset="0"/>
                                      </a:rPr>
                                      <m:t>h</m:t>
                                    </m:r>
                                  </m:sub>
                                </m:sSub>
                              </m:e>
                            </m:mr>
                            <m:mr>
                              <m:e>
                                <m:r>
                                  <a:rPr lang="zh-CN" altLang="en-US" sz="2400" i="0">
                                    <a:latin typeface="Cambria Math" charset="0"/>
                                  </a:rPr>
                                  <m:t>⋮</m:t>
                                </m:r>
                              </m:e>
                              <m:e>
                                <m:r>
                                  <a:rPr lang="zh-CN" altLang="en-US" sz="2400" i="0">
                                    <a:latin typeface="Cambria Math" charset="0"/>
                                  </a:rPr>
                                  <m:t>⋱</m:t>
                                </m:r>
                              </m:e>
                              <m:e>
                                <m:r>
                                  <a:rPr lang="zh-CN" altLang="en-US" sz="2400" i="0">
                                    <a:latin typeface="Cambria Math" charset="0"/>
                                  </a:rPr>
                                  <m:t>⋮</m:t>
                                </m:r>
                              </m:e>
                            </m:mr>
                            <m:mr>
                              <m:e>
                                <m:sSub>
                                  <m:sSubPr>
                                    <m:ctrlPr>
                                      <a:rPr lang="zh-CN" altLang="en-US" sz="2400" i="1">
                                        <a:latin typeface="Cambria Math" charset="0"/>
                                      </a:rPr>
                                    </m:ctrlPr>
                                  </m:sSubPr>
                                  <m:e>
                                    <m:r>
                                      <a:rPr lang="zh-CN" altLang="en-US" sz="2400" i="1">
                                        <a:latin typeface="Cambria Math" charset="0"/>
                                      </a:rPr>
                                      <m:t>𝑣</m:t>
                                    </m:r>
                                  </m:e>
                                  <m:sub>
                                    <m:r>
                                      <a:rPr lang="zh-CN" altLang="en-US" sz="2400" i="1">
                                        <a:latin typeface="Cambria Math" charset="0"/>
                                      </a:rPr>
                                      <m:t>𝑚</m:t>
                                    </m:r>
                                    <m:r>
                                      <a:rPr lang="zh-CN" altLang="en-US" sz="2400" i="0">
                                        <a:latin typeface="Cambria Math" charset="0"/>
                                      </a:rPr>
                                      <m:t>1</m:t>
                                    </m:r>
                                  </m:sub>
                                </m:sSub>
                              </m:e>
                              <m:e>
                                <m:r>
                                  <a:rPr lang="zh-CN" altLang="en-US" sz="2400" i="0">
                                    <a:latin typeface="Cambria Math" charset="0"/>
                                  </a:rPr>
                                  <m:t>…</m:t>
                                </m:r>
                              </m:e>
                              <m:e>
                                <m:sSub>
                                  <m:sSubPr>
                                    <m:ctrlPr>
                                      <a:rPr lang="zh-CN" altLang="en-US" sz="2400" i="1">
                                        <a:latin typeface="Cambria Math" charset="0"/>
                                      </a:rPr>
                                    </m:ctrlPr>
                                  </m:sSubPr>
                                  <m:e>
                                    <m:r>
                                      <a:rPr lang="zh-CN" altLang="en-US" sz="2400" i="1">
                                        <a:latin typeface="Cambria Math" charset="0"/>
                                      </a:rPr>
                                      <m:t>𝑣</m:t>
                                    </m:r>
                                  </m:e>
                                  <m:sub>
                                    <m:r>
                                      <a:rPr lang="zh-CN" altLang="en-US" sz="2400" i="1">
                                        <a:latin typeface="Cambria Math" charset="0"/>
                                      </a:rPr>
                                      <m:t>𝑚h</m:t>
                                    </m:r>
                                  </m:sub>
                                </m:sSub>
                              </m:e>
                            </m:mr>
                          </m:m>
                        </m:e>
                      </m:d>
                      <m:r>
                        <a:rPr lang="zh-CN" altLang="en-US" sz="2400" i="0">
                          <a:latin typeface="Cambria Math" charset="0"/>
                        </a:rPr>
                        <m:t>≈</m:t>
                      </m:r>
                      <m:d>
                        <m:dPr>
                          <m:begChr m:val="["/>
                          <m:endChr m:val="]"/>
                          <m:ctrlPr>
                            <a:rPr lang="zh-CN" altLang="en-US" sz="2400" i="1">
                              <a:latin typeface="Cambria Math" charset="0"/>
                            </a:rPr>
                          </m:ctrlPr>
                        </m:dPr>
                        <m:e>
                          <m:m>
                            <m:mPr>
                              <m:mcs>
                                <m:mc>
                                  <m:mcPr>
                                    <m:count m:val="3"/>
                                    <m:mcJc m:val="center"/>
                                  </m:mcPr>
                                </m:mc>
                              </m:mcs>
                              <m:ctrlPr>
                                <a:rPr lang="zh-CN" altLang="en-US" sz="2400" i="1">
                                  <a:latin typeface="Cambria Math" charset="0"/>
                                </a:rPr>
                              </m:ctrlPr>
                            </m:mPr>
                            <m:mr>
                              <m:e>
                                <m:sSub>
                                  <m:sSubPr>
                                    <m:ctrlPr>
                                      <a:rPr lang="zh-CN" altLang="en-US" sz="2400" i="1">
                                        <a:latin typeface="Cambria Math" charset="0"/>
                                      </a:rPr>
                                    </m:ctrlPr>
                                  </m:sSubPr>
                                  <m:e>
                                    <m:r>
                                      <a:rPr lang="zh-CN" altLang="en-US" sz="2400" i="1">
                                        <a:latin typeface="Cambria Math" charset="0"/>
                                      </a:rPr>
                                      <m:t>𝑐</m:t>
                                    </m:r>
                                  </m:e>
                                  <m:sub>
                                    <m:r>
                                      <a:rPr lang="zh-CN" altLang="en-US" sz="2400" i="0">
                                        <a:latin typeface="Cambria Math" charset="0"/>
                                      </a:rPr>
                                      <m:t>11</m:t>
                                    </m:r>
                                  </m:sub>
                                </m:sSub>
                              </m:e>
                              <m:e>
                                <m:sSub>
                                  <m:sSubPr>
                                    <m:ctrlPr>
                                      <a:rPr lang="zh-CN" altLang="en-US" sz="2400" i="1">
                                        <a:latin typeface="Cambria Math" charset="0"/>
                                      </a:rPr>
                                    </m:ctrlPr>
                                  </m:sSubPr>
                                  <m:e>
                                    <m:r>
                                      <a:rPr lang="zh-CN" altLang="en-US" sz="2400" i="1">
                                        <a:latin typeface="Cambria Math" charset="0"/>
                                      </a:rPr>
                                      <m:t>𝑐</m:t>
                                    </m:r>
                                  </m:e>
                                  <m:sub>
                                    <m:r>
                                      <a:rPr lang="zh-CN" altLang="en-US" sz="2400" i="0">
                                        <a:latin typeface="Cambria Math" charset="0"/>
                                      </a:rPr>
                                      <m:t>12</m:t>
                                    </m:r>
                                  </m:sub>
                                </m:sSub>
                              </m:e>
                              <m:e>
                                <m:sSub>
                                  <m:sSubPr>
                                    <m:ctrlPr>
                                      <a:rPr lang="zh-CN" altLang="en-US" sz="2400" i="1">
                                        <a:latin typeface="Cambria Math" charset="0"/>
                                      </a:rPr>
                                    </m:ctrlPr>
                                  </m:sSubPr>
                                  <m:e>
                                    <m:r>
                                      <a:rPr lang="zh-CN" altLang="en-US" sz="2400" i="1">
                                        <a:latin typeface="Cambria Math" charset="0"/>
                                      </a:rPr>
                                      <m:t>𝑐</m:t>
                                    </m:r>
                                  </m:e>
                                  <m:sub>
                                    <m:r>
                                      <a:rPr lang="zh-CN" altLang="en-US" sz="2400" i="0">
                                        <a:latin typeface="Cambria Math" charset="0"/>
                                      </a:rPr>
                                      <m:t>13</m:t>
                                    </m:r>
                                  </m:sub>
                                </m:sSub>
                              </m:e>
                            </m:mr>
                            <m:mr>
                              <m:e>
                                <m:r>
                                  <a:rPr lang="zh-CN" altLang="en-US" sz="2400" i="0">
                                    <a:latin typeface="Cambria Math" charset="0"/>
                                  </a:rPr>
                                  <m:t>⋮</m:t>
                                </m:r>
                              </m:e>
                              <m:e>
                                <m:r>
                                  <a:rPr lang="zh-CN" altLang="en-US" sz="2400" i="0">
                                    <a:latin typeface="Cambria Math" charset="0"/>
                                  </a:rPr>
                                  <m:t>⋮</m:t>
                                </m:r>
                              </m:e>
                              <m:e>
                                <m:r>
                                  <a:rPr lang="zh-CN" altLang="en-US" sz="2400" i="0">
                                    <a:latin typeface="Cambria Math" charset="0"/>
                                  </a:rPr>
                                  <m:t>⋮</m:t>
                                </m:r>
                              </m:e>
                            </m:mr>
                            <m:mr>
                              <m:e>
                                <m:sSub>
                                  <m:sSubPr>
                                    <m:ctrlPr>
                                      <a:rPr lang="zh-CN" altLang="en-US" sz="2400" i="1">
                                        <a:latin typeface="Cambria Math" charset="0"/>
                                      </a:rPr>
                                    </m:ctrlPr>
                                  </m:sSubPr>
                                  <m:e>
                                    <m:r>
                                      <a:rPr lang="zh-CN" altLang="en-US" sz="2400" i="1">
                                        <a:latin typeface="Cambria Math" charset="0"/>
                                      </a:rPr>
                                      <m:t>𝑐</m:t>
                                    </m:r>
                                  </m:e>
                                  <m:sub>
                                    <m:r>
                                      <a:rPr lang="zh-CN" altLang="en-US" sz="2400" i="1">
                                        <a:latin typeface="Cambria Math" charset="0"/>
                                      </a:rPr>
                                      <m:t>𝑚</m:t>
                                    </m:r>
                                    <m:r>
                                      <a:rPr lang="zh-CN" altLang="en-US" sz="2400" i="0">
                                        <a:latin typeface="Cambria Math" charset="0"/>
                                      </a:rPr>
                                      <m:t>1</m:t>
                                    </m:r>
                                  </m:sub>
                                </m:sSub>
                              </m:e>
                              <m:e>
                                <m:sSub>
                                  <m:sSubPr>
                                    <m:ctrlPr>
                                      <a:rPr lang="zh-CN" altLang="en-US" sz="2400" i="1">
                                        <a:latin typeface="Cambria Math" charset="0"/>
                                      </a:rPr>
                                    </m:ctrlPr>
                                  </m:sSubPr>
                                  <m:e>
                                    <m:r>
                                      <a:rPr lang="zh-CN" altLang="en-US" sz="2400" i="1">
                                        <a:latin typeface="Cambria Math" charset="0"/>
                                      </a:rPr>
                                      <m:t>𝑐</m:t>
                                    </m:r>
                                  </m:e>
                                  <m:sub>
                                    <m:r>
                                      <a:rPr lang="zh-CN" altLang="en-US" sz="2400" i="1">
                                        <a:latin typeface="Cambria Math" charset="0"/>
                                      </a:rPr>
                                      <m:t>𝑚</m:t>
                                    </m:r>
                                    <m:r>
                                      <a:rPr lang="zh-CN" altLang="en-US" sz="2400" i="0">
                                        <a:latin typeface="Cambria Math" charset="0"/>
                                      </a:rPr>
                                      <m:t>2</m:t>
                                    </m:r>
                                  </m:sub>
                                </m:sSub>
                              </m:e>
                              <m:e>
                                <m:sSub>
                                  <m:sSubPr>
                                    <m:ctrlPr>
                                      <a:rPr lang="zh-CN" altLang="en-US" sz="2400" i="1">
                                        <a:latin typeface="Cambria Math" charset="0"/>
                                      </a:rPr>
                                    </m:ctrlPr>
                                  </m:sSubPr>
                                  <m:e>
                                    <m:r>
                                      <a:rPr lang="zh-CN" altLang="en-US" sz="2400" i="1">
                                        <a:latin typeface="Cambria Math" charset="0"/>
                                      </a:rPr>
                                      <m:t>𝑐</m:t>
                                    </m:r>
                                  </m:e>
                                  <m:sub>
                                    <m:r>
                                      <a:rPr lang="zh-CN" altLang="en-US" sz="2400" i="1">
                                        <a:latin typeface="Cambria Math" charset="0"/>
                                      </a:rPr>
                                      <m:t>𝑚</m:t>
                                    </m:r>
                                    <m:r>
                                      <a:rPr lang="zh-CN" altLang="en-US" sz="2400" i="0">
                                        <a:latin typeface="Cambria Math" charset="0"/>
                                      </a:rPr>
                                      <m:t>3</m:t>
                                    </m:r>
                                  </m:sub>
                                </m:sSub>
                              </m:e>
                            </m:mr>
                          </m:m>
                        </m:e>
                      </m:d>
                      <m:d>
                        <m:dPr>
                          <m:begChr m:val="["/>
                          <m:endChr m:val="]"/>
                          <m:ctrlPr>
                            <a:rPr lang="zh-CN" altLang="en-US" sz="2400" i="1">
                              <a:latin typeface="Cambria Math" charset="0"/>
                            </a:rPr>
                          </m:ctrlPr>
                        </m:dPr>
                        <m:e>
                          <m:m>
                            <m:mPr>
                              <m:mcs>
                                <m:mc>
                                  <m:mcPr>
                                    <m:count m:val="3"/>
                                    <m:mcJc m:val="center"/>
                                  </m:mcPr>
                                </m:mc>
                              </m:mcs>
                              <m:ctrlPr>
                                <a:rPr lang="zh-CN" altLang="en-US" sz="2400" i="1">
                                  <a:latin typeface="Cambria Math" charset="0"/>
                                </a:rPr>
                              </m:ctrlPr>
                            </m:mPr>
                            <m:mr>
                              <m:e>
                                <m:sSub>
                                  <m:sSubPr>
                                    <m:ctrlPr>
                                      <a:rPr lang="zh-CN" altLang="en-US" sz="2400" i="1">
                                        <a:latin typeface="Cambria Math" charset="0"/>
                                      </a:rPr>
                                    </m:ctrlPr>
                                  </m:sSubPr>
                                  <m:e>
                                    <m:r>
                                      <a:rPr lang="zh-CN" altLang="en-US" sz="2400" i="1">
                                        <a:latin typeface="Cambria Math" charset="0"/>
                                      </a:rPr>
                                      <m:t>𝑝</m:t>
                                    </m:r>
                                  </m:e>
                                  <m:sub>
                                    <m:r>
                                      <a:rPr lang="zh-CN" altLang="en-US" sz="2400" i="0">
                                        <a:latin typeface="Cambria Math" charset="0"/>
                                      </a:rPr>
                                      <m:t>11</m:t>
                                    </m:r>
                                  </m:sub>
                                </m:sSub>
                              </m:e>
                              <m:e>
                                <m:r>
                                  <a:rPr lang="zh-CN" altLang="en-US" sz="2400" i="0">
                                    <a:latin typeface="Cambria Math" charset="0"/>
                                  </a:rPr>
                                  <m:t>…</m:t>
                                </m:r>
                              </m:e>
                              <m:e>
                                <m:sSub>
                                  <m:sSubPr>
                                    <m:ctrlPr>
                                      <a:rPr lang="zh-CN" altLang="en-US" sz="2400" i="1">
                                        <a:latin typeface="Cambria Math" charset="0"/>
                                      </a:rPr>
                                    </m:ctrlPr>
                                  </m:sSubPr>
                                  <m:e>
                                    <m:r>
                                      <a:rPr lang="zh-CN" altLang="en-US" sz="2400" i="1">
                                        <a:latin typeface="Cambria Math" charset="0"/>
                                      </a:rPr>
                                      <m:t>𝑝</m:t>
                                    </m:r>
                                  </m:e>
                                  <m:sub>
                                    <m:r>
                                      <a:rPr lang="zh-CN" altLang="en-US" sz="2400" i="0">
                                        <a:latin typeface="Cambria Math" charset="0"/>
                                      </a:rPr>
                                      <m:t>1</m:t>
                                    </m:r>
                                    <m:r>
                                      <a:rPr lang="zh-CN" altLang="en-US" sz="2400" i="1">
                                        <a:latin typeface="Cambria Math" charset="0"/>
                                      </a:rPr>
                                      <m:t>h</m:t>
                                    </m:r>
                                  </m:sub>
                                </m:sSub>
                              </m:e>
                            </m:mr>
                            <m:mr>
                              <m:e>
                                <m:sSub>
                                  <m:sSubPr>
                                    <m:ctrlPr>
                                      <a:rPr lang="zh-CN" altLang="en-US" sz="2400" i="1">
                                        <a:latin typeface="Cambria Math" charset="0"/>
                                      </a:rPr>
                                    </m:ctrlPr>
                                  </m:sSubPr>
                                  <m:e>
                                    <m:r>
                                      <a:rPr lang="zh-CN" altLang="en-US" sz="2400" i="1">
                                        <a:latin typeface="Cambria Math" charset="0"/>
                                      </a:rPr>
                                      <m:t>𝑝</m:t>
                                    </m:r>
                                  </m:e>
                                  <m:sub>
                                    <m:r>
                                      <a:rPr lang="zh-CN" altLang="en-US" sz="2400" i="0">
                                        <a:latin typeface="Cambria Math" charset="0"/>
                                      </a:rPr>
                                      <m:t>21</m:t>
                                    </m:r>
                                  </m:sub>
                                </m:sSub>
                              </m:e>
                              <m:e>
                                <m:r>
                                  <a:rPr lang="zh-CN" altLang="en-US" sz="2400" i="0">
                                    <a:latin typeface="Cambria Math" charset="0"/>
                                  </a:rPr>
                                  <m:t>…</m:t>
                                </m:r>
                              </m:e>
                              <m:e>
                                <m:sSub>
                                  <m:sSubPr>
                                    <m:ctrlPr>
                                      <a:rPr lang="zh-CN" altLang="en-US" sz="2400" i="1">
                                        <a:latin typeface="Cambria Math" charset="0"/>
                                      </a:rPr>
                                    </m:ctrlPr>
                                  </m:sSubPr>
                                  <m:e>
                                    <m:r>
                                      <a:rPr lang="zh-CN" altLang="en-US" sz="2400" i="1">
                                        <a:latin typeface="Cambria Math" charset="0"/>
                                      </a:rPr>
                                      <m:t>𝑝</m:t>
                                    </m:r>
                                  </m:e>
                                  <m:sub>
                                    <m:r>
                                      <a:rPr lang="zh-CN" altLang="en-US" sz="2400" i="0">
                                        <a:latin typeface="Cambria Math" charset="0"/>
                                      </a:rPr>
                                      <m:t>2</m:t>
                                    </m:r>
                                    <m:r>
                                      <a:rPr lang="zh-CN" altLang="en-US" sz="2400" i="1">
                                        <a:latin typeface="Cambria Math" charset="0"/>
                                      </a:rPr>
                                      <m:t>h</m:t>
                                    </m:r>
                                  </m:sub>
                                </m:sSub>
                              </m:e>
                            </m:mr>
                            <m:mr>
                              <m:e>
                                <m:sSub>
                                  <m:sSubPr>
                                    <m:ctrlPr>
                                      <a:rPr lang="zh-CN" altLang="en-US" sz="2400" i="1">
                                        <a:latin typeface="Cambria Math" charset="0"/>
                                      </a:rPr>
                                    </m:ctrlPr>
                                  </m:sSubPr>
                                  <m:e>
                                    <m:r>
                                      <a:rPr lang="zh-CN" altLang="en-US" sz="2400" i="1">
                                        <a:latin typeface="Cambria Math" charset="0"/>
                                      </a:rPr>
                                      <m:t>𝑝</m:t>
                                    </m:r>
                                  </m:e>
                                  <m:sub>
                                    <m:r>
                                      <a:rPr lang="zh-CN" altLang="en-US" sz="2400" i="0">
                                        <a:latin typeface="Cambria Math" charset="0"/>
                                      </a:rPr>
                                      <m:t>31</m:t>
                                    </m:r>
                                  </m:sub>
                                </m:sSub>
                              </m:e>
                              <m:e>
                                <m:r>
                                  <a:rPr lang="zh-CN" altLang="en-US" sz="2400" i="0">
                                    <a:latin typeface="Cambria Math" charset="0"/>
                                  </a:rPr>
                                  <m:t>…</m:t>
                                </m:r>
                              </m:e>
                              <m:e>
                                <m:sSub>
                                  <m:sSubPr>
                                    <m:ctrlPr>
                                      <a:rPr lang="zh-CN" altLang="en-US" sz="2400" i="1">
                                        <a:latin typeface="Cambria Math" charset="0"/>
                                      </a:rPr>
                                    </m:ctrlPr>
                                  </m:sSubPr>
                                  <m:e>
                                    <m:r>
                                      <a:rPr lang="zh-CN" altLang="en-US" sz="2400" i="1">
                                        <a:latin typeface="Cambria Math" charset="0"/>
                                      </a:rPr>
                                      <m:t>𝑝</m:t>
                                    </m:r>
                                  </m:e>
                                  <m:sub>
                                    <m:r>
                                      <a:rPr lang="zh-CN" altLang="en-US" sz="2400" i="0">
                                        <a:latin typeface="Cambria Math" charset="0"/>
                                      </a:rPr>
                                      <m:t>3</m:t>
                                    </m:r>
                                    <m:r>
                                      <a:rPr lang="zh-CN" altLang="en-US" sz="2400" i="1">
                                        <a:latin typeface="Cambria Math" charset="0"/>
                                      </a:rPr>
                                      <m:t>h</m:t>
                                    </m:r>
                                  </m:sub>
                                </m:sSub>
                              </m:e>
                            </m:mr>
                          </m:m>
                        </m:e>
                      </m:d>
                    </m:oMath>
                  </m:oMathPara>
                </a14:m>
                <a:endParaRPr lang="zh-CN" altLang="en-US" sz="2400" dirty="0"/>
              </a:p>
            </p:txBody>
          </p:sp>
        </mc:Choice>
        <mc:Fallback>
          <p:sp>
            <p:nvSpPr>
              <p:cNvPr id="9" name="矩形 8"/>
              <p:cNvSpPr>
                <a:spLocks noRot="1" noChangeAspect="1" noMove="1" noResize="1" noEditPoints="1" noAdjustHandles="1" noChangeArrowheads="1" noChangeShapeType="1" noTextEdit="1"/>
              </p:cNvSpPr>
              <p:nvPr/>
            </p:nvSpPr>
            <p:spPr>
              <a:xfrm>
                <a:off x="1043608" y="2942190"/>
                <a:ext cx="7128792" cy="1070678"/>
              </a:xfrm>
              <a:prstGeom prst="rect">
                <a:avLst/>
              </a:prstGeom>
              <a:blipFill rotWithShape="0">
                <a:blip r:embed="rId3"/>
                <a:stretch>
                  <a:fillRect/>
                </a:stretch>
              </a:blipFill>
            </p:spPr>
            <p:txBody>
              <a:bodyPr/>
              <a:lstStyle/>
              <a:p>
                <a:r>
                  <a:rPr lang="en-US">
                    <a:noFill/>
                  </a:rPr>
                  <a:t> </a:t>
                </a:r>
              </a:p>
            </p:txBody>
          </p:sp>
        </mc:Fallback>
      </mc:AlternateContent>
      <p:sp>
        <p:nvSpPr>
          <p:cNvPr id="11" name="文本框 10"/>
          <p:cNvSpPr txBox="1"/>
          <p:nvPr/>
        </p:nvSpPr>
        <p:spPr>
          <a:xfrm>
            <a:off x="1547664" y="2265954"/>
            <a:ext cx="1656184" cy="260597"/>
          </a:xfrm>
          <a:prstGeom prst="rect">
            <a:avLst/>
          </a:prstGeom>
          <a:noFill/>
        </p:spPr>
        <p:txBody>
          <a:bodyPr wrap="square" rtlCol="0">
            <a:spAutoFit/>
          </a:bodyPr>
          <a:lstStyle/>
          <a:p>
            <a:r>
              <a:rPr kumimoji="1" lang="zh-CN" altLang="en-US" sz="2400" dirty="0" smtClean="0"/>
              <a:t>流量矩阵</a:t>
            </a:r>
            <a:endParaRPr kumimoji="1" lang="zh-CN" altLang="en-US" sz="2400" dirty="0"/>
          </a:p>
        </p:txBody>
      </p:sp>
      <p:sp>
        <p:nvSpPr>
          <p:cNvPr id="17" name="文本框 16"/>
          <p:cNvSpPr txBox="1"/>
          <p:nvPr/>
        </p:nvSpPr>
        <p:spPr>
          <a:xfrm>
            <a:off x="4076700" y="2265954"/>
            <a:ext cx="1656184" cy="260597"/>
          </a:xfrm>
          <a:prstGeom prst="rect">
            <a:avLst/>
          </a:prstGeom>
          <a:noFill/>
        </p:spPr>
        <p:txBody>
          <a:bodyPr wrap="square" rtlCol="0">
            <a:spAutoFit/>
          </a:bodyPr>
          <a:lstStyle/>
          <a:p>
            <a:r>
              <a:rPr kumimoji="1" lang="zh-CN" altLang="en-US" sz="2400" smtClean="0"/>
              <a:t>系数矩阵</a:t>
            </a:r>
            <a:endParaRPr kumimoji="1" lang="zh-CN" altLang="en-US" sz="2400" dirty="0"/>
          </a:p>
        </p:txBody>
      </p:sp>
      <p:sp>
        <p:nvSpPr>
          <p:cNvPr id="18" name="文本框 17"/>
          <p:cNvSpPr txBox="1"/>
          <p:nvPr/>
        </p:nvSpPr>
        <p:spPr>
          <a:xfrm>
            <a:off x="6012160" y="2265954"/>
            <a:ext cx="2736304" cy="461665"/>
          </a:xfrm>
          <a:prstGeom prst="rect">
            <a:avLst/>
          </a:prstGeom>
          <a:noFill/>
        </p:spPr>
        <p:txBody>
          <a:bodyPr wrap="square" rtlCol="0">
            <a:spAutoFit/>
          </a:bodyPr>
          <a:lstStyle/>
          <a:p>
            <a:r>
              <a:rPr kumimoji="1" lang="zh-CN" altLang="en-US" sz="2400" dirty="0" smtClean="0"/>
              <a:t>交通模式矩阵</a:t>
            </a:r>
            <a:endParaRPr kumimoji="1" lang="zh-CN" altLang="en-US" sz="2400" dirty="0"/>
          </a:p>
        </p:txBody>
      </p:sp>
      <p:sp>
        <p:nvSpPr>
          <p:cNvPr id="13" name="圆角矩形 12"/>
          <p:cNvSpPr/>
          <p:nvPr/>
        </p:nvSpPr>
        <p:spPr bwMode="auto">
          <a:xfrm>
            <a:off x="6012160" y="3723389"/>
            <a:ext cx="2013947" cy="247322"/>
          </a:xfrm>
          <a:prstGeom prst="round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22" name="圆角矩形 21"/>
          <p:cNvSpPr/>
          <p:nvPr/>
        </p:nvSpPr>
        <p:spPr bwMode="auto">
          <a:xfrm>
            <a:off x="3710181" y="3723389"/>
            <a:ext cx="2229971" cy="247322"/>
          </a:xfrm>
          <a:prstGeom prst="round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cxnSp>
        <p:nvCxnSpPr>
          <p:cNvPr id="19" name="直线箭头连接符 18"/>
          <p:cNvCxnSpPr/>
          <p:nvPr/>
        </p:nvCxnSpPr>
        <p:spPr bwMode="auto">
          <a:xfrm>
            <a:off x="4860032" y="3965470"/>
            <a:ext cx="0" cy="292851"/>
          </a:xfrm>
          <a:prstGeom prst="straightConnector1">
            <a:avLst/>
          </a:prstGeom>
          <a:solidFill>
            <a:schemeClr val="accent1"/>
          </a:solidFill>
          <a:ln w="9525" cap="flat" cmpd="sng" algn="ctr">
            <a:solidFill>
              <a:srgbClr val="FF0000"/>
            </a:solidFill>
            <a:prstDash val="solid"/>
            <a:round/>
            <a:headEnd type="none" w="med" len="med"/>
            <a:tailEnd type="triangle"/>
          </a:ln>
        </p:spPr>
      </p:cxnSp>
      <p:cxnSp>
        <p:nvCxnSpPr>
          <p:cNvPr id="25" name="直线箭头连接符 24"/>
          <p:cNvCxnSpPr/>
          <p:nvPr/>
        </p:nvCxnSpPr>
        <p:spPr bwMode="auto">
          <a:xfrm>
            <a:off x="7020272" y="3965470"/>
            <a:ext cx="0" cy="292851"/>
          </a:xfrm>
          <a:prstGeom prst="straightConnector1">
            <a:avLst/>
          </a:prstGeom>
          <a:solidFill>
            <a:schemeClr val="accent1"/>
          </a:solidFill>
          <a:ln w="9525" cap="flat" cmpd="sng" algn="ctr">
            <a:solidFill>
              <a:srgbClr val="FF0000"/>
            </a:solidFill>
            <a:prstDash val="solid"/>
            <a:round/>
            <a:headEnd type="none" w="med" len="med"/>
            <a:tailEnd type="triangle"/>
          </a:ln>
        </p:spPr>
      </p:cxnSp>
      <p:cxnSp>
        <p:nvCxnSpPr>
          <p:cNvPr id="26" name="直线箭头连接符 25"/>
          <p:cNvCxnSpPr/>
          <p:nvPr/>
        </p:nvCxnSpPr>
        <p:spPr bwMode="auto">
          <a:xfrm>
            <a:off x="4860032" y="5013176"/>
            <a:ext cx="0" cy="360040"/>
          </a:xfrm>
          <a:prstGeom prst="straightConnector1">
            <a:avLst/>
          </a:prstGeom>
          <a:solidFill>
            <a:schemeClr val="accent1"/>
          </a:solidFill>
          <a:ln w="9525" cap="flat" cmpd="sng" algn="ctr">
            <a:solidFill>
              <a:srgbClr val="FF0000"/>
            </a:solidFill>
            <a:prstDash val="solid"/>
            <a:round/>
            <a:headEnd type="none" w="med" len="med"/>
            <a:tailEnd type="triangle"/>
          </a:ln>
        </p:spPr>
      </p:cxnSp>
      <p:sp>
        <p:nvSpPr>
          <p:cNvPr id="27" name="TextBox 20"/>
          <p:cNvSpPr txBox="1"/>
          <p:nvPr/>
        </p:nvSpPr>
        <p:spPr>
          <a:xfrm>
            <a:off x="3851920" y="5415607"/>
            <a:ext cx="2484276" cy="461665"/>
          </a:xfrm>
          <a:prstGeom prst="rect">
            <a:avLst/>
          </a:prstGeom>
          <a:noFill/>
        </p:spPr>
        <p:txBody>
          <a:bodyPr wrap="square" rtlCol="0">
            <a:spAutoFit/>
          </a:bodyPr>
          <a:lstStyle/>
          <a:p>
            <a:r>
              <a:rPr lang="zh-CN" altLang="en-US" sz="2400" dirty="0" smtClean="0"/>
              <a:t>近似代表流量</a:t>
            </a:r>
            <a:endParaRPr lang="zh-CN" altLang="en-US" sz="2400" dirty="0"/>
          </a:p>
        </p:txBody>
      </p:sp>
      <p:sp>
        <p:nvSpPr>
          <p:cNvPr id="23" name="内容占位符 7"/>
          <p:cNvSpPr txBox="1">
            <a:spLocks/>
          </p:cNvSpPr>
          <p:nvPr/>
        </p:nvSpPr>
        <p:spPr bwMode="auto">
          <a:xfrm>
            <a:off x="561392" y="1315089"/>
            <a:ext cx="8686800" cy="529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80000"/>
              <a:buFont typeface="Wingdings" pitchFamily="2" charset="2"/>
              <a:buChar char="n"/>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t>非负矩阵分解</a:t>
            </a:r>
            <a:endParaRPr lang="en-US" altLang="zh-CN" dirty="0" smtClean="0"/>
          </a:p>
        </p:txBody>
      </p:sp>
    </p:spTree>
    <p:extLst>
      <p:ext uri="{BB962C8B-B14F-4D97-AF65-F5344CB8AC3E}">
        <p14:creationId xmlns:p14="http://schemas.microsoft.com/office/powerpoint/2010/main" val="3130458890"/>
      </p:ext>
    </p:extLst>
  </p:cSld>
  <p:clrMapOvr>
    <a:masterClrMapping/>
  </p:clrMapOvr>
  <mc:AlternateContent xmlns:mc="http://schemas.openxmlformats.org/markup-compatibility/2006" xmlns:p14="http://schemas.microsoft.com/office/powerpoint/2010/main">
    <mc:Choice Requires="p14">
      <p:transition spd="slow" p14:dur="2000" advTm="54268"/>
    </mc:Choice>
    <mc:Fallback xmlns="">
      <p:transition spd="slow" advTm="5426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
            </a:r>
            <a:br>
              <a:rPr lang="en-US" altLang="zh-CN" dirty="0"/>
            </a:br>
            <a:r>
              <a:rPr lang="zh-CN" altLang="en-US" dirty="0"/>
              <a:t>第三步：邻居道路发现</a:t>
            </a:r>
            <a:r>
              <a:rPr lang="zh-CN" altLang="zh-CN" b="1" dirty="0">
                <a:latin typeface="Arial" pitchFamily="34" charset="0"/>
                <a:ea typeface="宋体" pitchFamily="2" charset="-122"/>
              </a:rPr>
              <a:t/>
            </a:r>
            <a:br>
              <a:rPr lang="zh-CN" altLang="zh-CN" b="1" dirty="0">
                <a:latin typeface="Arial" pitchFamily="34" charset="0"/>
                <a:ea typeface="宋体" pitchFamily="2" charset="-122"/>
              </a:rPr>
            </a:br>
            <a:endParaRPr lang="zh-CN" altLang="en-US" dirty="0"/>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异常检测</a:t>
            </a:r>
            <a:endParaRPr lang="zh-CN" altLang="en-US" sz="2800" dirty="0">
              <a:ln>
                <a:solidFill>
                  <a:schemeClr val="bg1"/>
                </a:solidFill>
              </a:ln>
              <a:solidFill>
                <a:schemeClr val="bg1"/>
              </a:solidFill>
            </a:endParaRP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11</a:t>
            </a:fld>
            <a:endParaRPr lang="en-US" altLang="ko-KR"/>
          </a:p>
        </p:txBody>
      </p:sp>
      <p:sp>
        <p:nvSpPr>
          <p:cNvPr id="16" name="内容占位符 7"/>
          <p:cNvSpPr txBox="1">
            <a:spLocks/>
          </p:cNvSpPr>
          <p:nvPr/>
        </p:nvSpPr>
        <p:spPr bwMode="auto">
          <a:xfrm>
            <a:off x="784035" y="3593397"/>
            <a:ext cx="7460373" cy="3003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80000"/>
              <a:buFont typeface="Wingdings" pitchFamily="2" charset="2"/>
              <a:buChar char="n"/>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t>邻居</a:t>
            </a:r>
            <a:r>
              <a:rPr lang="zh-CN" altLang="en-US" dirty="0" smtClean="0"/>
              <a:t>：交通</a:t>
            </a:r>
            <a:r>
              <a:rPr lang="zh-CN" altLang="en-US" dirty="0"/>
              <a:t>模式</a:t>
            </a:r>
            <a:r>
              <a:rPr lang="zh-CN" altLang="en-US" dirty="0" smtClean="0"/>
              <a:t>相似性</a:t>
            </a:r>
            <a:r>
              <a:rPr lang="zh-CN" altLang="en-US" dirty="0" smtClean="0"/>
              <a:t>、</a:t>
            </a:r>
            <a:r>
              <a:rPr lang="zh-CN" altLang="en-US" dirty="0" smtClean="0"/>
              <a:t>物理距离</a:t>
            </a:r>
            <a:r>
              <a:rPr lang="zh-CN" altLang="en-US" dirty="0" smtClean="0"/>
              <a:t>相近</a:t>
            </a:r>
          </a:p>
          <a:p>
            <a:pPr lvl="1"/>
            <a:r>
              <a:rPr lang="zh-CN" altLang="en-US" dirty="0" smtClean="0"/>
              <a:t>模式</a:t>
            </a:r>
            <a:r>
              <a:rPr lang="zh-CN" altLang="en-US" dirty="0"/>
              <a:t>相似性</a:t>
            </a:r>
            <a:r>
              <a:rPr lang="zh-CN" altLang="en-US" dirty="0" smtClean="0"/>
              <a:t>由</a:t>
            </a:r>
            <a:r>
              <a:rPr lang="en-US" altLang="zh-CN" dirty="0" smtClean="0"/>
              <a:t>NMF</a:t>
            </a:r>
            <a:r>
              <a:rPr lang="zh-CN" altLang="en-US" dirty="0" smtClean="0"/>
              <a:t>系数矩阵求得</a:t>
            </a:r>
          </a:p>
          <a:p>
            <a:pPr lvl="1"/>
            <a:r>
              <a:rPr lang="zh-CN" altLang="en-US" dirty="0"/>
              <a:t>物理距离通过道路经纬度信息求得</a:t>
            </a:r>
            <a:endParaRPr lang="zh-CN" altLang="en-US" dirty="0" smtClean="0"/>
          </a:p>
          <a:p>
            <a:r>
              <a:rPr lang="zh-CN" altLang="en-US" dirty="0" smtClean="0"/>
              <a:t>定义道路之间的</a:t>
            </a:r>
            <a:r>
              <a:rPr lang="zh-CN" altLang="en-US" dirty="0" smtClean="0">
                <a:solidFill>
                  <a:srgbClr val="FF0000"/>
                </a:solidFill>
              </a:rPr>
              <a:t>距离</a:t>
            </a:r>
          </a:p>
          <a:p>
            <a:r>
              <a:rPr lang="zh-CN" altLang="en-US" dirty="0" smtClean="0"/>
              <a:t>对道路聚类，</a:t>
            </a:r>
            <a:r>
              <a:rPr lang="zh-CN" altLang="en-US" dirty="0" smtClean="0"/>
              <a:t>同类别的</a:t>
            </a:r>
            <a:r>
              <a:rPr lang="zh-CN" altLang="en-US" dirty="0" smtClean="0"/>
              <a:t>道路互为邻居</a:t>
            </a:r>
            <a:r>
              <a:rPr lang="zh-CN" altLang="en-US" dirty="0" smtClean="0"/>
              <a:t>道路</a:t>
            </a:r>
            <a:endParaRPr lang="en-US" altLang="zh-CN" dirty="0" smtClean="0"/>
          </a:p>
          <a:p>
            <a:endParaRPr lang="zh-CN" altLang="en-US" dirty="0"/>
          </a:p>
        </p:txBody>
      </p:sp>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40673" b="27350"/>
          <a:stretch/>
        </p:blipFill>
        <p:spPr bwMode="auto">
          <a:xfrm>
            <a:off x="1878707" y="1393994"/>
            <a:ext cx="5573613" cy="172819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57668642"/>
      </p:ext>
    </p:extLst>
  </p:cSld>
  <p:clrMapOvr>
    <a:masterClrMapping/>
  </p:clrMapOvr>
  <mc:AlternateContent xmlns:mc="http://schemas.openxmlformats.org/markup-compatibility/2006" xmlns:p14="http://schemas.microsoft.com/office/powerpoint/2010/main">
    <mc:Choice Requires="p14">
      <p:transition spd="slow" p14:dur="2000" advTm="22618"/>
    </mc:Choice>
    <mc:Fallback xmlns="">
      <p:transition spd="slow" advTm="2261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
            </a:r>
            <a:br>
              <a:rPr lang="en-US" altLang="zh-CN" dirty="0"/>
            </a:br>
            <a:r>
              <a:rPr lang="zh-CN" altLang="en-US" dirty="0" smtClean="0"/>
              <a:t>道路之间的距离</a:t>
            </a:r>
            <a:r>
              <a:rPr lang="zh-CN" altLang="zh-CN" b="1" dirty="0">
                <a:latin typeface="Arial" pitchFamily="34" charset="0"/>
                <a:ea typeface="宋体" pitchFamily="2" charset="-122"/>
              </a:rPr>
              <a:t/>
            </a:r>
            <a:br>
              <a:rPr lang="zh-CN" altLang="zh-CN" b="1" dirty="0">
                <a:latin typeface="Arial" pitchFamily="34" charset="0"/>
                <a:ea typeface="宋体" pitchFamily="2" charset="-122"/>
              </a:rPr>
            </a:br>
            <a:endParaRPr lang="zh-CN" altLang="en-US" dirty="0"/>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异常检测</a:t>
            </a:r>
            <a:endParaRPr lang="zh-CN" altLang="en-US" sz="2800" dirty="0">
              <a:ln>
                <a:solidFill>
                  <a:schemeClr val="bg1"/>
                </a:solidFill>
              </a:ln>
              <a:solidFill>
                <a:schemeClr val="bg1"/>
              </a:solidFill>
            </a:endParaRP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12</a:t>
            </a:fld>
            <a:endParaRPr lang="en-US" altLang="ko-KR"/>
          </a:p>
        </p:txBody>
      </p:sp>
      <mc:AlternateContent xmlns:mc="http://schemas.openxmlformats.org/markup-compatibility/2006">
        <mc:Choice xmlns:a14="http://schemas.microsoft.com/office/drawing/2010/main" Requires="a14">
          <p:sp>
            <p:nvSpPr>
              <p:cNvPr id="8" name="矩形 7"/>
              <p:cNvSpPr/>
              <p:nvPr/>
            </p:nvSpPr>
            <p:spPr>
              <a:xfrm>
                <a:off x="1115815" y="2919700"/>
                <a:ext cx="6336505" cy="9413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i="1" smtClean="0">
                          <a:latin typeface="Cambria Math"/>
                        </a:rPr>
                        <m:t>𝐷</m:t>
                      </m:r>
                      <m:d>
                        <m:dPr>
                          <m:ctrlPr>
                            <a:rPr lang="en-US" altLang="zh-CN" sz="2800" i="1" smtClean="0">
                              <a:latin typeface="Cambria Math" charset="0"/>
                            </a:rPr>
                          </m:ctrlPr>
                        </m:dPr>
                        <m:e>
                          <m:r>
                            <a:rPr lang="en-US" altLang="zh-CN" sz="2800" i="1" smtClean="0">
                              <a:latin typeface="Cambria Math"/>
                            </a:rPr>
                            <m:t>𝑖</m:t>
                          </m:r>
                          <m:r>
                            <a:rPr lang="en-US" altLang="zh-CN" sz="2800" smtClean="0">
                              <a:latin typeface="Cambria Math"/>
                            </a:rPr>
                            <m:t>,</m:t>
                          </m:r>
                          <m:r>
                            <a:rPr lang="en-US" altLang="zh-CN" sz="2800" i="1" smtClean="0">
                              <a:latin typeface="Cambria Math"/>
                            </a:rPr>
                            <m:t>𝑗</m:t>
                          </m:r>
                        </m:e>
                      </m:d>
                      <m:r>
                        <a:rPr lang="en-US" altLang="zh-CN" sz="2800" smtClean="0">
                          <a:latin typeface="Cambria Math"/>
                        </a:rPr>
                        <m:t>=</m:t>
                      </m:r>
                      <m:r>
                        <m:rPr>
                          <m:sty m:val="p"/>
                        </m:rPr>
                        <a:rPr lang="en-US" altLang="zh-CN" sz="2800" smtClean="0">
                          <a:latin typeface="Cambria Math"/>
                        </a:rPr>
                        <m:t>α</m:t>
                      </m:r>
                      <m:sSubSup>
                        <m:sSubSupPr>
                          <m:ctrlPr>
                            <a:rPr lang="zh-CN" altLang="zh-CN" sz="2800" i="1">
                              <a:latin typeface="Cambria Math" charset="0"/>
                            </a:rPr>
                          </m:ctrlPr>
                        </m:sSubSupPr>
                        <m:e>
                          <m:r>
                            <a:rPr lang="en-US" altLang="zh-CN" sz="2800" i="1">
                              <a:latin typeface="Cambria Math"/>
                            </a:rPr>
                            <m:t>𝐷</m:t>
                          </m:r>
                        </m:e>
                        <m:sub>
                          <m:r>
                            <a:rPr lang="en-US" altLang="zh-CN" sz="2800" i="1">
                              <a:latin typeface="Cambria Math"/>
                            </a:rPr>
                            <m:t>𝑡</m:t>
                          </m:r>
                        </m:sub>
                        <m:sup>
                          <m:r>
                            <a:rPr lang="en-US" altLang="zh-CN" sz="2800" i="1">
                              <a:latin typeface="Cambria Math"/>
                            </a:rPr>
                            <m:t>𝑇</m:t>
                          </m:r>
                        </m:sup>
                      </m:sSubSup>
                      <m:d>
                        <m:dPr>
                          <m:ctrlPr>
                            <a:rPr lang="zh-CN" altLang="zh-CN" sz="2800" i="1">
                              <a:latin typeface="Cambria Math" charset="0"/>
                            </a:rPr>
                          </m:ctrlPr>
                        </m:dPr>
                        <m:e>
                          <m:r>
                            <a:rPr lang="en-US" altLang="zh-CN" sz="2800" i="1">
                              <a:latin typeface="Cambria Math"/>
                            </a:rPr>
                            <m:t>𝑖</m:t>
                          </m:r>
                          <m:r>
                            <a:rPr lang="en-US" altLang="zh-CN" sz="2800" i="1">
                              <a:latin typeface="Cambria Math"/>
                            </a:rPr>
                            <m:t>,</m:t>
                          </m:r>
                          <m:r>
                            <a:rPr lang="en-US" altLang="zh-CN" sz="2800" i="1">
                              <a:latin typeface="Cambria Math"/>
                            </a:rPr>
                            <m:t>𝑗</m:t>
                          </m:r>
                        </m:e>
                      </m:d>
                      <m:r>
                        <a:rPr lang="en-US" altLang="zh-CN" sz="2800" i="1">
                          <a:latin typeface="Cambria Math"/>
                        </a:rPr>
                        <m:t>+</m:t>
                      </m:r>
                      <m:d>
                        <m:dPr>
                          <m:ctrlPr>
                            <a:rPr lang="en-US" altLang="zh-CN" sz="2800" i="1">
                              <a:latin typeface="Cambria Math" charset="0"/>
                            </a:rPr>
                          </m:ctrlPr>
                        </m:dPr>
                        <m:e>
                          <m:r>
                            <a:rPr lang="en-US" altLang="zh-CN" sz="2800" i="1">
                              <a:latin typeface="Cambria Math"/>
                            </a:rPr>
                            <m:t>1−</m:t>
                          </m:r>
                          <m:r>
                            <a:rPr lang="en-US" altLang="zh-CN" sz="2800" i="1">
                              <a:latin typeface="Cambria Math"/>
                            </a:rPr>
                            <m:t>𝛼</m:t>
                          </m:r>
                        </m:e>
                      </m:d>
                      <m:f>
                        <m:fPr>
                          <m:ctrlPr>
                            <a:rPr lang="zh-CN" altLang="zh-CN" sz="2800" i="1">
                              <a:latin typeface="Cambria Math" charset="0"/>
                            </a:rPr>
                          </m:ctrlPr>
                        </m:fPr>
                        <m:num>
                          <m:sSub>
                            <m:sSubPr>
                              <m:ctrlPr>
                                <a:rPr lang="zh-CN" altLang="zh-CN" sz="2800" i="1">
                                  <a:latin typeface="Cambria Math" charset="0"/>
                                </a:rPr>
                              </m:ctrlPr>
                            </m:sSubPr>
                            <m:e>
                              <m:r>
                                <a:rPr lang="en-US" altLang="zh-CN" sz="2800" i="1">
                                  <a:latin typeface="Cambria Math"/>
                                </a:rPr>
                                <m:t>𝐷</m:t>
                              </m:r>
                            </m:e>
                            <m:sub>
                              <m:r>
                                <a:rPr lang="en-US" altLang="zh-CN" sz="2800" i="1">
                                  <a:latin typeface="Cambria Math"/>
                                </a:rPr>
                                <m:t>𝑔</m:t>
                              </m:r>
                            </m:sub>
                          </m:sSub>
                          <m:d>
                            <m:dPr>
                              <m:ctrlPr>
                                <a:rPr lang="en-US" altLang="zh-CN" sz="2800" i="1">
                                  <a:latin typeface="Cambria Math" charset="0"/>
                                </a:rPr>
                              </m:ctrlPr>
                            </m:dPr>
                            <m:e>
                              <m:r>
                                <a:rPr lang="en-US" altLang="zh-CN" sz="2800" i="1">
                                  <a:latin typeface="Cambria Math"/>
                                </a:rPr>
                                <m:t>𝑖</m:t>
                              </m:r>
                              <m:r>
                                <a:rPr lang="en-US" altLang="zh-CN" sz="2800" i="1">
                                  <a:latin typeface="Cambria Math"/>
                                </a:rPr>
                                <m:t>,</m:t>
                              </m:r>
                              <m:r>
                                <a:rPr lang="en-US" altLang="zh-CN" sz="2800" i="1">
                                  <a:latin typeface="Cambria Math"/>
                                </a:rPr>
                                <m:t>𝑗</m:t>
                              </m:r>
                            </m:e>
                          </m:d>
                        </m:num>
                        <m:den>
                          <m:r>
                            <a:rPr lang="en-US" altLang="zh-CN" sz="2800" i="1">
                              <a:latin typeface="Cambria Math"/>
                            </a:rPr>
                            <m:t>𝜏</m:t>
                          </m:r>
                        </m:den>
                      </m:f>
                      <m:r>
                        <a:rPr lang="en-US" altLang="zh-CN" sz="2800" b="0" i="1" smtClean="0">
                          <a:latin typeface="Cambria Math"/>
                        </a:rPr>
                        <m:t> </m:t>
                      </m:r>
                    </m:oMath>
                  </m:oMathPara>
                </a14:m>
                <a:endParaRPr lang="zh-CN" altLang="en-US" sz="2800" dirty="0"/>
              </a:p>
            </p:txBody>
          </p:sp>
        </mc:Choice>
        <mc:Fallback>
          <p:sp>
            <p:nvSpPr>
              <p:cNvPr id="8" name="矩形 7"/>
              <p:cNvSpPr>
                <a:spLocks noRot="1" noChangeAspect="1" noMove="1" noResize="1" noEditPoints="1" noAdjustHandles="1" noChangeArrowheads="1" noChangeShapeType="1" noTextEdit="1"/>
              </p:cNvSpPr>
              <p:nvPr/>
            </p:nvSpPr>
            <p:spPr>
              <a:xfrm>
                <a:off x="1115815" y="2919700"/>
                <a:ext cx="6336505" cy="941348"/>
              </a:xfrm>
              <a:prstGeom prst="rect">
                <a:avLst/>
              </a:prstGeom>
              <a:blipFill rotWithShape="0">
                <a:blip r:embed="rId3"/>
                <a:stretch>
                  <a:fillRect/>
                </a:stretch>
              </a:blipFill>
            </p:spPr>
            <p:txBody>
              <a:bodyPr/>
              <a:lstStyle/>
              <a:p>
                <a:r>
                  <a:rPr lang="en-US">
                    <a:noFill/>
                  </a:rPr>
                  <a:t> </a:t>
                </a:r>
              </a:p>
            </p:txBody>
          </p:sp>
        </mc:Fallback>
      </mc:AlternateContent>
      <p:sp>
        <p:nvSpPr>
          <p:cNvPr id="3" name="椭圆形标注 2"/>
          <p:cNvSpPr/>
          <p:nvPr/>
        </p:nvSpPr>
        <p:spPr bwMode="auto">
          <a:xfrm>
            <a:off x="1773793" y="2088840"/>
            <a:ext cx="2439517" cy="792088"/>
          </a:xfrm>
          <a:prstGeom prst="wedgeEllipseCallout">
            <a:avLst>
              <a:gd name="adj1" fmla="val -754"/>
              <a:gd name="adj2" fmla="val 109913"/>
            </a:avLst>
          </a:prstGeom>
          <a:solidFill>
            <a:srgbClr val="00B050"/>
          </a:solidFill>
          <a:ln w="9525" cap="flat" cmpd="sng" algn="ctr">
            <a:solidFill>
              <a:schemeClr val="tx1"/>
            </a:solidFill>
            <a:prstDash val="solid"/>
            <a:round/>
            <a:headEnd type="none" w="med" len="med"/>
            <a:tailEnd type="none" w="med" len="med"/>
          </a:ln>
        </p:spPr>
        <p:txBody>
          <a:bodyPr vert="horz" wrap="square" lIns="91440" tIns="0" rIns="91440" bIns="180000" numCol="1" rtlCol="0" anchor="t" anchorCtr="0" compatLnSpc="1"/>
          <a:lstStyle/>
          <a:p>
            <a:pPr>
              <a:lnSpc>
                <a:spcPct val="150000"/>
              </a:lnSpc>
            </a:pPr>
            <a:r>
              <a:rPr lang="zh-CN" altLang="en-US" sz="2800" dirty="0" smtClean="0"/>
              <a:t>平衡</a:t>
            </a:r>
            <a:r>
              <a:rPr lang="zh-CN" altLang="en-US" sz="2800" dirty="0"/>
              <a:t>因子</a:t>
            </a:r>
            <a:endParaRPr lang="en-US" altLang="zh-CN" sz="2800" dirty="0"/>
          </a:p>
          <a:p>
            <a:pPr>
              <a:lnSpc>
                <a:spcPct val="150000"/>
              </a:lnSpc>
            </a:pPr>
            <a:endParaRPr lang="en-US" altLang="zh-CN" dirty="0" smtClean="0"/>
          </a:p>
          <a:p>
            <a:pPr marL="0" marR="0" indent="0" algn="l" defTabSz="914400" rtl="0" eaLnBrk="0" fontAlgn="base" latinLnBrk="0" hangingPunct="0">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15" name="椭圆形标注 14"/>
          <p:cNvSpPr/>
          <p:nvPr/>
        </p:nvSpPr>
        <p:spPr bwMode="auto">
          <a:xfrm>
            <a:off x="2231680" y="4021377"/>
            <a:ext cx="2412303" cy="1207823"/>
          </a:xfrm>
          <a:prstGeom prst="wedgeEllipseCallout">
            <a:avLst>
              <a:gd name="adj1" fmla="val 3278"/>
              <a:gd name="adj2" fmla="val -80010"/>
            </a:avLst>
          </a:prstGeom>
          <a:solidFill>
            <a:srgbClr val="00B050"/>
          </a:solidFill>
          <a:ln w="9525" cap="flat" cmpd="sng" algn="ctr">
            <a:solidFill>
              <a:schemeClr val="tx1"/>
            </a:solidFill>
            <a:prstDash val="solid"/>
            <a:round/>
            <a:headEnd type="none" w="med" len="med"/>
            <a:tailEnd type="none" w="med" len="med"/>
          </a:ln>
        </p:spPr>
        <p:txBody>
          <a:bodyPr vert="horz" wrap="square" lIns="91440" tIns="0" rIns="91440" bIns="45720" numCol="1" rtlCol="0" anchor="t" anchorCtr="0" compatLnSpc="1"/>
          <a:lstStyle/>
          <a:p>
            <a:pPr algn="ctr"/>
            <a:r>
              <a:rPr lang="zh-CN" altLang="en-US" sz="2800" smtClean="0"/>
              <a:t>交通模式相似性</a:t>
            </a:r>
            <a:endParaRPr lang="en-US" altLang="zh-CN" sz="2800" dirty="0"/>
          </a:p>
          <a:p>
            <a:pPr algn="ctr"/>
            <a:endParaRPr lang="en-US" altLang="zh-CN" dirty="0" smtClean="0"/>
          </a:p>
          <a:p>
            <a:pPr marL="0" marR="0" indent="0" algn="ctr" defTabSz="914400" rtl="0" eaLnBrk="0" fontAlgn="base" latinLnBrk="0" hangingPunct="0">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17" name="椭圆形标注 16"/>
          <p:cNvSpPr/>
          <p:nvPr/>
        </p:nvSpPr>
        <p:spPr bwMode="auto">
          <a:xfrm>
            <a:off x="5089003" y="1712182"/>
            <a:ext cx="2439517" cy="792088"/>
          </a:xfrm>
          <a:prstGeom prst="wedgeEllipseCallout">
            <a:avLst>
              <a:gd name="adj1" fmla="val -3431"/>
              <a:gd name="adj2" fmla="val 109913"/>
            </a:avLst>
          </a:prstGeom>
          <a:solidFill>
            <a:srgbClr val="00B050"/>
          </a:solidFill>
          <a:ln w="9525" cap="flat" cmpd="sng" algn="ctr">
            <a:solidFill>
              <a:schemeClr val="tx1"/>
            </a:solidFill>
            <a:prstDash val="solid"/>
            <a:round/>
            <a:headEnd type="none" w="med" len="med"/>
            <a:tailEnd type="none" w="med" len="med"/>
          </a:ln>
        </p:spPr>
        <p:txBody>
          <a:bodyPr vert="horz" wrap="square" lIns="91440" tIns="72000" rIns="91440" bIns="45720" numCol="1" rtlCol="0" anchor="t" anchorCtr="0" compatLnSpc="1"/>
          <a:lstStyle/>
          <a:p>
            <a:r>
              <a:rPr lang="zh-CN" altLang="en-US" sz="2800" dirty="0"/>
              <a:t>物理</a:t>
            </a:r>
            <a:r>
              <a:rPr lang="zh-CN" altLang="en-US" sz="2800" dirty="0" smtClean="0"/>
              <a:t>距离</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18" name="椭圆形标注 17"/>
          <p:cNvSpPr/>
          <p:nvPr/>
        </p:nvSpPr>
        <p:spPr bwMode="auto">
          <a:xfrm>
            <a:off x="4764966" y="4229244"/>
            <a:ext cx="3087589" cy="792088"/>
          </a:xfrm>
          <a:prstGeom prst="wedgeEllipseCallout">
            <a:avLst>
              <a:gd name="adj1" fmla="val 3337"/>
              <a:gd name="adj2" fmla="val -94171"/>
            </a:avLst>
          </a:prstGeom>
          <a:solidFill>
            <a:srgbClr val="00B050"/>
          </a:solidFill>
          <a:ln w="9525" cap="flat" cmpd="sng" algn="ctr">
            <a:solidFill>
              <a:schemeClr val="tx1"/>
            </a:solidFill>
            <a:prstDash val="solid"/>
            <a:round/>
            <a:headEnd type="none" w="med" len="med"/>
            <a:tailEnd type="none" w="med" len="med"/>
          </a:ln>
        </p:spPr>
        <p:txBody>
          <a:bodyPr vert="horz" wrap="square" lIns="91440" tIns="0" rIns="91440" bIns="180000" numCol="1" rtlCol="0" anchor="t" anchorCtr="0" compatLnSpc="1"/>
          <a:lstStyle/>
          <a:p>
            <a:r>
              <a:rPr lang="zh-CN" altLang="en-US" sz="2800" dirty="0"/>
              <a:t>平衡</a:t>
            </a:r>
            <a:r>
              <a:rPr lang="zh-CN" altLang="en-US" sz="2800" dirty="0" smtClean="0"/>
              <a:t>因子</a:t>
            </a:r>
            <a:endParaRPr lang="en-US" altLang="zh-CN" sz="2800" dirty="0"/>
          </a:p>
        </p:txBody>
      </p:sp>
    </p:spTree>
    <p:extLst>
      <p:ext uri="{BB962C8B-B14F-4D97-AF65-F5344CB8AC3E}">
        <p14:creationId xmlns:p14="http://schemas.microsoft.com/office/powerpoint/2010/main" val="2778526693"/>
      </p:ext>
    </p:extLst>
  </p:cSld>
  <p:clrMapOvr>
    <a:masterClrMapping/>
  </p:clrMapOvr>
  <mc:AlternateContent xmlns:mc="http://schemas.openxmlformats.org/markup-compatibility/2006" xmlns:p14="http://schemas.microsoft.com/office/powerpoint/2010/main">
    <mc:Choice Requires="p14">
      <p:transition spd="slow" p14:dur="2000" advTm="22618"/>
    </mc:Choice>
    <mc:Fallback xmlns="">
      <p:transition spd="slow" advTm="226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r>
            <a:br>
              <a:rPr lang="en-US" altLang="zh-CN" dirty="0"/>
            </a:br>
            <a:r>
              <a:rPr lang="zh-CN" altLang="en-US" dirty="0"/>
              <a:t>第四步：计算异常得分</a:t>
            </a:r>
            <a:br>
              <a:rPr lang="zh-CN" altLang="en-US" dirty="0"/>
            </a:br>
            <a:endParaRPr lang="zh-CN" altLang="en-US" dirty="0"/>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异常检测</a:t>
            </a:r>
            <a:endParaRPr lang="zh-CN" altLang="en-US" sz="2800" dirty="0">
              <a:ln>
                <a:solidFill>
                  <a:schemeClr val="bg1"/>
                </a:solidFill>
              </a:ln>
              <a:solidFill>
                <a:schemeClr val="bg1"/>
              </a:solidFill>
            </a:endParaRP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13</a:t>
            </a:fld>
            <a:endParaRPr lang="en-US" altLang="ko-KR"/>
          </a:p>
        </p:txBody>
      </p:sp>
      <p:sp>
        <p:nvSpPr>
          <p:cNvPr id="16" name="内容占位符 7"/>
          <p:cNvSpPr txBox="1">
            <a:spLocks/>
          </p:cNvSpPr>
          <p:nvPr/>
        </p:nvSpPr>
        <p:spPr bwMode="auto">
          <a:xfrm>
            <a:off x="423995" y="3377373"/>
            <a:ext cx="7676397" cy="3003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80000"/>
              <a:buFont typeface="Wingdings" pitchFamily="2" charset="2"/>
              <a:buChar char="n"/>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spcBef>
                <a:spcPts val="1572"/>
              </a:spcBef>
            </a:pPr>
            <a:r>
              <a:rPr lang="zh-CN" altLang="en-US" dirty="0" smtClean="0"/>
              <a:t>邻居</a:t>
            </a:r>
            <a:r>
              <a:rPr lang="zh-CN" altLang="en-US" dirty="0"/>
              <a:t>异常得分、历史异常得分</a:t>
            </a:r>
            <a:endParaRPr lang="en-US" altLang="zh-CN" dirty="0"/>
          </a:p>
          <a:p>
            <a:pPr lvl="1">
              <a:spcBef>
                <a:spcPts val="1572"/>
              </a:spcBef>
            </a:pPr>
            <a:r>
              <a:rPr lang="zh-CN" altLang="en-US" dirty="0" smtClean="0"/>
              <a:t>由概率</a:t>
            </a:r>
            <a:r>
              <a:rPr lang="zh-CN" altLang="en-US" dirty="0" smtClean="0"/>
              <a:t>密度</a:t>
            </a:r>
            <a:r>
              <a:rPr lang="zh-CN" altLang="en-US" dirty="0" smtClean="0"/>
              <a:t>函数</a:t>
            </a:r>
            <a:r>
              <a:rPr lang="zh-CN" altLang="en-US" dirty="0" smtClean="0"/>
              <a:t>求得</a:t>
            </a:r>
          </a:p>
          <a:p>
            <a:pPr lvl="2">
              <a:spcBef>
                <a:spcPts val="1572"/>
              </a:spcBef>
            </a:pPr>
            <a:r>
              <a:rPr lang="zh-CN" altLang="en-US" dirty="0" smtClean="0"/>
              <a:t>当前</a:t>
            </a:r>
            <a:r>
              <a:rPr lang="zh-CN" altLang="en-US" dirty="0"/>
              <a:t>流量值在</a:t>
            </a:r>
            <a:r>
              <a:rPr lang="zh-CN" altLang="en-US" dirty="0" smtClean="0"/>
              <a:t>邻居</a:t>
            </a:r>
            <a:r>
              <a:rPr lang="zh-CN" altLang="en-US" dirty="0" smtClean="0"/>
              <a:t>或</a:t>
            </a:r>
            <a:r>
              <a:rPr lang="zh-CN" altLang="en-US" dirty="0" smtClean="0"/>
              <a:t>历史</a:t>
            </a:r>
            <a:r>
              <a:rPr lang="zh-CN" altLang="en-US" dirty="0"/>
              <a:t>中出现的</a:t>
            </a:r>
            <a:r>
              <a:rPr lang="zh-CN" altLang="en-US" dirty="0" smtClean="0"/>
              <a:t>概率</a:t>
            </a:r>
          </a:p>
          <a:p>
            <a:pPr lvl="1">
              <a:spcBef>
                <a:spcPts val="1572"/>
              </a:spcBef>
            </a:pPr>
            <a:r>
              <a:rPr lang="zh-CN" altLang="en-US" dirty="0" smtClean="0"/>
              <a:t>概率</a:t>
            </a:r>
            <a:r>
              <a:rPr lang="zh-CN" altLang="en-US" dirty="0"/>
              <a:t>越低，异常得分越低，越有可能是</a:t>
            </a:r>
            <a:r>
              <a:rPr lang="zh-CN" altLang="en-US" dirty="0" smtClean="0"/>
              <a:t>异常</a:t>
            </a:r>
            <a:endParaRPr lang="zh-CN" altLang="en-US" dirty="0"/>
          </a:p>
        </p:txBody>
      </p:sp>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75105" b="912"/>
          <a:stretch/>
        </p:blipFill>
        <p:spPr bwMode="auto">
          <a:xfrm>
            <a:off x="1691680" y="1411323"/>
            <a:ext cx="5889501" cy="136960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39491893"/>
      </p:ext>
    </p:extLst>
  </p:cSld>
  <p:clrMapOvr>
    <a:masterClrMapping/>
  </p:clrMapOvr>
  <mc:AlternateContent xmlns:mc="http://schemas.openxmlformats.org/markup-compatibility/2006" xmlns:p14="http://schemas.microsoft.com/office/powerpoint/2010/main">
    <mc:Choice Requires="p14">
      <p:transition spd="slow" p14:dur="2000" advTm="22618"/>
    </mc:Choice>
    <mc:Fallback xmlns="">
      <p:transition spd="slow" advTm="2261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r>
            <a:br>
              <a:rPr lang="en-US" altLang="zh-CN" dirty="0"/>
            </a:br>
            <a:r>
              <a:rPr lang="zh-CN" altLang="en-US" dirty="0"/>
              <a:t>异常得</a:t>
            </a:r>
            <a:r>
              <a:rPr lang="zh-CN" altLang="en-US" dirty="0" smtClean="0"/>
              <a:t>分</a:t>
            </a:r>
            <a:r>
              <a:rPr lang="zh-CN" altLang="zh-CN" b="1" dirty="0">
                <a:latin typeface="Arial" pitchFamily="34" charset="0"/>
                <a:ea typeface="宋体" pitchFamily="2" charset="-122"/>
              </a:rPr>
              <a:t/>
            </a:r>
            <a:br>
              <a:rPr lang="zh-CN" altLang="zh-CN" b="1" dirty="0">
                <a:latin typeface="Arial" pitchFamily="34" charset="0"/>
                <a:ea typeface="宋体" pitchFamily="2" charset="-122"/>
              </a:rPr>
            </a:br>
            <a:endParaRPr lang="zh-CN" altLang="en-US" dirty="0"/>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异常检测</a:t>
            </a:r>
            <a:endParaRPr lang="zh-CN" altLang="en-US" sz="2800" dirty="0">
              <a:ln>
                <a:solidFill>
                  <a:schemeClr val="bg1"/>
                </a:solidFill>
              </a:ln>
              <a:solidFill>
                <a:schemeClr val="bg1"/>
              </a:solidFill>
            </a:endParaRP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14</a:t>
            </a:fld>
            <a:endParaRPr lang="en-US" altLang="ko-KR"/>
          </a:p>
        </p:txBody>
      </p:sp>
      <mc:AlternateContent xmlns:mc="http://schemas.openxmlformats.org/markup-compatibility/2006">
        <mc:Choice xmlns:a14="http://schemas.microsoft.com/office/drawing/2010/main" Requires="a14">
          <p:sp>
            <p:nvSpPr>
              <p:cNvPr id="16" name="内容占位符 7"/>
              <p:cNvSpPr txBox="1">
                <a:spLocks/>
              </p:cNvSpPr>
              <p:nvPr/>
            </p:nvSpPr>
            <p:spPr bwMode="auto">
              <a:xfrm>
                <a:off x="660399" y="1844824"/>
                <a:ext cx="8686800" cy="300395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80000"/>
                  <a:buFont typeface="Wingdings" pitchFamily="2" charset="2"/>
                  <a:buChar char="n"/>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dirty="0" smtClean="0"/>
                  <a:t>求概率密度函数</a:t>
                </a:r>
              </a:p>
              <a:p>
                <a:pPr marL="0" indent="0">
                  <a:buNone/>
                </a:pPr>
                <a:r>
                  <a:rPr lang="en-US" altLang="zh-CN" dirty="0">
                    <a:solidFill>
                      <a:srgbClr val="FF0000"/>
                    </a:solidFill>
                    <a:hlinkClick r:id="rId3"/>
                  </a:rPr>
                  <a:t>http://sciki</a:t>
                </a:r>
                <a:r>
                  <a:rPr lang="en-US" altLang="zh-CN" dirty="0">
                    <a:hlinkClick r:id="rId3"/>
                  </a:rPr>
                  <a:t>t-lea</a:t>
                </a:r>
                <a:r>
                  <a:rPr lang="en-US" altLang="zh-CN" dirty="0">
                    <a:solidFill>
                      <a:srgbClr val="FF0000"/>
                    </a:solidFill>
                    <a:hlinkClick r:id="rId3"/>
                  </a:rPr>
                  <a:t>rn.org/stable/modules/density.html</a:t>
                </a:r>
                <a:endParaRPr lang="en-US" altLang="zh-CN" dirty="0">
                  <a:solidFill>
                    <a:srgbClr val="FF0000"/>
                  </a:solidFill>
                </a:endParaRPr>
              </a:p>
              <a:p>
                <a:pPr marL="0" indent="0">
                  <a:buNone/>
                </a:pPr>
                <a:endParaRPr lang="zh-CN" altLang="en-US" dirty="0" smtClean="0"/>
              </a:p>
              <a:p>
                <a:pPr marL="0" indent="0">
                  <a:buNone/>
                </a:pPr>
                <a:endParaRPr lang="en-US" altLang="zh-CN" dirty="0" smtClean="0"/>
              </a:p>
              <a:p>
                <a14:m>
                  <m:oMath xmlns:m="http://schemas.openxmlformats.org/officeDocument/2006/math">
                    <m:sSubSup>
                      <m:sSubSupPr>
                        <m:ctrlPr>
                          <a:rPr lang="zh-CN" altLang="zh-CN" i="1">
                            <a:latin typeface="Cambria Math" charset="0"/>
                          </a:rPr>
                        </m:ctrlPr>
                      </m:sSubSupPr>
                      <m:e>
                        <m:r>
                          <a:rPr lang="en-US" altLang="zh-CN" i="1">
                            <a:latin typeface="Cambria Math"/>
                          </a:rPr>
                          <m:t>𝑆</m:t>
                        </m:r>
                      </m:e>
                      <m:sub>
                        <m:r>
                          <a:rPr lang="en-US" altLang="zh-CN" i="1">
                            <a:latin typeface="Cambria Math"/>
                          </a:rPr>
                          <m:t>𝑖𝑡</m:t>
                        </m:r>
                      </m:sub>
                      <m:sup>
                        <m:r>
                          <a:rPr lang="en-US" altLang="zh-CN" i="1">
                            <a:latin typeface="Cambria Math"/>
                          </a:rPr>
                          <m:t>𝑑</m:t>
                        </m:r>
                      </m:sup>
                    </m:sSubSup>
                    <m:r>
                      <a:rPr lang="en-US" altLang="zh-CN" i="1">
                        <a:latin typeface="Cambria Math"/>
                      </a:rPr>
                      <m:t>=</m:t>
                    </m:r>
                    <m:r>
                      <a:rPr lang="en-US" altLang="zh-CN" i="1">
                        <a:latin typeface="Cambria Math"/>
                      </a:rPr>
                      <m:t>𝛽</m:t>
                    </m:r>
                    <m:sSubSup>
                      <m:sSubSupPr>
                        <m:ctrlPr>
                          <a:rPr lang="zh-CN" altLang="zh-CN" i="1">
                            <a:latin typeface="Cambria Math" charset="0"/>
                          </a:rPr>
                        </m:ctrlPr>
                      </m:sSubSupPr>
                      <m:e>
                        <m:r>
                          <a:rPr lang="en-US" altLang="zh-CN" i="1">
                            <a:latin typeface="Cambria Math"/>
                          </a:rPr>
                          <m:t>𝑃</m:t>
                        </m:r>
                      </m:e>
                      <m:sub>
                        <m:r>
                          <a:rPr lang="en-US" altLang="zh-CN" i="1">
                            <a:latin typeface="Cambria Math"/>
                          </a:rPr>
                          <m:t>𝑎</m:t>
                        </m:r>
                      </m:sub>
                      <m:sup>
                        <m:r>
                          <a:rPr lang="en-US" altLang="zh-CN" i="1">
                            <a:latin typeface="Cambria Math"/>
                          </a:rPr>
                          <m:t>𝑇</m:t>
                        </m:r>
                      </m:sup>
                    </m:sSubSup>
                    <m:d>
                      <m:dPr>
                        <m:ctrlPr>
                          <a:rPr lang="zh-CN" altLang="zh-CN" i="1">
                            <a:latin typeface="Cambria Math" charset="0"/>
                          </a:rPr>
                        </m:ctrlPr>
                      </m:dPr>
                      <m:e>
                        <m:sSubSup>
                          <m:sSubSupPr>
                            <m:ctrlPr>
                              <a:rPr lang="zh-CN" altLang="zh-CN" i="1">
                                <a:latin typeface="Cambria Math" charset="0"/>
                              </a:rPr>
                            </m:ctrlPr>
                          </m:sSubSupPr>
                          <m:e>
                            <m:r>
                              <a:rPr lang="en-US" altLang="zh-CN" i="1">
                                <a:latin typeface="Cambria Math"/>
                              </a:rPr>
                              <m:t>𝑣</m:t>
                            </m:r>
                          </m:e>
                          <m:sub>
                            <m:r>
                              <a:rPr lang="en-US" altLang="zh-CN" i="1">
                                <a:latin typeface="Cambria Math"/>
                              </a:rPr>
                              <m:t>𝑖𝑡</m:t>
                            </m:r>
                          </m:sub>
                          <m:sup>
                            <m:r>
                              <a:rPr lang="en-US" altLang="zh-CN" i="1">
                                <a:latin typeface="Cambria Math"/>
                              </a:rPr>
                              <m:t>𝑑</m:t>
                            </m:r>
                          </m:sup>
                        </m:sSubSup>
                      </m:e>
                    </m:d>
                    <m:r>
                      <a:rPr lang="en-US" altLang="zh-CN" i="1">
                        <a:latin typeface="Cambria Math"/>
                      </a:rPr>
                      <m:t>+(1−</m:t>
                    </m:r>
                    <m:r>
                      <a:rPr lang="en-US" altLang="zh-CN" i="1">
                        <a:latin typeface="Cambria Math"/>
                      </a:rPr>
                      <m:t>𝛽</m:t>
                    </m:r>
                    <m:r>
                      <a:rPr lang="en-US" altLang="zh-CN" i="1">
                        <a:latin typeface="Cambria Math"/>
                      </a:rPr>
                      <m:t>)</m:t>
                    </m:r>
                    <m:sSub>
                      <m:sSubPr>
                        <m:ctrlPr>
                          <a:rPr lang="zh-CN" altLang="zh-CN" i="1">
                            <a:latin typeface="Cambria Math" charset="0"/>
                          </a:rPr>
                        </m:ctrlPr>
                      </m:sSubPr>
                      <m:e>
                        <m:r>
                          <a:rPr lang="en-US" altLang="zh-CN" i="1">
                            <a:latin typeface="Cambria Math"/>
                          </a:rPr>
                          <m:t>𝑃</m:t>
                        </m:r>
                      </m:e>
                      <m:sub>
                        <m:r>
                          <a:rPr lang="en-US" altLang="zh-CN" i="1">
                            <a:latin typeface="Cambria Math"/>
                          </a:rPr>
                          <m:t>𝑟</m:t>
                        </m:r>
                      </m:sub>
                    </m:sSub>
                    <m:r>
                      <a:rPr lang="en-US" altLang="zh-CN" i="1">
                        <a:latin typeface="Cambria Math"/>
                      </a:rPr>
                      <m:t>(</m:t>
                    </m:r>
                    <m:sSubSup>
                      <m:sSubSupPr>
                        <m:ctrlPr>
                          <a:rPr lang="zh-CN" altLang="zh-CN" i="1">
                            <a:latin typeface="Cambria Math" charset="0"/>
                          </a:rPr>
                        </m:ctrlPr>
                      </m:sSubSupPr>
                      <m:e>
                        <m:r>
                          <a:rPr lang="en-US" altLang="zh-CN" i="1">
                            <a:latin typeface="Cambria Math"/>
                          </a:rPr>
                          <m:t>𝑣</m:t>
                        </m:r>
                      </m:e>
                      <m:sub>
                        <m:r>
                          <a:rPr lang="en-US" altLang="zh-CN" i="1">
                            <a:latin typeface="Cambria Math"/>
                          </a:rPr>
                          <m:t>𝑖𝑡</m:t>
                        </m:r>
                      </m:sub>
                      <m:sup>
                        <m:r>
                          <a:rPr lang="en-US" altLang="zh-CN" i="1">
                            <a:latin typeface="Cambria Math"/>
                          </a:rPr>
                          <m:t>𝑑</m:t>
                        </m:r>
                      </m:sup>
                    </m:sSubSup>
                    <m:r>
                      <a:rPr lang="en-US" altLang="zh-CN" i="1">
                        <a:latin typeface="Cambria Math"/>
                      </a:rPr>
                      <m:t>)</m:t>
                    </m:r>
                  </m:oMath>
                </a14:m>
                <a:endParaRPr lang="zh-CN" altLang="en-US" dirty="0"/>
              </a:p>
              <a:p>
                <a:endParaRPr lang="zh-CN" altLang="en-US" dirty="0"/>
              </a:p>
            </p:txBody>
          </p:sp>
        </mc:Choice>
        <mc:Fallback>
          <p:sp>
            <p:nvSpPr>
              <p:cNvPr id="16" name="内容占位符 7"/>
              <p:cNvSpPr txBox="1">
                <a:spLocks noRot="1" noChangeAspect="1" noMove="1" noResize="1" noEditPoints="1" noAdjustHandles="1" noChangeArrowheads="1" noChangeShapeType="1" noTextEdit="1"/>
              </p:cNvSpPr>
              <p:nvPr/>
            </p:nvSpPr>
            <p:spPr bwMode="auto">
              <a:xfrm>
                <a:off x="660399" y="1844824"/>
                <a:ext cx="8686800" cy="3003955"/>
              </a:xfrm>
              <a:prstGeom prst="rect">
                <a:avLst/>
              </a:prstGeom>
              <a:blipFill rotWithShape="0">
                <a:blip r:embed="rId4"/>
                <a:stretch>
                  <a:fillRect l="-1404" t="-284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7" name="椭圆形标注 16"/>
          <p:cNvSpPr/>
          <p:nvPr/>
        </p:nvSpPr>
        <p:spPr bwMode="auto">
          <a:xfrm>
            <a:off x="4716016" y="4703728"/>
            <a:ext cx="2439517" cy="792088"/>
          </a:xfrm>
          <a:prstGeom prst="wedgeEllipseCallout">
            <a:avLst>
              <a:gd name="adj1" fmla="val -26189"/>
              <a:gd name="adj2" fmla="val -79742"/>
            </a:avLst>
          </a:prstGeom>
          <a:solidFill>
            <a:srgbClr val="00B050"/>
          </a:solidFill>
          <a:ln w="9525" cap="flat" cmpd="sng" algn="ctr">
            <a:solidFill>
              <a:schemeClr val="tx1"/>
            </a:solidFill>
            <a:prstDash val="solid"/>
            <a:round/>
            <a:headEnd type="none" w="med" len="med"/>
            <a:tailEnd type="none" w="med" len="med"/>
          </a:ln>
        </p:spPr>
        <p:txBody>
          <a:bodyPr vert="horz" wrap="square" lIns="91440" tIns="72000" rIns="91440" bIns="45720" numCol="1" rtlCol="0" anchor="t" anchorCtr="0" compatLnSpc="1"/>
          <a:lstStyle/>
          <a:p>
            <a:r>
              <a:rPr lang="zh-CN" altLang="en-US" sz="2800"/>
              <a:t>邻居得分</a:t>
            </a:r>
            <a:endParaRPr lang="zh-CN" altLang="en-US" sz="2800" dirty="0"/>
          </a:p>
        </p:txBody>
      </p:sp>
      <p:sp>
        <p:nvSpPr>
          <p:cNvPr id="18" name="椭圆形标注 17"/>
          <p:cNvSpPr/>
          <p:nvPr/>
        </p:nvSpPr>
        <p:spPr bwMode="auto">
          <a:xfrm>
            <a:off x="1637183" y="4703728"/>
            <a:ext cx="2439517" cy="792088"/>
          </a:xfrm>
          <a:prstGeom prst="wedgeEllipseCallout">
            <a:avLst>
              <a:gd name="adj1" fmla="val -10125"/>
              <a:gd name="adj2" fmla="val -79742"/>
            </a:avLst>
          </a:prstGeom>
          <a:solidFill>
            <a:srgbClr val="00B050"/>
          </a:solidFill>
          <a:ln w="9525" cap="flat" cmpd="sng" algn="ctr">
            <a:solidFill>
              <a:schemeClr val="tx1"/>
            </a:solidFill>
            <a:prstDash val="solid"/>
            <a:round/>
            <a:headEnd type="none" w="med" len="med"/>
            <a:tailEnd type="none" w="med" len="med"/>
          </a:ln>
        </p:spPr>
        <p:txBody>
          <a:bodyPr vert="horz" wrap="square" lIns="91440" tIns="72000" rIns="91440" bIns="45720" numCol="1" rtlCol="0" anchor="t" anchorCtr="0" compatLnSpc="1"/>
          <a:lstStyle/>
          <a:p>
            <a:r>
              <a:rPr lang="zh-CN" altLang="en-US" sz="2800" dirty="0"/>
              <a:t>历史</a:t>
            </a:r>
            <a:r>
              <a:rPr lang="zh-CN" altLang="en-US" sz="2800" dirty="0" smtClean="0"/>
              <a:t>得分</a:t>
            </a:r>
          </a:p>
        </p:txBody>
      </p:sp>
      <p:sp>
        <p:nvSpPr>
          <p:cNvPr id="19" name="椭圆形标注 18"/>
          <p:cNvSpPr/>
          <p:nvPr/>
        </p:nvSpPr>
        <p:spPr bwMode="auto">
          <a:xfrm>
            <a:off x="864365" y="2991865"/>
            <a:ext cx="2439517" cy="792088"/>
          </a:xfrm>
          <a:prstGeom prst="wedgeEllipseCallout">
            <a:avLst>
              <a:gd name="adj1" fmla="val -1423"/>
              <a:gd name="adj2" fmla="val 81053"/>
            </a:avLst>
          </a:prstGeom>
          <a:solidFill>
            <a:srgbClr val="00B050"/>
          </a:solidFill>
          <a:ln w="9525" cap="flat" cmpd="sng" algn="ctr">
            <a:solidFill>
              <a:schemeClr val="tx1"/>
            </a:solidFill>
            <a:prstDash val="solid"/>
            <a:round/>
            <a:headEnd type="none" w="med" len="med"/>
            <a:tailEnd type="none" w="med" len="med"/>
          </a:ln>
        </p:spPr>
        <p:txBody>
          <a:bodyPr vert="horz" wrap="square" lIns="91440" tIns="0" rIns="91440" bIns="180000" numCol="1" rtlCol="0" anchor="t" anchorCtr="0" compatLnSpc="1"/>
          <a:lstStyle/>
          <a:p>
            <a:pPr>
              <a:lnSpc>
                <a:spcPct val="150000"/>
              </a:lnSpc>
            </a:pPr>
            <a:r>
              <a:rPr lang="zh-CN" altLang="en-US" sz="2800" dirty="0" smtClean="0"/>
              <a:t>平衡</a:t>
            </a:r>
            <a:r>
              <a:rPr lang="zh-CN" altLang="en-US" sz="2800" dirty="0"/>
              <a:t>因子</a:t>
            </a:r>
            <a:endParaRPr lang="en-US" altLang="zh-CN" sz="2800" dirty="0"/>
          </a:p>
          <a:p>
            <a:pPr>
              <a:lnSpc>
                <a:spcPct val="150000"/>
              </a:lnSpc>
            </a:pPr>
            <a:endParaRPr lang="en-US" altLang="zh-CN" dirty="0" smtClean="0"/>
          </a:p>
          <a:p>
            <a:pPr marL="0" marR="0" indent="0" algn="l" defTabSz="914400" rtl="0" eaLnBrk="0" fontAlgn="base" latinLnBrk="0" hangingPunct="0">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Times New Roman" pitchFamily="18" charset="0"/>
            </a:endParaRPr>
          </a:p>
        </p:txBody>
      </p:sp>
      <mc:AlternateContent xmlns:mc="http://schemas.openxmlformats.org/markup-compatibility/2006">
        <mc:Choice xmlns:a14="http://schemas.microsoft.com/office/drawing/2010/main" Requires="a14">
          <p:sp>
            <p:nvSpPr>
              <p:cNvPr id="20" name="椭圆形标注 19"/>
              <p:cNvSpPr/>
              <p:nvPr/>
            </p:nvSpPr>
            <p:spPr bwMode="auto">
              <a:xfrm>
                <a:off x="4067944" y="2991865"/>
                <a:ext cx="3087589" cy="792088"/>
              </a:xfrm>
              <a:prstGeom prst="wedgeEllipseCallout">
                <a:avLst>
                  <a:gd name="adj1" fmla="val -1423"/>
                  <a:gd name="adj2" fmla="val 81053"/>
                </a:avLst>
              </a:prstGeom>
              <a:solidFill>
                <a:srgbClr val="00B050"/>
              </a:solidFill>
              <a:ln w="9525" cap="flat" cmpd="sng" algn="ctr">
                <a:solidFill>
                  <a:schemeClr val="tx1"/>
                </a:solidFill>
                <a:prstDash val="solid"/>
                <a:round/>
                <a:headEnd type="none" w="med" len="med"/>
                <a:tailEnd type="none" w="med" len="med"/>
              </a:ln>
            </p:spPr>
            <p:txBody>
              <a:bodyPr vert="horz" wrap="square" lIns="91440" tIns="0" rIns="91440" bIns="180000" numCol="1" rtlCol="0" anchor="t" anchorCtr="0" compatLnSpc="1"/>
              <a:lstStyle/>
              <a:p>
                <a:pPr>
                  <a:lnSpc>
                    <a:spcPct val="150000"/>
                  </a:lnSpc>
                </a:pPr>
                <a:r>
                  <a:rPr lang="zh-CN" altLang="en-US" sz="2800" dirty="0" smtClean="0"/>
                  <a:t>道路</a:t>
                </a:r>
                <a14:m>
                  <m:oMath xmlns:m="http://schemas.openxmlformats.org/officeDocument/2006/math">
                    <m:r>
                      <a:rPr lang="en-US" altLang="zh-CN" sz="2800" i="1" dirty="0" smtClean="0">
                        <a:latin typeface="Cambria Math" charset="0"/>
                      </a:rPr>
                      <m:t>𝑖</m:t>
                    </m:r>
                  </m:oMath>
                </a14:m>
                <a:r>
                  <a:rPr lang="zh-CN" altLang="en-US" sz="2800" dirty="0" smtClean="0"/>
                  <a:t>的流量</a:t>
                </a:r>
                <a:endParaRPr lang="en-US" altLang="zh-CN" sz="2800" dirty="0" smtClean="0"/>
              </a:p>
              <a:p>
                <a:pPr marL="0" marR="0" indent="0" algn="l" defTabSz="914400" rtl="0" eaLnBrk="0" fontAlgn="base" latinLnBrk="0" hangingPunct="0">
                  <a:spcBef>
                    <a:spcPct val="0"/>
                  </a:spcBef>
                  <a:spcAft>
                    <a:spcPct val="0"/>
                  </a:spcAft>
                  <a:buClrTx/>
                  <a:buSzTx/>
                  <a:buFontTx/>
                  <a:buNone/>
                </a:pPr>
                <a:endParaRPr kumimoji="0" lang="en-US" sz="2800" b="0" i="0" u="none" strike="noStrike" cap="none" normalizeH="0" baseline="0" dirty="0" smtClean="0">
                  <a:ln>
                    <a:noFill/>
                  </a:ln>
                  <a:solidFill>
                    <a:schemeClr val="tx1"/>
                  </a:solidFill>
                  <a:effectLst/>
                </a:endParaRPr>
              </a:p>
            </p:txBody>
          </p:sp>
        </mc:Choice>
        <mc:Fallback>
          <p:sp>
            <p:nvSpPr>
              <p:cNvPr id="20" name="椭圆形标注 19"/>
              <p:cNvSpPr>
                <a:spLocks noRot="1" noChangeAspect="1" noMove="1" noResize="1" noEditPoints="1" noAdjustHandles="1" noChangeArrowheads="1" noChangeShapeType="1" noTextEdit="1"/>
              </p:cNvSpPr>
              <p:nvPr/>
            </p:nvSpPr>
            <p:spPr bwMode="auto">
              <a:xfrm>
                <a:off x="4067944" y="2991865"/>
                <a:ext cx="3087589" cy="792088"/>
              </a:xfrm>
              <a:prstGeom prst="wedgeEllipseCallout">
                <a:avLst>
                  <a:gd name="adj1" fmla="val -1423"/>
                  <a:gd name="adj2" fmla="val 81053"/>
                </a:avLst>
              </a:prstGeom>
              <a:blipFill rotWithShape="0">
                <a:blip r:embed="rId5"/>
                <a:stretch>
                  <a:fillRect/>
                </a:stretch>
              </a:blipFill>
              <a:ln w="9525" cap="flat" cmpd="sng" algn="ctr">
                <a:solidFill>
                  <a:schemeClr val="tx1"/>
                </a:solidFill>
                <a:prstDash val="solid"/>
                <a:round/>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340447296"/>
      </p:ext>
    </p:extLst>
  </p:cSld>
  <p:clrMapOvr>
    <a:masterClrMapping/>
  </p:clrMapOvr>
  <mc:AlternateContent xmlns:mc="http://schemas.openxmlformats.org/markup-compatibility/2006" xmlns:p14="http://schemas.microsoft.com/office/powerpoint/2010/main">
    <mc:Choice Requires="p14">
      <p:transition spd="slow" p14:dur="2000" advTm="22618"/>
    </mc:Choice>
    <mc:Fallback xmlns="">
      <p:transition spd="slow" advTm="226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异常实例</a:t>
            </a:r>
            <a:r>
              <a:rPr lang="en-US" altLang="zh-CN" dirty="0" smtClean="0"/>
              <a:t>—</a:t>
            </a:r>
            <a:r>
              <a:rPr lang="zh-CN" altLang="en-US" dirty="0" smtClean="0"/>
              <a:t>学院路 </a:t>
            </a:r>
            <a:endParaRPr lang="en-US" dirty="0"/>
          </a:p>
        </p:txBody>
      </p:sp>
      <p:sp>
        <p:nvSpPr>
          <p:cNvPr id="4" name="幻灯片编号占位符 3"/>
          <p:cNvSpPr>
            <a:spLocks noGrp="1"/>
          </p:cNvSpPr>
          <p:nvPr>
            <p:ph type="sldNum" sz="quarter" idx="11"/>
          </p:nvPr>
        </p:nvSpPr>
        <p:spPr/>
        <p:txBody>
          <a:bodyPr/>
          <a:lstStyle/>
          <a:p>
            <a:fld id="{B951ACEE-0617-4ED1-A101-7075DE963784}" type="slidenum">
              <a:rPr lang="ko-KR" altLang="en-US" smtClean="0"/>
              <a:pPr/>
              <a:t>15</a:t>
            </a:fld>
            <a:endParaRPr lang="en-US" altLang="ko-KR"/>
          </a:p>
        </p:txBody>
      </p:sp>
      <p:sp>
        <p:nvSpPr>
          <p:cNvPr id="5" name="日期占位符 4"/>
          <p:cNvSpPr>
            <a:spLocks noGrp="1"/>
          </p:cNvSpPr>
          <p:nvPr>
            <p:ph type="dt" sz="half" idx="12"/>
          </p:nvPr>
        </p:nvSpPr>
        <p:spPr/>
        <p:txBody>
          <a:bodyPr/>
          <a:lstStyle/>
          <a:p>
            <a:r>
              <a:rPr lang="zh-CN" altLang="en-US" smtClean="0"/>
              <a:t>北京航空航天大学计算机学院</a:t>
            </a:r>
            <a:endParaRPr lang="en-US" altLang="ko-KR" dirty="0"/>
          </a:p>
        </p:txBody>
      </p:sp>
      <p:pic>
        <p:nvPicPr>
          <p:cNvPr id="6" name="图片 5"/>
          <p:cNvPicPr>
            <a:picLocks noChangeAspect="1"/>
          </p:cNvPicPr>
          <p:nvPr/>
        </p:nvPicPr>
        <p:blipFill>
          <a:blip r:embed="rId2"/>
          <a:stretch>
            <a:fillRect/>
          </a:stretch>
        </p:blipFill>
        <p:spPr>
          <a:xfrm>
            <a:off x="2311400" y="1206500"/>
            <a:ext cx="4521200" cy="4445000"/>
          </a:xfrm>
          <a:prstGeom prst="rect">
            <a:avLst/>
          </a:prstGeom>
        </p:spPr>
      </p:pic>
    </p:spTree>
    <p:extLst>
      <p:ext uri="{BB962C8B-B14F-4D97-AF65-F5344CB8AC3E}">
        <p14:creationId xmlns:p14="http://schemas.microsoft.com/office/powerpoint/2010/main" val="49314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异常实例</a:t>
            </a:r>
            <a:r>
              <a:rPr lang="en-US" altLang="zh-CN" dirty="0" smtClean="0"/>
              <a:t>—</a:t>
            </a:r>
            <a:r>
              <a:rPr lang="zh-CN" altLang="en-US" dirty="0" smtClean="0"/>
              <a:t>工体 </a:t>
            </a:r>
            <a:endParaRPr lang="en-US" dirty="0"/>
          </a:p>
        </p:txBody>
      </p:sp>
      <p:sp>
        <p:nvSpPr>
          <p:cNvPr id="3" name="内容占位符 2"/>
          <p:cNvSpPr>
            <a:spLocks noGrp="1"/>
          </p:cNvSpPr>
          <p:nvPr>
            <p:ph idx="1"/>
          </p:nvPr>
        </p:nvSpPr>
        <p:spPr/>
        <p:txBody>
          <a:bodyPr/>
          <a:lstStyle/>
          <a:p>
            <a:endParaRPr lang="en-US"/>
          </a:p>
        </p:txBody>
      </p:sp>
      <p:sp>
        <p:nvSpPr>
          <p:cNvPr id="4" name="幻灯片编号占位符 3"/>
          <p:cNvSpPr>
            <a:spLocks noGrp="1"/>
          </p:cNvSpPr>
          <p:nvPr>
            <p:ph type="sldNum" sz="quarter" idx="11"/>
          </p:nvPr>
        </p:nvSpPr>
        <p:spPr/>
        <p:txBody>
          <a:bodyPr/>
          <a:lstStyle/>
          <a:p>
            <a:fld id="{B951ACEE-0617-4ED1-A101-7075DE963784}" type="slidenum">
              <a:rPr lang="ko-KR" altLang="en-US" smtClean="0"/>
              <a:pPr/>
              <a:t>16</a:t>
            </a:fld>
            <a:endParaRPr lang="en-US" altLang="ko-KR"/>
          </a:p>
        </p:txBody>
      </p:sp>
      <p:sp>
        <p:nvSpPr>
          <p:cNvPr id="5" name="日期占位符 4"/>
          <p:cNvSpPr>
            <a:spLocks noGrp="1"/>
          </p:cNvSpPr>
          <p:nvPr>
            <p:ph type="dt" sz="half" idx="12"/>
          </p:nvPr>
        </p:nvSpPr>
        <p:spPr/>
        <p:txBody>
          <a:bodyPr/>
          <a:lstStyle/>
          <a:p>
            <a:r>
              <a:rPr lang="zh-CN" altLang="en-US" smtClean="0"/>
              <a:t>北京航空航天大学计算机学院</a:t>
            </a:r>
            <a:endParaRPr lang="en-US" altLang="ko-KR" dirty="0"/>
          </a:p>
        </p:txBody>
      </p:sp>
      <p:pic>
        <p:nvPicPr>
          <p:cNvPr id="6" name="图片 5"/>
          <p:cNvPicPr>
            <a:picLocks noChangeAspect="1"/>
          </p:cNvPicPr>
          <p:nvPr/>
        </p:nvPicPr>
        <p:blipFill>
          <a:blip r:embed="rId2"/>
          <a:stretch>
            <a:fillRect/>
          </a:stretch>
        </p:blipFill>
        <p:spPr>
          <a:xfrm>
            <a:off x="2361748" y="1268760"/>
            <a:ext cx="5124157" cy="5140424"/>
          </a:xfrm>
          <a:prstGeom prst="rect">
            <a:avLst/>
          </a:prstGeom>
        </p:spPr>
      </p:pic>
    </p:spTree>
    <p:extLst>
      <p:ext uri="{BB962C8B-B14F-4D97-AF65-F5344CB8AC3E}">
        <p14:creationId xmlns:p14="http://schemas.microsoft.com/office/powerpoint/2010/main" val="2048740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实验结果与参数分析</a:t>
            </a:r>
            <a:endParaRPr lang="zh-CN" altLang="en-US" dirty="0"/>
          </a:p>
        </p:txBody>
      </p:sp>
      <p:sp>
        <p:nvSpPr>
          <p:cNvPr id="3" name="内容占位符 2"/>
          <p:cNvSpPr>
            <a:spLocks noGrp="1"/>
          </p:cNvSpPr>
          <p:nvPr>
            <p:ph idx="1"/>
          </p:nvPr>
        </p:nvSpPr>
        <p:spPr>
          <a:xfrm>
            <a:off x="476255" y="1124744"/>
            <a:ext cx="8229600" cy="5616624"/>
          </a:xfrm>
        </p:spPr>
        <p:txBody>
          <a:bodyPr/>
          <a:lstStyle/>
          <a:p>
            <a:pPr>
              <a:lnSpc>
                <a:spcPct val="120000"/>
              </a:lnSpc>
              <a:defRPr/>
            </a:pPr>
            <a:r>
              <a:rPr lang="zh-CN" altLang="en-US" sz="2400" dirty="0" smtClean="0"/>
              <a:t>实验</a:t>
            </a:r>
            <a:r>
              <a:rPr lang="zh-CN" altLang="en-US" sz="2400" dirty="0"/>
              <a:t>数据</a:t>
            </a:r>
            <a:endParaRPr lang="en-US" altLang="zh-CN" sz="2400" dirty="0" smtClean="0"/>
          </a:p>
          <a:p>
            <a:pPr marL="0" indent="0">
              <a:lnSpc>
                <a:spcPct val="120000"/>
              </a:lnSpc>
              <a:buNone/>
              <a:defRPr/>
            </a:pPr>
            <a:endParaRPr lang="en-US" altLang="zh-CN" sz="2400" dirty="0" smtClean="0"/>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a:ln>
                  <a:solidFill>
                    <a:schemeClr val="bg1"/>
                  </a:solidFill>
                </a:ln>
                <a:solidFill>
                  <a:schemeClr val="bg1"/>
                </a:solidFill>
              </a:rPr>
              <a:t>异常检测</a:t>
            </a: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17</a:t>
            </a:fld>
            <a:endParaRPr lang="en-US" altLang="ko-KR"/>
          </a:p>
        </p:txBody>
      </p:sp>
      <p:graphicFrame>
        <p:nvGraphicFramePr>
          <p:cNvPr id="7" name="表格 6"/>
          <p:cNvGraphicFramePr>
            <a:graphicFrameLocks noGrp="1"/>
          </p:cNvGraphicFramePr>
          <p:nvPr>
            <p:extLst>
              <p:ext uri="{D42A27DB-BD31-4B8C-83A1-F6EECF244321}">
                <p14:modId xmlns:p14="http://schemas.microsoft.com/office/powerpoint/2010/main" val="1144085425"/>
              </p:ext>
            </p:extLst>
          </p:nvPr>
        </p:nvGraphicFramePr>
        <p:xfrm>
          <a:off x="476256" y="1772816"/>
          <a:ext cx="8210544" cy="4526280"/>
        </p:xfrm>
        <a:graphic>
          <a:graphicData uri="http://schemas.openxmlformats.org/drawingml/2006/table">
            <a:tbl>
              <a:tblPr firstRow="1" firstCol="1" bandRow="1">
                <a:tableStyleId>{5C22544A-7EE6-4342-B048-85BDC9FD1C3A}</a:tableStyleId>
              </a:tblPr>
              <a:tblGrid>
                <a:gridCol w="2736848"/>
                <a:gridCol w="2736848"/>
                <a:gridCol w="2736848"/>
              </a:tblGrid>
              <a:tr h="180975">
                <a:tc rowSpan="4">
                  <a:txBody>
                    <a:bodyPr/>
                    <a:lstStyle/>
                    <a:p>
                      <a:pPr algn="ctr">
                        <a:lnSpc>
                          <a:spcPct val="150000"/>
                        </a:lnSpc>
                        <a:spcAft>
                          <a:spcPts val="0"/>
                        </a:spcAft>
                      </a:pPr>
                      <a:r>
                        <a:rPr lang="zh-CN" sz="1800" kern="100" dirty="0">
                          <a:effectLst/>
                        </a:rPr>
                        <a:t>出租车轨迹数据</a:t>
                      </a:r>
                      <a:endParaRPr lang="zh-CN" sz="18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zh-CN" sz="1800" kern="100">
                          <a:effectLst/>
                        </a:rPr>
                        <a:t>采集时间</a:t>
                      </a:r>
                      <a:endParaRPr lang="zh-CN" sz="18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800" kern="100" dirty="0">
                          <a:effectLst/>
                        </a:rPr>
                        <a:t>2011</a:t>
                      </a:r>
                      <a:r>
                        <a:rPr lang="zh-CN" sz="1800" kern="100" dirty="0">
                          <a:effectLst/>
                        </a:rPr>
                        <a:t>年</a:t>
                      </a:r>
                      <a:r>
                        <a:rPr lang="en-US" sz="1800" kern="100" dirty="0">
                          <a:effectLst/>
                        </a:rPr>
                        <a:t>11</a:t>
                      </a:r>
                      <a:r>
                        <a:rPr lang="zh-CN" sz="1800" kern="100" dirty="0">
                          <a:effectLst/>
                        </a:rPr>
                        <a:t>月</a:t>
                      </a:r>
                      <a:r>
                        <a:rPr lang="en-US" sz="1800" kern="100" dirty="0">
                          <a:effectLst/>
                        </a:rPr>
                        <a:t>1</a:t>
                      </a:r>
                      <a:r>
                        <a:rPr lang="zh-CN" sz="1800" kern="100" dirty="0">
                          <a:effectLst/>
                        </a:rPr>
                        <a:t>日</a:t>
                      </a:r>
                      <a:r>
                        <a:rPr lang="en-US" sz="1800" kern="100" dirty="0" smtClean="0">
                          <a:effectLst/>
                        </a:rPr>
                        <a:t>~</a:t>
                      </a:r>
                    </a:p>
                    <a:p>
                      <a:pPr algn="ctr">
                        <a:lnSpc>
                          <a:spcPct val="150000"/>
                        </a:lnSpc>
                        <a:spcAft>
                          <a:spcPts val="0"/>
                        </a:spcAft>
                      </a:pPr>
                      <a:r>
                        <a:rPr lang="en-US" sz="1800" kern="100" dirty="0" smtClean="0">
                          <a:effectLst/>
                        </a:rPr>
                        <a:t>2011</a:t>
                      </a:r>
                      <a:r>
                        <a:rPr lang="zh-CN" sz="1800" kern="100" dirty="0">
                          <a:effectLst/>
                        </a:rPr>
                        <a:t>年</a:t>
                      </a:r>
                      <a:r>
                        <a:rPr lang="en-US" sz="1800" kern="100" dirty="0">
                          <a:effectLst/>
                        </a:rPr>
                        <a:t>11</a:t>
                      </a:r>
                      <a:r>
                        <a:rPr lang="zh-CN" sz="1800" kern="100" dirty="0">
                          <a:effectLst/>
                        </a:rPr>
                        <a:t>月</a:t>
                      </a:r>
                      <a:r>
                        <a:rPr lang="en-US" sz="1800" kern="100" dirty="0">
                          <a:effectLst/>
                        </a:rPr>
                        <a:t>30</a:t>
                      </a:r>
                      <a:r>
                        <a:rPr lang="zh-CN" sz="1800" kern="100" dirty="0">
                          <a:effectLst/>
                        </a:rPr>
                        <a:t>日</a:t>
                      </a:r>
                      <a:endParaRPr lang="zh-CN" sz="1800" kern="100" dirty="0">
                        <a:effectLst/>
                        <a:latin typeface="Times New Roman"/>
                        <a:ea typeface="宋体"/>
                        <a:cs typeface="Times New Roman"/>
                      </a:endParaRPr>
                    </a:p>
                  </a:txBody>
                  <a:tcPr marL="68580" marR="68580" marT="0" marB="0" anchor="ctr"/>
                </a:tc>
              </a:tr>
              <a:tr h="171450">
                <a:tc vMerge="1">
                  <a:txBody>
                    <a:bodyPr/>
                    <a:lstStyle/>
                    <a:p>
                      <a:endParaRPr lang="zh-CN" altLang="en-US"/>
                    </a:p>
                  </a:txBody>
                  <a:tcPr/>
                </a:tc>
                <a:tc>
                  <a:txBody>
                    <a:bodyPr/>
                    <a:lstStyle/>
                    <a:p>
                      <a:pPr algn="ctr">
                        <a:lnSpc>
                          <a:spcPct val="150000"/>
                        </a:lnSpc>
                        <a:spcAft>
                          <a:spcPts val="0"/>
                        </a:spcAft>
                      </a:pPr>
                      <a:r>
                        <a:rPr lang="zh-CN" sz="1800" kern="100" dirty="0">
                          <a:effectLst/>
                        </a:rPr>
                        <a:t>出租车数量</a:t>
                      </a:r>
                      <a:endParaRPr lang="zh-CN" sz="18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800" kern="100">
                          <a:effectLst/>
                        </a:rPr>
                        <a:t>12712</a:t>
                      </a:r>
                      <a:endParaRPr lang="zh-CN" sz="1800" kern="100">
                        <a:effectLst/>
                        <a:latin typeface="Times New Roman"/>
                        <a:ea typeface="宋体"/>
                        <a:cs typeface="Times New Roman"/>
                      </a:endParaRPr>
                    </a:p>
                  </a:txBody>
                  <a:tcPr marL="68580" marR="68580" marT="0" marB="0" anchor="ctr"/>
                </a:tc>
              </a:tr>
              <a:tr h="171450">
                <a:tc vMerge="1">
                  <a:txBody>
                    <a:bodyPr/>
                    <a:lstStyle/>
                    <a:p>
                      <a:endParaRPr lang="zh-CN" altLang="en-US"/>
                    </a:p>
                  </a:txBody>
                  <a:tcPr/>
                </a:tc>
                <a:tc>
                  <a:txBody>
                    <a:bodyPr/>
                    <a:lstStyle/>
                    <a:p>
                      <a:pPr algn="ctr">
                        <a:lnSpc>
                          <a:spcPct val="150000"/>
                        </a:lnSpc>
                        <a:spcAft>
                          <a:spcPts val="0"/>
                        </a:spcAft>
                      </a:pPr>
                      <a:r>
                        <a:rPr lang="zh-CN" sz="1800" kern="100">
                          <a:effectLst/>
                        </a:rPr>
                        <a:t>有效天数</a:t>
                      </a:r>
                      <a:endParaRPr lang="zh-CN" sz="18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800" kern="100">
                          <a:effectLst/>
                        </a:rPr>
                        <a:t>30</a:t>
                      </a:r>
                      <a:endParaRPr lang="zh-CN" sz="1800" kern="100">
                        <a:effectLst/>
                        <a:latin typeface="Times New Roman"/>
                        <a:ea typeface="宋体"/>
                        <a:cs typeface="Times New Roman"/>
                      </a:endParaRPr>
                    </a:p>
                  </a:txBody>
                  <a:tcPr marL="68580" marR="68580" marT="0" marB="0" anchor="ctr"/>
                </a:tc>
              </a:tr>
              <a:tr h="171450">
                <a:tc vMerge="1">
                  <a:txBody>
                    <a:bodyPr/>
                    <a:lstStyle/>
                    <a:p>
                      <a:endParaRPr lang="zh-CN" altLang="en-US"/>
                    </a:p>
                  </a:txBody>
                  <a:tcPr/>
                </a:tc>
                <a:tc>
                  <a:txBody>
                    <a:bodyPr/>
                    <a:lstStyle/>
                    <a:p>
                      <a:pPr algn="ctr">
                        <a:lnSpc>
                          <a:spcPct val="150000"/>
                        </a:lnSpc>
                        <a:spcAft>
                          <a:spcPts val="0"/>
                        </a:spcAft>
                      </a:pPr>
                      <a:r>
                        <a:rPr lang="zh-CN" sz="1800" kern="100">
                          <a:effectLst/>
                        </a:rPr>
                        <a:t>平均采样间隔</a:t>
                      </a:r>
                      <a:endParaRPr lang="zh-CN" sz="18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800" kern="100">
                          <a:effectLst/>
                        </a:rPr>
                        <a:t>42s</a:t>
                      </a:r>
                      <a:endParaRPr lang="zh-CN" sz="1800" kern="100">
                        <a:effectLst/>
                        <a:latin typeface="Times New Roman"/>
                        <a:ea typeface="宋体"/>
                        <a:cs typeface="Times New Roman"/>
                      </a:endParaRPr>
                    </a:p>
                  </a:txBody>
                  <a:tcPr marL="68580" marR="68580" marT="0" marB="0" anchor="ctr"/>
                </a:tc>
              </a:tr>
              <a:tr h="171450">
                <a:tc rowSpan="3">
                  <a:txBody>
                    <a:bodyPr/>
                    <a:lstStyle/>
                    <a:p>
                      <a:pPr algn="ctr">
                        <a:lnSpc>
                          <a:spcPct val="150000"/>
                        </a:lnSpc>
                        <a:spcAft>
                          <a:spcPts val="0"/>
                        </a:spcAft>
                      </a:pPr>
                      <a:r>
                        <a:rPr lang="zh-CN" sz="1800" kern="100" dirty="0">
                          <a:effectLst/>
                        </a:rPr>
                        <a:t>路网数据</a:t>
                      </a:r>
                      <a:endParaRPr lang="zh-CN" sz="18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zh-CN" altLang="en-US" sz="1800" kern="100" dirty="0" smtClean="0">
                          <a:effectLst/>
                          <a:latin typeface="Times New Roman"/>
                          <a:ea typeface="宋体"/>
                          <a:cs typeface="Times New Roman"/>
                        </a:rPr>
                        <a:t>路网范围</a:t>
                      </a:r>
                      <a:endParaRPr lang="zh-CN" sz="18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zh-CN" altLang="en-US" sz="1800" kern="100" dirty="0" smtClean="0">
                          <a:effectLst/>
                          <a:latin typeface="Times New Roman"/>
                          <a:ea typeface="宋体"/>
                          <a:cs typeface="Times New Roman"/>
                        </a:rPr>
                        <a:t>北京市五环内</a:t>
                      </a:r>
                      <a:endParaRPr lang="zh-CN" sz="1800" kern="100" dirty="0">
                        <a:effectLst/>
                        <a:latin typeface="Times New Roman"/>
                        <a:ea typeface="宋体"/>
                        <a:cs typeface="Times New Roman"/>
                      </a:endParaRPr>
                    </a:p>
                  </a:txBody>
                  <a:tcPr marL="68580" marR="68580" marT="0" marB="0" anchor="ctr"/>
                </a:tc>
              </a:tr>
              <a:tr h="171450">
                <a:tc vMerge="1">
                  <a:txBody>
                    <a:bodyPr/>
                    <a:lstStyle/>
                    <a:p>
                      <a:pPr algn="ctr">
                        <a:lnSpc>
                          <a:spcPct val="150000"/>
                        </a:lnSpc>
                        <a:spcAft>
                          <a:spcPts val="0"/>
                        </a:spcAft>
                      </a:pPr>
                      <a:endParaRPr lang="zh-CN" sz="16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zh-CN" sz="1800" kern="100" dirty="0">
                          <a:effectLst/>
                        </a:rPr>
                        <a:t>路段数量</a:t>
                      </a:r>
                      <a:endParaRPr lang="zh-CN" sz="18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800" kern="100" dirty="0">
                          <a:effectLst/>
                        </a:rPr>
                        <a:t>180,350</a:t>
                      </a:r>
                      <a:endParaRPr lang="zh-CN" sz="1800" kern="100" dirty="0">
                        <a:effectLst/>
                        <a:latin typeface="Times New Roman"/>
                        <a:ea typeface="宋体"/>
                        <a:cs typeface="Times New Roman"/>
                      </a:endParaRPr>
                    </a:p>
                  </a:txBody>
                  <a:tcPr marL="68580" marR="68580" marT="0" marB="0" anchor="ctr"/>
                </a:tc>
              </a:tr>
              <a:tr h="171450">
                <a:tc vMerge="1">
                  <a:txBody>
                    <a:bodyPr/>
                    <a:lstStyle/>
                    <a:p>
                      <a:endParaRPr lang="zh-CN" altLang="en-US"/>
                    </a:p>
                  </a:txBody>
                  <a:tcPr/>
                </a:tc>
                <a:tc>
                  <a:txBody>
                    <a:bodyPr/>
                    <a:lstStyle/>
                    <a:p>
                      <a:pPr algn="ctr">
                        <a:lnSpc>
                          <a:spcPct val="150000"/>
                        </a:lnSpc>
                        <a:spcAft>
                          <a:spcPts val="0"/>
                        </a:spcAft>
                      </a:pPr>
                      <a:r>
                        <a:rPr lang="zh-CN" sz="1800" kern="100">
                          <a:effectLst/>
                        </a:rPr>
                        <a:t>道路节点数量</a:t>
                      </a:r>
                      <a:endParaRPr lang="zh-CN" sz="18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800" kern="100">
                          <a:effectLst/>
                        </a:rPr>
                        <a:t>132,273</a:t>
                      </a:r>
                      <a:endParaRPr lang="zh-CN" sz="1800" kern="100">
                        <a:effectLst/>
                        <a:latin typeface="Times New Roman"/>
                        <a:ea typeface="宋体"/>
                        <a:cs typeface="Times New Roman"/>
                      </a:endParaRPr>
                    </a:p>
                  </a:txBody>
                  <a:tcPr marL="68580" marR="68580" marT="0" marB="0" anchor="ctr"/>
                </a:tc>
              </a:tr>
              <a:tr h="171450">
                <a:tc rowSpan="2">
                  <a:txBody>
                    <a:bodyPr/>
                    <a:lstStyle/>
                    <a:p>
                      <a:pPr algn="ctr">
                        <a:lnSpc>
                          <a:spcPct val="150000"/>
                        </a:lnSpc>
                        <a:spcAft>
                          <a:spcPts val="0"/>
                        </a:spcAft>
                      </a:pPr>
                      <a:r>
                        <a:rPr lang="zh-CN" sz="1800" kern="100">
                          <a:effectLst/>
                        </a:rPr>
                        <a:t>交通异常报告</a:t>
                      </a:r>
                      <a:endParaRPr lang="zh-CN" sz="18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zh-CN" sz="1800" kern="100">
                          <a:effectLst/>
                        </a:rPr>
                        <a:t>采集时间</a:t>
                      </a:r>
                      <a:endParaRPr lang="zh-CN" sz="18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800" kern="100" dirty="0">
                          <a:effectLst/>
                        </a:rPr>
                        <a:t>2011</a:t>
                      </a:r>
                      <a:r>
                        <a:rPr lang="zh-CN" sz="1800" kern="100" dirty="0">
                          <a:effectLst/>
                        </a:rPr>
                        <a:t>年</a:t>
                      </a:r>
                      <a:r>
                        <a:rPr lang="en-US" sz="1800" kern="100" dirty="0">
                          <a:effectLst/>
                        </a:rPr>
                        <a:t>11</a:t>
                      </a:r>
                      <a:r>
                        <a:rPr lang="zh-CN" sz="1800" kern="100" dirty="0">
                          <a:effectLst/>
                        </a:rPr>
                        <a:t>月</a:t>
                      </a:r>
                      <a:r>
                        <a:rPr lang="en-US" sz="1800" kern="100" dirty="0">
                          <a:effectLst/>
                        </a:rPr>
                        <a:t>21</a:t>
                      </a:r>
                      <a:r>
                        <a:rPr lang="zh-CN" sz="1800" kern="100" dirty="0">
                          <a:effectLst/>
                        </a:rPr>
                        <a:t>日</a:t>
                      </a:r>
                      <a:r>
                        <a:rPr lang="en-US" sz="1800" kern="100" dirty="0" smtClean="0">
                          <a:effectLst/>
                        </a:rPr>
                        <a:t>~</a:t>
                      </a:r>
                    </a:p>
                    <a:p>
                      <a:pPr algn="ctr">
                        <a:lnSpc>
                          <a:spcPct val="150000"/>
                        </a:lnSpc>
                        <a:spcAft>
                          <a:spcPts val="0"/>
                        </a:spcAft>
                      </a:pPr>
                      <a:r>
                        <a:rPr lang="en-US" sz="1800" kern="100" dirty="0" smtClean="0">
                          <a:effectLst/>
                        </a:rPr>
                        <a:t>2011</a:t>
                      </a:r>
                      <a:r>
                        <a:rPr lang="zh-CN" sz="1800" kern="100" dirty="0">
                          <a:effectLst/>
                        </a:rPr>
                        <a:t>年</a:t>
                      </a:r>
                      <a:r>
                        <a:rPr lang="en-US" sz="1800" kern="100" dirty="0">
                          <a:effectLst/>
                        </a:rPr>
                        <a:t>11</a:t>
                      </a:r>
                      <a:r>
                        <a:rPr lang="zh-CN" sz="1800" kern="100" dirty="0">
                          <a:effectLst/>
                        </a:rPr>
                        <a:t>月</a:t>
                      </a:r>
                      <a:r>
                        <a:rPr lang="en-US" sz="1800" kern="100" dirty="0">
                          <a:effectLst/>
                        </a:rPr>
                        <a:t>30</a:t>
                      </a:r>
                      <a:r>
                        <a:rPr lang="zh-CN" sz="1800" kern="100" dirty="0">
                          <a:effectLst/>
                        </a:rPr>
                        <a:t>日</a:t>
                      </a:r>
                      <a:endParaRPr lang="zh-CN" sz="1800" kern="100" dirty="0">
                        <a:effectLst/>
                        <a:latin typeface="Times New Roman"/>
                        <a:ea typeface="宋体"/>
                        <a:cs typeface="Times New Roman"/>
                      </a:endParaRPr>
                    </a:p>
                  </a:txBody>
                  <a:tcPr marL="68580" marR="68580" marT="0" marB="0" anchor="ctr"/>
                </a:tc>
              </a:tr>
              <a:tr h="44450">
                <a:tc vMerge="1">
                  <a:txBody>
                    <a:bodyPr/>
                    <a:lstStyle/>
                    <a:p>
                      <a:endParaRPr lang="zh-CN" altLang="en-US"/>
                    </a:p>
                  </a:txBody>
                  <a:tcPr/>
                </a:tc>
                <a:tc>
                  <a:txBody>
                    <a:bodyPr/>
                    <a:lstStyle/>
                    <a:p>
                      <a:pPr algn="ctr">
                        <a:lnSpc>
                          <a:spcPct val="150000"/>
                        </a:lnSpc>
                        <a:spcAft>
                          <a:spcPts val="0"/>
                        </a:spcAft>
                      </a:pPr>
                      <a:r>
                        <a:rPr lang="zh-CN" sz="1800" kern="100">
                          <a:effectLst/>
                        </a:rPr>
                        <a:t>交通事故平均数量</a:t>
                      </a:r>
                      <a:endParaRPr lang="zh-CN" sz="18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800" kern="100" dirty="0">
                          <a:effectLst/>
                        </a:rPr>
                        <a:t>19</a:t>
                      </a:r>
                      <a:endParaRPr lang="zh-CN" sz="1800" kern="100" dirty="0">
                        <a:effectLst/>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842047511"/>
      </p:ext>
    </p:extLst>
  </p:cSld>
  <p:clrMapOvr>
    <a:masterClrMapping/>
  </p:clrMapOvr>
  <mc:AlternateContent xmlns:mc="http://schemas.openxmlformats.org/markup-compatibility/2006" xmlns:p14="http://schemas.microsoft.com/office/powerpoint/2010/main">
    <mc:Choice Requires="p14">
      <p:transition spd="slow" p14:dur="2000" advTm="6937"/>
    </mc:Choice>
    <mc:Fallback xmlns="">
      <p:transition spd="slow" advTm="693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实验结果与参数分析</a:t>
            </a:r>
            <a:endParaRPr lang="zh-CN" altLang="en-US" dirty="0"/>
          </a:p>
        </p:txBody>
      </p:sp>
      <p:sp>
        <p:nvSpPr>
          <p:cNvPr id="3" name="内容占位符 2"/>
          <p:cNvSpPr>
            <a:spLocks noGrp="1"/>
          </p:cNvSpPr>
          <p:nvPr>
            <p:ph idx="1"/>
          </p:nvPr>
        </p:nvSpPr>
        <p:spPr>
          <a:xfrm>
            <a:off x="467544" y="1261944"/>
            <a:ext cx="8229600" cy="582880"/>
          </a:xfrm>
        </p:spPr>
        <p:txBody>
          <a:bodyPr/>
          <a:lstStyle/>
          <a:p>
            <a:pPr>
              <a:lnSpc>
                <a:spcPct val="120000"/>
              </a:lnSpc>
              <a:defRPr/>
            </a:pPr>
            <a:r>
              <a:rPr lang="zh-CN" altLang="en-US" sz="2400" dirty="0" smtClean="0"/>
              <a:t>其它道路交通</a:t>
            </a:r>
            <a:r>
              <a:rPr lang="zh-CN" altLang="en-US" sz="2400" dirty="0" smtClean="0">
                <a:solidFill>
                  <a:schemeClr val="dk1"/>
                </a:solidFill>
              </a:rPr>
              <a:t>异常</a:t>
            </a:r>
            <a:r>
              <a:rPr lang="zh-CN" altLang="en-US" sz="2400" dirty="0">
                <a:solidFill>
                  <a:schemeClr val="dk1"/>
                </a:solidFill>
              </a:rPr>
              <a:t>检测</a:t>
            </a:r>
            <a:r>
              <a:rPr lang="zh-CN" altLang="en-US" sz="2400" dirty="0" smtClean="0">
                <a:solidFill>
                  <a:schemeClr val="dk1"/>
                </a:solidFill>
              </a:rPr>
              <a:t>方法</a:t>
            </a:r>
            <a:endParaRPr lang="en-US" altLang="zh-CN" sz="2400" dirty="0" smtClean="0"/>
          </a:p>
          <a:p>
            <a:pPr marL="0" indent="0">
              <a:lnSpc>
                <a:spcPct val="120000"/>
              </a:lnSpc>
              <a:buNone/>
              <a:defRPr/>
            </a:pPr>
            <a:endParaRPr lang="en-US" altLang="zh-CN" sz="2400" dirty="0" smtClean="0"/>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a:ln>
                  <a:solidFill>
                    <a:schemeClr val="bg1"/>
                  </a:solidFill>
                </a:ln>
                <a:solidFill>
                  <a:schemeClr val="bg1"/>
                </a:solidFill>
              </a:rPr>
              <a:t>异常检测</a:t>
            </a: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18</a:t>
            </a:fld>
            <a:endParaRPr lang="en-US" altLang="ko-KR"/>
          </a:p>
        </p:txBody>
      </p:sp>
      <p:graphicFrame>
        <p:nvGraphicFramePr>
          <p:cNvPr id="12" name="表格 11"/>
          <p:cNvGraphicFramePr>
            <a:graphicFrameLocks noGrp="1"/>
          </p:cNvGraphicFramePr>
          <p:nvPr>
            <p:extLst>
              <p:ext uri="{D42A27DB-BD31-4B8C-83A1-F6EECF244321}">
                <p14:modId xmlns:p14="http://schemas.microsoft.com/office/powerpoint/2010/main" val="841816981"/>
              </p:ext>
            </p:extLst>
          </p:nvPr>
        </p:nvGraphicFramePr>
        <p:xfrm>
          <a:off x="673223" y="2427704"/>
          <a:ext cx="8219257" cy="2949761"/>
        </p:xfrm>
        <a:graphic>
          <a:graphicData uri="http://schemas.openxmlformats.org/drawingml/2006/table">
            <a:tbl>
              <a:tblPr firstRow="1" bandRow="1">
                <a:tableStyleId>{5C22544A-7EE6-4342-B048-85BDC9FD1C3A}</a:tableStyleId>
              </a:tblPr>
              <a:tblGrid>
                <a:gridCol w="1032476"/>
                <a:gridCol w="1627737"/>
                <a:gridCol w="2779522"/>
                <a:gridCol w="2779522"/>
              </a:tblGrid>
              <a:tr h="149736">
                <a:tc>
                  <a:txBody>
                    <a:bodyPr/>
                    <a:lstStyle/>
                    <a:p>
                      <a:pPr algn="l"/>
                      <a:r>
                        <a:rPr lang="zh-CN" altLang="en-US" sz="1800" dirty="0" smtClean="0"/>
                        <a:t>分类</a:t>
                      </a:r>
                      <a:endParaRPr lang="zh-CN" altLang="en-US" sz="1800" dirty="0"/>
                    </a:p>
                  </a:txBody>
                  <a:tcPr anchor="ctr"/>
                </a:tc>
                <a:tc>
                  <a:txBody>
                    <a:bodyPr/>
                    <a:lstStyle/>
                    <a:p>
                      <a:pPr algn="l"/>
                      <a:r>
                        <a:rPr lang="zh-CN" altLang="en-US" sz="1800" dirty="0" smtClean="0"/>
                        <a:t>名称</a:t>
                      </a:r>
                      <a:endParaRPr lang="zh-CN" altLang="en-US"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方法</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缺陷（特点）</a:t>
                      </a:r>
                    </a:p>
                  </a:txBody>
                  <a:tcPr anchor="ctr"/>
                </a:tc>
              </a:tr>
              <a:tr h="1120961">
                <a:tc>
                  <a:txBody>
                    <a:bodyPr/>
                    <a:lstStyle/>
                    <a:p>
                      <a:pPr algn="l"/>
                      <a:r>
                        <a:rPr lang="zh-CN" altLang="en-US" sz="1800" kern="1200" dirty="0" smtClean="0">
                          <a:solidFill>
                            <a:schemeClr val="dk1"/>
                          </a:solidFill>
                          <a:latin typeface="+mn-lt"/>
                          <a:ea typeface="+mn-ea"/>
                          <a:cs typeface="+mn-cs"/>
                        </a:rPr>
                        <a:t>基于</a:t>
                      </a:r>
                      <a:r>
                        <a:rPr lang="zh-CN" altLang="en-US" sz="1800" kern="1200" dirty="0" smtClean="0">
                          <a:solidFill>
                            <a:srgbClr val="C00000"/>
                          </a:solidFill>
                          <a:latin typeface="+mn-lt"/>
                          <a:ea typeface="+mn-ea"/>
                          <a:cs typeface="+mn-cs"/>
                        </a:rPr>
                        <a:t>区域</a:t>
                      </a:r>
                      <a:r>
                        <a:rPr lang="zh-CN" altLang="en-US" sz="1800" kern="1200" dirty="0" smtClean="0">
                          <a:solidFill>
                            <a:schemeClr val="dk1"/>
                          </a:solidFill>
                          <a:latin typeface="+mn-lt"/>
                          <a:ea typeface="+mn-ea"/>
                          <a:cs typeface="+mn-cs"/>
                        </a:rPr>
                        <a:t>的</a:t>
                      </a:r>
                      <a:r>
                        <a:rPr lang="zh-CN" altLang="en-US" sz="1800" kern="1200" dirty="0" smtClean="0">
                          <a:solidFill>
                            <a:schemeClr val="dk1"/>
                          </a:solidFill>
                          <a:latin typeface="+mn-lt"/>
                          <a:ea typeface="+mn-ea"/>
                          <a:cs typeface="+mn-cs"/>
                        </a:rPr>
                        <a:t>方法</a:t>
                      </a:r>
                      <a:endParaRPr lang="en-US" altLang="zh-CN" sz="1800" kern="1200" dirty="0" smtClean="0">
                        <a:solidFill>
                          <a:schemeClr val="dk1"/>
                        </a:solidFill>
                        <a:latin typeface="+mn-lt"/>
                        <a:ea typeface="+mn-ea"/>
                        <a:cs typeface="+mn-cs"/>
                      </a:endParaRPr>
                    </a:p>
                  </a:txBody>
                  <a:tcPr anchor="ctr"/>
                </a:tc>
                <a:tc>
                  <a:txBody>
                    <a:bodyPr/>
                    <a:lstStyle/>
                    <a:p>
                      <a:pPr algn="l"/>
                      <a:r>
                        <a:rPr lang="en-US" altLang="zh-CN" sz="1800" dirty="0" smtClean="0">
                          <a:latin typeface="Times New Roman" pitchFamily="18" charset="0"/>
                          <a:cs typeface="Times New Roman" pitchFamily="18" charset="0"/>
                        </a:rPr>
                        <a:t>ICDM2012</a:t>
                      </a:r>
                      <a:endParaRPr lang="zh-CN" altLang="en-US" sz="1800" dirty="0" smtClean="0">
                        <a:latin typeface="Times New Roman" pitchFamily="18" charset="0"/>
                        <a:cs typeface="Times New Roman" pitchFamily="18" charset="0"/>
                      </a:endParaRPr>
                    </a:p>
                    <a:p>
                      <a:pPr algn="l"/>
                      <a:r>
                        <a:rPr lang="en-US" altLang="zh-CN" sz="1800" dirty="0" smtClean="0">
                          <a:solidFill>
                            <a:schemeClr val="bg2">
                              <a:lumMod val="10000"/>
                            </a:schemeClr>
                          </a:solidFill>
                          <a:latin typeface="Times New Roman" pitchFamily="18" charset="0"/>
                          <a:ea typeface="Microsoft JhengHei" pitchFamily="34" charset="-120"/>
                          <a:cs typeface="Times New Roman" pitchFamily="18" charset="0"/>
                        </a:rPr>
                        <a:t>SIGKDD2011</a:t>
                      </a:r>
                      <a:endParaRPr lang="zh-CN" altLang="en-US" sz="1800" dirty="0" smtClean="0">
                        <a:solidFill>
                          <a:schemeClr val="bg2">
                            <a:lumMod val="10000"/>
                          </a:schemeClr>
                        </a:solidFill>
                        <a:latin typeface="Times New Roman" pitchFamily="18" charset="0"/>
                        <a:ea typeface="Microsoft JhengHei" pitchFamily="34" charset="-120"/>
                        <a:cs typeface="Times New Roman" pitchFamily="18" charset="0"/>
                      </a:endParaRPr>
                    </a:p>
                    <a:p>
                      <a:pPr algn="l"/>
                      <a:r>
                        <a:rPr lang="en-US" altLang="zh-CN" sz="1800" dirty="0" smtClean="0">
                          <a:solidFill>
                            <a:schemeClr val="bg2">
                              <a:lumMod val="10000"/>
                            </a:schemeClr>
                          </a:solidFill>
                          <a:latin typeface="Times New Roman" pitchFamily="18" charset="0"/>
                          <a:ea typeface="Microsoft JhengHei" pitchFamily="34" charset="-120"/>
                          <a:cs typeface="Times New Roman" pitchFamily="18" charset="0"/>
                        </a:rPr>
                        <a:t>ADMA2011</a:t>
                      </a:r>
                      <a:endParaRPr lang="zh-CN" altLang="en-US" sz="1800" kern="1200" dirty="0" smtClean="0">
                        <a:solidFill>
                          <a:schemeClr val="dk1"/>
                        </a:solidFill>
                        <a:latin typeface="+mn-lt"/>
                        <a:ea typeface="+mn-ea"/>
                        <a:cs typeface="+mn-cs"/>
                      </a:endParaRPr>
                    </a:p>
                  </a:txBody>
                  <a:tcPr anchor="ctr"/>
                </a:tc>
                <a:tc>
                  <a:txBody>
                    <a:bodyPr/>
                    <a:lstStyle/>
                    <a:p>
                      <a:pPr algn="l"/>
                      <a:r>
                        <a:rPr lang="zh-CN" altLang="en-US" sz="1800" kern="1200" dirty="0" smtClean="0">
                          <a:solidFill>
                            <a:schemeClr val="dk1"/>
                          </a:solidFill>
                          <a:latin typeface="+mn-lt"/>
                          <a:ea typeface="+mn-ea"/>
                          <a:cs typeface="+mn-cs"/>
                        </a:rPr>
                        <a:t>主成</a:t>
                      </a:r>
                      <a:r>
                        <a:rPr lang="zh-CN" altLang="en-US" sz="1800" kern="1200" dirty="0" smtClean="0">
                          <a:solidFill>
                            <a:schemeClr val="dk1"/>
                          </a:solidFill>
                          <a:latin typeface="+mn-lt"/>
                          <a:ea typeface="+mn-ea"/>
                          <a:cs typeface="+mn-cs"/>
                        </a:rPr>
                        <a:t>分分析，</a:t>
                      </a:r>
                    </a:p>
                    <a:p>
                      <a:pPr algn="l"/>
                      <a:r>
                        <a:rPr lang="zh-CN" altLang="en-US" sz="1800" kern="1200" dirty="0" smtClean="0">
                          <a:solidFill>
                            <a:schemeClr val="dk1"/>
                          </a:solidFill>
                          <a:latin typeface="+mn-lt"/>
                          <a:ea typeface="+mn-ea"/>
                          <a:cs typeface="+mn-cs"/>
                        </a:rPr>
                        <a:t>基于距离的检测，</a:t>
                      </a:r>
                    </a:p>
                    <a:p>
                      <a:pPr algn="l"/>
                      <a:r>
                        <a:rPr lang="zh-CN" altLang="en-US" sz="1800" kern="1200" dirty="0" smtClean="0">
                          <a:solidFill>
                            <a:schemeClr val="dk1"/>
                          </a:solidFill>
                          <a:latin typeface="+mn-lt"/>
                          <a:ea typeface="+mn-ea"/>
                          <a:cs typeface="+mn-cs"/>
                        </a:rPr>
                        <a:t>似然比检验</a:t>
                      </a:r>
                      <a:endParaRPr lang="zh-CN" altLang="en-US" sz="18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lt"/>
                          <a:ea typeface="+mn-ea"/>
                          <a:cs typeface="+mn-cs"/>
                        </a:rPr>
                        <a:t>空间检测粒度太大，结果不够准确</a:t>
                      </a:r>
                    </a:p>
                    <a:p>
                      <a:pPr algn="l"/>
                      <a:endParaRPr lang="zh-CN" altLang="en-US" sz="1800" kern="1200" dirty="0">
                        <a:solidFill>
                          <a:schemeClr val="dk1"/>
                        </a:solidFill>
                        <a:latin typeface="+mn-lt"/>
                        <a:ea typeface="+mn-ea"/>
                        <a:cs typeface="+mn-cs"/>
                      </a:endParaRPr>
                    </a:p>
                  </a:txBody>
                  <a:tcPr anchor="ctr"/>
                </a:tc>
              </a:tr>
              <a:tr h="731520">
                <a:tc rowSpan="2">
                  <a:txBody>
                    <a:bodyPr/>
                    <a:lstStyle/>
                    <a:p>
                      <a:pPr marL="0" indent="0" algn="l">
                        <a:buFont typeface="Arial" pitchFamily="34" charset="0"/>
                        <a:buNone/>
                      </a:pPr>
                      <a:r>
                        <a:rPr lang="zh-CN" altLang="en-US" sz="1800" kern="1200" dirty="0" smtClean="0">
                          <a:solidFill>
                            <a:schemeClr val="dk1"/>
                          </a:solidFill>
                          <a:latin typeface="+mn-lt"/>
                          <a:ea typeface="+mn-ea"/>
                          <a:cs typeface="+mn-cs"/>
                        </a:rPr>
                        <a:t>基于</a:t>
                      </a:r>
                      <a:r>
                        <a:rPr lang="zh-CN" altLang="en-US" sz="1800" kern="1200" dirty="0" smtClean="0">
                          <a:solidFill>
                            <a:srgbClr val="C00000"/>
                          </a:solidFill>
                          <a:latin typeface="+mn-lt"/>
                          <a:ea typeface="+mn-ea"/>
                          <a:cs typeface="+mn-cs"/>
                        </a:rPr>
                        <a:t>道路</a:t>
                      </a:r>
                      <a:r>
                        <a:rPr lang="zh-CN" altLang="en-US" sz="1800" kern="1200" dirty="0" smtClean="0">
                          <a:solidFill>
                            <a:schemeClr val="dk1"/>
                          </a:solidFill>
                          <a:latin typeface="+mn-lt"/>
                          <a:ea typeface="+mn-ea"/>
                          <a:cs typeface="+mn-cs"/>
                        </a:rPr>
                        <a:t>的方法</a:t>
                      </a:r>
                      <a:endParaRPr lang="en-US" altLang="zh-CN" sz="1800" kern="1200" dirty="0" smtClean="0">
                        <a:solidFill>
                          <a:schemeClr val="dk1"/>
                        </a:solidFill>
                        <a:latin typeface="+mn-lt"/>
                        <a:ea typeface="+mn-ea"/>
                        <a:cs typeface="+mn-cs"/>
                      </a:endParaRPr>
                    </a:p>
                  </a:txBody>
                  <a:tcPr anchor="ctr"/>
                </a:tc>
                <a:tc>
                  <a:txBody>
                    <a:bodyPr/>
                    <a:lstStyle/>
                    <a:p>
                      <a:pPr algn="l"/>
                      <a:r>
                        <a:rPr lang="en-US" altLang="zh-CN" sz="1800" kern="1200" dirty="0" smtClean="0">
                          <a:solidFill>
                            <a:schemeClr val="bg2">
                              <a:lumMod val="10000"/>
                            </a:schemeClr>
                          </a:solidFill>
                          <a:latin typeface="Times New Roman" pitchFamily="18" charset="0"/>
                          <a:ea typeface="Microsoft JhengHei" pitchFamily="34" charset="-120"/>
                          <a:cs typeface="Times New Roman" pitchFamily="18" charset="0"/>
                        </a:rPr>
                        <a:t>ICDE2009</a:t>
                      </a:r>
                      <a:endParaRPr lang="zh-CN" altLang="en-US" sz="1800" kern="1200" dirty="0" smtClean="0">
                        <a:solidFill>
                          <a:schemeClr val="bg2">
                            <a:lumMod val="10000"/>
                          </a:schemeClr>
                        </a:solidFill>
                        <a:latin typeface="Times New Roman" pitchFamily="18" charset="0"/>
                        <a:ea typeface="Microsoft JhengHei" pitchFamily="34" charset="-120"/>
                        <a:cs typeface="Times New Roman" pitchFamily="18" charset="0"/>
                      </a:endParaRPr>
                    </a:p>
                  </a:txBody>
                  <a:tcPr anchor="ctr"/>
                </a:tc>
                <a:tc>
                  <a:txBody>
                    <a:bodyPr/>
                    <a:lstStyle/>
                    <a:p>
                      <a:pPr algn="l"/>
                      <a:r>
                        <a:rPr lang="zh-CN" altLang="en-US" sz="1800" kern="1200" dirty="0" smtClean="0">
                          <a:solidFill>
                            <a:schemeClr val="dk1"/>
                          </a:solidFill>
                          <a:latin typeface="+mn-lt"/>
                          <a:ea typeface="+mn-ea"/>
                          <a:cs typeface="+mn-cs"/>
                        </a:rPr>
                        <a:t>与</a:t>
                      </a:r>
                      <a:r>
                        <a:rPr lang="zh-CN" altLang="en-US" sz="1800" kern="1200" dirty="0" smtClean="0">
                          <a:solidFill>
                            <a:schemeClr val="dk1"/>
                          </a:solidFill>
                          <a:latin typeface="+mn-lt"/>
                          <a:ea typeface="+mn-ea"/>
                          <a:cs typeface="+mn-cs"/>
                        </a:rPr>
                        <a:t>其它</a:t>
                      </a:r>
                      <a:r>
                        <a:rPr lang="zh-CN" altLang="en-US" sz="1800" kern="1200" dirty="0" smtClean="0">
                          <a:solidFill>
                            <a:schemeClr val="dk1"/>
                          </a:solidFill>
                          <a:latin typeface="+mn-lt"/>
                          <a:ea typeface="+mn-ea"/>
                          <a:cs typeface="+mn-cs"/>
                        </a:rPr>
                        <a:t>道路比较</a:t>
                      </a:r>
                      <a:endParaRPr lang="zh-CN" altLang="en-US" sz="1800" kern="1200" dirty="0" smtClean="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lt"/>
                          <a:ea typeface="+mn-ea"/>
                          <a:cs typeface="+mn-cs"/>
                        </a:rPr>
                        <a:t>对比所有道路，时间复杂度</a:t>
                      </a:r>
                      <a:r>
                        <a:rPr lang="zh-CN" altLang="en-US" sz="1800" kern="1200" dirty="0" smtClean="0">
                          <a:solidFill>
                            <a:schemeClr val="dk1"/>
                          </a:solidFill>
                          <a:latin typeface="+mn-lt"/>
                          <a:ea typeface="+mn-ea"/>
                          <a:cs typeface="+mn-cs"/>
                        </a:rPr>
                        <a:t>高</a:t>
                      </a:r>
                      <a:endParaRPr lang="en-US" altLang="zh-CN" sz="1800" kern="1200" dirty="0" smtClean="0">
                        <a:solidFill>
                          <a:schemeClr val="dk1"/>
                        </a:solidFill>
                        <a:latin typeface="+mn-lt"/>
                        <a:ea typeface="+mn-ea"/>
                        <a:cs typeface="+mn-cs"/>
                      </a:endParaRPr>
                    </a:p>
                  </a:txBody>
                  <a:tcPr anchor="ctr"/>
                </a:tc>
              </a:tr>
              <a:tr h="731520">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bg2">
                              <a:lumMod val="10000"/>
                            </a:schemeClr>
                          </a:solidFill>
                          <a:latin typeface="Times New Roman" pitchFamily="18" charset="0"/>
                          <a:ea typeface="Microsoft JhengHei" pitchFamily="34" charset="-120"/>
                          <a:cs typeface="Times New Roman" pitchFamily="18" charset="0"/>
                        </a:rPr>
                        <a:t>SPIE2015</a:t>
                      </a:r>
                      <a:endParaRPr lang="zh-CN" altLang="en-US" sz="1800" kern="1200" dirty="0" smtClean="0">
                        <a:solidFill>
                          <a:schemeClr val="bg2">
                            <a:lumMod val="10000"/>
                          </a:schemeClr>
                        </a:solidFill>
                        <a:latin typeface="Times New Roman" pitchFamily="18" charset="0"/>
                        <a:ea typeface="Microsoft JhengHei" pitchFamily="34" charset="-120"/>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lt"/>
                          <a:ea typeface="+mn-ea"/>
                          <a:cs typeface="+mn-cs"/>
                        </a:rPr>
                        <a:t>与历史流量比较</a:t>
                      </a:r>
                      <a:endParaRPr lang="en-US" altLang="zh-CN" sz="1800" kern="1200" dirty="0" smtClean="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lt"/>
                          <a:ea typeface="+mn-ea"/>
                          <a:cs typeface="+mn-cs"/>
                        </a:rPr>
                        <a:t>仅考虑历史流量，若数据波动性强，易误报</a:t>
                      </a:r>
                      <a:endParaRPr lang="en-US" altLang="zh-CN" sz="1800" kern="1200" dirty="0" smtClean="0">
                        <a:solidFill>
                          <a:schemeClr val="dk1"/>
                        </a:solidFill>
                        <a:latin typeface="+mn-lt"/>
                        <a:ea typeface="+mn-ea"/>
                        <a:cs typeface="+mn-cs"/>
                      </a:endParaRPr>
                    </a:p>
                  </a:txBody>
                  <a:tcPr anchor="ctr"/>
                </a:tc>
              </a:tr>
            </a:tbl>
          </a:graphicData>
        </a:graphic>
      </p:graphicFrame>
      <p:grpSp>
        <p:nvGrpSpPr>
          <p:cNvPr id="7" name="组 6"/>
          <p:cNvGrpSpPr/>
          <p:nvPr/>
        </p:nvGrpSpPr>
        <p:grpSpPr>
          <a:xfrm>
            <a:off x="1691680" y="2885594"/>
            <a:ext cx="1594318" cy="2343606"/>
            <a:chOff x="1691680" y="2885594"/>
            <a:chExt cx="1594318" cy="2343606"/>
          </a:xfrm>
        </p:grpSpPr>
        <p:sp>
          <p:nvSpPr>
            <p:cNvPr id="13" name="圆角矩形 12"/>
            <p:cNvSpPr/>
            <p:nvPr/>
          </p:nvSpPr>
          <p:spPr bwMode="auto">
            <a:xfrm>
              <a:off x="1691680" y="2885594"/>
              <a:ext cx="1584176" cy="360040"/>
            </a:xfrm>
            <a:prstGeom prst="round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1" name="圆角矩形 10"/>
            <p:cNvSpPr/>
            <p:nvPr/>
          </p:nvSpPr>
          <p:spPr bwMode="auto">
            <a:xfrm>
              <a:off x="1701822" y="4077072"/>
              <a:ext cx="1584176" cy="426109"/>
            </a:xfrm>
            <a:prstGeom prst="round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0" name="圆角矩形 9"/>
            <p:cNvSpPr/>
            <p:nvPr/>
          </p:nvSpPr>
          <p:spPr bwMode="auto">
            <a:xfrm>
              <a:off x="1691680" y="4797152"/>
              <a:ext cx="1584176" cy="432048"/>
            </a:xfrm>
            <a:prstGeom prst="round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grpSp>
    </p:spTree>
    <p:custDataLst>
      <p:tags r:id="rId1"/>
    </p:custDataLst>
    <p:extLst>
      <p:ext uri="{BB962C8B-B14F-4D97-AF65-F5344CB8AC3E}">
        <p14:creationId xmlns:p14="http://schemas.microsoft.com/office/powerpoint/2010/main" val="2826414348"/>
      </p:ext>
    </p:extLst>
  </p:cSld>
  <p:clrMapOvr>
    <a:masterClrMapping/>
  </p:clrMapOvr>
  <mc:AlternateContent xmlns:mc="http://schemas.openxmlformats.org/markup-compatibility/2006" xmlns:p14="http://schemas.microsoft.com/office/powerpoint/2010/main">
    <mc:Choice Requires="p14">
      <p:transition spd="slow" p14:dur="2000" advTm="10950"/>
    </mc:Choice>
    <mc:Fallback xmlns="">
      <p:transition spd="slow" advTm="10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异常检测评价方法</a:t>
            </a:r>
            <a:endParaRPr lang="zh-CN" altLang="en-US" dirty="0"/>
          </a:p>
        </p:txBody>
      </p:sp>
      <p:sp>
        <p:nvSpPr>
          <p:cNvPr id="3" name="内容占位符 2"/>
          <p:cNvSpPr>
            <a:spLocks noGrp="1"/>
          </p:cNvSpPr>
          <p:nvPr>
            <p:ph idx="1"/>
          </p:nvPr>
        </p:nvSpPr>
        <p:spPr>
          <a:xfrm>
            <a:off x="889248" y="1290955"/>
            <a:ext cx="4618856" cy="1345957"/>
          </a:xfrm>
        </p:spPr>
        <p:txBody>
          <a:bodyPr/>
          <a:lstStyle/>
          <a:p>
            <a:pPr>
              <a:lnSpc>
                <a:spcPct val="150000"/>
              </a:lnSpc>
            </a:pPr>
            <a:r>
              <a:rPr lang="zh-CN" altLang="en-US" sz="2400" dirty="0" smtClean="0"/>
              <a:t>准确率（</a:t>
            </a:r>
            <a:r>
              <a:rPr lang="en-US" altLang="zh-CN" sz="2400" b="1" dirty="0"/>
              <a:t>P</a:t>
            </a:r>
            <a:r>
              <a:rPr lang="en-US" altLang="zh-CN" sz="2400" dirty="0" smtClean="0"/>
              <a:t>recision</a:t>
            </a:r>
            <a:r>
              <a:rPr lang="zh-CN" altLang="en-US" sz="2400" dirty="0" smtClean="0"/>
              <a:t>）</a:t>
            </a:r>
            <a:endParaRPr lang="en-US" altLang="zh-CN" sz="2400" dirty="0"/>
          </a:p>
          <a:p>
            <a:pPr>
              <a:lnSpc>
                <a:spcPct val="150000"/>
              </a:lnSpc>
            </a:pPr>
            <a:r>
              <a:rPr lang="zh-CN" altLang="en-US" sz="2400" dirty="0" smtClean="0"/>
              <a:t>查全率（</a:t>
            </a:r>
            <a:r>
              <a:rPr lang="en-US" altLang="zh-CN" sz="2400" b="1" dirty="0"/>
              <a:t>R</a:t>
            </a:r>
            <a:r>
              <a:rPr lang="en-US" altLang="zh-CN" sz="2400" dirty="0" smtClean="0"/>
              <a:t>ecall</a:t>
            </a:r>
            <a:r>
              <a:rPr lang="zh-CN" altLang="en-US" sz="2400" dirty="0" smtClean="0"/>
              <a:t>）</a:t>
            </a:r>
            <a:endParaRPr lang="en-US" altLang="zh-CN" sz="2400" dirty="0"/>
          </a:p>
          <a:p>
            <a:pPr>
              <a:lnSpc>
                <a:spcPct val="150000"/>
              </a:lnSpc>
            </a:pPr>
            <a:r>
              <a:rPr lang="en-US" altLang="zh-CN" sz="2400" b="1" dirty="0" smtClean="0"/>
              <a:t>F</a:t>
            </a:r>
            <a:r>
              <a:rPr lang="en-US" altLang="zh-CN" sz="2400" b="1" baseline="-25000" dirty="0" smtClean="0"/>
              <a:t>1</a:t>
            </a:r>
            <a:r>
              <a:rPr lang="en-US" altLang="zh-CN" sz="2400" dirty="0" smtClean="0"/>
              <a:t>-Measure</a:t>
            </a:r>
            <a:endParaRPr lang="en-US" altLang="zh-CN" sz="2400" dirty="0"/>
          </a:p>
          <a:p>
            <a:pPr>
              <a:lnSpc>
                <a:spcPct val="150000"/>
              </a:lnSpc>
            </a:pPr>
            <a:endParaRPr lang="zh-CN" altLang="en-US" sz="2400" dirty="0"/>
          </a:p>
          <a:p>
            <a:pPr>
              <a:lnSpc>
                <a:spcPct val="150000"/>
              </a:lnSpc>
              <a:defRPr/>
            </a:pPr>
            <a:endParaRPr lang="en-US" altLang="zh-CN" sz="2400" dirty="0" smtClean="0"/>
          </a:p>
          <a:p>
            <a:pPr marL="0" indent="0">
              <a:lnSpc>
                <a:spcPct val="150000"/>
              </a:lnSpc>
              <a:buNone/>
              <a:defRPr/>
            </a:pPr>
            <a:endParaRPr lang="en-US" altLang="zh-CN" sz="2400" dirty="0" smtClean="0"/>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评价方法</a:t>
            </a:r>
            <a:endParaRPr lang="zh-CN" altLang="en-US" sz="2800" dirty="0">
              <a:ln>
                <a:solidFill>
                  <a:schemeClr val="bg1"/>
                </a:solidFill>
              </a:ln>
              <a:solidFill>
                <a:schemeClr val="bg1"/>
              </a:solidFill>
            </a:endParaRPr>
          </a:p>
        </p:txBody>
      </p:sp>
      <p:sp>
        <p:nvSpPr>
          <p:cNvPr id="6" name="灯片编号占位符 5"/>
          <p:cNvSpPr>
            <a:spLocks noGrp="1"/>
          </p:cNvSpPr>
          <p:nvPr>
            <p:ph type="sldNum" sz="quarter" idx="11"/>
          </p:nvPr>
        </p:nvSpPr>
        <p:spPr>
          <a:xfrm>
            <a:off x="3276600" y="6567263"/>
            <a:ext cx="2133600" cy="304800"/>
          </a:xfrm>
        </p:spPr>
        <p:txBody>
          <a:bodyPr/>
          <a:lstStyle/>
          <a:p>
            <a:fld id="{B951ACEE-0617-4ED1-A101-7075DE963784}" type="slidenum">
              <a:rPr lang="ko-KR" altLang="en-US" smtClean="0"/>
              <a:pPr/>
              <a:t>19</a:t>
            </a:fld>
            <a:endParaRPr lang="en-US" altLang="ko-KR"/>
          </a:p>
        </p:txBody>
      </p:sp>
      <p:graphicFrame>
        <p:nvGraphicFramePr>
          <p:cNvPr id="12" name="表格 11"/>
          <p:cNvGraphicFramePr>
            <a:graphicFrameLocks noGrp="1"/>
          </p:cNvGraphicFramePr>
          <p:nvPr>
            <p:extLst>
              <p:ext uri="{D42A27DB-BD31-4B8C-83A1-F6EECF244321}">
                <p14:modId xmlns:p14="http://schemas.microsoft.com/office/powerpoint/2010/main" val="688211760"/>
              </p:ext>
            </p:extLst>
          </p:nvPr>
        </p:nvGraphicFramePr>
        <p:xfrm>
          <a:off x="971600" y="3607132"/>
          <a:ext cx="7200800" cy="1120140"/>
        </p:xfrm>
        <a:graphic>
          <a:graphicData uri="http://schemas.openxmlformats.org/drawingml/2006/table">
            <a:tbl>
              <a:tblPr>
                <a:tableStyleId>{616DA210-FB5B-4158-B5E0-FEB733F419BA}</a:tableStyleId>
              </a:tblPr>
              <a:tblGrid>
                <a:gridCol w="1733368"/>
                <a:gridCol w="2803136"/>
                <a:gridCol w="2664296"/>
              </a:tblGrid>
              <a:tr h="0">
                <a:tc>
                  <a:txBody>
                    <a:bodyPr/>
                    <a:lstStyle/>
                    <a:p>
                      <a:endParaRPr lang="en-US" sz="2000" dirty="0">
                        <a:effectLst/>
                      </a:endParaRPr>
                    </a:p>
                  </a:txBody>
                  <a:tcPr marL="28575" marR="28575" marT="28575" marB="28575" anchor="ctr"/>
                </a:tc>
                <a:tc>
                  <a:txBody>
                    <a:bodyPr/>
                    <a:lstStyle/>
                    <a:p>
                      <a:r>
                        <a:rPr lang="zh-CN" altLang="en-US" sz="2000" dirty="0" smtClean="0">
                          <a:effectLst/>
                        </a:rPr>
                        <a:t>异常</a:t>
                      </a:r>
                      <a:endParaRPr lang="en-US" sz="2000" dirty="0">
                        <a:effectLst/>
                      </a:endParaRPr>
                    </a:p>
                  </a:txBody>
                  <a:tcPr marL="28575" marR="28575" marT="28575" marB="28575" anchor="ctr"/>
                </a:tc>
                <a:tc>
                  <a:txBody>
                    <a:bodyPr/>
                    <a:lstStyle/>
                    <a:p>
                      <a:r>
                        <a:rPr lang="zh-CN" altLang="en-US" sz="2000" dirty="0" smtClean="0"/>
                        <a:t>正常</a:t>
                      </a:r>
                      <a:endParaRPr lang="zh-CN" altLang="en-US" sz="2000" dirty="0"/>
                    </a:p>
                  </a:txBody>
                  <a:tcPr/>
                </a:tc>
              </a:tr>
              <a:tr h="0">
                <a:tc>
                  <a:txBody>
                    <a:bodyPr/>
                    <a:lstStyle/>
                    <a:p>
                      <a:r>
                        <a:rPr lang="zh-CN" altLang="en-US" sz="2000" dirty="0" smtClean="0">
                          <a:effectLst/>
                        </a:rPr>
                        <a:t>检测到</a:t>
                      </a:r>
                      <a:endParaRPr lang="en-US" sz="2000" dirty="0">
                        <a:effectLst/>
                      </a:endParaRPr>
                    </a:p>
                  </a:txBody>
                  <a:tcPr marL="28575" marR="28575" marT="28575" marB="28575" anchor="ctr"/>
                </a:tc>
                <a:tc>
                  <a:txBody>
                    <a:bodyPr/>
                    <a:lstStyle/>
                    <a:p>
                      <a:r>
                        <a:rPr lang="en-US" sz="2000" dirty="0">
                          <a:effectLst/>
                        </a:rPr>
                        <a:t>true positives </a:t>
                      </a:r>
                      <a:r>
                        <a:rPr lang="en-US" sz="2000" dirty="0" smtClean="0">
                          <a:effectLst/>
                        </a:rPr>
                        <a:t>（</a:t>
                      </a:r>
                      <a:r>
                        <a:rPr lang="en-US" altLang="zh-CN" sz="2000" dirty="0" smtClean="0">
                          <a:effectLst/>
                        </a:rPr>
                        <a:t>TP</a:t>
                      </a:r>
                      <a:r>
                        <a:rPr lang="en-US" sz="2000" dirty="0" smtClean="0">
                          <a:effectLst/>
                        </a:rPr>
                        <a:t>）</a:t>
                      </a:r>
                      <a:endParaRPr lang="en-US" sz="2000" dirty="0">
                        <a:effectLst/>
                      </a:endParaRPr>
                    </a:p>
                  </a:txBody>
                  <a:tcPr marL="28575" marR="28575" marT="28575" marB="28575" anchor="ctr"/>
                </a:tc>
                <a:tc>
                  <a:txBody>
                    <a:bodyPr/>
                    <a:lstStyle/>
                    <a:p>
                      <a:r>
                        <a:rPr lang="en-US" sz="2000" dirty="0">
                          <a:effectLst/>
                        </a:rPr>
                        <a:t>false </a:t>
                      </a:r>
                      <a:r>
                        <a:rPr lang="en-US" sz="2000" dirty="0" err="1" smtClean="0">
                          <a:effectLst/>
                        </a:rPr>
                        <a:t>positives（FP</a:t>
                      </a:r>
                      <a:r>
                        <a:rPr lang="en-US" sz="2000" dirty="0" smtClean="0">
                          <a:effectLst/>
                        </a:rPr>
                        <a:t>）</a:t>
                      </a:r>
                      <a:endParaRPr lang="en-US" sz="2000" dirty="0">
                        <a:effectLst/>
                      </a:endParaRPr>
                    </a:p>
                  </a:txBody>
                  <a:tcPr marL="28575" marR="28575" marT="28575" marB="28575" anchor="ctr"/>
                </a:tc>
              </a:tr>
              <a:tr h="0">
                <a:tc>
                  <a:txBody>
                    <a:bodyPr/>
                    <a:lstStyle/>
                    <a:p>
                      <a:r>
                        <a:rPr lang="zh-CN" altLang="en-US" sz="2000" dirty="0" smtClean="0">
                          <a:effectLst/>
                        </a:rPr>
                        <a:t>未检测到</a:t>
                      </a:r>
                      <a:endParaRPr lang="en-US" sz="2000" dirty="0">
                        <a:effectLst/>
                      </a:endParaRPr>
                    </a:p>
                  </a:txBody>
                  <a:tcPr marL="28575" marR="28575" marT="28575" marB="28575" anchor="ctr"/>
                </a:tc>
                <a:tc>
                  <a:txBody>
                    <a:bodyPr/>
                    <a:lstStyle/>
                    <a:p>
                      <a:r>
                        <a:rPr lang="en-US" sz="2000" dirty="0">
                          <a:effectLst/>
                        </a:rPr>
                        <a:t>false </a:t>
                      </a:r>
                      <a:r>
                        <a:rPr lang="en-US" sz="2000" dirty="0" err="1" smtClean="0">
                          <a:effectLst/>
                        </a:rPr>
                        <a:t>negatives（FN</a:t>
                      </a:r>
                      <a:r>
                        <a:rPr lang="en-US" sz="2000" dirty="0" smtClean="0">
                          <a:effectLst/>
                        </a:rPr>
                        <a:t>）</a:t>
                      </a:r>
                      <a:endParaRPr lang="en-US" sz="2000" dirty="0">
                        <a:effectLst/>
                      </a:endParaRPr>
                    </a:p>
                  </a:txBody>
                  <a:tcPr marL="28575" marR="28575" marT="28575" marB="28575" anchor="ctr"/>
                </a:tc>
                <a:tc>
                  <a:txBody>
                    <a:bodyPr/>
                    <a:lstStyle/>
                    <a:p>
                      <a:r>
                        <a:rPr lang="en-US" sz="2000" dirty="0">
                          <a:effectLst/>
                        </a:rPr>
                        <a:t>true negatives </a:t>
                      </a:r>
                      <a:r>
                        <a:rPr lang="en-US" sz="2000" dirty="0" smtClean="0">
                          <a:effectLst/>
                        </a:rPr>
                        <a:t>（TN）</a:t>
                      </a:r>
                      <a:endParaRPr lang="en-US" sz="2000" dirty="0">
                        <a:effectLst/>
                      </a:endParaRPr>
                    </a:p>
                  </a:txBody>
                  <a:tcPr marL="28575" marR="28575" marT="28575" marB="28575" anchor="ctr"/>
                </a:tc>
              </a:tr>
            </a:tbl>
          </a:graphicData>
        </a:graphic>
      </p:graphicFrame>
      <mc:AlternateContent xmlns:mc="http://schemas.openxmlformats.org/markup-compatibility/2006">
        <mc:Choice xmlns:a14="http://schemas.microsoft.com/office/drawing/2010/main" Requires="a14">
          <p:sp>
            <p:nvSpPr>
              <p:cNvPr id="7" name="文本框 6"/>
              <p:cNvSpPr txBox="1"/>
              <p:nvPr/>
            </p:nvSpPr>
            <p:spPr>
              <a:xfrm>
                <a:off x="3342692" y="5159320"/>
                <a:ext cx="2093404" cy="78996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charset="0"/>
                        </a:rPr>
                        <m:t>𝑅</m:t>
                      </m:r>
                      <m:r>
                        <a:rPr lang="en-US" altLang="zh-CN" sz="2400" b="0" i="1" smtClean="0">
                          <a:latin typeface="Cambria Math" charset="0"/>
                        </a:rPr>
                        <m:t>=</m:t>
                      </m:r>
                      <m:f>
                        <m:fPr>
                          <m:ctrlPr>
                            <a:rPr lang="bg-BG" altLang="zh-CN" sz="2400" b="0" i="1" smtClean="0">
                              <a:latin typeface="Cambria Math" charset="0"/>
                            </a:rPr>
                          </m:ctrlPr>
                        </m:fPr>
                        <m:num>
                          <m:r>
                            <a:rPr lang="en-US" altLang="zh-CN" sz="2400" i="1">
                              <a:latin typeface="Cambria Math" charset="0"/>
                            </a:rPr>
                            <m:t>𝑇𝑃</m:t>
                          </m:r>
                        </m:num>
                        <m:den>
                          <m:r>
                            <a:rPr lang="en-US" altLang="zh-CN" sz="2400" b="0" i="1" smtClean="0">
                              <a:latin typeface="Cambria Math" charset="0"/>
                            </a:rPr>
                            <m:t>𝑇𝑃</m:t>
                          </m:r>
                          <m:r>
                            <a:rPr lang="en-US" altLang="zh-CN" sz="2400" b="0" i="1" smtClean="0">
                              <a:latin typeface="Cambria Math" charset="0"/>
                            </a:rPr>
                            <m:t>+</m:t>
                          </m:r>
                          <m:r>
                            <a:rPr lang="en-US" altLang="zh-CN" sz="2400" b="0" i="1" smtClean="0">
                              <a:latin typeface="Cambria Math" charset="0"/>
                            </a:rPr>
                            <m:t>𝐹𝑁</m:t>
                          </m:r>
                        </m:den>
                      </m:f>
                    </m:oMath>
                  </m:oMathPara>
                </a14:m>
                <a:endParaRPr 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3342692" y="5159320"/>
                <a:ext cx="2093404" cy="78996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1038436" y="5159320"/>
                <a:ext cx="2093404" cy="78996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charset="0"/>
                        </a:rPr>
                        <m:t>𝑅</m:t>
                      </m:r>
                      <m:r>
                        <a:rPr lang="en-US" altLang="zh-CN" sz="2400" b="0" i="1" smtClean="0">
                          <a:latin typeface="Cambria Math" charset="0"/>
                        </a:rPr>
                        <m:t>=</m:t>
                      </m:r>
                      <m:f>
                        <m:fPr>
                          <m:ctrlPr>
                            <a:rPr lang="bg-BG" altLang="zh-CN" sz="2400" b="0" i="1" smtClean="0">
                              <a:latin typeface="Cambria Math" charset="0"/>
                            </a:rPr>
                          </m:ctrlPr>
                        </m:fPr>
                        <m:num>
                          <m:r>
                            <a:rPr lang="en-US" altLang="zh-CN" sz="2400" i="1">
                              <a:latin typeface="Cambria Math" charset="0"/>
                            </a:rPr>
                            <m:t>𝑇𝑃</m:t>
                          </m:r>
                        </m:num>
                        <m:den>
                          <m:r>
                            <a:rPr lang="en-US" altLang="zh-CN" sz="2400" b="0" i="1" smtClean="0">
                              <a:latin typeface="Cambria Math" charset="0"/>
                            </a:rPr>
                            <m:t>𝑇𝑃</m:t>
                          </m:r>
                          <m:r>
                            <a:rPr lang="en-US" altLang="zh-CN" sz="2400" b="0" i="1" smtClean="0">
                              <a:latin typeface="Cambria Math" charset="0"/>
                            </a:rPr>
                            <m:t>+</m:t>
                          </m:r>
                          <m:r>
                            <a:rPr lang="en-US" altLang="zh-CN" sz="2400" b="0" i="1" smtClean="0">
                              <a:latin typeface="Cambria Math" charset="0"/>
                            </a:rPr>
                            <m:t>𝐹𝑃</m:t>
                          </m:r>
                        </m:den>
                      </m:f>
                    </m:oMath>
                  </m:oMathPara>
                </a14:m>
                <a:endParaRPr lang="en-US" sz="2400" dirty="0"/>
              </a:p>
            </p:txBody>
          </p:sp>
        </mc:Choice>
        <mc:Fallback>
          <p:sp>
            <p:nvSpPr>
              <p:cNvPr id="13" name="文本框 12"/>
              <p:cNvSpPr txBox="1">
                <a:spLocks noRot="1" noChangeAspect="1" noMove="1" noResize="1" noEditPoints="1" noAdjustHandles="1" noChangeArrowheads="1" noChangeShapeType="1" noTextEdit="1"/>
              </p:cNvSpPr>
              <p:nvPr/>
            </p:nvSpPr>
            <p:spPr>
              <a:xfrm>
                <a:off x="1038436" y="5159320"/>
                <a:ext cx="2093404" cy="78996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5574940" y="5159320"/>
                <a:ext cx="2093404" cy="78996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charset="0"/>
                            </a:rPr>
                          </m:ctrlPr>
                        </m:sSubPr>
                        <m:e>
                          <m:r>
                            <a:rPr lang="en-US" altLang="zh-CN" sz="2400" b="0" i="1" smtClean="0">
                              <a:latin typeface="Cambria Math" charset="0"/>
                            </a:rPr>
                            <m:t>𝐹</m:t>
                          </m:r>
                        </m:e>
                        <m:sub>
                          <m:r>
                            <a:rPr lang="en-US" altLang="zh-CN" sz="2400" b="0" i="1" smtClean="0">
                              <a:latin typeface="Cambria Math" charset="0"/>
                            </a:rPr>
                            <m:t>1</m:t>
                          </m:r>
                        </m:sub>
                      </m:sSub>
                      <m:r>
                        <a:rPr lang="en-US" altLang="zh-CN" sz="2400" b="0" i="1" smtClean="0">
                          <a:latin typeface="Cambria Math" charset="0"/>
                        </a:rPr>
                        <m:t>=</m:t>
                      </m:r>
                      <m:f>
                        <m:fPr>
                          <m:ctrlPr>
                            <a:rPr lang="bg-BG" altLang="zh-CN" sz="2400" b="0" i="1" smtClean="0">
                              <a:latin typeface="Cambria Math" charset="0"/>
                            </a:rPr>
                          </m:ctrlPr>
                        </m:fPr>
                        <m:num>
                          <m:r>
                            <a:rPr lang="en-US" altLang="zh-CN" sz="2400" b="0" i="1" smtClean="0">
                              <a:latin typeface="Cambria Math" charset="0"/>
                            </a:rPr>
                            <m:t>2</m:t>
                          </m:r>
                          <m:r>
                            <a:rPr lang="en-US" altLang="zh-CN" sz="2400" i="1">
                              <a:latin typeface="Cambria Math" charset="0"/>
                            </a:rPr>
                            <m:t>𝑃</m:t>
                          </m:r>
                          <m:r>
                            <a:rPr lang="en-US" altLang="zh-CN" sz="2400" b="0" i="1" smtClean="0">
                              <a:latin typeface="Cambria Math" charset="0"/>
                            </a:rPr>
                            <m:t>𝑅</m:t>
                          </m:r>
                        </m:num>
                        <m:den>
                          <m:r>
                            <a:rPr lang="en-US" altLang="zh-CN" sz="2400" b="0" i="1" smtClean="0">
                              <a:latin typeface="Cambria Math" charset="0"/>
                            </a:rPr>
                            <m:t>𝑃</m:t>
                          </m:r>
                          <m:r>
                            <a:rPr lang="en-US" altLang="zh-CN" sz="2400" b="0" i="1" smtClean="0">
                              <a:latin typeface="Cambria Math" charset="0"/>
                            </a:rPr>
                            <m:t>+</m:t>
                          </m:r>
                          <m:r>
                            <a:rPr lang="en-US" altLang="zh-CN" sz="2400" b="0" i="1" smtClean="0">
                              <a:latin typeface="Cambria Math" charset="0"/>
                            </a:rPr>
                            <m:t>𝑅</m:t>
                          </m:r>
                        </m:den>
                      </m:f>
                    </m:oMath>
                  </m:oMathPara>
                </a14:m>
                <a:endParaRPr lang="en-US" sz="2400" dirty="0"/>
              </a:p>
            </p:txBody>
          </p:sp>
        </mc:Choice>
        <mc:Fallback>
          <p:sp>
            <p:nvSpPr>
              <p:cNvPr id="14" name="文本框 13"/>
              <p:cNvSpPr txBox="1">
                <a:spLocks noRot="1" noChangeAspect="1" noMove="1" noResize="1" noEditPoints="1" noAdjustHandles="1" noChangeArrowheads="1" noChangeShapeType="1" noTextEdit="1"/>
              </p:cNvSpPr>
              <p:nvPr/>
            </p:nvSpPr>
            <p:spPr>
              <a:xfrm>
                <a:off x="5574940" y="5159320"/>
                <a:ext cx="2093404" cy="789960"/>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4215293"/>
      </p:ext>
    </p:extLst>
  </p:cSld>
  <p:clrMapOvr>
    <a:masterClrMapping/>
  </p:clrMapOvr>
  <mc:AlternateContent xmlns:mc="http://schemas.openxmlformats.org/markup-compatibility/2006">
    <mc:Choice xmlns:p14="http://schemas.microsoft.com/office/powerpoint/2010/main" Requires="p14">
      <p:transition spd="slow" p14:dur="2000" advTm="34113"/>
    </mc:Choice>
    <mc:Fallback>
      <p:transition spd="slow" advTm="3411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zh-CN" altLang="en-US" dirty="0" smtClean="0"/>
              <a:t>提纲</a:t>
            </a:r>
          </a:p>
        </p:txBody>
      </p:sp>
      <p:sp>
        <p:nvSpPr>
          <p:cNvPr id="8" name="Rectangle 23"/>
          <p:cNvSpPr>
            <a:spLocks noGrp="1" noChangeArrowheads="1"/>
          </p:cNvSpPr>
          <p:nvPr>
            <p:ph type="dt" sz="quarter" idx="4294967295"/>
          </p:nvPr>
        </p:nvSpPr>
        <p:spPr>
          <a:xfrm>
            <a:off x="0" y="6553200"/>
            <a:ext cx="2362200" cy="304800"/>
          </a:xfrm>
          <a:prstGeom prst="rect">
            <a:avLst/>
          </a:prstGeom>
        </p:spPr>
        <p:txBody>
          <a:bodyPr/>
          <a:lstStyle/>
          <a:p>
            <a:r>
              <a:rPr lang="zh-CN" altLang="en-US" smtClean="0">
                <a:latin typeface="宋体" pitchFamily="2" charset="-122"/>
                <a:ea typeface="宋体" pitchFamily="2" charset="-122"/>
              </a:rPr>
              <a:t>北京航空航天大学计算机学院</a:t>
            </a:r>
            <a:endParaRPr lang="en-US" altLang="ko-KR" dirty="0">
              <a:latin typeface="宋体" pitchFamily="2" charset="-122"/>
              <a:ea typeface="宋体" pitchFamily="2" charset="-122"/>
            </a:endParaRPr>
          </a:p>
        </p:txBody>
      </p:sp>
      <p:grpSp>
        <p:nvGrpSpPr>
          <p:cNvPr id="6" name="Group 65"/>
          <p:cNvGrpSpPr/>
          <p:nvPr/>
        </p:nvGrpSpPr>
        <p:grpSpPr bwMode="auto">
          <a:xfrm>
            <a:off x="1907704" y="1495400"/>
            <a:ext cx="4724400" cy="685800"/>
            <a:chOff x="1296" y="1824"/>
            <a:chExt cx="2976" cy="432"/>
          </a:xfrm>
        </p:grpSpPr>
        <p:sp>
          <p:nvSpPr>
            <p:cNvPr id="37" name="AutoShape 66"/>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ln>
            <a:effectLst>
              <a:outerShdw dist="99190" dir="2388334"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a:p>
          </p:txBody>
        </p:sp>
        <p:sp>
          <p:nvSpPr>
            <p:cNvPr id="38" name="AutoShape 67"/>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a:p>
          </p:txBody>
        </p:sp>
        <p:sp>
          <p:nvSpPr>
            <p:cNvPr id="39" name="Text Box 68"/>
            <p:cNvSpPr txBox="1">
              <a:spLocks noChangeArrowheads="1"/>
            </p:cNvSpPr>
            <p:nvPr/>
          </p:nvSpPr>
          <p:spPr bwMode="gray">
            <a:xfrm>
              <a:off x="1523"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eaLnBrk="0" hangingPunct="0"/>
              <a:r>
                <a:rPr lang="zh-CN" altLang="en-US" b="1" dirty="0" smtClean="0">
                  <a:ea typeface="宋体" pitchFamily="2" charset="-122"/>
                </a:rPr>
                <a:t>背景与意义</a:t>
              </a:r>
              <a:endParaRPr lang="zh-CN" altLang="en-US" b="1" dirty="0">
                <a:ea typeface="宋体" pitchFamily="2" charset="-122"/>
              </a:endParaRPr>
            </a:p>
          </p:txBody>
        </p:sp>
        <p:sp>
          <p:nvSpPr>
            <p:cNvPr id="40" name="Text Box 69"/>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eaLnBrk="0" hangingPunct="0"/>
              <a:r>
                <a:rPr lang="en-US" altLang="zh-CN" sz="2400">
                  <a:solidFill>
                    <a:schemeClr val="bg1"/>
                  </a:solidFill>
                  <a:ea typeface="宋体" pitchFamily="2" charset="-122"/>
                </a:rPr>
                <a:t>1</a:t>
              </a:r>
            </a:p>
          </p:txBody>
        </p:sp>
      </p:grpSp>
      <p:grpSp>
        <p:nvGrpSpPr>
          <p:cNvPr id="7" name="Group 70"/>
          <p:cNvGrpSpPr/>
          <p:nvPr/>
        </p:nvGrpSpPr>
        <p:grpSpPr bwMode="auto">
          <a:xfrm>
            <a:off x="1907704" y="2257401"/>
            <a:ext cx="4724400" cy="685800"/>
            <a:chOff x="1296" y="1824"/>
            <a:chExt cx="2976" cy="432"/>
          </a:xfrm>
        </p:grpSpPr>
        <p:sp>
          <p:nvSpPr>
            <p:cNvPr id="33" name="AutoShape 71"/>
            <p:cNvSpPr>
              <a:spLocks noChangeArrowheads="1"/>
            </p:cNvSpPr>
            <p:nvPr/>
          </p:nvSpPr>
          <p:spPr bwMode="gray">
            <a:xfrm>
              <a:off x="1536" y="1899"/>
              <a:ext cx="2736" cy="288"/>
            </a:xfrm>
            <a:prstGeom prst="roundRect">
              <a:avLst>
                <a:gd name="adj" fmla="val 16667"/>
              </a:avLst>
            </a:prstGeom>
            <a:solidFill>
              <a:schemeClr val="accent1">
                <a:lumMod val="40000"/>
                <a:lumOff val="60000"/>
              </a:schemeClr>
            </a:solidFill>
            <a:ln w="12700" algn="ctr">
              <a:solidFill>
                <a:schemeClr val="bg1"/>
              </a:solidFill>
              <a:round/>
            </a:ln>
            <a:effectLst>
              <a:outerShdw dist="99190" dir="2388334"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a:p>
          </p:txBody>
        </p:sp>
        <p:sp>
          <p:nvSpPr>
            <p:cNvPr id="34" name="AutoShape 72"/>
            <p:cNvSpPr>
              <a:spLocks noChangeArrowheads="1"/>
            </p:cNvSpPr>
            <p:nvPr/>
          </p:nvSpPr>
          <p:spPr bwMode="gray">
            <a:xfrm>
              <a:off x="1296" y="1824"/>
              <a:ext cx="432" cy="432"/>
            </a:xfrm>
            <a:prstGeom prst="diamond">
              <a:avLst/>
            </a:prstGeom>
            <a:solidFill>
              <a:schemeClr val="accent1">
                <a:lumMod val="40000"/>
                <a:lumOff val="60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a:p>
          </p:txBody>
        </p:sp>
        <p:sp>
          <p:nvSpPr>
            <p:cNvPr id="36" name="Text Box 74"/>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eaLnBrk="0" hangingPunct="0"/>
              <a:r>
                <a:rPr lang="en-US" altLang="zh-CN" sz="2400" dirty="0">
                  <a:solidFill>
                    <a:schemeClr val="bg1"/>
                  </a:solidFill>
                  <a:ea typeface="宋体" pitchFamily="2" charset="-122"/>
                </a:rPr>
                <a:t>2</a:t>
              </a:r>
            </a:p>
          </p:txBody>
        </p:sp>
      </p:grpSp>
      <p:grpSp>
        <p:nvGrpSpPr>
          <p:cNvPr id="9" name="Group 75"/>
          <p:cNvGrpSpPr/>
          <p:nvPr/>
        </p:nvGrpSpPr>
        <p:grpSpPr bwMode="auto">
          <a:xfrm>
            <a:off x="1907704" y="3019400"/>
            <a:ext cx="4724400" cy="685800"/>
            <a:chOff x="1296" y="1824"/>
            <a:chExt cx="2976" cy="432"/>
          </a:xfrm>
        </p:grpSpPr>
        <p:sp>
          <p:nvSpPr>
            <p:cNvPr id="29" name="AutoShape 76"/>
            <p:cNvSpPr>
              <a:spLocks noChangeArrowheads="1"/>
            </p:cNvSpPr>
            <p:nvPr/>
          </p:nvSpPr>
          <p:spPr bwMode="gray">
            <a:xfrm>
              <a:off x="1536" y="1899"/>
              <a:ext cx="2736" cy="288"/>
            </a:xfrm>
            <a:prstGeom prst="roundRect">
              <a:avLst>
                <a:gd name="adj" fmla="val 16667"/>
              </a:avLst>
            </a:prstGeom>
            <a:solidFill>
              <a:schemeClr val="hlink"/>
            </a:solidFill>
            <a:ln w="12700" algn="ctr">
              <a:solidFill>
                <a:schemeClr val="bg1"/>
              </a:solidFill>
              <a:round/>
            </a:ln>
            <a:effectLst>
              <a:outerShdw dist="99190" dir="2388334"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a:p>
          </p:txBody>
        </p:sp>
        <p:sp>
          <p:nvSpPr>
            <p:cNvPr id="30" name="AutoShape 77"/>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a:p>
          </p:txBody>
        </p:sp>
        <p:sp>
          <p:nvSpPr>
            <p:cNvPr id="32" name="Text Box 79"/>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eaLnBrk="0" hangingPunct="0"/>
              <a:r>
                <a:rPr lang="en-US" altLang="zh-CN" sz="2400">
                  <a:solidFill>
                    <a:schemeClr val="bg1"/>
                  </a:solidFill>
                  <a:ea typeface="宋体" pitchFamily="2" charset="-122"/>
                </a:rPr>
                <a:t>3</a:t>
              </a:r>
            </a:p>
          </p:txBody>
        </p:sp>
      </p:grpSp>
      <p:grpSp>
        <p:nvGrpSpPr>
          <p:cNvPr id="16" name="Group 109"/>
          <p:cNvGrpSpPr/>
          <p:nvPr/>
        </p:nvGrpSpPr>
        <p:grpSpPr bwMode="auto">
          <a:xfrm>
            <a:off x="1907704" y="3789040"/>
            <a:ext cx="4724400" cy="685800"/>
            <a:chOff x="1440" y="2688"/>
            <a:chExt cx="2976" cy="432"/>
          </a:xfrm>
        </p:grpSpPr>
        <p:sp>
          <p:nvSpPr>
            <p:cNvPr id="17" name="AutoShape 105"/>
            <p:cNvSpPr>
              <a:spLocks noChangeArrowheads="1"/>
            </p:cNvSpPr>
            <p:nvPr/>
          </p:nvSpPr>
          <p:spPr bwMode="gray">
            <a:xfrm>
              <a:off x="1680" y="2763"/>
              <a:ext cx="2736" cy="288"/>
            </a:xfrm>
            <a:prstGeom prst="roundRect">
              <a:avLst>
                <a:gd name="adj" fmla="val 16667"/>
              </a:avLst>
            </a:prstGeom>
            <a:solidFill>
              <a:srgbClr val="FF99CC"/>
            </a:solidFill>
            <a:ln w="12700" algn="ctr">
              <a:solidFill>
                <a:schemeClr val="bg1"/>
              </a:solidFill>
              <a:round/>
            </a:ln>
            <a:effectLst>
              <a:outerShdw dist="99190" dir="2388334"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a:p>
          </p:txBody>
        </p:sp>
        <p:sp>
          <p:nvSpPr>
            <p:cNvPr id="18" name="Text Box 106"/>
            <p:cNvSpPr txBox="1">
              <a:spLocks noChangeArrowheads="1"/>
            </p:cNvSpPr>
            <p:nvPr/>
          </p:nvSpPr>
          <p:spPr bwMode="gray">
            <a:xfrm>
              <a:off x="1824" y="2798"/>
              <a:ext cx="2160" cy="231"/>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eaLnBrk="0" hangingPunct="0"/>
              <a:endParaRPr lang="zh-CN" altLang="en-US" b="1" dirty="0">
                <a:ea typeface="宋体" pitchFamily="2" charset="-122"/>
              </a:endParaRPr>
            </a:p>
          </p:txBody>
        </p:sp>
        <p:sp>
          <p:nvSpPr>
            <p:cNvPr id="19" name="AutoShape 107"/>
            <p:cNvSpPr>
              <a:spLocks noChangeArrowheads="1"/>
            </p:cNvSpPr>
            <p:nvPr/>
          </p:nvSpPr>
          <p:spPr bwMode="gray">
            <a:xfrm>
              <a:off x="1440" y="2688"/>
              <a:ext cx="432" cy="432"/>
            </a:xfrm>
            <a:prstGeom prst="diamond">
              <a:avLst/>
            </a:prstGeom>
            <a:solidFill>
              <a:srgbClr val="FF99CC"/>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zh-CN" altLang="en-US"/>
            </a:p>
          </p:txBody>
        </p:sp>
        <p:sp>
          <p:nvSpPr>
            <p:cNvPr id="20" name="Text Box 108"/>
            <p:cNvSpPr txBox="1">
              <a:spLocks noChangeArrowheads="1"/>
            </p:cNvSpPr>
            <p:nvPr/>
          </p:nvSpPr>
          <p:spPr bwMode="gray">
            <a:xfrm>
              <a:off x="1536" y="2750"/>
              <a:ext cx="224" cy="29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eaLnBrk="0" hangingPunct="0"/>
              <a:r>
                <a:rPr lang="en-US" altLang="zh-CN" sz="2400" dirty="0">
                  <a:solidFill>
                    <a:schemeClr val="bg1"/>
                  </a:solidFill>
                  <a:ea typeface="宋体" pitchFamily="2" charset="-122"/>
                </a:rPr>
                <a:t>4</a:t>
              </a:r>
            </a:p>
          </p:txBody>
        </p:sp>
      </p:grpSp>
      <p:sp>
        <p:nvSpPr>
          <p:cNvPr id="41" name="文本框 40"/>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报告内容</a:t>
            </a:r>
            <a:endParaRPr lang="zh-CN" altLang="en-US" sz="2800" dirty="0">
              <a:ln>
                <a:solidFill>
                  <a:schemeClr val="bg1"/>
                </a:solidFill>
              </a:ln>
              <a:solidFill>
                <a:schemeClr val="bg1"/>
              </a:solidFill>
            </a:endParaRPr>
          </a:p>
        </p:txBody>
      </p:sp>
      <p:sp>
        <p:nvSpPr>
          <p:cNvPr id="3" name="矩形 2"/>
          <p:cNvSpPr/>
          <p:nvPr/>
        </p:nvSpPr>
        <p:spPr>
          <a:xfrm>
            <a:off x="3321325" y="3253823"/>
            <a:ext cx="2044149" cy="369332"/>
          </a:xfrm>
          <a:prstGeom prst="rect">
            <a:avLst/>
          </a:prstGeom>
        </p:spPr>
        <p:txBody>
          <a:bodyPr wrap="none">
            <a:spAutoFit/>
          </a:bodyPr>
          <a:lstStyle/>
          <a:p>
            <a:r>
              <a:rPr lang="zh-CN" altLang="en-US" b="1" dirty="0" smtClean="0">
                <a:latin typeface="Arial" pitchFamily="34" charset="0"/>
                <a:ea typeface="宋体" pitchFamily="2" charset="-122"/>
              </a:rPr>
              <a:t>异常检测模型设计</a:t>
            </a:r>
            <a:endParaRPr lang="zh-CN" altLang="en-US" b="1" dirty="0">
              <a:latin typeface="Arial" pitchFamily="34" charset="0"/>
              <a:ea typeface="宋体" pitchFamily="2" charset="-122"/>
            </a:endParaRPr>
          </a:p>
        </p:txBody>
      </p:sp>
      <p:sp>
        <p:nvSpPr>
          <p:cNvPr id="2" name="灯片编号占位符 1"/>
          <p:cNvSpPr>
            <a:spLocks noGrp="1"/>
          </p:cNvSpPr>
          <p:nvPr>
            <p:ph type="sldNum" sz="quarter" idx="11"/>
          </p:nvPr>
        </p:nvSpPr>
        <p:spPr/>
        <p:txBody>
          <a:bodyPr/>
          <a:lstStyle/>
          <a:p>
            <a:fld id="{B951ACEE-0617-4ED1-A101-7075DE963784}" type="slidenum">
              <a:rPr lang="ko-KR" altLang="en-US" smtClean="0"/>
              <a:pPr/>
              <a:t>2</a:t>
            </a:fld>
            <a:endParaRPr lang="en-US" altLang="ko-KR"/>
          </a:p>
        </p:txBody>
      </p:sp>
      <p:sp>
        <p:nvSpPr>
          <p:cNvPr id="42" name="矩形 41"/>
          <p:cNvSpPr/>
          <p:nvPr/>
        </p:nvSpPr>
        <p:spPr>
          <a:xfrm>
            <a:off x="3321325" y="2432065"/>
            <a:ext cx="1338828" cy="369332"/>
          </a:xfrm>
          <a:prstGeom prst="rect">
            <a:avLst/>
          </a:prstGeom>
        </p:spPr>
        <p:txBody>
          <a:bodyPr wrap="none">
            <a:spAutoFit/>
          </a:bodyPr>
          <a:lstStyle/>
          <a:p>
            <a:pPr lvl="0"/>
            <a:r>
              <a:rPr lang="zh-CN" altLang="en-US" b="1" dirty="0" smtClean="0">
                <a:latin typeface="Arial" pitchFamily="34" charset="0"/>
                <a:ea typeface="宋体" pitchFamily="2" charset="-122"/>
              </a:rPr>
              <a:t>问题与现状</a:t>
            </a:r>
            <a:endParaRPr lang="zh-CN" altLang="zh-CN" b="1" dirty="0">
              <a:latin typeface="Arial" pitchFamily="34" charset="0"/>
              <a:ea typeface="宋体" pitchFamily="2" charset="-122"/>
            </a:endParaRPr>
          </a:p>
        </p:txBody>
      </p:sp>
      <p:sp>
        <p:nvSpPr>
          <p:cNvPr id="43" name="Text Box 93"/>
          <p:cNvSpPr txBox="1">
            <a:spLocks noChangeArrowheads="1"/>
          </p:cNvSpPr>
          <p:nvPr/>
        </p:nvSpPr>
        <p:spPr bwMode="gray">
          <a:xfrm>
            <a:off x="2599800" y="4011264"/>
            <a:ext cx="3429000" cy="646331"/>
          </a:xfrm>
          <a:prstGeom prst="rect">
            <a:avLst/>
          </a:prstGeom>
          <a:noFill/>
          <a:ln>
            <a:noFill/>
          </a:ln>
          <a:effectLst/>
          <a:extLst/>
        </p:spPr>
        <p:txBody>
          <a:bodyPr>
            <a:spAutoFit/>
          </a:bodyPr>
          <a:ls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zh-CN" altLang="en-US" b="1" dirty="0">
                <a:latin typeface="宋体" panose="02010600030101010101" pitchFamily="2" charset="-122"/>
                <a:ea typeface="宋体" panose="02010600030101010101" pitchFamily="2" charset="-122"/>
              </a:rPr>
              <a:t>异常检测评价方法</a:t>
            </a:r>
            <a:endParaRPr lang="zh-CN" altLang="zh-CN" b="1" dirty="0">
              <a:latin typeface="宋体" panose="02010600030101010101" pitchFamily="2" charset="-122"/>
              <a:ea typeface="宋体" panose="02010600030101010101" pitchFamily="2" charset="-122"/>
            </a:endParaRPr>
          </a:p>
          <a:p>
            <a:pPr lvl="0"/>
            <a:endParaRPr lang="zh-CN" altLang="zh-CN" b="1"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949"/>
    </mc:Choice>
    <mc:Fallback xmlns="">
      <p:transition spd="slow" advTm="89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异常检测真实数据实验结果</a:t>
            </a:r>
            <a:endParaRPr lang="zh-CN" altLang="en-US" dirty="0"/>
          </a:p>
        </p:txBody>
      </p:sp>
      <p:sp>
        <p:nvSpPr>
          <p:cNvPr id="3" name="内容占位符 2"/>
          <p:cNvSpPr>
            <a:spLocks noGrp="1"/>
          </p:cNvSpPr>
          <p:nvPr>
            <p:ph idx="1"/>
          </p:nvPr>
        </p:nvSpPr>
        <p:spPr>
          <a:xfrm>
            <a:off x="467544" y="5589240"/>
            <a:ext cx="8229600" cy="792088"/>
          </a:xfrm>
        </p:spPr>
        <p:txBody>
          <a:bodyPr/>
          <a:lstStyle/>
          <a:p>
            <a:pPr>
              <a:lnSpc>
                <a:spcPct val="120000"/>
              </a:lnSpc>
              <a:defRPr/>
            </a:pPr>
            <a:r>
              <a:rPr lang="zh-CN" altLang="en-US" sz="2400" dirty="0" smtClean="0"/>
              <a:t>基于道路相似性的异常检测算法在三个指标上均优于其他三种算法</a:t>
            </a:r>
            <a:endParaRPr lang="en-US" altLang="zh-CN" sz="2400" dirty="0" smtClean="0"/>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a:ln>
                  <a:solidFill>
                    <a:schemeClr val="bg1"/>
                  </a:solidFill>
                </a:ln>
                <a:solidFill>
                  <a:schemeClr val="bg1"/>
                </a:solidFill>
              </a:rPr>
              <a:t>异常检测</a:t>
            </a: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20</a:t>
            </a:fld>
            <a:endParaRPr lang="en-US" altLang="ko-KR"/>
          </a:p>
        </p:txBody>
      </p:sp>
      <p:graphicFrame>
        <p:nvGraphicFramePr>
          <p:cNvPr id="12" name="图表 11"/>
          <p:cNvGraphicFramePr/>
          <p:nvPr>
            <p:extLst>
              <p:ext uri="{D42A27DB-BD31-4B8C-83A1-F6EECF244321}">
                <p14:modId xmlns:p14="http://schemas.microsoft.com/office/powerpoint/2010/main" val="198468433"/>
              </p:ext>
            </p:extLst>
          </p:nvPr>
        </p:nvGraphicFramePr>
        <p:xfrm>
          <a:off x="755576" y="1124744"/>
          <a:ext cx="8064896" cy="4464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1333710"/>
      </p:ext>
    </p:extLst>
  </p:cSld>
  <p:clrMapOvr>
    <a:masterClrMapping/>
  </p:clrMapOvr>
  <mc:AlternateContent xmlns:mc="http://schemas.openxmlformats.org/markup-compatibility/2006" xmlns:p14="http://schemas.microsoft.com/office/powerpoint/2010/main">
    <mc:Choice Requires="p14">
      <p:transition spd="slow" p14:dur="2000" advTm="40074"/>
    </mc:Choice>
    <mc:Fallback xmlns="">
      <p:transition spd="slow" advTm="4007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参数讨论</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33697" y="3635075"/>
                <a:ext cx="6734647" cy="2098181"/>
              </a:xfrm>
            </p:spPr>
            <p:txBody>
              <a:bodyPr/>
              <a:lstStyle/>
              <a:p>
                <a:pPr>
                  <a:lnSpc>
                    <a:spcPct val="150000"/>
                  </a:lnSpc>
                </a:pPr>
                <a14:m>
                  <m:oMath xmlns:m="http://schemas.openxmlformats.org/officeDocument/2006/math">
                    <m:r>
                      <a:rPr lang="el-GR" altLang="zh-CN" sz="2400" i="1" dirty="0" smtClean="0">
                        <a:latin typeface="Cambria Math" charset="0"/>
                      </a:rPr>
                      <m:t>𝛼</m:t>
                    </m:r>
                  </m:oMath>
                </a14:m>
                <a:r>
                  <a:rPr lang="zh-CN" altLang="en-US" sz="2400" dirty="0"/>
                  <a:t>：交通模式与地理位置的平衡因子</a:t>
                </a:r>
                <a:endParaRPr lang="en-US" altLang="zh-CN" sz="2400" dirty="0"/>
              </a:p>
              <a:p>
                <a:pPr>
                  <a:lnSpc>
                    <a:spcPct val="150000"/>
                  </a:lnSpc>
                </a:pPr>
                <a:r>
                  <a:rPr lang="el-GR" altLang="zh-CN" sz="2400" i="1" dirty="0"/>
                  <a:t>β</a:t>
                </a:r>
                <a:r>
                  <a:rPr lang="zh-CN" altLang="en-US" sz="2400" dirty="0"/>
                  <a:t>：历史数据与邻居信息的平衡因子</a:t>
                </a:r>
                <a:endParaRPr lang="en-US" altLang="zh-CN" sz="2400" dirty="0"/>
              </a:p>
              <a:p>
                <a:pPr>
                  <a:lnSpc>
                    <a:spcPct val="150000"/>
                  </a:lnSpc>
                </a:pPr>
                <a:r>
                  <a:rPr lang="zh-CN" altLang="zh-CN" sz="2400" dirty="0"/>
                  <a:t>当</a:t>
                </a:r>
                <a14:m>
                  <m:oMath xmlns:m="http://schemas.openxmlformats.org/officeDocument/2006/math">
                    <m:r>
                      <a:rPr lang="en-US" altLang="zh-CN" sz="2400" i="1">
                        <a:latin typeface="Cambria Math"/>
                      </a:rPr>
                      <m:t>𝛼</m:t>
                    </m:r>
                    <m:r>
                      <a:rPr lang="en-US" altLang="zh-CN" sz="2400">
                        <a:latin typeface="Cambria Math"/>
                      </a:rPr>
                      <m:t>=0.5和</m:t>
                    </m:r>
                    <m:r>
                      <a:rPr lang="en-US" altLang="zh-CN" sz="2400" i="1">
                        <a:latin typeface="Cambria Math"/>
                      </a:rPr>
                      <m:t>𝛽</m:t>
                    </m:r>
                    <m:r>
                      <a:rPr lang="en-US" altLang="zh-CN" sz="2400">
                        <a:latin typeface="Cambria Math"/>
                      </a:rPr>
                      <m:t>=0.5</m:t>
                    </m:r>
                  </m:oMath>
                </a14:m>
                <a:r>
                  <a:rPr lang="zh-CN" altLang="zh-CN" sz="2400" dirty="0"/>
                  <a:t>时，实验效果</a:t>
                </a:r>
                <a:r>
                  <a:rPr lang="zh-CN" altLang="zh-CN" sz="2400" dirty="0" smtClean="0"/>
                  <a:t>最好</a:t>
                </a:r>
                <a:endParaRPr lang="en-US" altLang="zh-CN" sz="2400" dirty="0" smtClean="0"/>
              </a:p>
              <a:p>
                <a:pPr>
                  <a:lnSpc>
                    <a:spcPct val="150000"/>
                  </a:lnSpc>
                </a:pPr>
                <a:endParaRPr lang="zh-CN" altLang="en-US" sz="2400" dirty="0"/>
              </a:p>
              <a:p>
                <a:pPr>
                  <a:lnSpc>
                    <a:spcPct val="150000"/>
                  </a:lnSpc>
                  <a:defRPr/>
                </a:pPr>
                <a:endParaRPr lang="en-US" altLang="zh-CN" sz="2400" dirty="0" smtClean="0"/>
              </a:p>
              <a:p>
                <a:pPr marL="0" indent="0">
                  <a:lnSpc>
                    <a:spcPct val="150000"/>
                  </a:lnSpc>
                  <a:buNone/>
                  <a:defRPr/>
                </a:pPr>
                <a:endParaRPr lang="en-US" altLang="zh-CN" sz="24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33697" y="3635075"/>
                <a:ext cx="6734647" cy="2098181"/>
              </a:xfrm>
              <a:blipFill rotWithShape="0">
                <a:blip r:embed="rId3"/>
                <a:stretch>
                  <a:fillRect l="-633"/>
                </a:stretch>
              </a:blipFill>
            </p:spPr>
            <p:txBody>
              <a:bodyPr/>
              <a:lstStyle/>
              <a:p>
                <a:r>
                  <a:rPr lang="en-US">
                    <a:noFill/>
                  </a:rPr>
                  <a:t> </a:t>
                </a:r>
              </a:p>
            </p:txBody>
          </p:sp>
        </mc:Fallback>
      </mc:AlternateContent>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a:ln>
                  <a:solidFill>
                    <a:schemeClr val="bg1"/>
                  </a:solidFill>
                </a:ln>
                <a:solidFill>
                  <a:schemeClr val="bg1"/>
                </a:solidFill>
              </a:rPr>
              <a:t>异常检测</a:t>
            </a:r>
          </a:p>
        </p:txBody>
      </p:sp>
      <p:sp>
        <p:nvSpPr>
          <p:cNvPr id="6" name="灯片编号占位符 5"/>
          <p:cNvSpPr>
            <a:spLocks noGrp="1"/>
          </p:cNvSpPr>
          <p:nvPr>
            <p:ph type="sldNum" sz="quarter" idx="11"/>
          </p:nvPr>
        </p:nvSpPr>
        <p:spPr>
          <a:xfrm>
            <a:off x="3276600" y="6567263"/>
            <a:ext cx="2133600" cy="304800"/>
          </a:xfrm>
        </p:spPr>
        <p:txBody>
          <a:bodyPr/>
          <a:lstStyle/>
          <a:p>
            <a:fld id="{B951ACEE-0617-4ED1-A101-7075DE963784}" type="slidenum">
              <a:rPr lang="ko-KR" altLang="en-US" smtClean="0"/>
              <a:pPr/>
              <a:t>21</a:t>
            </a:fld>
            <a:endParaRPr lang="en-US" altLang="ko-K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t="12479" b="51344"/>
          <a:stretch>
            <a:fillRect/>
          </a:stretch>
        </p:blipFill>
        <p:spPr bwMode="auto">
          <a:xfrm>
            <a:off x="468312" y="1473522"/>
            <a:ext cx="8296275" cy="1595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7" name="矩形 6"/>
              <p:cNvSpPr/>
              <p:nvPr/>
            </p:nvSpPr>
            <p:spPr>
              <a:xfrm>
                <a:off x="965782" y="3074675"/>
                <a:ext cx="3995068" cy="570349"/>
              </a:xfrm>
              <a:prstGeom prst="rect">
                <a:avLst/>
              </a:prstGeom>
            </p:spPr>
            <p:txBody>
              <a:bodyPr wrap="none">
                <a:spAutoFit/>
              </a:bodyPr>
              <a:lstStyle/>
              <a:p>
                <a:pPr/>
                <a14:m>
                  <m:oMath xmlns:m="http://schemas.openxmlformats.org/officeDocument/2006/math">
                    <m:r>
                      <a:rPr lang="en-US" altLang="zh-CN" sz="2000" i="1">
                        <a:latin typeface="Cambria Math"/>
                      </a:rPr>
                      <m:t>𝐷</m:t>
                    </m:r>
                    <m:d>
                      <m:dPr>
                        <m:ctrlPr>
                          <a:rPr lang="en-US" altLang="zh-CN" sz="2000" i="1">
                            <a:latin typeface="Cambria Math" charset="0"/>
                          </a:rPr>
                        </m:ctrlPr>
                      </m:dPr>
                      <m:e>
                        <m:r>
                          <a:rPr lang="en-US" altLang="zh-CN" sz="2000" i="1">
                            <a:latin typeface="Cambria Math"/>
                          </a:rPr>
                          <m:t>𝑖</m:t>
                        </m:r>
                        <m:r>
                          <a:rPr lang="en-US" altLang="zh-CN" sz="2000">
                            <a:latin typeface="Cambria Math"/>
                          </a:rPr>
                          <m:t>,</m:t>
                        </m:r>
                        <m:r>
                          <a:rPr lang="en-US" altLang="zh-CN" sz="2000" i="1">
                            <a:latin typeface="Cambria Math"/>
                          </a:rPr>
                          <m:t>𝑗</m:t>
                        </m:r>
                      </m:e>
                    </m:d>
                    <m:r>
                      <a:rPr lang="en-US" altLang="zh-CN" sz="2000">
                        <a:latin typeface="Cambria Math"/>
                      </a:rPr>
                      <m:t>=</m:t>
                    </m:r>
                    <m:r>
                      <a:rPr lang="en-US" altLang="zh-CN" sz="2000" i="1">
                        <a:latin typeface="Cambria Math"/>
                      </a:rPr>
                      <m:t>𝛼</m:t>
                    </m:r>
                    <m:sSubSup>
                      <m:sSubSupPr>
                        <m:ctrlPr>
                          <a:rPr lang="zh-CN" altLang="zh-CN" sz="2000" i="1">
                            <a:latin typeface="Cambria Math" charset="0"/>
                          </a:rPr>
                        </m:ctrlPr>
                      </m:sSubSupPr>
                      <m:e>
                        <m:r>
                          <a:rPr lang="en-US" altLang="zh-CN" sz="2000" i="1">
                            <a:latin typeface="Cambria Math"/>
                          </a:rPr>
                          <m:t>𝐷</m:t>
                        </m:r>
                      </m:e>
                      <m:sub>
                        <m:r>
                          <a:rPr lang="en-US" altLang="zh-CN" sz="2000" i="1">
                            <a:latin typeface="Cambria Math"/>
                          </a:rPr>
                          <m:t>𝑡</m:t>
                        </m:r>
                      </m:sub>
                      <m:sup>
                        <m:r>
                          <a:rPr lang="en-US" altLang="zh-CN" sz="2000" i="1">
                            <a:latin typeface="Cambria Math"/>
                          </a:rPr>
                          <m:t>𝑇</m:t>
                        </m:r>
                      </m:sup>
                    </m:sSubSup>
                    <m:d>
                      <m:dPr>
                        <m:ctrlPr>
                          <a:rPr lang="zh-CN" altLang="zh-CN" sz="2000" i="1">
                            <a:latin typeface="Cambria Math" charset="0"/>
                          </a:rPr>
                        </m:ctrlPr>
                      </m:dPr>
                      <m:e>
                        <m:r>
                          <a:rPr lang="en-US" altLang="zh-CN" sz="2000" i="1">
                            <a:latin typeface="Cambria Math"/>
                          </a:rPr>
                          <m:t>𝑖</m:t>
                        </m:r>
                        <m:r>
                          <a:rPr lang="en-US" altLang="zh-CN" sz="2000" i="1">
                            <a:latin typeface="Cambria Math"/>
                          </a:rPr>
                          <m:t>,</m:t>
                        </m:r>
                        <m:r>
                          <a:rPr lang="en-US" altLang="zh-CN" sz="2000" i="1">
                            <a:latin typeface="Cambria Math"/>
                          </a:rPr>
                          <m:t>𝑗</m:t>
                        </m:r>
                      </m:e>
                    </m:d>
                    <m:r>
                      <a:rPr lang="en-US" altLang="zh-CN" sz="2000" i="1">
                        <a:latin typeface="Cambria Math"/>
                      </a:rPr>
                      <m:t>+</m:t>
                    </m:r>
                    <m:d>
                      <m:dPr>
                        <m:ctrlPr>
                          <a:rPr lang="en-US" altLang="zh-CN" sz="2000" i="1">
                            <a:latin typeface="Cambria Math" charset="0"/>
                          </a:rPr>
                        </m:ctrlPr>
                      </m:dPr>
                      <m:e>
                        <m:r>
                          <a:rPr lang="en-US" altLang="zh-CN" sz="2000" i="1">
                            <a:latin typeface="Cambria Math"/>
                          </a:rPr>
                          <m:t>1−</m:t>
                        </m:r>
                        <m:r>
                          <a:rPr lang="en-US" altLang="zh-CN" sz="2000" i="1">
                            <a:latin typeface="Cambria Math"/>
                          </a:rPr>
                          <m:t>𝛼</m:t>
                        </m:r>
                      </m:e>
                    </m:d>
                    <m:f>
                      <m:fPr>
                        <m:ctrlPr>
                          <a:rPr lang="zh-CN" altLang="zh-CN" sz="2000" i="1">
                            <a:latin typeface="Cambria Math" charset="0"/>
                          </a:rPr>
                        </m:ctrlPr>
                      </m:fPr>
                      <m:num>
                        <m:sSub>
                          <m:sSubPr>
                            <m:ctrlPr>
                              <a:rPr lang="zh-CN" altLang="zh-CN" sz="2000" i="1">
                                <a:latin typeface="Cambria Math" charset="0"/>
                              </a:rPr>
                            </m:ctrlPr>
                          </m:sSubPr>
                          <m:e>
                            <m:r>
                              <a:rPr lang="en-US" altLang="zh-CN" sz="2000" i="1">
                                <a:latin typeface="Cambria Math"/>
                              </a:rPr>
                              <m:t>𝐷</m:t>
                            </m:r>
                          </m:e>
                          <m:sub>
                            <m:r>
                              <a:rPr lang="en-US" altLang="zh-CN" sz="2000" i="1">
                                <a:latin typeface="Cambria Math"/>
                              </a:rPr>
                              <m:t>𝑔</m:t>
                            </m:r>
                          </m:sub>
                        </m:sSub>
                        <m:d>
                          <m:dPr>
                            <m:ctrlPr>
                              <a:rPr lang="en-US" altLang="zh-CN" sz="2000" i="1">
                                <a:latin typeface="Cambria Math" charset="0"/>
                              </a:rPr>
                            </m:ctrlPr>
                          </m:dPr>
                          <m:e>
                            <m:r>
                              <a:rPr lang="en-US" altLang="zh-CN" sz="2000" i="1">
                                <a:latin typeface="Cambria Math"/>
                              </a:rPr>
                              <m:t>𝑖</m:t>
                            </m:r>
                            <m:r>
                              <a:rPr lang="en-US" altLang="zh-CN" sz="2000" i="1">
                                <a:latin typeface="Cambria Math"/>
                              </a:rPr>
                              <m:t>,</m:t>
                            </m:r>
                            <m:r>
                              <a:rPr lang="en-US" altLang="zh-CN" sz="2000" i="1">
                                <a:latin typeface="Cambria Math"/>
                              </a:rPr>
                              <m:t>𝑗</m:t>
                            </m:r>
                          </m:e>
                        </m:d>
                      </m:num>
                      <m:den>
                        <m:r>
                          <a:rPr lang="en-US" altLang="zh-CN" sz="2000" i="1">
                            <a:latin typeface="Cambria Math"/>
                          </a:rPr>
                          <m:t>𝜏</m:t>
                        </m:r>
                      </m:den>
                    </m:f>
                  </m:oMath>
                </a14:m>
                <a:r>
                  <a:rPr lang="en-US" altLang="zh-CN" sz="2000" dirty="0" smtClean="0"/>
                  <a:t> </a:t>
                </a:r>
                <a:endParaRPr lang="zh-CN" altLang="en-US" sz="2000" dirty="0"/>
              </a:p>
            </p:txBody>
          </p:sp>
        </mc:Choice>
        <mc:Fallback>
          <p:sp>
            <p:nvSpPr>
              <p:cNvPr id="7" name="矩形 6"/>
              <p:cNvSpPr>
                <a:spLocks noRot="1" noChangeAspect="1" noMove="1" noResize="1" noEditPoints="1" noAdjustHandles="1" noChangeArrowheads="1" noChangeShapeType="1" noTextEdit="1"/>
              </p:cNvSpPr>
              <p:nvPr/>
            </p:nvSpPr>
            <p:spPr>
              <a:xfrm>
                <a:off x="965782" y="3074675"/>
                <a:ext cx="3995068" cy="57034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4990039" y="3190507"/>
                <a:ext cx="3728713" cy="4413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i="1">
                              <a:latin typeface="Cambria Math" charset="0"/>
                            </a:rPr>
                          </m:ctrlPr>
                        </m:sSubSupPr>
                        <m:e>
                          <m:r>
                            <a:rPr lang="en-US" altLang="zh-CN" sz="2000" i="1">
                              <a:latin typeface="Cambria Math"/>
                            </a:rPr>
                            <m:t>𝑆</m:t>
                          </m:r>
                        </m:e>
                        <m:sub>
                          <m:r>
                            <a:rPr lang="en-US" altLang="zh-CN" sz="2000" i="1">
                              <a:latin typeface="Cambria Math"/>
                            </a:rPr>
                            <m:t>𝑖𝑡</m:t>
                          </m:r>
                        </m:sub>
                        <m:sup>
                          <m:r>
                            <a:rPr lang="en-US" altLang="zh-CN" sz="2000" i="1">
                              <a:latin typeface="Cambria Math"/>
                            </a:rPr>
                            <m:t>𝑑</m:t>
                          </m:r>
                        </m:sup>
                      </m:sSubSup>
                      <m:r>
                        <a:rPr lang="en-US" altLang="zh-CN" sz="2000" i="1">
                          <a:latin typeface="Cambria Math"/>
                        </a:rPr>
                        <m:t>=</m:t>
                      </m:r>
                      <m:r>
                        <a:rPr lang="en-US" altLang="zh-CN" sz="2000" i="1">
                          <a:latin typeface="Cambria Math"/>
                        </a:rPr>
                        <m:t>𝛽</m:t>
                      </m:r>
                      <m:sSubSup>
                        <m:sSubSupPr>
                          <m:ctrlPr>
                            <a:rPr lang="zh-CN" altLang="zh-CN" sz="2000" i="1">
                              <a:latin typeface="Cambria Math" charset="0"/>
                            </a:rPr>
                          </m:ctrlPr>
                        </m:sSubSupPr>
                        <m:e>
                          <m:r>
                            <a:rPr lang="en-US" altLang="zh-CN" sz="2000" i="1">
                              <a:latin typeface="Cambria Math"/>
                            </a:rPr>
                            <m:t>𝑃</m:t>
                          </m:r>
                        </m:e>
                        <m:sub>
                          <m:r>
                            <a:rPr lang="en-US" altLang="zh-CN" sz="2000" i="1">
                              <a:latin typeface="Cambria Math"/>
                            </a:rPr>
                            <m:t>𝑎</m:t>
                          </m:r>
                        </m:sub>
                        <m:sup>
                          <m:r>
                            <a:rPr lang="en-US" altLang="zh-CN" sz="2000" i="1">
                              <a:latin typeface="Cambria Math"/>
                            </a:rPr>
                            <m:t>𝑇</m:t>
                          </m:r>
                        </m:sup>
                      </m:sSubSup>
                      <m:d>
                        <m:dPr>
                          <m:ctrlPr>
                            <a:rPr lang="zh-CN" altLang="zh-CN" sz="2000" i="1">
                              <a:latin typeface="Cambria Math" charset="0"/>
                            </a:rPr>
                          </m:ctrlPr>
                        </m:dPr>
                        <m:e>
                          <m:sSubSup>
                            <m:sSubSupPr>
                              <m:ctrlPr>
                                <a:rPr lang="zh-CN" altLang="zh-CN" sz="2000" i="1">
                                  <a:latin typeface="Cambria Math" charset="0"/>
                                </a:rPr>
                              </m:ctrlPr>
                            </m:sSubSupPr>
                            <m:e>
                              <m:r>
                                <a:rPr lang="en-US" altLang="zh-CN" sz="2000" i="1">
                                  <a:latin typeface="Cambria Math"/>
                                </a:rPr>
                                <m:t>𝑣</m:t>
                              </m:r>
                            </m:e>
                            <m:sub>
                              <m:r>
                                <a:rPr lang="en-US" altLang="zh-CN" sz="2000" i="1">
                                  <a:latin typeface="Cambria Math"/>
                                </a:rPr>
                                <m:t>𝑖𝑡</m:t>
                              </m:r>
                            </m:sub>
                            <m:sup>
                              <m:r>
                                <a:rPr lang="en-US" altLang="zh-CN" sz="2000" i="1">
                                  <a:latin typeface="Cambria Math"/>
                                </a:rPr>
                                <m:t>𝑑</m:t>
                              </m:r>
                            </m:sup>
                          </m:sSubSup>
                        </m:e>
                      </m:d>
                      <m:r>
                        <a:rPr lang="en-US" altLang="zh-CN" sz="2000" i="1">
                          <a:latin typeface="Cambria Math"/>
                        </a:rPr>
                        <m:t>+(1−</m:t>
                      </m:r>
                      <m:r>
                        <a:rPr lang="en-US" altLang="zh-CN" sz="2000" i="1">
                          <a:latin typeface="Cambria Math"/>
                        </a:rPr>
                        <m:t>𝛽</m:t>
                      </m:r>
                      <m:r>
                        <a:rPr lang="en-US" altLang="zh-CN" sz="2000" i="1">
                          <a:latin typeface="Cambria Math"/>
                        </a:rPr>
                        <m:t>)</m:t>
                      </m:r>
                      <m:sSub>
                        <m:sSubPr>
                          <m:ctrlPr>
                            <a:rPr lang="zh-CN" altLang="zh-CN" sz="2000" i="1">
                              <a:latin typeface="Cambria Math" charset="0"/>
                            </a:rPr>
                          </m:ctrlPr>
                        </m:sSubPr>
                        <m:e>
                          <m:r>
                            <a:rPr lang="en-US" altLang="zh-CN" sz="2000" i="1">
                              <a:latin typeface="Cambria Math"/>
                            </a:rPr>
                            <m:t>𝑃</m:t>
                          </m:r>
                        </m:e>
                        <m:sub>
                          <m:r>
                            <a:rPr lang="en-US" altLang="zh-CN" sz="2000" i="1">
                              <a:latin typeface="Cambria Math"/>
                            </a:rPr>
                            <m:t>𝑟</m:t>
                          </m:r>
                        </m:sub>
                      </m:sSub>
                      <m:r>
                        <a:rPr lang="en-US" altLang="zh-CN" sz="2000" i="1">
                          <a:latin typeface="Cambria Math"/>
                        </a:rPr>
                        <m:t>(</m:t>
                      </m:r>
                      <m:sSubSup>
                        <m:sSubSupPr>
                          <m:ctrlPr>
                            <a:rPr lang="zh-CN" altLang="zh-CN" sz="2000" i="1">
                              <a:latin typeface="Cambria Math" charset="0"/>
                            </a:rPr>
                          </m:ctrlPr>
                        </m:sSubSupPr>
                        <m:e>
                          <m:r>
                            <a:rPr lang="en-US" altLang="zh-CN" sz="2000" i="1">
                              <a:latin typeface="Cambria Math"/>
                            </a:rPr>
                            <m:t>𝑣</m:t>
                          </m:r>
                        </m:e>
                        <m:sub>
                          <m:r>
                            <a:rPr lang="en-US" altLang="zh-CN" sz="2000" i="1">
                              <a:latin typeface="Cambria Math"/>
                            </a:rPr>
                            <m:t>𝑖𝑡</m:t>
                          </m:r>
                        </m:sub>
                        <m:sup>
                          <m:r>
                            <a:rPr lang="en-US" altLang="zh-CN" sz="2000" i="1">
                              <a:latin typeface="Cambria Math"/>
                            </a:rPr>
                            <m:t>𝑑</m:t>
                          </m:r>
                        </m:sup>
                      </m:sSubSup>
                      <m:r>
                        <a:rPr lang="en-US" altLang="zh-CN" sz="2000" i="1">
                          <a:latin typeface="Cambria Math"/>
                        </a:rPr>
                        <m:t>)</m:t>
                      </m:r>
                    </m:oMath>
                  </m:oMathPara>
                </a14:m>
                <a:endParaRPr lang="zh-CN" altLang="en-US" sz="2000" dirty="0"/>
              </a:p>
            </p:txBody>
          </p:sp>
        </mc:Choice>
        <mc:Fallback>
          <p:sp>
            <p:nvSpPr>
              <p:cNvPr id="11" name="矩形 10"/>
              <p:cNvSpPr>
                <a:spLocks noRot="1" noChangeAspect="1" noMove="1" noResize="1" noEditPoints="1" noAdjustHandles="1" noChangeArrowheads="1" noChangeShapeType="1" noTextEdit="1"/>
              </p:cNvSpPr>
              <p:nvPr/>
            </p:nvSpPr>
            <p:spPr>
              <a:xfrm>
                <a:off x="4990039" y="3190507"/>
                <a:ext cx="3728713" cy="441339"/>
              </a:xfrm>
              <a:prstGeom prst="rect">
                <a:avLst/>
              </a:prstGeom>
              <a:blipFill rotWithShape="0">
                <a:blip r:embed="rId6"/>
                <a:stretch>
                  <a:fillRect b="-9589"/>
                </a:stretch>
              </a:blipFill>
            </p:spPr>
            <p:txBody>
              <a:bodyPr/>
              <a:lstStyle/>
              <a:p>
                <a:r>
                  <a:rPr lang="en-US">
                    <a:noFill/>
                  </a:rPr>
                  <a:t> </a:t>
                </a:r>
              </a:p>
            </p:txBody>
          </p:sp>
        </mc:Fallback>
      </mc:AlternateContent>
      <p:sp>
        <p:nvSpPr>
          <p:cNvPr id="8" name="TextBox 7"/>
          <p:cNvSpPr txBox="1"/>
          <p:nvPr/>
        </p:nvSpPr>
        <p:spPr>
          <a:xfrm>
            <a:off x="3791382" y="1102097"/>
            <a:ext cx="2436802" cy="461665"/>
          </a:xfrm>
          <a:prstGeom prst="rect">
            <a:avLst/>
          </a:prstGeom>
          <a:noFill/>
        </p:spPr>
        <p:txBody>
          <a:bodyPr wrap="square" rtlCol="0">
            <a:spAutoFit/>
          </a:bodyPr>
          <a:lstStyle/>
          <a:p>
            <a:r>
              <a:rPr lang="zh-CN" altLang="en-US" sz="2400" b="1" dirty="0" smtClean="0"/>
              <a:t>参数实验结果</a:t>
            </a:r>
            <a:endParaRPr lang="zh-CN" altLang="en-US" sz="2400" b="1" dirty="0"/>
          </a:p>
        </p:txBody>
      </p:sp>
      <p:sp>
        <p:nvSpPr>
          <p:cNvPr id="10" name="矩形 9"/>
          <p:cNvSpPr/>
          <p:nvPr/>
        </p:nvSpPr>
        <p:spPr bwMode="auto">
          <a:xfrm>
            <a:off x="3863390" y="2381538"/>
            <a:ext cx="2580818" cy="288032"/>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766965647"/>
      </p:ext>
    </p:extLst>
  </p:cSld>
  <p:clrMapOvr>
    <a:masterClrMapping/>
  </p:clrMapOvr>
  <mc:AlternateContent xmlns:mc="http://schemas.openxmlformats.org/markup-compatibility/2006" xmlns:p14="http://schemas.microsoft.com/office/powerpoint/2010/main">
    <mc:Choice Requires="p14">
      <p:transition spd="slow" p14:dur="2000" advTm="34113"/>
    </mc:Choice>
    <mc:Fallback xmlns="">
      <p:transition spd="slow" advTm="341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B951ACEE-0617-4ED1-A101-7075DE963784}" type="slidenum">
              <a:rPr lang="ko-KR" altLang="en-US" smtClean="0"/>
              <a:pPr/>
              <a:t>22</a:t>
            </a:fld>
            <a:endParaRPr lang="en-US" altLang="ko-KR"/>
          </a:p>
        </p:txBody>
      </p:sp>
      <p:sp>
        <p:nvSpPr>
          <p:cNvPr id="5" name="日期占位符 4"/>
          <p:cNvSpPr>
            <a:spLocks noGrp="1"/>
          </p:cNvSpPr>
          <p:nvPr>
            <p:ph type="dt" sz="half" idx="12"/>
          </p:nvPr>
        </p:nvSpPr>
        <p:spPr/>
        <p:txBody>
          <a:bodyPr/>
          <a:lstStyle/>
          <a:p>
            <a:r>
              <a:rPr lang="zh-CN" altLang="en-US" smtClean="0"/>
              <a:t>北京航空航天大学计算机学院</a:t>
            </a:r>
            <a:endParaRPr lang="en-US" altLang="ko-KR" dirty="0"/>
          </a:p>
        </p:txBody>
      </p:sp>
      <p:sp>
        <p:nvSpPr>
          <p:cNvPr id="6" name="文本框 5"/>
          <p:cNvSpPr txBox="1"/>
          <p:nvPr/>
        </p:nvSpPr>
        <p:spPr>
          <a:xfrm>
            <a:off x="3059832" y="3068960"/>
            <a:ext cx="2856872" cy="830997"/>
          </a:xfrm>
          <a:prstGeom prst="rect">
            <a:avLst/>
          </a:prstGeom>
          <a:noFill/>
        </p:spPr>
        <p:txBody>
          <a:bodyPr wrap="none" rtlCol="0">
            <a:spAutoFit/>
          </a:bodyPr>
          <a:lstStyle/>
          <a:p>
            <a:r>
              <a:rPr kumimoji="1" lang="en-US" altLang="zh-CN" sz="4800" b="1" dirty="0" smtClean="0">
                <a:solidFill>
                  <a:schemeClr val="accent1"/>
                </a:solidFill>
                <a:latin typeface="Microsoft YaHei" charset="0"/>
                <a:ea typeface="Microsoft YaHei" charset="0"/>
                <a:cs typeface="Microsoft YaHei" charset="0"/>
              </a:rPr>
              <a:t>THANKS</a:t>
            </a:r>
            <a:endParaRPr kumimoji="1" lang="zh-CN" altLang="en-US" sz="4800" b="1" dirty="0">
              <a:solidFill>
                <a:schemeClr val="accent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740996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r>
              <a:rPr lang="zh-CN" altLang="en-US" dirty="0"/>
              <a:t>及意义</a:t>
            </a:r>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1" y="-1"/>
            <a:ext cx="117202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1" name="灯片编号占位符 10"/>
          <p:cNvSpPr>
            <a:spLocks noGrp="1"/>
          </p:cNvSpPr>
          <p:nvPr>
            <p:ph type="sldNum" sz="quarter" idx="11"/>
          </p:nvPr>
        </p:nvSpPr>
        <p:spPr/>
        <p:txBody>
          <a:bodyPr/>
          <a:lstStyle/>
          <a:p>
            <a:fld id="{B951ACEE-0617-4ED1-A101-7075DE963784}" type="slidenum">
              <a:rPr lang="ko-KR" altLang="en-US" smtClean="0"/>
              <a:pPr/>
              <a:t>3</a:t>
            </a:fld>
            <a:endParaRPr lang="en-US" altLang="ko-KR"/>
          </a:p>
        </p:txBody>
      </p:sp>
      <p:sp>
        <p:nvSpPr>
          <p:cNvPr id="12" name="文本框 11"/>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背景意义</a:t>
            </a:r>
            <a:endParaRPr lang="zh-CN" altLang="en-US" sz="2800" dirty="0">
              <a:ln>
                <a:solidFill>
                  <a:schemeClr val="bg1"/>
                </a:solidFill>
              </a:ln>
              <a:solidFill>
                <a:schemeClr val="bg1"/>
              </a:solidFill>
            </a:endParaRPr>
          </a:p>
        </p:txBody>
      </p:sp>
      <p:pic>
        <p:nvPicPr>
          <p:cNvPr id="2048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1484784"/>
            <a:ext cx="7156648" cy="548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697979" y="2018184"/>
            <a:ext cx="6034261" cy="645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4376"/>
          <a:stretch/>
        </p:blipFill>
        <p:spPr bwMode="auto">
          <a:xfrm>
            <a:off x="611987" y="2968749"/>
            <a:ext cx="5359596" cy="10363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矩形 9"/>
          <p:cNvSpPr/>
          <p:nvPr/>
        </p:nvSpPr>
        <p:spPr bwMode="auto">
          <a:xfrm>
            <a:off x="2771800" y="2033036"/>
            <a:ext cx="1418084" cy="24383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grpSp>
        <p:nvGrpSpPr>
          <p:cNvPr id="5" name="组合 4"/>
          <p:cNvGrpSpPr/>
          <p:nvPr/>
        </p:nvGrpSpPr>
        <p:grpSpPr>
          <a:xfrm>
            <a:off x="604179" y="4305672"/>
            <a:ext cx="6632117" cy="1067544"/>
            <a:chOff x="604179" y="3873624"/>
            <a:chExt cx="6632117" cy="1067544"/>
          </a:xfrm>
        </p:grpSpPr>
        <p:pic>
          <p:nvPicPr>
            <p:cNvPr id="20485"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4179" y="3873624"/>
              <a:ext cx="6632117" cy="10675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矩形 12"/>
            <p:cNvSpPr/>
            <p:nvPr/>
          </p:nvSpPr>
          <p:spPr bwMode="auto">
            <a:xfrm>
              <a:off x="4211960" y="4509120"/>
              <a:ext cx="2088232" cy="360040"/>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grpSp>
      <p:sp>
        <p:nvSpPr>
          <p:cNvPr id="3" name="矩形 2"/>
          <p:cNvSpPr/>
          <p:nvPr/>
        </p:nvSpPr>
        <p:spPr bwMode="auto">
          <a:xfrm>
            <a:off x="611987" y="1412776"/>
            <a:ext cx="7156221" cy="1224136"/>
          </a:xfrm>
          <a:prstGeom prst="rect">
            <a:avLst/>
          </a:prstGeom>
          <a:noFill/>
          <a:ln w="9525" cap="flat" cmpd="sng" algn="ctr">
            <a:solidFill>
              <a:srgbClr val="0033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solidFill>
                  <a:schemeClr val="tx1"/>
                </a:solidFill>
              </a:ln>
              <a:solidFill>
                <a:schemeClr val="tx1"/>
              </a:solidFill>
              <a:effectLst/>
              <a:latin typeface="Times New Roman"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4932"/>
    </mc:Choice>
    <mc:Fallback xmlns="">
      <p:transition spd="slow" advTm="4493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r>
              <a:rPr lang="zh-CN" altLang="en-US" dirty="0"/>
              <a:t>及意义</a:t>
            </a:r>
          </a:p>
        </p:txBody>
      </p:sp>
      <p:sp>
        <p:nvSpPr>
          <p:cNvPr id="3" name="内容占位符 2"/>
          <p:cNvSpPr>
            <a:spLocks noGrp="1"/>
          </p:cNvSpPr>
          <p:nvPr>
            <p:ph idx="1"/>
          </p:nvPr>
        </p:nvSpPr>
        <p:spPr>
          <a:xfrm>
            <a:off x="457200" y="1628800"/>
            <a:ext cx="8229600" cy="4032448"/>
          </a:xfrm>
        </p:spPr>
        <p:txBody>
          <a:bodyPr/>
          <a:lstStyle/>
          <a:p>
            <a:r>
              <a:rPr lang="zh-CN" altLang="en-US" dirty="0" smtClean="0"/>
              <a:t>点感应器</a:t>
            </a:r>
            <a:endParaRPr lang="en-US" altLang="zh-CN" dirty="0" smtClean="0"/>
          </a:p>
          <a:p>
            <a:pPr lvl="1"/>
            <a:r>
              <a:rPr lang="zh-CN" altLang="en-US" dirty="0" smtClean="0"/>
              <a:t>位置固定</a:t>
            </a:r>
            <a:endParaRPr lang="en-US" altLang="zh-CN" dirty="0" smtClean="0"/>
          </a:p>
          <a:p>
            <a:pPr lvl="1"/>
            <a:r>
              <a:rPr lang="zh-CN" altLang="en-US" dirty="0" smtClean="0"/>
              <a:t>断面数据</a:t>
            </a:r>
            <a:endParaRPr lang="en-US" altLang="zh-CN" dirty="0" smtClean="0"/>
          </a:p>
          <a:p>
            <a:pPr marL="457200" lvl="1" indent="0">
              <a:buNone/>
            </a:pPr>
            <a:endParaRPr lang="en-US" altLang="zh-CN" dirty="0"/>
          </a:p>
          <a:p>
            <a:pPr marL="342900" lvl="1" indent="-342900">
              <a:buClr>
                <a:schemeClr val="accent1"/>
              </a:buClr>
            </a:pPr>
            <a:r>
              <a:rPr lang="zh-CN" altLang="en-US" sz="2800" dirty="0" smtClean="0"/>
              <a:t>车辆</a:t>
            </a:r>
            <a:r>
              <a:rPr lang="en-US" altLang="zh-CN" sz="2800" dirty="0" smtClean="0"/>
              <a:t>GPS</a:t>
            </a:r>
            <a:r>
              <a:rPr lang="zh-CN" altLang="en-US" sz="2800" dirty="0" smtClean="0"/>
              <a:t>设备</a:t>
            </a:r>
            <a:endParaRPr lang="en-US" altLang="zh-CN" sz="2800" dirty="0" smtClean="0"/>
          </a:p>
          <a:p>
            <a:pPr lvl="1"/>
            <a:r>
              <a:rPr lang="zh-CN" altLang="zh-CN" dirty="0"/>
              <a:t>覆盖地理面积广</a:t>
            </a:r>
            <a:endParaRPr lang="en-US" altLang="zh-CN" dirty="0"/>
          </a:p>
          <a:p>
            <a:pPr lvl="1"/>
            <a:r>
              <a:rPr lang="zh-CN" altLang="zh-CN" dirty="0"/>
              <a:t>覆盖时间范围无</a:t>
            </a:r>
            <a:r>
              <a:rPr lang="zh-CN" altLang="zh-CN" dirty="0" smtClean="0"/>
              <a:t>间断</a:t>
            </a:r>
            <a:endParaRPr lang="en-US" altLang="zh-CN" dirty="0" smtClean="0"/>
          </a:p>
          <a:p>
            <a:pPr lvl="1"/>
            <a:endParaRPr lang="en-US" altLang="zh-CN" dirty="0"/>
          </a:p>
          <a:p>
            <a:pPr lvl="1"/>
            <a:endParaRPr lang="en-US" altLang="zh-CN" dirty="0" smtClean="0"/>
          </a:p>
          <a:p>
            <a:pPr marL="457200" lvl="1" indent="0">
              <a:buNone/>
            </a:pPr>
            <a:endParaRPr lang="en-US" altLang="zh-CN" dirty="0" smtClean="0"/>
          </a:p>
          <a:p>
            <a:pPr marL="457200" lvl="1" indent="0">
              <a:buNone/>
            </a:pPr>
            <a:endParaRPr lang="en-US" altLang="zh-CN" dirty="0"/>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1" y="-1"/>
            <a:ext cx="117202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1" name="灯片编号占位符 10"/>
          <p:cNvSpPr>
            <a:spLocks noGrp="1"/>
          </p:cNvSpPr>
          <p:nvPr>
            <p:ph type="sldNum" sz="quarter" idx="11"/>
          </p:nvPr>
        </p:nvSpPr>
        <p:spPr/>
        <p:txBody>
          <a:bodyPr/>
          <a:lstStyle/>
          <a:p>
            <a:fld id="{B951ACEE-0617-4ED1-A101-7075DE963784}" type="slidenum">
              <a:rPr lang="ko-KR" altLang="en-US" smtClean="0"/>
              <a:pPr/>
              <a:t>4</a:t>
            </a:fld>
            <a:endParaRPr lang="en-US" altLang="ko-KR"/>
          </a:p>
        </p:txBody>
      </p:sp>
      <p:sp>
        <p:nvSpPr>
          <p:cNvPr id="12" name="文本框 11"/>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背景意义</a:t>
            </a:r>
            <a:endParaRPr lang="zh-CN" altLang="en-US" sz="2800" dirty="0">
              <a:ln>
                <a:solidFill>
                  <a:schemeClr val="bg1"/>
                </a:solidFill>
              </a:ln>
              <a:solidFill>
                <a:schemeClr val="bg1"/>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968" y="1628800"/>
            <a:ext cx="4363341" cy="3935734"/>
          </a:xfrm>
          <a:prstGeom prst="rect">
            <a:avLst/>
          </a:prstGeom>
        </p:spPr>
      </p:pic>
      <p:sp>
        <p:nvSpPr>
          <p:cNvPr id="13" name="TextBox 12"/>
          <p:cNvSpPr txBox="1"/>
          <p:nvPr/>
        </p:nvSpPr>
        <p:spPr>
          <a:xfrm>
            <a:off x="395536" y="5733256"/>
            <a:ext cx="9433048" cy="461665"/>
          </a:xfrm>
          <a:prstGeom prst="rect">
            <a:avLst/>
          </a:prstGeom>
          <a:noFill/>
        </p:spPr>
        <p:txBody>
          <a:bodyPr wrap="square" rtlCol="0">
            <a:spAutoFit/>
          </a:bodyPr>
          <a:lstStyle/>
          <a:p>
            <a:pPr lvl="1"/>
            <a:r>
              <a:rPr lang="zh-CN" altLang="en-US" sz="2400" dirty="0">
                <a:latin typeface="+mn-lt"/>
              </a:rPr>
              <a:t>城市出租车的</a:t>
            </a:r>
            <a:r>
              <a:rPr lang="en-US" altLang="zh-CN" sz="2400" dirty="0">
                <a:latin typeface="+mn-lt"/>
              </a:rPr>
              <a:t>GPS</a:t>
            </a:r>
            <a:r>
              <a:rPr lang="zh-CN" altLang="en-US" sz="2400" dirty="0">
                <a:latin typeface="+mn-lt"/>
              </a:rPr>
              <a:t>数据为研究</a:t>
            </a:r>
            <a:r>
              <a:rPr lang="zh-CN" altLang="en-US" sz="2400" dirty="0" smtClean="0">
                <a:latin typeface="+mn-lt"/>
              </a:rPr>
              <a:t>交通异常提供</a:t>
            </a:r>
            <a:r>
              <a:rPr lang="zh-CN" altLang="en-US" sz="2400" dirty="0">
                <a:latin typeface="+mn-lt"/>
              </a:rPr>
              <a:t>了充分</a:t>
            </a:r>
            <a:r>
              <a:rPr lang="zh-CN" altLang="en-US" sz="2400" dirty="0" smtClean="0">
                <a:latin typeface="+mn-lt"/>
              </a:rPr>
              <a:t>的</a:t>
            </a:r>
            <a:r>
              <a:rPr lang="zh-CN" altLang="en-US" sz="2400" dirty="0">
                <a:latin typeface="+mn-lt"/>
              </a:rPr>
              <a:t>资源</a:t>
            </a:r>
            <a:endParaRPr lang="en-US" altLang="zh-CN" sz="2400" dirty="0">
              <a:latin typeface="+mn-lt"/>
            </a:endParaRPr>
          </a:p>
        </p:txBody>
      </p:sp>
    </p:spTree>
    <p:extLst>
      <p:ext uri="{BB962C8B-B14F-4D97-AF65-F5344CB8AC3E}">
        <p14:creationId xmlns:p14="http://schemas.microsoft.com/office/powerpoint/2010/main" val="1062104008"/>
      </p:ext>
    </p:extLst>
  </p:cSld>
  <p:clrMapOvr>
    <a:masterClrMapping/>
  </p:clrMapOvr>
  <mc:AlternateContent xmlns:mc="http://schemas.openxmlformats.org/markup-compatibility/2006" xmlns:p14="http://schemas.microsoft.com/office/powerpoint/2010/main">
    <mc:Choice Requires="p14">
      <p:transition spd="slow" p14:dur="2000" advTm="8496"/>
    </mc:Choice>
    <mc:Fallback xmlns="">
      <p:transition spd="slow" advTm="849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zh-CN" altLang="en-US" i="0" dirty="0" smtClean="0"/>
              <a:t>问题</a:t>
            </a:r>
            <a:r>
              <a:rPr lang="zh-CN" altLang="zh-CN" b="1" dirty="0">
                <a:latin typeface="Arial" pitchFamily="34" charset="0"/>
                <a:ea typeface="宋体" pitchFamily="2" charset="-122"/>
              </a:rPr>
              <a:t/>
            </a:r>
            <a:br>
              <a:rPr lang="zh-CN" altLang="zh-CN" b="1" dirty="0">
                <a:latin typeface="Arial" pitchFamily="34" charset="0"/>
                <a:ea typeface="宋体" pitchFamily="2" charset="-122"/>
              </a:rPr>
            </a:br>
            <a:endParaRPr lang="zh-CN" altLang="en-US" dirty="0"/>
          </a:p>
        </p:txBody>
      </p:sp>
      <p:sp>
        <p:nvSpPr>
          <p:cNvPr id="3" name="内容占位符 2"/>
          <p:cNvSpPr>
            <a:spLocks noGrp="1"/>
          </p:cNvSpPr>
          <p:nvPr>
            <p:ph idx="1"/>
          </p:nvPr>
        </p:nvSpPr>
        <p:spPr>
          <a:xfrm>
            <a:off x="457200" y="1196752"/>
            <a:ext cx="8229600" cy="4953000"/>
          </a:xfrm>
        </p:spPr>
        <p:txBody>
          <a:bodyPr/>
          <a:lstStyle/>
          <a:p>
            <a:pPr lvl="0" latinLnBrk="1"/>
            <a:r>
              <a:rPr lang="zh-CN" altLang="en-US" dirty="0" smtClean="0"/>
              <a:t>交通异常定义</a:t>
            </a:r>
          </a:p>
          <a:p>
            <a:pPr lvl="1" latinLnBrk="1"/>
            <a:r>
              <a:rPr lang="zh-CN" altLang="en-US" dirty="0">
                <a:ea typeface="宋体" charset="0"/>
              </a:rPr>
              <a:t>常规性异常：早晚高峰、车辆限行</a:t>
            </a:r>
            <a:endParaRPr lang="en-US" altLang="zh-CN" dirty="0">
              <a:ea typeface="宋体" charset="0"/>
            </a:endParaRPr>
          </a:p>
          <a:p>
            <a:pPr lvl="1" latinLnBrk="1"/>
            <a:r>
              <a:rPr lang="zh-CN" altLang="en-US" dirty="0">
                <a:ea typeface="宋体" charset="0"/>
              </a:rPr>
              <a:t>突发性异常：由交通事故、大型活动等突发事件引起</a:t>
            </a:r>
            <a:endParaRPr lang="en-US" altLang="zh-CN" dirty="0">
              <a:ea typeface="宋体" charset="0"/>
            </a:endParaRPr>
          </a:p>
          <a:p>
            <a:pPr marL="457200" lvl="1" indent="0" latinLnBrk="1">
              <a:buNone/>
            </a:pPr>
            <a:endParaRPr lang="zh-CN" altLang="x-none" dirty="0">
              <a:ea typeface="宋体" charset="0"/>
            </a:endParaRPr>
          </a:p>
          <a:p>
            <a:pPr lvl="0" latinLnBrk="1"/>
            <a:endParaRPr lang="zh-CN" altLang="en-US" dirty="0"/>
          </a:p>
          <a:p>
            <a:pPr lvl="0" latinLnBrk="1"/>
            <a:r>
              <a:rPr lang="zh-CN" altLang="en-US" dirty="0" smtClean="0"/>
              <a:t>如何根据出租车</a:t>
            </a:r>
            <a:r>
              <a:rPr lang="en-US" altLang="zh-CN" dirty="0" smtClean="0"/>
              <a:t>GPS</a:t>
            </a:r>
            <a:r>
              <a:rPr lang="zh-CN" altLang="en-US" dirty="0" smtClean="0"/>
              <a:t>数据实时检测交通异常？</a:t>
            </a:r>
          </a:p>
          <a:p>
            <a:pPr lvl="0" latinLnBrk="1"/>
            <a:endParaRPr lang="x-none" altLang="zh-CN" dirty="0" smtClean="0"/>
          </a:p>
          <a:p>
            <a:pPr lvl="1" latinLnBrk="1"/>
            <a:endParaRPr lang="en-US" altLang="zh-CN" dirty="0">
              <a:ea typeface="宋体" charset="0"/>
            </a:endParaRPr>
          </a:p>
          <a:p>
            <a:pPr marL="457200" lvl="1" indent="0" latinLnBrk="1">
              <a:buNone/>
            </a:pPr>
            <a:endParaRPr lang="en-US" altLang="zh-CN" dirty="0" smtClean="0">
              <a:ea typeface="宋体" charset="0"/>
            </a:endParaRPr>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smtClean="0">
                <a:ln>
                  <a:solidFill>
                    <a:schemeClr val="bg1"/>
                  </a:solidFill>
                </a:ln>
                <a:solidFill>
                  <a:schemeClr val="bg1"/>
                </a:solidFill>
              </a:rPr>
              <a:t>背景意义</a:t>
            </a:r>
            <a:endParaRPr lang="zh-CN" altLang="en-US" sz="2800" dirty="0">
              <a:ln>
                <a:solidFill>
                  <a:schemeClr val="bg1"/>
                </a:solidFill>
              </a:ln>
              <a:solidFill>
                <a:schemeClr val="bg1"/>
              </a:solidFill>
            </a:endParaRP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5</a:t>
            </a:fld>
            <a:endParaRPr lang="en-US" altLang="ko-KR"/>
          </a:p>
        </p:txBody>
      </p:sp>
      <p:sp>
        <p:nvSpPr>
          <p:cNvPr id="7" name="圆角矩形 6"/>
          <p:cNvSpPr/>
          <p:nvPr/>
        </p:nvSpPr>
        <p:spPr bwMode="auto">
          <a:xfrm>
            <a:off x="827584" y="2132856"/>
            <a:ext cx="7538764" cy="576064"/>
          </a:xfrm>
          <a:prstGeom prst="round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Tree>
    <p:custDataLst>
      <p:tags r:id="rId1"/>
    </p:custDataLst>
    <p:extLst>
      <p:ext uri="{BB962C8B-B14F-4D97-AF65-F5344CB8AC3E}">
        <p14:creationId xmlns:p14="http://schemas.microsoft.com/office/powerpoint/2010/main" val="2901227514"/>
      </p:ext>
    </p:extLst>
  </p:cSld>
  <p:clrMapOvr>
    <a:masterClrMapping/>
  </p:clrMapOvr>
  <mc:AlternateContent xmlns:mc="http://schemas.openxmlformats.org/markup-compatibility/2006" xmlns:p14="http://schemas.microsoft.com/office/powerpoint/2010/main">
    <mc:Choice Requires="p14">
      <p:transition spd="slow" p14:dur="2000" advTm="71228"/>
    </mc:Choice>
    <mc:Fallback xmlns="">
      <p:transition spd="slow" advTm="712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zh-CN" altLang="en-US" dirty="0" smtClean="0"/>
              <a:t>基本思路</a:t>
            </a:r>
            <a:r>
              <a:rPr lang="zh-CN" altLang="zh-CN" b="1" dirty="0">
                <a:latin typeface="Arial" pitchFamily="34" charset="0"/>
                <a:ea typeface="宋体" pitchFamily="2" charset="-122"/>
              </a:rPr>
              <a:t/>
            </a:r>
            <a:br>
              <a:rPr lang="zh-CN" altLang="zh-CN" b="1" dirty="0">
                <a:latin typeface="Arial" pitchFamily="34" charset="0"/>
                <a:ea typeface="宋体" pitchFamily="2" charset="-122"/>
              </a:rPr>
            </a:br>
            <a:endParaRPr lang="zh-CN" altLang="en-US" dirty="0"/>
          </a:p>
        </p:txBody>
      </p:sp>
      <p:sp>
        <p:nvSpPr>
          <p:cNvPr id="3" name="内容占位符 2"/>
          <p:cNvSpPr>
            <a:spLocks noGrp="1"/>
          </p:cNvSpPr>
          <p:nvPr>
            <p:ph idx="1"/>
          </p:nvPr>
        </p:nvSpPr>
        <p:spPr>
          <a:xfrm>
            <a:off x="457200" y="1196752"/>
            <a:ext cx="8229600" cy="4953000"/>
          </a:xfrm>
        </p:spPr>
        <p:txBody>
          <a:bodyPr/>
          <a:lstStyle/>
          <a:p>
            <a:pPr marL="457200" lvl="1" indent="0" latinLnBrk="1">
              <a:buNone/>
            </a:pPr>
            <a:endParaRPr lang="zh-CN" altLang="x-none" sz="2400" dirty="0" smtClean="0">
              <a:ea typeface="宋体" charset="0"/>
            </a:endParaRPr>
          </a:p>
          <a:p>
            <a:pPr lvl="0" latinLnBrk="1"/>
            <a:r>
              <a:rPr lang="zh-CN" altLang="en-US" dirty="0" smtClean="0"/>
              <a:t>对比数据</a:t>
            </a:r>
            <a:endParaRPr lang="en-US" altLang="zh-CN" dirty="0" smtClean="0"/>
          </a:p>
          <a:p>
            <a:pPr lvl="1" latinLnBrk="1"/>
            <a:r>
              <a:rPr lang="zh-CN" altLang="en-US" dirty="0">
                <a:ea typeface="宋体" charset="0"/>
              </a:rPr>
              <a:t>历史数据</a:t>
            </a:r>
            <a:endParaRPr lang="en-US" altLang="zh-CN" dirty="0">
              <a:ea typeface="宋体" charset="0"/>
            </a:endParaRPr>
          </a:p>
          <a:p>
            <a:pPr lvl="1" latinLnBrk="1"/>
            <a:r>
              <a:rPr lang="zh-CN" altLang="en-US" dirty="0">
                <a:ea typeface="宋体" charset="0"/>
              </a:rPr>
              <a:t>邻居数据</a:t>
            </a:r>
            <a:endParaRPr lang="en-US" altLang="zh-CN" dirty="0">
              <a:ea typeface="宋体" charset="0"/>
            </a:endParaRPr>
          </a:p>
          <a:p>
            <a:pPr lvl="1" latinLnBrk="1"/>
            <a:endParaRPr lang="en-US" altLang="zh-CN" dirty="0">
              <a:ea typeface="宋体" charset="0"/>
            </a:endParaRPr>
          </a:p>
          <a:p>
            <a:pPr latinLnBrk="1"/>
            <a:r>
              <a:rPr lang="zh-CN" altLang="en-US" dirty="0"/>
              <a:t>邻居</a:t>
            </a:r>
            <a:r>
              <a:rPr lang="zh-CN" altLang="en-US" dirty="0" smtClean="0"/>
              <a:t>定义</a:t>
            </a:r>
            <a:endParaRPr lang="en-US" altLang="zh-CN" dirty="0" smtClean="0"/>
          </a:p>
          <a:p>
            <a:pPr lvl="1" latinLnBrk="1"/>
            <a:r>
              <a:rPr lang="zh-CN" altLang="en-US" dirty="0">
                <a:ea typeface="宋体" charset="0"/>
              </a:rPr>
              <a:t>地理距离</a:t>
            </a:r>
            <a:endParaRPr lang="en-US" altLang="zh-CN" dirty="0">
              <a:ea typeface="宋体" charset="0"/>
            </a:endParaRPr>
          </a:p>
          <a:p>
            <a:pPr lvl="1" latinLnBrk="1"/>
            <a:r>
              <a:rPr lang="zh-CN" altLang="en-US" dirty="0" smtClean="0">
                <a:ea typeface="宋体" charset="0"/>
              </a:rPr>
              <a:t>交通</a:t>
            </a:r>
            <a:r>
              <a:rPr lang="zh-CN" altLang="en-US" dirty="0">
                <a:ea typeface="宋体" charset="0"/>
              </a:rPr>
              <a:t>模式相似性</a:t>
            </a:r>
            <a:endParaRPr lang="en-US" altLang="zh-CN" dirty="0">
              <a:ea typeface="宋体" charset="0"/>
            </a:endParaRPr>
          </a:p>
          <a:p>
            <a:pPr lvl="1" latinLnBrk="1"/>
            <a:endParaRPr lang="en-US" altLang="zh-CN" dirty="0" smtClean="0">
              <a:ea typeface="宋体" charset="0"/>
            </a:endParaRPr>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异常检测</a:t>
            </a:r>
            <a:endParaRPr lang="zh-CN" altLang="en-US" sz="2800" dirty="0">
              <a:ln>
                <a:solidFill>
                  <a:schemeClr val="bg1"/>
                </a:solidFill>
              </a:ln>
              <a:solidFill>
                <a:schemeClr val="bg1"/>
              </a:solidFill>
            </a:endParaRP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6</a:t>
            </a:fld>
            <a:endParaRPr lang="en-US" altLang="ko-KR"/>
          </a:p>
        </p:txBody>
      </p:sp>
      <p:sp>
        <p:nvSpPr>
          <p:cNvPr id="8" name="右箭头 7"/>
          <p:cNvSpPr/>
          <p:nvPr/>
        </p:nvSpPr>
        <p:spPr bwMode="auto">
          <a:xfrm>
            <a:off x="2771800" y="2466057"/>
            <a:ext cx="648072" cy="242863"/>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9" name="右箭头 8"/>
          <p:cNvSpPr/>
          <p:nvPr/>
        </p:nvSpPr>
        <p:spPr bwMode="auto">
          <a:xfrm>
            <a:off x="3563888" y="4235897"/>
            <a:ext cx="648072" cy="273223"/>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0" name="TextBox 9"/>
          <p:cNvSpPr txBox="1"/>
          <p:nvPr/>
        </p:nvSpPr>
        <p:spPr>
          <a:xfrm>
            <a:off x="3491880" y="2348880"/>
            <a:ext cx="1512168" cy="461665"/>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减少误报</a:t>
            </a:r>
            <a:endParaRPr lang="zh-CN" altLang="en-US" sz="2400" dirty="0">
              <a:latin typeface="宋体" panose="02010600030101010101" pitchFamily="2" charset="-122"/>
              <a:ea typeface="宋体" panose="02010600030101010101" pitchFamily="2" charset="-122"/>
            </a:endParaRPr>
          </a:p>
        </p:txBody>
      </p:sp>
      <p:sp>
        <p:nvSpPr>
          <p:cNvPr id="11" name="TextBox 10"/>
          <p:cNvSpPr txBox="1"/>
          <p:nvPr/>
        </p:nvSpPr>
        <p:spPr>
          <a:xfrm>
            <a:off x="4283968" y="3933056"/>
            <a:ext cx="3034680" cy="830997"/>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降低计算量</a:t>
            </a:r>
          </a:p>
          <a:p>
            <a:r>
              <a:rPr lang="zh-CN" altLang="en-US" sz="2400" dirty="0" smtClean="0">
                <a:latin typeface="宋体" panose="02010600030101010101" pitchFamily="2" charset="-122"/>
                <a:ea typeface="宋体" panose="02010600030101010101" pitchFamily="2" charset="-122"/>
              </a:rPr>
              <a:t>避免漏报</a:t>
            </a:r>
            <a:endParaRPr lang="zh-CN" altLang="en-US" sz="2400" dirty="0">
              <a:latin typeface="宋体" panose="02010600030101010101" pitchFamily="2" charset="-122"/>
              <a:ea typeface="宋体" panose="02010600030101010101" pitchFamily="2" charset="-122"/>
            </a:endParaRPr>
          </a:p>
        </p:txBody>
      </p:sp>
      <p:sp>
        <p:nvSpPr>
          <p:cNvPr id="7" name="爆炸形 2 6"/>
          <p:cNvSpPr/>
          <p:nvPr/>
        </p:nvSpPr>
        <p:spPr bwMode="auto">
          <a:xfrm>
            <a:off x="5220072" y="1844824"/>
            <a:ext cx="3744416" cy="1942826"/>
          </a:xfrm>
          <a:prstGeom prst="irregularSeal2">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zh-CN" altLang="zh-CN" sz="2000" dirty="0">
                <a:solidFill>
                  <a:schemeClr val="bg1"/>
                </a:solidFill>
              </a:rPr>
              <a:t>基于道路</a:t>
            </a:r>
            <a:r>
              <a:rPr lang="zh-CN" altLang="zh-CN" sz="2000" dirty="0">
                <a:solidFill>
                  <a:srgbClr val="FF0000"/>
                </a:solidFill>
              </a:rPr>
              <a:t>相似性</a:t>
            </a:r>
            <a:r>
              <a:rPr lang="zh-CN" altLang="zh-CN" sz="2000" dirty="0">
                <a:solidFill>
                  <a:schemeClr val="bg1"/>
                </a:solidFill>
              </a:rPr>
              <a:t>的</a:t>
            </a:r>
            <a:r>
              <a:rPr lang="zh-CN" altLang="zh-CN" sz="2000" dirty="0" smtClean="0">
                <a:solidFill>
                  <a:schemeClr val="bg1"/>
                </a:solidFill>
              </a:rPr>
              <a:t>异常检测</a:t>
            </a:r>
            <a:r>
              <a:rPr lang="zh-CN" altLang="en-US" sz="2000" dirty="0" smtClean="0">
                <a:solidFill>
                  <a:schemeClr val="bg1"/>
                </a:solidFill>
              </a:rPr>
              <a:t>方法</a:t>
            </a:r>
            <a:endParaRPr kumimoji="0" lang="en-US" sz="2000" b="0" i="0" u="none" strike="noStrike" cap="none" normalizeH="0" baseline="0" dirty="0" smtClean="0">
              <a:ln>
                <a:noFill/>
              </a:ln>
              <a:solidFill>
                <a:schemeClr val="bg1"/>
              </a:solidFill>
              <a:effectLst/>
            </a:endParaRPr>
          </a:p>
        </p:txBody>
      </p:sp>
    </p:spTree>
    <p:custDataLst>
      <p:tags r:id="rId1"/>
    </p:custDataLst>
    <p:extLst>
      <p:ext uri="{BB962C8B-B14F-4D97-AF65-F5344CB8AC3E}">
        <p14:creationId xmlns:p14="http://schemas.microsoft.com/office/powerpoint/2010/main" val="2364679674"/>
      </p:ext>
    </p:extLst>
  </p:cSld>
  <p:clrMapOvr>
    <a:masterClrMapping/>
  </p:clrMapOvr>
  <mc:AlternateContent xmlns:mc="http://schemas.openxmlformats.org/markup-compatibility/2006" xmlns:p14="http://schemas.microsoft.com/office/powerpoint/2010/main">
    <mc:Choice Requires="p14">
      <p:transition spd="slow" p14:dur="2000" advTm="71228"/>
    </mc:Choice>
    <mc:Fallback xmlns="">
      <p:transition spd="slow" advTm="712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
            </a:r>
            <a:br>
              <a:rPr lang="en-US" altLang="zh-CN" dirty="0"/>
            </a:br>
            <a:r>
              <a:rPr lang="zh-CN" altLang="en-US" dirty="0" smtClean="0"/>
              <a:t>总体方案</a:t>
            </a:r>
            <a:r>
              <a:rPr lang="zh-CN" altLang="zh-CN" b="1" dirty="0">
                <a:latin typeface="Arial" pitchFamily="34" charset="0"/>
                <a:ea typeface="宋体" pitchFamily="2" charset="-122"/>
              </a:rPr>
              <a:t/>
            </a:r>
            <a:br>
              <a:rPr lang="zh-CN" altLang="zh-CN" b="1" dirty="0">
                <a:latin typeface="Arial" pitchFamily="34" charset="0"/>
                <a:ea typeface="宋体" pitchFamily="2" charset="-122"/>
              </a:rPr>
            </a:br>
            <a:endParaRPr lang="zh-CN" altLang="en-US" dirty="0"/>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异常检测</a:t>
            </a:r>
            <a:endParaRPr lang="zh-CN" altLang="en-US" sz="2800" dirty="0">
              <a:ln>
                <a:solidFill>
                  <a:schemeClr val="bg1"/>
                </a:solidFill>
              </a:ln>
              <a:solidFill>
                <a:schemeClr val="bg1"/>
              </a:solidFill>
            </a:endParaRP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7</a:t>
            </a:fld>
            <a:endParaRPr lang="en-US" altLang="ko-K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835" y="1052736"/>
            <a:ext cx="5573613" cy="5404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628800"/>
            <a:ext cx="1905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685925"/>
            <a:ext cx="173355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bwMode="auto">
          <a:xfrm>
            <a:off x="611560" y="1628800"/>
            <a:ext cx="2088232" cy="3816424"/>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7" name="矩形 6"/>
          <p:cNvSpPr/>
          <p:nvPr/>
        </p:nvSpPr>
        <p:spPr bwMode="auto">
          <a:xfrm>
            <a:off x="3030835" y="1052736"/>
            <a:ext cx="5573613" cy="2088232"/>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endParaRPr lang="zh-CN" altLang="en-US"/>
          </a:p>
        </p:txBody>
      </p:sp>
      <p:sp>
        <p:nvSpPr>
          <p:cNvPr id="17" name="矩形 16"/>
          <p:cNvSpPr/>
          <p:nvPr/>
        </p:nvSpPr>
        <p:spPr bwMode="auto">
          <a:xfrm>
            <a:off x="3030834" y="3212976"/>
            <a:ext cx="5573613" cy="1800200"/>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endParaRPr lang="zh-CN" altLang="en-US"/>
          </a:p>
        </p:txBody>
      </p:sp>
      <p:sp>
        <p:nvSpPr>
          <p:cNvPr id="18" name="矩形 17"/>
          <p:cNvSpPr/>
          <p:nvPr/>
        </p:nvSpPr>
        <p:spPr bwMode="auto">
          <a:xfrm>
            <a:off x="3030833" y="5165576"/>
            <a:ext cx="5573613" cy="1143744"/>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endParaRPr lang="zh-CN" altLang="en-US"/>
          </a:p>
        </p:txBody>
      </p:sp>
    </p:spTree>
    <p:extLst>
      <p:ext uri="{BB962C8B-B14F-4D97-AF65-F5344CB8AC3E}">
        <p14:creationId xmlns:p14="http://schemas.microsoft.com/office/powerpoint/2010/main" val="4286901024"/>
      </p:ext>
    </p:extLst>
  </p:cSld>
  <p:clrMapOvr>
    <a:masterClrMapping/>
  </p:clrMapOvr>
  <mc:AlternateContent xmlns:mc="http://schemas.openxmlformats.org/markup-compatibility/2006" xmlns:p14="http://schemas.microsoft.com/office/powerpoint/2010/main">
    <mc:Choice Requires="p14">
      <p:transition spd="slow" p14:dur="2000" advTm="22618"/>
    </mc:Choice>
    <mc:Fallback xmlns="">
      <p:transition spd="slow" advTm="226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2072"/>
              </a:spcBef>
            </a:pPr>
            <a:r>
              <a:rPr lang="zh-CN" altLang="en-US" dirty="0" smtClean="0"/>
              <a:t>第一</a:t>
            </a:r>
            <a:r>
              <a:rPr lang="zh-CN" altLang="en-US" dirty="0"/>
              <a:t>步：数据预处理</a:t>
            </a:r>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异常检测</a:t>
            </a:r>
            <a:endParaRPr lang="zh-CN" altLang="en-US" sz="2800" dirty="0">
              <a:ln>
                <a:solidFill>
                  <a:schemeClr val="bg1"/>
                </a:solidFill>
              </a:ln>
              <a:solidFill>
                <a:schemeClr val="bg1"/>
              </a:solidFill>
            </a:endParaRP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8</a:t>
            </a:fld>
            <a:endParaRPr lang="en-US" altLang="ko-KR"/>
          </a:p>
        </p:txBody>
      </p:sp>
      <p:pic>
        <p:nvPicPr>
          <p:cNvPr id="225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685925"/>
            <a:ext cx="173355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bwMode="auto">
          <a:xfrm>
            <a:off x="611560" y="1628800"/>
            <a:ext cx="2088232" cy="3816424"/>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4" name="内容占位符 7"/>
          <p:cNvSpPr txBox="1">
            <a:spLocks/>
          </p:cNvSpPr>
          <p:nvPr/>
        </p:nvSpPr>
        <p:spPr bwMode="auto">
          <a:xfrm>
            <a:off x="2915816" y="1721685"/>
            <a:ext cx="5184576" cy="411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80000"/>
              <a:buFont typeface="Wingdings" pitchFamily="2" charset="2"/>
              <a:buChar char="n"/>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spcBef>
                <a:spcPts val="2072"/>
              </a:spcBef>
            </a:pPr>
            <a:r>
              <a:rPr lang="zh-CN" altLang="en-US" dirty="0" smtClean="0"/>
              <a:t>使用</a:t>
            </a:r>
            <a:r>
              <a:rPr lang="en-US" altLang="zh-CN" dirty="0"/>
              <a:t>map-matching</a:t>
            </a:r>
            <a:r>
              <a:rPr lang="zh-CN" altLang="en-US" dirty="0"/>
              <a:t>算法将轨迹点匹配到道路上（</a:t>
            </a:r>
            <a:r>
              <a:rPr lang="en-US" altLang="zh-CN" dirty="0"/>
              <a:t>OSM</a:t>
            </a:r>
            <a:r>
              <a:rPr lang="zh-CN" altLang="en-US" dirty="0"/>
              <a:t>地图</a:t>
            </a:r>
            <a:r>
              <a:rPr lang="zh-CN" altLang="en-US" dirty="0" smtClean="0"/>
              <a:t>数据）</a:t>
            </a:r>
          </a:p>
          <a:p>
            <a:pPr>
              <a:spcBef>
                <a:spcPts val="2072"/>
              </a:spcBef>
            </a:pPr>
            <a:r>
              <a:rPr lang="zh-CN" altLang="en-US" dirty="0"/>
              <a:t>对于每条</a:t>
            </a:r>
            <a:r>
              <a:rPr lang="zh-CN" altLang="en-US" dirty="0" smtClean="0"/>
              <a:t>道路按照</a:t>
            </a:r>
            <a:r>
              <a:rPr lang="en-US" altLang="zh-CN" dirty="0"/>
              <a:t>15</a:t>
            </a:r>
            <a:r>
              <a:rPr lang="zh-CN" altLang="en-US" dirty="0" smtClean="0"/>
              <a:t>分钟</a:t>
            </a:r>
            <a:r>
              <a:rPr lang="zh-CN" altLang="en-US" dirty="0" smtClean="0"/>
              <a:t>或</a:t>
            </a:r>
            <a:r>
              <a:rPr lang="en-US" altLang="zh-CN" dirty="0" smtClean="0"/>
              <a:t>1</a:t>
            </a:r>
            <a:r>
              <a:rPr lang="zh-CN" altLang="en-US" dirty="0" smtClean="0"/>
              <a:t>小时</a:t>
            </a:r>
            <a:r>
              <a:rPr lang="zh-CN" altLang="en-US" dirty="0" smtClean="0"/>
              <a:t>间隔</a:t>
            </a:r>
            <a:r>
              <a:rPr lang="zh-CN" altLang="en-US" dirty="0" smtClean="0"/>
              <a:t>计算</a:t>
            </a:r>
            <a:r>
              <a:rPr lang="zh-CN" altLang="en-US" dirty="0"/>
              <a:t>各个时间段内的流量</a:t>
            </a:r>
            <a:r>
              <a:rPr lang="zh-CN" altLang="en-US" dirty="0" smtClean="0"/>
              <a:t>值</a:t>
            </a:r>
            <a:endParaRPr lang="en-US" altLang="zh-CN" dirty="0" smtClean="0"/>
          </a:p>
          <a:p>
            <a:pPr>
              <a:spcBef>
                <a:spcPts val="2072"/>
              </a:spcBef>
            </a:pPr>
            <a:endParaRPr lang="zh-CN" altLang="en-US" dirty="0"/>
          </a:p>
        </p:txBody>
      </p:sp>
    </p:spTree>
    <p:extLst>
      <p:ext uri="{BB962C8B-B14F-4D97-AF65-F5344CB8AC3E}">
        <p14:creationId xmlns:p14="http://schemas.microsoft.com/office/powerpoint/2010/main" val="1858268183"/>
      </p:ext>
    </p:extLst>
  </p:cSld>
  <p:clrMapOvr>
    <a:masterClrMapping/>
  </p:clrMapOvr>
  <mc:AlternateContent xmlns:mc="http://schemas.openxmlformats.org/markup-compatibility/2006" xmlns:p14="http://schemas.microsoft.com/office/powerpoint/2010/main">
    <mc:Choice Requires="p14">
      <p:transition spd="slow" p14:dur="2000" advTm="22618"/>
    </mc:Choice>
    <mc:Fallback xmlns="">
      <p:transition spd="slow" advTm="226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dirty="0" smtClean="0"/>
              <a:t>第二</a:t>
            </a:r>
            <a:r>
              <a:rPr lang="zh-CN" altLang="en-US" dirty="0"/>
              <a:t>步：交通模式提取</a:t>
            </a:r>
          </a:p>
        </p:txBody>
      </p:sp>
      <p:sp>
        <p:nvSpPr>
          <p:cNvPr id="4" name="日期占位符 3"/>
          <p:cNvSpPr>
            <a:spLocks noGrp="1"/>
          </p:cNvSpPr>
          <p:nvPr>
            <p:ph type="dt" sz="half" idx="12"/>
          </p:nvPr>
        </p:nvSpPr>
        <p:spPr/>
        <p:txBody>
          <a:bodyPr/>
          <a:lstStyle/>
          <a:p>
            <a:r>
              <a:rPr lang="zh-CN" altLang="en-US" smtClean="0"/>
              <a:t>北京航空航天大学计算机学院</a:t>
            </a:r>
            <a:endParaRPr lang="en-US" altLang="ko-KR" dirty="0"/>
          </a:p>
        </p:txBody>
      </p:sp>
      <p:sp>
        <p:nvSpPr>
          <p:cNvPr id="5" name="文本框 4"/>
          <p:cNvSpPr txBox="1"/>
          <p:nvPr/>
        </p:nvSpPr>
        <p:spPr>
          <a:xfrm>
            <a:off x="7768208" y="332656"/>
            <a:ext cx="1196280" cy="954107"/>
          </a:xfrm>
          <a:prstGeom prst="rect">
            <a:avLst/>
          </a:prstGeom>
          <a:noFill/>
        </p:spPr>
        <p:txBody>
          <a:bodyPr wrap="square" rtlCol="0">
            <a:spAutoFit/>
          </a:bodyPr>
          <a:lstStyle/>
          <a:p>
            <a:r>
              <a:rPr lang="zh-CN" altLang="en-US" sz="2800" dirty="0" smtClean="0">
                <a:ln>
                  <a:solidFill>
                    <a:schemeClr val="bg1"/>
                  </a:solidFill>
                </a:ln>
                <a:solidFill>
                  <a:schemeClr val="bg1"/>
                </a:solidFill>
              </a:rPr>
              <a:t>异常检测</a:t>
            </a:r>
            <a:endParaRPr lang="zh-CN" altLang="en-US" sz="2800" dirty="0">
              <a:ln>
                <a:solidFill>
                  <a:schemeClr val="bg1"/>
                </a:solidFill>
              </a:ln>
              <a:solidFill>
                <a:schemeClr val="bg1"/>
              </a:solidFill>
            </a:endParaRPr>
          </a:p>
        </p:txBody>
      </p:sp>
      <p:sp>
        <p:nvSpPr>
          <p:cNvPr id="6" name="灯片编号占位符 5"/>
          <p:cNvSpPr>
            <a:spLocks noGrp="1"/>
          </p:cNvSpPr>
          <p:nvPr>
            <p:ph type="sldNum" sz="quarter" idx="11"/>
          </p:nvPr>
        </p:nvSpPr>
        <p:spPr/>
        <p:txBody>
          <a:bodyPr/>
          <a:lstStyle/>
          <a:p>
            <a:fld id="{B951ACEE-0617-4ED1-A101-7075DE963784}" type="slidenum">
              <a:rPr lang="ko-KR" altLang="en-US" smtClean="0"/>
              <a:pPr/>
              <a:t>9</a:t>
            </a:fld>
            <a:endParaRPr lang="en-US" altLang="ko-KR"/>
          </a:p>
        </p:txBody>
      </p:sp>
      <p:sp>
        <p:nvSpPr>
          <p:cNvPr id="16" name="内容占位符 7"/>
          <p:cNvSpPr txBox="1">
            <a:spLocks/>
          </p:cNvSpPr>
          <p:nvPr/>
        </p:nvSpPr>
        <p:spPr bwMode="auto">
          <a:xfrm>
            <a:off x="574897" y="3861048"/>
            <a:ext cx="4789191"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80000"/>
              <a:buFont typeface="Wingdings" pitchFamily="2" charset="2"/>
              <a:buChar char="n"/>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smtClean="0"/>
              <a:t>流量</a:t>
            </a:r>
            <a:r>
              <a:rPr lang="zh-CN" altLang="en-US" dirty="0"/>
              <a:t>是交通模式的体现</a:t>
            </a:r>
            <a:endParaRPr lang="en-US" altLang="zh-CN" dirty="0"/>
          </a:p>
          <a:p>
            <a:pPr>
              <a:lnSpc>
                <a:spcPct val="150000"/>
              </a:lnSpc>
            </a:pPr>
            <a:r>
              <a:rPr lang="zh-CN" altLang="en-US" dirty="0" smtClean="0"/>
              <a:t>流量</a:t>
            </a:r>
            <a:r>
              <a:rPr lang="zh-CN" altLang="en-US" dirty="0"/>
              <a:t>本身存在</a:t>
            </a:r>
            <a:r>
              <a:rPr lang="zh-CN" altLang="en-US" dirty="0" smtClean="0"/>
              <a:t>异常（</a:t>
            </a:r>
            <a:r>
              <a:rPr lang="zh-CN" altLang="en-US" dirty="0" smtClean="0"/>
              <a:t>噪声</a:t>
            </a:r>
            <a:r>
              <a:rPr lang="zh-CN" altLang="en-US" dirty="0" smtClean="0"/>
              <a:t>）</a:t>
            </a:r>
          </a:p>
          <a:p>
            <a:pPr marL="400050">
              <a:lnSpc>
                <a:spcPct val="150000"/>
              </a:lnSpc>
            </a:pPr>
            <a:r>
              <a:rPr lang="zh-CN" altLang="en-US" dirty="0" smtClean="0"/>
              <a:t>流量维度</a:t>
            </a:r>
            <a:r>
              <a:rPr lang="zh-CN" altLang="en-US" dirty="0"/>
              <a:t>太大</a:t>
            </a:r>
            <a:endParaRPr lang="zh-CN" altLang="en-US" dirty="0"/>
          </a:p>
        </p:txBody>
      </p:sp>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072" b="61621"/>
          <a:stretch/>
        </p:blipFill>
        <p:spPr bwMode="auto">
          <a:xfrm>
            <a:off x="1734691" y="1412776"/>
            <a:ext cx="5573613" cy="201622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3" name="右箭头 12"/>
          <p:cNvSpPr/>
          <p:nvPr/>
        </p:nvSpPr>
        <p:spPr bwMode="auto">
          <a:xfrm>
            <a:off x="5508104" y="4902859"/>
            <a:ext cx="512812" cy="207563"/>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4" name="TextBox 9"/>
          <p:cNvSpPr txBox="1"/>
          <p:nvPr/>
        </p:nvSpPr>
        <p:spPr>
          <a:xfrm>
            <a:off x="6084168" y="4767535"/>
            <a:ext cx="2376264" cy="461665"/>
          </a:xfrm>
          <a:prstGeom prst="rect">
            <a:avLst/>
          </a:prstGeom>
          <a:noFill/>
        </p:spPr>
        <p:txBody>
          <a:bodyPr wrap="square" rtlCol="0">
            <a:spAutoFit/>
          </a:bodyPr>
          <a:lstStyle/>
          <a:p>
            <a:r>
              <a:rPr lang="zh-CN" altLang="en-US" sz="2400" dirty="0">
                <a:latin typeface="+mn-lt"/>
              </a:rPr>
              <a:t>非负矩阵分解</a:t>
            </a:r>
          </a:p>
        </p:txBody>
      </p:sp>
      <p:sp>
        <p:nvSpPr>
          <p:cNvPr id="3" name="右大括号 2"/>
          <p:cNvSpPr/>
          <p:nvPr/>
        </p:nvSpPr>
        <p:spPr bwMode="auto">
          <a:xfrm>
            <a:off x="5076056" y="4239230"/>
            <a:ext cx="288032" cy="1494026"/>
          </a:xfrm>
          <a:prstGeom prst="rightBrace">
            <a:avLst/>
          </a:prstGeom>
          <a:noFill/>
          <a:ln w="349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0246130"/>
      </p:ext>
    </p:extLst>
  </p:cSld>
  <p:clrMapOvr>
    <a:masterClrMapping/>
  </p:clrMapOvr>
  <mc:AlternateContent xmlns:mc="http://schemas.openxmlformats.org/markup-compatibility/2006" xmlns:p14="http://schemas.microsoft.com/office/powerpoint/2010/main">
    <mc:Choice Requires="p14">
      <p:transition spd="slow" p14:dur="2000" advTm="22618"/>
    </mc:Choice>
    <mc:Fallback xmlns="">
      <p:transition spd="slow" advTm="22618"/>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3"/>
</p:tagLst>
</file>

<file path=ppt/tags/tag2.xml><?xml version="1.0" encoding="utf-8"?>
<p:tagLst xmlns:a="http://schemas.openxmlformats.org/drawingml/2006/main" xmlns:r="http://schemas.openxmlformats.org/officeDocument/2006/relationships" xmlns:p="http://schemas.openxmlformats.org/presentationml/2006/main">
  <p:tag name="TIMING" val="|20.5"/>
</p:tagLst>
</file>

<file path=ppt/tags/tag3.xml><?xml version="1.0" encoding="utf-8"?>
<p:tagLst xmlns:a="http://schemas.openxmlformats.org/drawingml/2006/main" xmlns:r="http://schemas.openxmlformats.org/officeDocument/2006/relationships" xmlns:p="http://schemas.openxmlformats.org/presentationml/2006/main">
  <p:tag name="TIMING" val="|69.1"/>
</p:tagLst>
</file>

<file path=ppt/tags/tag4.xml><?xml version="1.0" encoding="utf-8"?>
<p:tagLst xmlns:a="http://schemas.openxmlformats.org/drawingml/2006/main" xmlns:r="http://schemas.openxmlformats.org/officeDocument/2006/relationships" xmlns:p="http://schemas.openxmlformats.org/presentationml/2006/main">
  <p:tag name="TIMING" val="|69.1"/>
</p:tagLst>
</file>

<file path=ppt/tags/tag5.xml><?xml version="1.0" encoding="utf-8"?>
<p:tagLst xmlns:a="http://schemas.openxmlformats.org/drawingml/2006/main" xmlns:r="http://schemas.openxmlformats.org/officeDocument/2006/relationships" xmlns:p="http://schemas.openxmlformats.org/presentationml/2006/main">
  <p:tag name="TIMING" val="|1.1|1.4|0.5"/>
</p:tagLst>
</file>

<file path=ppt/theme/theme1.xml><?xml version="1.0" encoding="utf-8"?>
<a:theme xmlns:a="http://schemas.openxmlformats.org/drawingml/2006/main" name="Maple">
  <a:themeElements>
    <a:clrScheme name="Maple 4">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fontScheme name="Mapl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Tx/>
          <a:buNone/>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Tx/>
          <a:buNone/>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ple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ple 2">
        <a:dk1>
          <a:srgbClr val="000000"/>
        </a:dk1>
        <a:lt1>
          <a:srgbClr val="FFFFFF"/>
        </a:lt1>
        <a:dk2>
          <a:srgbClr val="005250"/>
        </a:dk2>
        <a:lt2>
          <a:srgbClr val="808080"/>
        </a:lt2>
        <a:accent1>
          <a:srgbClr val="008080"/>
        </a:accent1>
        <a:accent2>
          <a:srgbClr val="1CB094"/>
        </a:accent2>
        <a:accent3>
          <a:srgbClr val="FFFFFF"/>
        </a:accent3>
        <a:accent4>
          <a:srgbClr val="000000"/>
        </a:accent4>
        <a:accent5>
          <a:srgbClr val="AAC0C0"/>
        </a:accent5>
        <a:accent6>
          <a:srgbClr val="189F86"/>
        </a:accent6>
        <a:hlink>
          <a:srgbClr val="99D1C2"/>
        </a:hlink>
        <a:folHlink>
          <a:srgbClr val="666699"/>
        </a:folHlink>
      </a:clrScheme>
      <a:clrMap bg1="lt1" tx1="dk1" bg2="lt2" tx2="dk2" accent1="accent1" accent2="accent2" accent3="accent3" accent4="accent4" accent5="accent5" accent6="accent6" hlink="hlink" folHlink="folHlink"/>
    </a:extraClrScheme>
    <a:extraClrScheme>
      <a:clrScheme name="Maple 3">
        <a:dk1>
          <a:srgbClr val="000000"/>
        </a:dk1>
        <a:lt1>
          <a:srgbClr val="F2F3C7"/>
        </a:lt1>
        <a:dk2>
          <a:srgbClr val="333300"/>
        </a:dk2>
        <a:lt2>
          <a:srgbClr val="808080"/>
        </a:lt2>
        <a:accent1>
          <a:srgbClr val="747660"/>
        </a:accent1>
        <a:accent2>
          <a:srgbClr val="A99B69"/>
        </a:accent2>
        <a:accent3>
          <a:srgbClr val="F7F8E0"/>
        </a:accent3>
        <a:accent4>
          <a:srgbClr val="000000"/>
        </a:accent4>
        <a:accent5>
          <a:srgbClr val="BCBDB6"/>
        </a:accent5>
        <a:accent6>
          <a:srgbClr val="998C5E"/>
        </a:accent6>
        <a:hlink>
          <a:srgbClr val="959167"/>
        </a:hlink>
        <a:folHlink>
          <a:srgbClr val="B2B2B2"/>
        </a:folHlink>
      </a:clrScheme>
      <a:clrMap bg1="lt1" tx1="dk1" bg2="lt2" tx2="dk2" accent1="accent1" accent2="accent2" accent3="accent3" accent4="accent4" accent5="accent5" accent6="accent6" hlink="hlink" folHlink="folHlink"/>
    </a:extraClrScheme>
    <a:extraClrScheme>
      <a:clrScheme name="Maple 4">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
      <a:clrScheme name="Maple 5">
        <a:dk1>
          <a:srgbClr val="000000"/>
        </a:dk1>
        <a:lt1>
          <a:srgbClr val="FFFFFF"/>
        </a:lt1>
        <a:dk2>
          <a:srgbClr val="4C0026"/>
        </a:dk2>
        <a:lt2>
          <a:srgbClr val="808080"/>
        </a:lt2>
        <a:accent1>
          <a:srgbClr val="7C1C45"/>
        </a:accent1>
        <a:accent2>
          <a:srgbClr val="C15D75"/>
        </a:accent2>
        <a:accent3>
          <a:srgbClr val="FFFFFF"/>
        </a:accent3>
        <a:accent4>
          <a:srgbClr val="000000"/>
        </a:accent4>
        <a:accent5>
          <a:srgbClr val="BFABB0"/>
        </a:accent5>
        <a:accent6>
          <a:srgbClr val="AF5369"/>
        </a:accent6>
        <a:hlink>
          <a:srgbClr val="C29D28"/>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
            <a:schemeClr val="bg2"/>
          </a:buClr>
          <a:buSzPct val="75000"/>
          <a:buFont typeface="Wingdings" pitchFamily="2" charset="2"/>
          <a:buChar char="n"/>
          <a:tabLst/>
          <a:defRPr kumimoji="0" lang="zh-CN" altLang="en-US" sz="10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
            <a:schemeClr val="bg2"/>
          </a:buClr>
          <a:buSzPct val="75000"/>
          <a:buFont typeface="Wingdings" pitchFamily="2" charset="2"/>
          <a:buChar char="n"/>
          <a:tabLst/>
          <a:defRPr kumimoji="0" lang="zh-CN" altLang="en-US" sz="10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3932</TotalTime>
  <Words>2131</Words>
  <Application>Microsoft Macintosh PowerPoint</Application>
  <PresentationFormat>全屏显示(4:3)</PresentationFormat>
  <Paragraphs>268</Paragraphs>
  <Slides>22</Slides>
  <Notes>19</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22</vt:i4>
      </vt:variant>
    </vt:vector>
  </HeadingPairs>
  <TitlesOfParts>
    <vt:vector size="37" baseType="lpstr">
      <vt:lpstr>Arial Black</vt:lpstr>
      <vt:lpstr>Calibri</vt:lpstr>
      <vt:lpstr>Cambria Math</vt:lpstr>
      <vt:lpstr>Microsoft JhengHei</vt:lpstr>
      <vt:lpstr>Microsoft YaHei</vt:lpstr>
      <vt:lpstr>Times New Roman</vt:lpstr>
      <vt:lpstr>Verdana</vt:lpstr>
      <vt:lpstr>Wingdings</vt:lpstr>
      <vt:lpstr>굴림</vt:lpstr>
      <vt:lpstr>黑体</vt:lpstr>
      <vt:lpstr>华文新魏</vt:lpstr>
      <vt:lpstr>宋体</vt:lpstr>
      <vt:lpstr>Arial</vt:lpstr>
      <vt:lpstr>Maple</vt:lpstr>
      <vt:lpstr>Pixel</vt:lpstr>
      <vt:lpstr>城市道路交通异常检测</vt:lpstr>
      <vt:lpstr>提纲</vt:lpstr>
      <vt:lpstr>背景及意义</vt:lpstr>
      <vt:lpstr>背景及意义</vt:lpstr>
      <vt:lpstr> 问题 </vt:lpstr>
      <vt:lpstr> 基本思路 </vt:lpstr>
      <vt:lpstr> 总体方案 </vt:lpstr>
      <vt:lpstr>第一步：数据预处理</vt:lpstr>
      <vt:lpstr>第二步：交通模式提取</vt:lpstr>
      <vt:lpstr>基于道路相似性的异常点检测</vt:lpstr>
      <vt:lpstr> 第三步：邻居道路发现 </vt:lpstr>
      <vt:lpstr> 道路之间的距离 </vt:lpstr>
      <vt:lpstr> 第四步：计算异常得分 </vt:lpstr>
      <vt:lpstr> 异常得分 </vt:lpstr>
      <vt:lpstr>异常实例—学院路 </vt:lpstr>
      <vt:lpstr>异常实例—工体 </vt:lpstr>
      <vt:lpstr>实验结果与参数分析</vt:lpstr>
      <vt:lpstr>实验结果与参数分析</vt:lpstr>
      <vt:lpstr>异常检测评价方法</vt:lpstr>
      <vt:lpstr>异常检测真实数据实验结果</vt:lpstr>
      <vt:lpstr>参数讨论</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Jone</dc:creator>
  <cp:lastModifiedBy>Microsoft Office 用户</cp:lastModifiedBy>
  <cp:revision>1206</cp:revision>
  <dcterms:created xsi:type="dcterms:W3CDTF">2013-12-15T16:10:00Z</dcterms:created>
  <dcterms:modified xsi:type="dcterms:W3CDTF">2017-10-05T01:02:18Z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