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5" r:id="rId5"/>
    <p:sldId id="261" r:id="rId6"/>
    <p:sldId id="266" r:id="rId7"/>
    <p:sldId id="259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cat>
            <c:strRef>
              <c:f>Sheet1!$A$31:$A$32</c:f>
              <c:strCache>
                <c:ptCount val="2"/>
                <c:pt idx="0">
                  <c:v>文字多的帖子</c:v>
                </c:pt>
                <c:pt idx="1">
                  <c:v>图片多的帖子</c:v>
                </c:pt>
              </c:strCache>
            </c:strRef>
          </c:cat>
          <c:val>
            <c:numRef>
              <c:f>Sheet1!$B$31:$B$32</c:f>
              <c:numCache>
                <c:formatCode>0.00%</c:formatCode>
                <c:ptCount val="2"/>
                <c:pt idx="0">
                  <c:v>0.12100000000000002</c:v>
                </c:pt>
                <c:pt idx="1">
                  <c:v>0.87800000000000089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36811904"/>
        <c:axId val="36813440"/>
        <c:axId val="0"/>
      </c:bar3DChart>
      <c:catAx>
        <c:axId val="36811904"/>
        <c:scaling>
          <c:orientation val="minMax"/>
        </c:scaling>
        <c:delete val="0"/>
        <c:axPos val="b"/>
        <c:majorTickMark val="none"/>
        <c:minorTickMark val="none"/>
        <c:tickLblPos val="nextTo"/>
        <c:crossAx val="36813440"/>
        <c:crosses val="autoZero"/>
        <c:auto val="1"/>
        <c:lblAlgn val="ctr"/>
        <c:lblOffset val="100"/>
        <c:noMultiLvlLbl val="0"/>
      </c:catAx>
      <c:valAx>
        <c:axId val="3681344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crossAx val="36811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cat>
            <c:strRef>
              <c:f>Sheet1!$A$92:$A$95</c:f>
              <c:strCache>
                <c:ptCount val="4"/>
                <c:pt idx="0">
                  <c:v>图片打分</c:v>
                </c:pt>
                <c:pt idx="1">
                  <c:v>留言回复</c:v>
                </c:pt>
                <c:pt idx="2">
                  <c:v>顶一下</c:v>
                </c:pt>
                <c:pt idx="3">
                  <c:v>图片分享</c:v>
                </c:pt>
              </c:strCache>
            </c:strRef>
          </c:cat>
          <c:val>
            <c:numRef>
              <c:f>Sheet1!$B$92:$B$95</c:f>
              <c:numCache>
                <c:formatCode>0.00%</c:formatCode>
                <c:ptCount val="4"/>
                <c:pt idx="0">
                  <c:v>0.13100000000000001</c:v>
                </c:pt>
                <c:pt idx="1">
                  <c:v>0.37400000000000039</c:v>
                </c:pt>
                <c:pt idx="2">
                  <c:v>0.37700000000000039</c:v>
                </c:pt>
                <c:pt idx="3">
                  <c:v>0.11600000000000002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cat>
            <c:strRef>
              <c:f>Sheet1!$A$57:$A$61</c:f>
              <c:strCache>
                <c:ptCount val="5"/>
                <c:pt idx="0">
                  <c:v>转载到自己的相册</c:v>
                </c:pt>
                <c:pt idx="1">
                  <c:v>保存到我自己的电脑中</c:v>
                </c:pt>
                <c:pt idx="2">
                  <c:v>设置成我的论坛头像</c:v>
                </c:pt>
                <c:pt idx="3">
                  <c:v>发给19楼的好友看</c:v>
                </c:pt>
                <c:pt idx="4">
                  <c:v>发给19楼以外的好友，如QQ</c:v>
                </c:pt>
              </c:strCache>
            </c:strRef>
          </c:cat>
          <c:val>
            <c:numRef>
              <c:f>Sheet1!$B$57:$B$61</c:f>
              <c:numCache>
                <c:formatCode>0.00%</c:formatCode>
                <c:ptCount val="5"/>
                <c:pt idx="0">
                  <c:v>0.10299999999999998</c:v>
                </c:pt>
                <c:pt idx="1">
                  <c:v>0.51400000000000001</c:v>
                </c:pt>
                <c:pt idx="2">
                  <c:v>4.8400000000000012E-2</c:v>
                </c:pt>
                <c:pt idx="3">
                  <c:v>7.7700000000000102E-2</c:v>
                </c:pt>
                <c:pt idx="4">
                  <c:v>0.25600000000000001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39585F-38A4-4579-B60C-6C920DDC078C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B21EF1-51D7-44C5-8097-CF458DAFC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2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B7B7202-9BD5-4B54-8824-933B03F2D58C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6AC3E8D-5FE6-4B29-8C09-8DC0C8A76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DBAB4B-CB9A-4B7B-85D0-73B47001CE03}" type="slidenum">
              <a:rPr lang="zh-CN" altLang="en-US" smtClean="0">
                <a:ea typeface="宋体" charset="-122"/>
              </a:rPr>
              <a:pPr/>
              <a:t>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19lou_logo_a1[1]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63950" y="4143375"/>
            <a:ext cx="19796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028812"/>
            <a:ext cx="7772400" cy="97156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802" y="3314696"/>
            <a:ext cx="2857520" cy="47149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9BE2-5242-42F8-B3B7-7730267A363D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F3EE5-2FDC-4DC4-AFF1-6BB632A79C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0DAE-0987-4516-870C-4A179423E5A4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1F1F-3ACA-4327-B244-4E1A8090D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rot="5400000">
            <a:off x="1142206" y="489744"/>
            <a:ext cx="428625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2286000" y="6500813"/>
            <a:ext cx="4572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Copyright © 2008 19Lou.com Inc. All Rights Reserved.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12" descr="19lou_logo_a1[1]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15900"/>
            <a:ext cx="10604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9" descr="19lou_pd_e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280988"/>
            <a:ext cx="26431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  <a:lvl2pPr>
              <a:defRPr>
                <a:latin typeface="黑体" pitchFamily="2" charset="-122"/>
                <a:ea typeface="黑体" pitchFamily="2" charset="-122"/>
              </a:defRPr>
            </a:lvl2pPr>
            <a:lvl3pPr>
              <a:defRPr>
                <a:latin typeface="黑体" pitchFamily="2" charset="-122"/>
                <a:ea typeface="黑体" pitchFamily="2" charset="-122"/>
              </a:defRPr>
            </a:lvl3pPr>
            <a:lvl4pPr>
              <a:defRPr>
                <a:latin typeface="黑体" pitchFamily="2" charset="-122"/>
                <a:ea typeface="黑体" pitchFamily="2" charset="-122"/>
              </a:defRPr>
            </a:lvl4pPr>
            <a:lvl5pPr>
              <a:defRPr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107EC-D069-4038-A162-B741724DE2AC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28BA-74CE-4C8C-8C33-02E33E0699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713-639A-4BFD-8284-5D9476535F73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48A9-F5E7-4032-959F-9246E9720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9DC3-1AC1-49DA-BE28-5134D72EBE06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80A1-CA3C-43AC-8A73-BE6F5F0D5B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D55BF-60AA-458D-BADF-E6F2EF85D207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CA90-0E3D-4890-8545-46F01ECD4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0731-C3DF-44C8-8567-1E163D3ECC00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4C0E3-4167-43CA-9DB0-B6D97EEA1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359D-C69B-452C-BF46-F4F2AD983FF1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E0661-FBB5-44A7-894B-FCBF75BB6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3959-0925-4317-90D3-590D3BBDDE4C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50995-BC37-43F2-A3A9-1D9F5EAFC3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182E90-313F-41E2-9AAF-5622FC0D2D80}" type="datetimeFigureOut">
              <a:rPr lang="zh-CN" altLang="en-US"/>
              <a:pPr>
                <a:defRPr/>
              </a:pPr>
              <a:t>2012/4/18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个人产品组</a:t>
            </a:r>
            <a:fld id="{0CD9FF20-D1AB-4037-9697-C8AA86EFB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.zhongsou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.zhongsou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ote.19lou.com/view.php?id=336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.zhongsou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113" y="1989138"/>
            <a:ext cx="7772400" cy="9715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楼个人空间产品</a:t>
            </a:r>
            <a:r>
              <a:rPr lang="en-US" altLang="zh-CN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BRD</a:t>
            </a:r>
            <a:r>
              <a:rPr lang="zh-CN" altLang="en-US" sz="4000" smtClean="0">
                <a:solidFill>
                  <a:srgbClr val="254061"/>
                </a:solidFill>
                <a:latin typeface="微软雅黑"/>
                <a:ea typeface="微软雅黑"/>
                <a:cs typeface="微软雅黑"/>
              </a:rPr>
              <a:t>需求文档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6929438" y="5929313"/>
            <a:ext cx="2571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微软雅黑"/>
                <a:ea typeface="微软雅黑"/>
                <a:cs typeface="微软雅黑"/>
              </a:rPr>
              <a:t>By caijianfeng</a:t>
            </a:r>
            <a:endParaRPr lang="zh-CN" altLang="en-US" sz="12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911725" y="2944813"/>
            <a:ext cx="3271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互联网社区运营群：</a:t>
            </a:r>
            <a:r>
              <a:rPr lang="en-US" altLang="zh-CN" b="1"/>
              <a:t>85210379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项目风险和对策</a:t>
            </a:r>
          </a:p>
        </p:txBody>
      </p:sp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714375" y="2000250"/>
            <a:ext cx="79295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/>
                <a:ea typeface="微软雅黑"/>
                <a:cs typeface="微软雅黑"/>
              </a:rPr>
              <a:t>     按调研的结果和收集到的反馈看，目前大部分的用户的确更喜欢像看帖子一样的看图片，而不是很喜欢目前图片帖的观看方式。目前的图片帖信息流上是横向的，而我们的论坛一直是竖的，无论从视觉还是操作上都有所不同。故希望尝试新的图片展示方式，采用优胜劣汰，逐渐淘汰掉一种用户不喜欢的图片模式。</a:t>
            </a: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723900" y="1652588"/>
            <a:ext cx="6357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en-US" sz="1600" b="1">
                <a:latin typeface="微软雅黑"/>
                <a:ea typeface="微软雅黑"/>
                <a:cs typeface="微软雅黑"/>
              </a:rPr>
              <a:t>图片的展现方式不同于目前图片帖和原帖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714375" y="3305175"/>
            <a:ext cx="6357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en-US" sz="1600" b="1">
                <a:latin typeface="微软雅黑"/>
                <a:ea typeface="微软雅黑"/>
                <a:cs typeface="微软雅黑"/>
              </a:rPr>
              <a:t>无论内部还是外部，图片平台都较多</a:t>
            </a:r>
          </a:p>
        </p:txBody>
      </p: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642938" y="3786188"/>
            <a:ext cx="79295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/>
                <a:ea typeface="微软雅黑"/>
                <a:cs typeface="微软雅黑"/>
              </a:rPr>
              <a:t>       产品定位问题，因为</a:t>
            </a:r>
            <a:r>
              <a:rPr lang="en-US" altLang="zh-CN" sz="1600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楼的基础还是帖子，秀场最终所做的工作也是将</a:t>
            </a:r>
            <a:r>
              <a:rPr lang="en-US" altLang="zh-CN" sz="1600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楼各条产品线的图片内容整合显示，基础还是在其他地方。秀场同时承载的另一个作用是作为</a:t>
            </a:r>
            <a:r>
              <a:rPr lang="en-US" altLang="zh-CN" sz="1600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楼积极产生内容的用户载体，如优秀的拍摄者和模特通过产品或者运营手段甄选出来。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79388" y="6021388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户主社区</a:t>
            </a:r>
            <a:r>
              <a:rPr lang="en-US" altLang="zh-CN">
                <a:hlinkClick r:id="rId2"/>
              </a:rPr>
              <a:t>http://sq.zhongsou.net</a:t>
            </a:r>
            <a:endParaRPr lang="en-US" altLang="zh-CN"/>
          </a:p>
          <a:p>
            <a:r>
              <a:rPr lang="zh-CN" altLang="en-US"/>
              <a:t>爱聚源：</a:t>
            </a:r>
            <a:r>
              <a:rPr lang="en-US" altLang="zh-CN"/>
              <a:t>http://www.aijuyuan.com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/>
          <p:cNvSpPr txBox="1">
            <a:spLocks noChangeArrowheads="1"/>
          </p:cNvSpPr>
          <p:nvPr/>
        </p:nvSpPr>
        <p:spPr bwMode="auto">
          <a:xfrm>
            <a:off x="3929063" y="2857500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/>
                <a:ea typeface="微软雅黑"/>
                <a:cs typeface="微软雅黑"/>
              </a:rPr>
              <a:t>非常感谢！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28750" y="1643063"/>
            <a:ext cx="6643688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项目背景</a:t>
            </a:r>
          </a:p>
        </p:txBody>
      </p:sp>
      <p:sp>
        <p:nvSpPr>
          <p:cNvPr id="5" name="椭圆 4"/>
          <p:cNvSpPr/>
          <p:nvPr/>
        </p:nvSpPr>
        <p:spPr>
          <a:xfrm>
            <a:off x="642938" y="1571625"/>
            <a:ext cx="642937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428750" y="1701800"/>
            <a:ext cx="692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楼存在大量图片内容，目前处于无序状态分散在各条产品中！</a:t>
            </a:r>
          </a:p>
        </p:txBody>
      </p:sp>
      <p:sp>
        <p:nvSpPr>
          <p:cNvPr id="8" name="矩形 7"/>
          <p:cNvSpPr/>
          <p:nvPr/>
        </p:nvSpPr>
        <p:spPr>
          <a:xfrm>
            <a:off x="1428750" y="3857625"/>
            <a:ext cx="6643688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楼目前的图片帖没有很好的分类，不具专题化！</a:t>
            </a:r>
          </a:p>
        </p:txBody>
      </p:sp>
      <p:sp>
        <p:nvSpPr>
          <p:cNvPr id="9" name="椭圆 8"/>
          <p:cNvSpPr/>
          <p:nvPr/>
        </p:nvSpPr>
        <p:spPr>
          <a:xfrm>
            <a:off x="642938" y="3786188"/>
            <a:ext cx="642937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5" name="Picture 3" descr="E:\Users\caijianfeng\Downloads\1270604061_image-x-photo-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357438"/>
            <a:ext cx="130016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4" descr="E:\Users\caijianfeng\Downloads\1270604069_pix_1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23574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23850" y="58769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户主社区</a:t>
            </a:r>
            <a:r>
              <a:rPr lang="en-US" altLang="zh-CN">
                <a:hlinkClick r:id="rId4"/>
              </a:rPr>
              <a:t>http://sq.zhongsou.net</a:t>
            </a:r>
            <a:endParaRPr lang="en-US" altLang="zh-CN"/>
          </a:p>
          <a:p>
            <a:r>
              <a:rPr lang="zh-CN" altLang="en-US"/>
              <a:t>爱聚源：</a:t>
            </a:r>
            <a:r>
              <a:rPr lang="en-US" altLang="zh-CN"/>
              <a:t>http://www.aijuyuan.com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8625" y="1357313"/>
            <a:ext cx="8501063" cy="48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用户调研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85813" y="1755775"/>
            <a:ext cx="8143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调研目的： 验证秀场产品需求可行性和了解本站用户图片浏览习惯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85813" y="2255838"/>
            <a:ext cx="8143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调研时间： 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-4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    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  <a:hlinkClick r:id="rId2"/>
              </a:rPr>
              <a:t>问卷地址</a:t>
            </a:r>
            <a:endParaRPr lang="zh-CN" altLang="en-US" sz="16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785813" y="2684463"/>
            <a:ext cx="8143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调研对象： 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楼近一个月图片浏览量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TOP50000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，共投放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30000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份问卷，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实际回收有效样本：</a:t>
            </a:r>
            <a:r>
              <a:rPr lang="en-US" altLang="zh-CN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2000</a:t>
            </a:r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813" y="3398838"/>
            <a:ext cx="814387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调研结论：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相对文字信息，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87%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的用户更乐衷于看图片较多的帖子，同时用户又将图片和相关文字对应起来看。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83%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的用户看图的习惯延续了论坛的使用习惯，如竖着往下看图片，选择在空闲时看图，看完一组内容后通常选择跳出。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外部产品使用情况符合目前互联网发展格局，以搜索引擎和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为主，主流用户没有形成固定的看图场所。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部分调研结果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500034" y="1500174"/>
          <a:ext cx="382905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143372" y="3000372"/>
          <a:ext cx="4071934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4214810" y="5714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价值主张和核心需求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57250" y="1643063"/>
            <a:ext cx="1714500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价值主张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57250" y="3000375"/>
            <a:ext cx="17145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核心需求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57250" y="4286250"/>
            <a:ext cx="17145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目标人群</a:t>
            </a:r>
          </a:p>
        </p:txBody>
      </p:sp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928688" y="2286000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上秀场，看</a:t>
            </a:r>
            <a:r>
              <a:rPr lang="en-US" altLang="zh-CN">
                <a:latin typeface="微软雅黑"/>
                <a:ea typeface="微软雅黑"/>
                <a:cs typeface="微软雅黑"/>
              </a:rPr>
              <a:t>19</a:t>
            </a:r>
            <a:r>
              <a:rPr lang="zh-CN" altLang="en-US">
                <a:latin typeface="微软雅黑"/>
                <a:ea typeface="微软雅黑"/>
                <a:cs typeface="微软雅黑"/>
              </a:rPr>
              <a:t>楼精彩图片！</a:t>
            </a:r>
          </a:p>
        </p:txBody>
      </p: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928688" y="3714750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满足主体用户在空闲时间喜欢看图片较多的帖子的需求</a:t>
            </a:r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928688" y="5072063"/>
            <a:ext cx="7643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/>
                <a:ea typeface="微软雅黑"/>
                <a:cs typeface="微软雅黑"/>
              </a:rPr>
              <a:t>有看图需求的上班族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714500" y="1928813"/>
            <a:ext cx="5643563" cy="3143250"/>
          </a:xfrm>
          <a:prstGeom prst="roundRect">
            <a:avLst>
              <a:gd name="adj" fmla="val 60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产品应用首页</a:t>
            </a:r>
          </a:p>
        </p:txBody>
      </p:sp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产品架构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71875" y="22145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秀场应用首页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43500" y="1285875"/>
            <a:ext cx="2214563" cy="500063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14500" y="1285875"/>
            <a:ext cx="2214563" cy="500063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论坛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71875" y="307181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图片分类列表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71875" y="39290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图片浏览页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7250" y="5214938"/>
            <a:ext cx="2500313" cy="500062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专题系统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43313" y="5214938"/>
            <a:ext cx="2500312" cy="500062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搜索系统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29375" y="5214938"/>
            <a:ext cx="2500313" cy="500062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标签系统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28875" y="2143125"/>
            <a:ext cx="571500" cy="25717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秀场</a:t>
            </a:r>
          </a:p>
        </p:txBody>
      </p:sp>
      <p:sp>
        <p:nvSpPr>
          <p:cNvPr id="14" name="右大括号 13"/>
          <p:cNvSpPr/>
          <p:nvPr/>
        </p:nvSpPr>
        <p:spPr>
          <a:xfrm flipH="1">
            <a:off x="3143250" y="2357438"/>
            <a:ext cx="357188" cy="2071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62166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户主社区</a:t>
            </a:r>
            <a:r>
              <a:rPr lang="en-US" altLang="zh-CN">
                <a:hlinkClick r:id="rId2"/>
              </a:rPr>
              <a:t>http://sq.zhongsou.net</a:t>
            </a:r>
            <a:endParaRPr lang="en-US" altLang="zh-CN"/>
          </a:p>
          <a:p>
            <a:r>
              <a:rPr lang="zh-CN" altLang="en-US"/>
              <a:t>爱聚源：</a:t>
            </a:r>
            <a:r>
              <a:rPr lang="en-US" altLang="zh-CN"/>
              <a:t>http://www.aijuyuan.com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2"/>
          <p:cNvSpPr txBox="1">
            <a:spLocks noChangeArrowheads="1"/>
          </p:cNvSpPr>
          <p:nvPr/>
        </p:nvSpPr>
        <p:spPr bwMode="auto">
          <a:xfrm>
            <a:off x="428625" y="10001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产品主要功能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500063" y="1428750"/>
            <a:ext cx="3286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快捷的看图平台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500063" y="2000250"/>
            <a:ext cx="8429625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7250" y="22145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论坛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57250" y="4143375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相册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00125" y="3071813"/>
            <a:ext cx="1357313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美食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00313" y="3071813"/>
            <a:ext cx="1357312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旅游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125" y="3500438"/>
            <a:ext cx="1357313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亲子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00313" y="3500438"/>
            <a:ext cx="1357312" cy="357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摄影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00125" y="5000625"/>
            <a:ext cx="1357313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00313" y="5000625"/>
            <a:ext cx="1357312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00125" y="5429250"/>
            <a:ext cx="1357313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500313" y="5429250"/>
            <a:ext cx="1357312" cy="357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143375" y="2214563"/>
            <a:ext cx="785813" cy="3571875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热门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pic>
        <p:nvPicPr>
          <p:cNvPr id="22543" name="图片 23" descr="Hom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4913" y="2309813"/>
            <a:ext cx="3843337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625" y="1143000"/>
            <a:ext cx="3286125" cy="42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舒服的看图体验</a:t>
            </a:r>
          </a:p>
        </p:txBody>
      </p:sp>
      <p:sp>
        <p:nvSpPr>
          <p:cNvPr id="5" name="矩形 4"/>
          <p:cNvSpPr/>
          <p:nvPr/>
        </p:nvSpPr>
        <p:spPr>
          <a:xfrm>
            <a:off x="428625" y="1714500"/>
            <a:ext cx="8358188" cy="45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4375" y="1857375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延续论坛浏览体验</a:t>
            </a:r>
          </a:p>
        </p:txBody>
      </p:sp>
      <p:sp>
        <p:nvSpPr>
          <p:cNvPr id="23556" name="TextBox 8"/>
          <p:cNvSpPr txBox="1">
            <a:spLocks noChangeArrowheads="1"/>
          </p:cNvSpPr>
          <p:nvPr/>
        </p:nvSpPr>
        <p:spPr bwMode="auto">
          <a:xfrm>
            <a:off x="714375" y="2857500"/>
            <a:ext cx="6786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帖子式图片呈现和浏览习惯 ，分楼层显示图片和信息，竖形结构</a:t>
            </a:r>
          </a:p>
        </p:txBody>
      </p:sp>
      <p:sp>
        <p:nvSpPr>
          <p:cNvPr id="23557" name="TextBox 9"/>
          <p:cNvSpPr txBox="1">
            <a:spLocks noChangeArrowheads="1"/>
          </p:cNvSpPr>
          <p:nvPr/>
        </p:nvSpPr>
        <p:spPr bwMode="auto">
          <a:xfrm>
            <a:off x="714375" y="3500438"/>
            <a:ext cx="678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弱化图片以外的内容，如回复、用户头像、表情等</a:t>
            </a:r>
          </a:p>
        </p:txBody>
      </p:sp>
      <p:sp>
        <p:nvSpPr>
          <p:cNvPr id="23558" name="TextBox 10"/>
          <p:cNvSpPr txBox="1">
            <a:spLocks noChangeArrowheads="1"/>
          </p:cNvSpPr>
          <p:nvPr/>
        </p:nvSpPr>
        <p:spPr bwMode="auto">
          <a:xfrm>
            <a:off x="714375" y="4071938"/>
            <a:ext cx="6786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3. 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优化图片显示，规范图片最佳尺寸，过大图片压缩处理，过小图片则不提取</a:t>
            </a:r>
          </a:p>
        </p:txBody>
      </p:sp>
      <p:pic>
        <p:nvPicPr>
          <p:cNvPr id="8" name="图片 7" descr="上海世博阳光谷-街景-网易博客拍拍-相片主题社区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88" y="857250"/>
            <a:ext cx="36512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928688"/>
            <a:ext cx="3286125" cy="428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有趣的看图功能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285750" y="1500188"/>
            <a:ext cx="8572500" cy="4857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500" y="1643063"/>
            <a:ext cx="3143250" cy="714375"/>
          </a:xfrm>
          <a:prstGeom prst="roundRect">
            <a:avLst>
              <a:gd name="adj" fmla="val 1141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实用简单的互动功能</a:t>
            </a:r>
          </a:p>
        </p:txBody>
      </p:sp>
      <p:sp>
        <p:nvSpPr>
          <p:cNvPr id="24580" name="TextBox 7"/>
          <p:cNvSpPr txBox="1">
            <a:spLocks noChangeArrowheads="1"/>
          </p:cNvSpPr>
          <p:nvPr/>
        </p:nvSpPr>
        <p:spPr bwMode="auto">
          <a:xfrm>
            <a:off x="571500" y="2571750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图片引用回复，允许用户引用图片并对之发表文字评论。此功能可用于优质内容的提取。</a:t>
            </a: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571500" y="3286125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  </a:t>
            </a:r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顶一下，通过对单张图片点击，可表达用户对图片的喜欢之情，此功能同样为用户所期待，同时满足我们优质内容提取的需求。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500313"/>
            <a:ext cx="710406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1043</Words>
  <Application>Microsoft Office PowerPoint</Application>
  <PresentationFormat>全屏显示(4:3)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19楼个人空间产品BRD需求文档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jiafei</dc:creator>
  <cp:lastModifiedBy>林景贤</cp:lastModifiedBy>
  <cp:revision>117</cp:revision>
  <dcterms:created xsi:type="dcterms:W3CDTF">2008-08-13T09:45:32Z</dcterms:created>
  <dcterms:modified xsi:type="dcterms:W3CDTF">2012-04-18T04:26:00Z</dcterms:modified>
</cp:coreProperties>
</file>