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354" r:id="rId2"/>
    <p:sldId id="256" r:id="rId3"/>
    <p:sldId id="453" r:id="rId4"/>
    <p:sldId id="454" r:id="rId5"/>
    <p:sldId id="455" r:id="rId6"/>
    <p:sldId id="480" r:id="rId7"/>
    <p:sldId id="481" r:id="rId8"/>
    <p:sldId id="482" r:id="rId9"/>
    <p:sldId id="483" r:id="rId10"/>
    <p:sldId id="484" r:id="rId11"/>
    <p:sldId id="288" r:id="rId12"/>
    <p:sldId id="289"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guide id="8" pos="453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3728"/>
    <a:srgbClr val="58595B"/>
    <a:srgbClr val="465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7102A9-8310-4765-A935-A1911B00CA5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299" autoAdjust="0"/>
  </p:normalViewPr>
  <p:slideViewPr>
    <p:cSldViewPr snapToGrid="0">
      <p:cViewPr varScale="1">
        <p:scale>
          <a:sx n="91" d="100"/>
          <a:sy n="91" d="100"/>
        </p:scale>
        <p:origin x="294" y="84"/>
      </p:cViewPr>
      <p:guideLst>
        <p:guide orient="horz" pos="2160"/>
        <p:guide orient="horz" pos="3744"/>
        <p:guide orient="horz" pos="960"/>
        <p:guide orient="horz" pos="1248"/>
        <p:guide pos="3839"/>
        <p:guide pos="7343"/>
        <p:guide pos="335"/>
        <p:guide pos="4534"/>
      </p:guideLst>
    </p:cSldViewPr>
  </p:slideViewPr>
  <p:outlineViewPr>
    <p:cViewPr>
      <p:scale>
        <a:sx n="33" d="100"/>
        <a:sy n="33" d="100"/>
      </p:scale>
      <p:origin x="0" y="19746"/>
    </p:cViewPr>
  </p:outlineViewPr>
  <p:notesTextViewPr>
    <p:cViewPr>
      <p:scale>
        <a:sx n="1" d="1"/>
        <a:sy n="1" d="1"/>
      </p:scale>
      <p:origin x="0" y="0"/>
    </p:cViewPr>
  </p:notesTextViewPr>
  <p:sorterViewPr>
    <p:cViewPr>
      <p:scale>
        <a:sx n="75" d="100"/>
        <a:sy n="75" d="100"/>
      </p:scale>
      <p:origin x="0" y="0"/>
    </p:cViewPr>
  </p:sorterViewPr>
  <p:notesViewPr>
    <p:cSldViewPr snapToGrid="0">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t>4/3/2019</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600"/>
      </a:spcBef>
      <a:defRPr sz="1100" kern="1200">
        <a:solidFill>
          <a:srgbClr val="000000"/>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rgbClr val="000000"/>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rgbClr val="000000"/>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10</a:t>
            </a:fld>
            <a:endParaRPr lang="en-US" dirty="0"/>
          </a:p>
        </p:txBody>
      </p:sp>
    </p:spTree>
    <p:extLst>
      <p:ext uri="{BB962C8B-B14F-4D97-AF65-F5344CB8AC3E}">
        <p14:creationId xmlns:p14="http://schemas.microsoft.com/office/powerpoint/2010/main" val="537358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11</a:t>
            </a:fld>
            <a:endParaRPr lang="en-US" dirty="0"/>
          </a:p>
        </p:txBody>
      </p:sp>
    </p:spTree>
    <p:extLst>
      <p:ext uri="{BB962C8B-B14F-4D97-AF65-F5344CB8AC3E}">
        <p14:creationId xmlns:p14="http://schemas.microsoft.com/office/powerpoint/2010/main" val="3991295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12</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a:t>
            </a:fld>
            <a:endParaRPr lang="en-US" dirty="0"/>
          </a:p>
        </p:txBody>
      </p:sp>
    </p:spTree>
    <p:extLst>
      <p:ext uri="{BB962C8B-B14F-4D97-AF65-F5344CB8AC3E}">
        <p14:creationId xmlns:p14="http://schemas.microsoft.com/office/powerpoint/2010/main" val="4250555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3</a:t>
            </a:fld>
            <a:endParaRPr lang="en-US" dirty="0"/>
          </a:p>
        </p:txBody>
      </p:sp>
    </p:spTree>
    <p:extLst>
      <p:ext uri="{BB962C8B-B14F-4D97-AF65-F5344CB8AC3E}">
        <p14:creationId xmlns:p14="http://schemas.microsoft.com/office/powerpoint/2010/main" val="411093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4</a:t>
            </a:fld>
            <a:endParaRPr lang="en-US" dirty="0"/>
          </a:p>
        </p:txBody>
      </p:sp>
    </p:spTree>
    <p:extLst>
      <p:ext uri="{BB962C8B-B14F-4D97-AF65-F5344CB8AC3E}">
        <p14:creationId xmlns:p14="http://schemas.microsoft.com/office/powerpoint/2010/main" val="85436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5</a:t>
            </a:fld>
            <a:endParaRPr lang="en-US" dirty="0"/>
          </a:p>
        </p:txBody>
      </p:sp>
    </p:spTree>
    <p:extLst>
      <p:ext uri="{BB962C8B-B14F-4D97-AF65-F5344CB8AC3E}">
        <p14:creationId xmlns:p14="http://schemas.microsoft.com/office/powerpoint/2010/main" val="3339696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6</a:t>
            </a:fld>
            <a:endParaRPr lang="en-US" dirty="0"/>
          </a:p>
        </p:txBody>
      </p:sp>
    </p:spTree>
    <p:extLst>
      <p:ext uri="{BB962C8B-B14F-4D97-AF65-F5344CB8AC3E}">
        <p14:creationId xmlns:p14="http://schemas.microsoft.com/office/powerpoint/2010/main" val="1834782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7</a:t>
            </a:fld>
            <a:endParaRPr lang="en-US" dirty="0"/>
          </a:p>
        </p:txBody>
      </p:sp>
    </p:spTree>
    <p:extLst>
      <p:ext uri="{BB962C8B-B14F-4D97-AF65-F5344CB8AC3E}">
        <p14:creationId xmlns:p14="http://schemas.microsoft.com/office/powerpoint/2010/main" val="2971592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8</a:t>
            </a:fld>
            <a:endParaRPr lang="en-US" dirty="0"/>
          </a:p>
        </p:txBody>
      </p:sp>
    </p:spTree>
    <p:extLst>
      <p:ext uri="{BB962C8B-B14F-4D97-AF65-F5344CB8AC3E}">
        <p14:creationId xmlns:p14="http://schemas.microsoft.com/office/powerpoint/2010/main" val="1215790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9</a:t>
            </a:fld>
            <a:endParaRPr lang="en-US" dirty="0"/>
          </a:p>
        </p:txBody>
      </p:sp>
    </p:spTree>
    <p:extLst>
      <p:ext uri="{BB962C8B-B14F-4D97-AF65-F5344CB8AC3E}">
        <p14:creationId xmlns:p14="http://schemas.microsoft.com/office/powerpoint/2010/main" val="2511087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presenter’s name, title, division/business unit/organization and date</a:t>
            </a:r>
          </a:p>
        </p:txBody>
      </p:sp>
      <p:sp>
        <p:nvSpPr>
          <p:cNvPr id="6" name="Date Placeholder 5"/>
          <p:cNvSpPr>
            <a:spLocks noGrp="1"/>
          </p:cNvSpPr>
          <p:nvPr>
            <p:ph type="dt" sz="half" idx="14"/>
          </p:nvPr>
        </p:nvSpPr>
        <p:spPr/>
        <p:txBody>
          <a:bodyPr/>
          <a:lstStyle>
            <a:lvl1pPr>
              <a:defRPr>
                <a:solidFill>
                  <a:srgbClr val="5F5F5F"/>
                </a:solidFill>
              </a:defRPr>
            </a:lvl1pPr>
          </a:lstStyle>
          <a:p>
            <a:fld id="{18C5E6E9-E570-4520-866A-9905E557CBB3}" type="datetime1">
              <a:rPr lang="en-US" smtClean="0"/>
              <a:t>4/3/2019</a:t>
            </a:fld>
            <a:endParaRPr/>
          </a:p>
        </p:txBody>
      </p:sp>
      <p:sp>
        <p:nvSpPr>
          <p:cNvPr id="8" name="Footer Placeholder 7"/>
          <p:cNvSpPr>
            <a:spLocks noGrp="1"/>
          </p:cNvSpPr>
          <p:nvPr>
            <p:ph type="ftr" sz="quarter" idx="15"/>
          </p:nvPr>
        </p:nvSpPr>
        <p:spPr/>
        <p:txBody>
          <a:bodyPr/>
          <a:lstStyle>
            <a:lvl1pPr>
              <a:defRPr>
                <a:solidFill>
                  <a:srgbClr val="5F5F5F"/>
                </a:solidFill>
              </a:defRPr>
            </a:lvl1pPr>
          </a:lstStyle>
          <a:p>
            <a:r>
              <a:rPr lang="en-US" smtClean="0"/>
              <a:t>Confidential – Oracle Internal</a:t>
            </a:r>
            <a:endParaRPr/>
          </a:p>
        </p:txBody>
      </p:sp>
      <p:pic>
        <p:nvPicPr>
          <p:cNvPr id="9" name="Picture 8" descr="Oracle logo in white on red staging background" title="Oracle red badge 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11" name="TextBox 10"/>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en-US" sz="850" dirty="0" smtClean="0">
                <a:solidFill>
                  <a:schemeClr val="tx1"/>
                </a:solidFill>
              </a:rPr>
              <a:t>2017, </a:t>
            </a:r>
            <a:r>
              <a:rPr lang="en-US" sz="850" dirty="0">
                <a:solidFill>
                  <a:schemeClr val="tx1"/>
                </a:solidFill>
              </a:rPr>
              <a:t>Oracle and/or its affiliates. All rights reserved.  </a:t>
            </a:r>
            <a:r>
              <a:rPr lang="en-US" sz="850" dirty="0" smtClean="0">
                <a:solidFill>
                  <a:schemeClr val="tx1"/>
                </a:solidFill>
              </a:rPr>
              <a:t>|</a:t>
            </a:r>
            <a:endParaRPr lang="en-US" sz="850" dirty="0">
              <a:solidFill>
                <a:schemeClr val="tx1"/>
              </a:solidFill>
            </a:endParaRPr>
          </a:p>
        </p:txBody>
      </p:sp>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title="Section Header with Picture"/>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bwMode="gray">
          <a:xfrm>
            <a:off x="-287" y="0"/>
            <a:ext cx="12189399" cy="6858000"/>
            <a:chOff x="-287" y="0"/>
            <a:chExt cx="12189399" cy="6858000"/>
          </a:xfrm>
          <a:solidFill>
            <a:srgbClr val="D8E1E6"/>
          </a:solidFill>
        </p:grpSpPr>
        <p:sp>
          <p:nvSpPr>
            <p:cNvPr id="9" name="Rectangle 8"/>
            <p:cNvSpPr/>
            <p:nvPr/>
          </p:nvSpPr>
          <p:spPr bwMode="gray">
            <a:xfrm>
              <a:off x="-287" y="0"/>
              <a:ext cx="193962" cy="685214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bwMode="gray">
            <a:xfrm>
              <a:off x="11995151" y="5854"/>
              <a:ext cx="193960" cy="685214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ectangle 10"/>
            <p:cNvSpPr/>
            <p:nvPr/>
          </p:nvSpPr>
          <p:spPr bwMode="gray">
            <a:xfrm>
              <a:off x="-286"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Rectangle 11"/>
            <p:cNvSpPr/>
            <p:nvPr/>
          </p:nvSpPr>
          <p:spPr bwMode="gray">
            <a:xfrm>
              <a:off x="-286"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rgbClr val="5F5F5F"/>
                </a:solidFill>
              </a:defRPr>
            </a:lvl1pPr>
          </a:lstStyle>
          <a:p>
            <a:fld id="{CB1A128B-8996-4292-8866-02118F0F62B3}" type="datetime1">
              <a:rPr lang="en-US" smtClean="0"/>
              <a:t>4/3/2019</a:t>
            </a:fld>
            <a:endParaRPr/>
          </a:p>
        </p:txBody>
      </p:sp>
      <p:sp>
        <p:nvSpPr>
          <p:cNvPr id="5" name="Footer Placeholder 4"/>
          <p:cNvSpPr>
            <a:spLocks noGrp="1"/>
          </p:cNvSpPr>
          <p:nvPr>
            <p:ph type="ftr" sz="quarter" idx="11"/>
          </p:nvPr>
        </p:nvSpPr>
        <p:spPr/>
        <p:txBody>
          <a:bodyPr/>
          <a:lstStyle>
            <a:lvl1pPr>
              <a:defRPr>
                <a:solidFill>
                  <a:srgbClr val="5F5F5F"/>
                </a:solidFill>
              </a:defRPr>
            </a:lvl1pPr>
          </a:lstStyle>
          <a:p>
            <a:r>
              <a:rPr lang="en-US" smtClean="0"/>
              <a:t>Confidential – Oracle Internal</a:t>
            </a:r>
            <a:endParaRPr/>
          </a:p>
        </p:txBody>
      </p:sp>
      <p:sp>
        <p:nvSpPr>
          <p:cNvPr id="6" name="Slide Number Placeholder 5"/>
          <p:cNvSpPr>
            <a:spLocks noGrp="1"/>
          </p:cNvSpPr>
          <p:nvPr>
            <p:ph type="sldNum" sz="quarter" idx="12"/>
          </p:nvPr>
        </p:nvSpPr>
        <p:spPr/>
        <p:txBody>
          <a:bodyPr/>
          <a:lstStyle>
            <a:lvl1pPr>
              <a:defRPr>
                <a:solidFill>
                  <a:srgbClr val="5F5F5F"/>
                </a:solidFill>
              </a:defRPr>
            </a:lvl1pPr>
          </a:lstStyle>
          <a:p>
            <a:fld id="{C51EAA63-D034-42AE-91FA-B13B9518C7BE}" type="slidenum">
              <a:rPr/>
              <a:pPr/>
              <a:t>‹#›</a:t>
            </a:fld>
            <a:endParaRPr/>
          </a:p>
        </p:txBody>
      </p:sp>
      <p:pic>
        <p:nvPicPr>
          <p:cNvPr id="16" name="Picture 15"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rgbClr val="58595B"/>
                </a:solidFill>
              </a:rPr>
              <a:t>Copyright © </a:t>
            </a:r>
            <a:r>
              <a:rPr lang="en-US" sz="850" dirty="0" smtClean="0">
                <a:solidFill>
                  <a:srgbClr val="58595B"/>
                </a:solidFill>
              </a:rPr>
              <a:t>2017, </a:t>
            </a:r>
            <a:r>
              <a:rPr lang="en-US" sz="850" dirty="0">
                <a:solidFill>
                  <a:srgbClr val="58595B"/>
                </a:solidFill>
              </a:rPr>
              <a:t>Oracle and/or its affiliates. All rights reserved.  </a:t>
            </a:r>
            <a:r>
              <a:rPr lang="en-US" sz="850" dirty="0" smtClean="0">
                <a:solidFill>
                  <a:srgbClr val="58595B"/>
                </a:solidFill>
              </a:rPr>
              <a:t>|</a:t>
            </a:r>
            <a:endParaRPr lang="en-US" sz="850" dirty="0">
              <a:solidFill>
                <a:srgbClr val="58595B"/>
              </a:solidFill>
            </a:endParaRPr>
          </a:p>
        </p:txBody>
      </p:sp>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a:p>
        </p:txBody>
      </p:sp>
      <p:sp>
        <p:nvSpPr>
          <p:cNvPr id="3" name="Picture Placeholder 2"/>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7381899-6121-4572-881B-6192B5E89FFC}" type="datetime1">
              <a:rPr lang="en-US" smtClean="0"/>
              <a:t>4/3/2019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F085DC1-3E47-45A3-9DF3-E7F83D6A985D}" type="datetime1">
              <a:rPr lang="en-US" smtClean="0"/>
              <a:t>4/3/2019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Picture Placeholder 15"/>
          <p:cNvSpPr>
            <a:spLocks noGrp="1"/>
          </p:cNvSpPr>
          <p:nvPr>
            <p:ph type="pic" sz="quarter" idx="14" hasCustomPrompt="1"/>
          </p:nvPr>
        </p:nvSpPr>
        <p:spPr>
          <a:xfrm>
            <a:off x="2286000" y="1828800"/>
            <a:ext cx="3474720"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rPr/>
              <a:t>Click icon to insert picture</a:t>
            </a:r>
          </a:p>
        </p:txBody>
      </p:sp>
      <p:sp>
        <p:nvSpPr>
          <p:cNvPr id="10" name="Text Placeholder 10"/>
          <p:cNvSpPr>
            <a:spLocks noGrp="1"/>
          </p:cNvSpPr>
          <p:nvPr>
            <p:ph type="body" sz="quarter" idx="15"/>
          </p:nvPr>
        </p:nvSpPr>
        <p:spPr>
          <a:xfrm>
            <a:off x="6035040" y="1828799"/>
            <a:ext cx="562197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Edit Master text styles</a:t>
            </a:r>
          </a:p>
          <a:p>
            <a:pPr lvl="1"/>
            <a:r>
              <a:rPr lang="en-US" smtClean="0"/>
              <a:t>Second level</a:t>
            </a:r>
          </a:p>
        </p:txBody>
      </p:sp>
      <p:sp>
        <p:nvSpPr>
          <p:cNvPr id="3" name="Title 2"/>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88907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add Name, Title, Company</a:t>
            </a:r>
          </a:p>
        </p:txBody>
      </p:sp>
      <p:sp>
        <p:nvSpPr>
          <p:cNvPr id="5" name="Date Placeholder 4"/>
          <p:cNvSpPr>
            <a:spLocks noGrp="1"/>
          </p:cNvSpPr>
          <p:nvPr>
            <p:ph type="dt" sz="half" idx="10"/>
          </p:nvPr>
        </p:nvSpPr>
        <p:spPr/>
        <p:txBody>
          <a:bodyPr/>
          <a:lstStyle/>
          <a:p>
            <a:fld id="{36954200-4B83-46CC-9C7E-8AD715B6BEE3}" type="datetime1">
              <a:rPr lang="en-US" smtClean="0"/>
              <a:t>4/3/2019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add Name, Title, Company</a:t>
            </a:r>
          </a:p>
        </p:txBody>
      </p:sp>
      <p:sp>
        <p:nvSpPr>
          <p:cNvPr id="5" name="Date Placeholder 4"/>
          <p:cNvSpPr>
            <a:spLocks noGrp="1"/>
          </p:cNvSpPr>
          <p:nvPr>
            <p:ph type="dt" sz="half" idx="10"/>
          </p:nvPr>
        </p:nvSpPr>
        <p:spPr/>
        <p:txBody>
          <a:bodyPr/>
          <a:lstStyle/>
          <a:p>
            <a:fld id="{6D5C9B24-2777-4296-89CE-5A20974EB9EA}" type="datetime1">
              <a:rPr lang="en-US" smtClean="0"/>
              <a:t>4/3/2019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Picture Placeholder 15"/>
          <p:cNvSpPr>
            <a:spLocks noGrp="1" noChangeAspect="1"/>
          </p:cNvSpPr>
          <p:nvPr>
            <p:ph type="pic" sz="quarter" idx="14" hasCustomPrompt="1"/>
          </p:nvPr>
        </p:nvSpPr>
        <p:spPr>
          <a:xfrm>
            <a:off x="531812" y="1905000"/>
            <a:ext cx="2194560" cy="3072384"/>
          </a:xfrm>
          <a:solidFill>
            <a:schemeClr val="bg2"/>
          </a:solidFill>
        </p:spPr>
        <p:txBody>
          <a:bodyPr tIns="91440">
            <a:noAutofit/>
          </a:bodyPr>
          <a:lstStyle>
            <a:lvl1pPr marL="0" indent="0" algn="ctr">
              <a:spcBef>
                <a:spcPts val="0"/>
              </a:spcBef>
              <a:buNone/>
              <a:defRPr sz="1800" baseline="0">
                <a:solidFill>
                  <a:schemeClr val="tx1"/>
                </a:solidFill>
              </a:defRPr>
            </a:lvl1pPr>
          </a:lstStyle>
          <a:p>
            <a:r>
              <a:rPr/>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9B55FAE-786F-4A09-BD44-AF053CE5D227}" type="datetime1">
              <a:rPr lang="en-US" smtClean="0"/>
              <a:t>4/3/2019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51AB534D-A01E-4F24-88A3-03C5DF9E5384}" type="datetime1">
              <a:rPr lang="en-US" smtClean="0"/>
              <a:t>4/3/2019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Title 10"/>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8E09F05-05D9-423A-A490-31579C4959BB}" type="datetime1">
              <a:rPr lang="en-US" smtClean="0"/>
              <a:t>4/3/2019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0169270-DED2-4444-B731-417A63C01ACF}" type="datetime1">
              <a:rPr lang="en-US" smtClean="0"/>
              <a:t>4/3/2019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Edit Master text styles</a:t>
            </a:r>
          </a:p>
        </p:txBody>
      </p:sp>
      <p:sp>
        <p:nvSpPr>
          <p:cNvPr id="3" name="Title 2"/>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Edit Master text styles</a:t>
            </a:r>
          </a:p>
        </p:txBody>
      </p:sp>
      <p:sp>
        <p:nvSpPr>
          <p:cNvPr id="5" name="Date Placeholder 4"/>
          <p:cNvSpPr>
            <a:spLocks noGrp="1"/>
          </p:cNvSpPr>
          <p:nvPr>
            <p:ph type="dt" sz="half" idx="10"/>
          </p:nvPr>
        </p:nvSpPr>
        <p:spPr/>
        <p:txBody>
          <a:bodyPr/>
          <a:lstStyle/>
          <a:p>
            <a:fld id="{8D94E4C3-102C-4FFD-9848-FF5032A865CF}" type="datetime1">
              <a:rPr lang="en-US" smtClean="0"/>
              <a:t>4/3/2019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2"/>
                </a:solidFill>
              </a:defRPr>
            </a:lvl1pPr>
          </a:lstStyle>
          <a:p>
            <a:r>
              <a:rPr/>
              <a:t>XX</a:t>
            </a:r>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7" name="Date Placeholder 6"/>
          <p:cNvSpPr>
            <a:spLocks noGrp="1"/>
          </p:cNvSpPr>
          <p:nvPr>
            <p:ph type="dt" sz="half" idx="10"/>
          </p:nvPr>
        </p:nvSpPr>
        <p:spPr/>
        <p:txBody>
          <a:bodyPr/>
          <a:lstStyle>
            <a:lvl1pPr>
              <a:defRPr>
                <a:solidFill>
                  <a:srgbClr val="5F5F5F"/>
                </a:solidFill>
              </a:defRPr>
            </a:lvl1pPr>
          </a:lstStyle>
          <a:p>
            <a:fld id="{BDBCCBE0-9EA1-4AC9-B099-468D7965BBE9}" type="datetime1">
              <a:rPr lang="en-US" smtClean="0"/>
              <a:t>4/3/2019</a:t>
            </a:fld>
            <a:endParaRPr/>
          </a:p>
        </p:txBody>
      </p:sp>
      <p:sp>
        <p:nvSpPr>
          <p:cNvPr id="8" name="Footer Placeholder 7"/>
          <p:cNvSpPr>
            <a:spLocks noGrp="1"/>
          </p:cNvSpPr>
          <p:nvPr>
            <p:ph type="ftr" sz="quarter" idx="11"/>
          </p:nvPr>
        </p:nvSpPr>
        <p:spPr/>
        <p:txBody>
          <a:bodyPr/>
          <a:lstStyle>
            <a:lvl1pPr>
              <a:defRPr>
                <a:solidFill>
                  <a:srgbClr val="5F5F5F"/>
                </a:solidFill>
              </a:defRPr>
            </a:lvl1pPr>
          </a:lstStyle>
          <a:p>
            <a:r>
              <a:rPr lang="en-US" smtClean="0"/>
              <a:t>Confidential – Oracle Internal</a:t>
            </a:r>
            <a:endParaRPr/>
          </a:p>
        </p:txBody>
      </p:sp>
      <p:pic>
        <p:nvPicPr>
          <p:cNvPr id="10" name="Picture 9" descr="Oracle logo in white on red staging background" title="Oracle red badge 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11" name="TextBox 10"/>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en-US" sz="850" dirty="0" smtClean="0">
                <a:solidFill>
                  <a:schemeClr val="tx1"/>
                </a:solidFill>
              </a:rPr>
              <a:t>2017, </a:t>
            </a:r>
            <a:r>
              <a:rPr lang="en-US" sz="850" dirty="0">
                <a:solidFill>
                  <a:schemeClr val="tx1"/>
                </a:solidFill>
              </a:rPr>
              <a:t>Oracle and/or its affiliates. All rights reserved.  </a:t>
            </a:r>
            <a:r>
              <a:rPr lang="en-US" sz="850" dirty="0" smtClean="0">
                <a:solidFill>
                  <a:schemeClr val="tx1"/>
                </a:solidFill>
              </a:rPr>
              <a:t>|</a:t>
            </a:r>
            <a:endParaRPr lang="en-US" sz="850" dirty="0">
              <a:solidFill>
                <a:schemeClr val="tx1"/>
              </a:solidFill>
            </a:endParaRPr>
          </a:p>
        </p:txBody>
      </p:sp>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D06A720-A90E-41C7-A70D-DE18FE2160EC}" type="datetime1">
              <a:rPr lang="en-US" smtClean="0"/>
              <a:t>4/3/2019</a:t>
            </a:fld>
            <a:endParaRPr/>
          </a:p>
        </p:txBody>
      </p:sp>
      <p:sp>
        <p:nvSpPr>
          <p:cNvPr id="8" name="Footer Placeholder 7"/>
          <p:cNvSpPr>
            <a:spLocks noGrp="1"/>
          </p:cNvSpPr>
          <p:nvPr>
            <p:ph type="ftr" sz="quarter" idx="11"/>
          </p:nvPr>
        </p:nvSpPr>
        <p:spPr/>
        <p:txBody>
          <a:bodyPr/>
          <a:lstStyle/>
          <a:p>
            <a:r>
              <a:rPr lang="en-US" smtClean="0"/>
              <a:t>Confidential – Oracle Internal</a:t>
            </a:r>
            <a:endParaRPr/>
          </a:p>
        </p:txBody>
      </p:sp>
      <p:sp>
        <p:nvSpPr>
          <p:cNvPr id="9" name="Slide Number Placeholder 8"/>
          <p:cNvSpPr>
            <a:spLocks noGrp="1"/>
          </p:cNvSpPr>
          <p:nvPr>
            <p:ph type="sldNum" sz="quarter" idx="12"/>
          </p:nvPr>
        </p:nvSpPr>
        <p:spPr/>
        <p:txBody>
          <a:bodyPr/>
          <a:lstStyle/>
          <a:p>
            <a:fld id="{C51EAA63-D034-42AE-91FA-B13B9518C7BE}" type="slidenum">
              <a:rPr/>
              <a:t>‹#›</a:t>
            </a:fld>
            <a:endParaRPr/>
          </a:p>
        </p:txBody>
      </p:sp>
      <p:sp>
        <p:nvSpPr>
          <p:cNvPr id="11" name="Title 10"/>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442EB92-DDFE-487E-A42A-6C0FE1C4ED71}" type="datetime1">
              <a:rPr lang="en-US" smtClean="0"/>
              <a:t>4/3/2019</a:t>
            </a:fld>
            <a:endParaRPr/>
          </a:p>
        </p:txBody>
      </p:sp>
      <p:sp>
        <p:nvSpPr>
          <p:cNvPr id="4" name="Footer Placeholder 3"/>
          <p:cNvSpPr>
            <a:spLocks noGrp="1"/>
          </p:cNvSpPr>
          <p:nvPr>
            <p:ph type="ftr" sz="quarter" idx="11"/>
          </p:nvPr>
        </p:nvSpPr>
        <p:spPr/>
        <p:txBody>
          <a:bodyPr/>
          <a:lstStyle/>
          <a:p>
            <a:r>
              <a:rPr lang="en-US" smtClean="0"/>
              <a:t>Confidential – Oracle Internal</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B530C7B-4B15-4FDD-AED5-20359955148C}" type="datetime1">
              <a:rPr lang="en-US" smtClean="0"/>
              <a:t>4/3/2019</a:t>
            </a:fld>
            <a:endParaRPr/>
          </a:p>
        </p:txBody>
      </p:sp>
      <p:sp>
        <p:nvSpPr>
          <p:cNvPr id="4" name="Footer Placeholder 3"/>
          <p:cNvSpPr>
            <a:spLocks noGrp="1"/>
          </p:cNvSpPr>
          <p:nvPr>
            <p:ph type="ftr" sz="quarter" idx="11"/>
          </p:nvPr>
        </p:nvSpPr>
        <p:spPr/>
        <p:txBody>
          <a:bodyPr/>
          <a:lstStyle/>
          <a:p>
            <a:r>
              <a:rPr lang="en-US" smtClean="0"/>
              <a:t>Confidential – Oracle Internal</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subtitle</a:t>
            </a:r>
          </a:p>
        </p:txBody>
      </p:sp>
      <p:sp>
        <p:nvSpPr>
          <p:cNvPr id="7" name="Title 6"/>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1720DF-F3A5-4386-B1ED-1628115B0BE0}" type="datetime1">
              <a:rPr lang="en-US" smtClean="0"/>
              <a:t>4/3/2019</a:t>
            </a:fld>
            <a:endParaRPr/>
          </a:p>
        </p:txBody>
      </p:sp>
      <p:sp>
        <p:nvSpPr>
          <p:cNvPr id="3" name="Footer Placeholder 2"/>
          <p:cNvSpPr>
            <a:spLocks noGrp="1"/>
          </p:cNvSpPr>
          <p:nvPr>
            <p:ph type="ftr" sz="quarter" idx="11"/>
          </p:nvPr>
        </p:nvSpPr>
        <p:spPr/>
        <p:txBody>
          <a:bodyPr/>
          <a:lstStyle/>
          <a:p>
            <a:r>
              <a:rPr lang="en-US" smtClean="0"/>
              <a:t>Confidential – Oracle Internal</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77255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777288"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F20A1C-49F2-4D8E-B6A2-1C3958F4CF5A}" type="datetime1">
              <a:rPr lang="en-US" smtClean="0"/>
              <a:t>4/3/2019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6FD8572-1429-481A-BB83-0062CFB9A315}" type="datetime1">
              <a:rPr lang="en-US" smtClean="0"/>
              <a:t>4/3/2019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B638E2-5A06-4239-BDD0-1628147647BB}" type="datetime1">
              <a:rPr lang="en-US" smtClean="0"/>
              <a:t>4/3/2019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itle 10"/>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A2794C3-1B98-42C0-BF67-E5B67A65E886}" type="datetime1">
              <a:rPr lang="en-US" smtClean="0"/>
              <a:t>4/3/2019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Title 7"/>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title="iOS Smartphone and Tablet: Horizontal Layou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6235D00B-3604-4F2A-80D7-A9E8433BA1BB}" type="datetime1">
              <a:rPr lang="en-US" smtClean="0"/>
              <a:t>4/3/2019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532312" y="1850231"/>
            <a:ext cx="5246688" cy="396954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itle 3"/>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smtClean="0"/>
              <a:t>Click to edit Master title style</a:t>
            </a:r>
            <a:endParaRPr/>
          </a:p>
        </p:txBody>
      </p:sp>
      <p:sp>
        <p:nvSpPr>
          <p:cNvPr id="5" name="Date Placeholder 4"/>
          <p:cNvSpPr>
            <a:spLocks noGrp="1"/>
          </p:cNvSpPr>
          <p:nvPr>
            <p:ph type="dt" sz="half" idx="10"/>
          </p:nvPr>
        </p:nvSpPr>
        <p:spPr/>
        <p:txBody>
          <a:bodyPr/>
          <a:lstStyle/>
          <a:p>
            <a:fld id="{DD343F3A-A3B5-4305-97AD-DDA3C775B9AA}" type="datetime1">
              <a:rPr lang="en-US" smtClean="0"/>
              <a:t>4/3/2019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6747673" y="1013144"/>
            <a:ext cx="3962137" cy="5252348"/>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pic>
        <p:nvPicPr>
          <p:cNvPr id="13" name="Picture 12" descr="Photos, screen captures, graphics can be inserted in a white mobile phone and tablet" title="iOS Smartphone and Tablet: Vertical Layou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descr="Full slide 4-color photo can be inserted here" title="Title Slide with Picture"/>
          <p:cNvSpPr/>
          <p:nvPr userDrawn="1"/>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C43607B7-60AD-4239-B422-9B23313170F4}" type="datetime1">
              <a:rPr lang="en-US" smtClean="0"/>
              <a:t>4/3/2019</a:t>
            </a:fld>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smtClean="0"/>
              <a:t>Confidential – Oracle Internal</a:t>
            </a:r>
            <a:endParaRPr/>
          </a:p>
        </p:txBody>
      </p:sp>
      <p:pic>
        <p:nvPicPr>
          <p:cNvPr id="8" name="Picture 7"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9" name="Title 8"/>
          <p:cNvSpPr>
            <a:spLocks noGrp="1"/>
          </p:cNvSpPr>
          <p:nvPr>
            <p:ph type="title"/>
          </p:nvPr>
        </p:nvSpPr>
        <p:spPr>
          <a:xfrm>
            <a:off x="531814" y="739775"/>
            <a:ext cx="9601200" cy="1470025"/>
          </a:xfrm>
        </p:spPr>
        <p:txBody>
          <a:bodyPr/>
          <a:lstStyle>
            <a:lvl1pPr>
              <a:defRPr sz="4800"/>
            </a:lvl1pPr>
          </a:lstStyle>
          <a:p>
            <a:r>
              <a:rPr lang="en-US" smtClean="0"/>
              <a:t>Click to edit Master title style</a:t>
            </a:r>
            <a:endParaRPr/>
          </a:p>
        </p:txBody>
      </p:sp>
      <p:sp>
        <p:nvSpPr>
          <p:cNvPr id="12" name="Text Placeholder 10"/>
          <p:cNvSpPr>
            <a:spLocks noGrp="1"/>
          </p:cNvSpPr>
          <p:nvPr>
            <p:ph type="body" sz="quarter" idx="14" hasCustomPrompt="1"/>
          </p:nvPr>
        </p:nvSpPr>
        <p:spPr>
          <a:xfrm>
            <a:off x="531814" y="3429451"/>
            <a:ext cx="96012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presenter’s name, title, division/business unit/organization and date</a:t>
            </a:r>
          </a:p>
        </p:txBody>
      </p:sp>
      <p:sp>
        <p:nvSpPr>
          <p:cNvPr id="13"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subtitle</a:t>
            </a:r>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en-US" sz="850" dirty="0" smtClean="0">
                <a:solidFill>
                  <a:schemeClr val="tx1"/>
                </a:solidFill>
              </a:rPr>
              <a:t>2017, </a:t>
            </a:r>
            <a:r>
              <a:rPr lang="en-US" sz="850" dirty="0">
                <a:solidFill>
                  <a:schemeClr val="tx1"/>
                </a:solidFill>
              </a:rPr>
              <a:t>Oracle and/or its affiliates. All rights reserved.  </a:t>
            </a:r>
            <a:r>
              <a:rPr lang="en-US" sz="850" dirty="0" smtClean="0">
                <a:solidFill>
                  <a:schemeClr val="tx1"/>
                </a:solidFill>
              </a:rPr>
              <a:t>|</a:t>
            </a:r>
            <a:endParaRPr lang="en-US" sz="850" dirty="0">
              <a:solidFill>
                <a:schemeClr val="tx1"/>
              </a:solidFill>
            </a:endParaRPr>
          </a:p>
        </p:txBody>
      </p:sp>
    </p:spTree>
    <p:extLst>
      <p:ext uri="{BB962C8B-B14F-4D97-AF65-F5344CB8AC3E}">
        <p14:creationId xmlns:p14="http://schemas.microsoft.com/office/powerpoint/2010/main" val="15232198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ndroid Smartphone and Tablet: Horizontal">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title="Android Smartphone and Tablet: Horizontal Layou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990" y="1585322"/>
            <a:ext cx="5829300" cy="4107283"/>
          </a:xfrm>
          <a:prstGeom prst="rect">
            <a:avLst/>
          </a:prstGeom>
        </p:spPr>
      </p:pic>
      <p:sp>
        <p:nvSpPr>
          <p:cNvPr id="3" name="Picture Placeholder 2"/>
          <p:cNvSpPr>
            <a:spLocks noGrp="1"/>
          </p:cNvSpPr>
          <p:nvPr>
            <p:ph type="pic" idx="1"/>
          </p:nvPr>
        </p:nvSpPr>
        <p:spPr bwMode="gray">
          <a:xfrm>
            <a:off x="1910171" y="2364583"/>
            <a:ext cx="1572768" cy="283368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32691ABB-C1ED-4828-BAFF-077E4F07E4C5}" type="datetime1">
              <a:rPr lang="en-US" smtClean="0"/>
              <a:t>4/3/2019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532312" y="1975104"/>
            <a:ext cx="5248656" cy="3328416"/>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itle 3"/>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62906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ndroid Smartphone and Tablet: Vertical">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2">
            <a:extLst>
              <a:ext uri="{28A0092B-C50C-407E-A947-70E740481C1C}">
                <a14:useLocalDpi xmlns:a14="http://schemas.microsoft.com/office/drawing/2010/main" val="0"/>
              </a:ext>
            </a:extLst>
          </a:blip>
          <a:srcRect r="2901"/>
          <a:stretch/>
        </p:blipFill>
        <p:spPr>
          <a:xfrm rot="5400000">
            <a:off x="5891726" y="1502667"/>
            <a:ext cx="5674025" cy="4117325"/>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smtClean="0"/>
              <a:t>Click to edit Master title style</a:t>
            </a:r>
            <a:endParaRPr/>
          </a:p>
        </p:txBody>
      </p:sp>
      <p:sp>
        <p:nvSpPr>
          <p:cNvPr id="5" name="Date Placeholder 4"/>
          <p:cNvSpPr>
            <a:spLocks noGrp="1"/>
          </p:cNvSpPr>
          <p:nvPr>
            <p:ph type="dt" sz="half" idx="10"/>
          </p:nvPr>
        </p:nvSpPr>
        <p:spPr/>
        <p:txBody>
          <a:bodyPr/>
          <a:lstStyle/>
          <a:p>
            <a:fld id="{A647ECE3-75F8-49DB-8F13-E4FFE8163C2A}" type="datetime1">
              <a:rPr lang="en-US" smtClean="0"/>
              <a:t>4/3/2019</a:t>
            </a:fld>
            <a:endParaRPr/>
          </a:p>
        </p:txBody>
      </p:sp>
      <p:sp>
        <p:nvSpPr>
          <p:cNvPr id="6" name="Footer Placeholder 5"/>
          <p:cNvSpPr>
            <a:spLocks noGrp="1"/>
          </p:cNvSpPr>
          <p:nvPr>
            <p:ph type="ftr" sz="quarter" idx="11"/>
          </p:nvPr>
        </p:nvSpPr>
        <p:spPr/>
        <p:txBody>
          <a:bodyPr/>
          <a:lstStyle/>
          <a:p>
            <a:r>
              <a:rPr lang="en-US" smtClean="0"/>
              <a:t>Confidential – Oracle Internal</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7061703" y="1013144"/>
            <a:ext cx="3313567" cy="5252348"/>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pic>
        <p:nvPicPr>
          <p:cNvPr id="19" name="Picture 18" descr="Photos, screen captures, graphics can be inserted in a white mobile phone and tablet" title="Android Smartphone and Tablet: Vertical Layou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956" y="2096382"/>
            <a:ext cx="1819656" cy="3522853"/>
          </a:xfrm>
          <a:prstGeom prst="rect">
            <a:avLst/>
          </a:prstGeom>
        </p:spPr>
      </p:pic>
      <p:sp>
        <p:nvSpPr>
          <p:cNvPr id="20" name="Picture Placeholder 2"/>
          <p:cNvSpPr>
            <a:spLocks noGrp="1"/>
          </p:cNvSpPr>
          <p:nvPr>
            <p:ph type="pic" idx="1"/>
          </p:nvPr>
        </p:nvSpPr>
        <p:spPr bwMode="gray">
          <a:xfrm>
            <a:off x="4093399" y="2449820"/>
            <a:ext cx="1572768" cy="283368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396459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title="Large metric with 4-color photo"/>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
          <p:cNvGrpSpPr/>
          <p:nvPr/>
        </p:nvGrpSpPr>
        <p:grpSpPr>
          <a:xfrm>
            <a:off x="0" y="0"/>
            <a:ext cx="12189399" cy="6858000"/>
            <a:chOff x="-287" y="0"/>
            <a:chExt cx="12189399" cy="6858000"/>
          </a:xfrm>
          <a:solidFill>
            <a:srgbClr val="D8E1E6"/>
          </a:solidFill>
        </p:grpSpPr>
        <p:sp>
          <p:nvSpPr>
            <p:cNvPr id="10" name="Rectangle 9"/>
            <p:cNvSpPr/>
            <p:nvPr/>
          </p:nvSpPr>
          <p:spPr bwMode="gray">
            <a:xfrm>
              <a:off x="-287" y="0"/>
              <a:ext cx="193962" cy="685214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ectangle 10"/>
            <p:cNvSpPr/>
            <p:nvPr/>
          </p:nvSpPr>
          <p:spPr bwMode="gray">
            <a:xfrm>
              <a:off x="11995151" y="5854"/>
              <a:ext cx="193960" cy="685214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Rectangle 11"/>
            <p:cNvSpPr/>
            <p:nvPr/>
          </p:nvSpPr>
          <p:spPr bwMode="gray">
            <a:xfrm>
              <a:off x="-286"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bwMode="gray">
            <a:xfrm>
              <a:off x="-286"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5" name="Date Placeholder 4"/>
          <p:cNvSpPr>
            <a:spLocks noGrp="1"/>
          </p:cNvSpPr>
          <p:nvPr>
            <p:ph type="dt" sz="half" idx="10"/>
          </p:nvPr>
        </p:nvSpPr>
        <p:spPr/>
        <p:txBody>
          <a:bodyPr/>
          <a:lstStyle>
            <a:lvl1pPr>
              <a:defRPr>
                <a:solidFill>
                  <a:srgbClr val="5F5F5F"/>
                </a:solidFill>
              </a:defRPr>
            </a:lvl1pPr>
          </a:lstStyle>
          <a:p>
            <a:fld id="{4C6C09DF-C575-4DDD-9041-60016E27F46C}" type="datetime1">
              <a:rPr lang="en-US" smtClean="0"/>
              <a:t>4/3/2019</a:t>
            </a:fld>
            <a:endParaRPr/>
          </a:p>
        </p:txBody>
      </p:sp>
      <p:sp>
        <p:nvSpPr>
          <p:cNvPr id="6" name="Footer Placeholder 5"/>
          <p:cNvSpPr>
            <a:spLocks noGrp="1"/>
          </p:cNvSpPr>
          <p:nvPr>
            <p:ph type="ftr" sz="quarter" idx="11"/>
          </p:nvPr>
        </p:nvSpPr>
        <p:spPr/>
        <p:txBody>
          <a:bodyPr/>
          <a:lstStyle>
            <a:lvl1pPr>
              <a:defRPr>
                <a:solidFill>
                  <a:srgbClr val="5F5F5F"/>
                </a:solidFill>
              </a:defRPr>
            </a:lvl1pPr>
          </a:lstStyle>
          <a:p>
            <a:r>
              <a:rPr lang="en-US" smtClean="0"/>
              <a:t>Confidential – Oracle Internal</a:t>
            </a:r>
            <a:endParaRPr/>
          </a:p>
        </p:txBody>
      </p:sp>
      <p:sp>
        <p:nvSpPr>
          <p:cNvPr id="7" name="Slide Number Placeholder 6"/>
          <p:cNvSpPr>
            <a:spLocks noGrp="1"/>
          </p:cNvSpPr>
          <p:nvPr>
            <p:ph type="sldNum" sz="quarter" idx="12"/>
          </p:nvPr>
        </p:nvSpPr>
        <p:spPr/>
        <p:txBody>
          <a:bodyPr/>
          <a:lstStyle>
            <a:lvl1pPr>
              <a:defRPr>
                <a:solidFill>
                  <a:srgbClr val="5F5F5F"/>
                </a:solidFill>
              </a:defRPr>
            </a:lvl1pPr>
          </a:lstStyle>
          <a:p>
            <a:fld id="{C51EAA63-D034-42AE-91FA-B13B9518C7BE}" type="slidenum">
              <a:rPr/>
              <a:pPr/>
              <a:t>‹#›</a:t>
            </a:fld>
            <a:endParaRPr/>
          </a:p>
        </p:txBody>
      </p:sp>
      <p:sp>
        <p:nvSpPr>
          <p:cNvPr id="22" name="Text Placeholder 12"/>
          <p:cNvSpPr>
            <a:spLocks noGrp="1"/>
          </p:cNvSpPr>
          <p:nvPr>
            <p:ph type="body" sz="quarter" idx="13" hasCustomPrompt="1"/>
          </p:nvPr>
        </p:nvSpPr>
        <p:spPr>
          <a:xfrm>
            <a:off x="760412" y="2666999"/>
            <a:ext cx="50292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sp>
        <p:nvSpPr>
          <p:cNvPr id="3" name="Title 2"/>
          <p:cNvSpPr>
            <a:spLocks noGrp="1"/>
          </p:cNvSpPr>
          <p:nvPr>
            <p:ph type="title" hasCustomPrompt="1"/>
          </p:nvPr>
        </p:nvSpPr>
        <p:spPr>
          <a:xfrm>
            <a:off x="760412" y="609600"/>
            <a:ext cx="5029200" cy="2044700"/>
          </a:xfrm>
        </p:spPr>
        <p:txBody>
          <a:bodyPr/>
          <a:lstStyle>
            <a:lvl1pPr>
              <a:defRPr sz="13800" b="1"/>
            </a:lvl1pPr>
          </a:lstStyle>
          <a:p>
            <a:r>
              <a:rPr/>
              <a:t>XX</a:t>
            </a:r>
          </a:p>
        </p:txBody>
      </p:sp>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rgbClr val="58595B"/>
                </a:solidFill>
              </a:rPr>
              <a:t>Copyright © </a:t>
            </a:r>
            <a:r>
              <a:rPr lang="en-US" sz="850" dirty="0" smtClean="0">
                <a:solidFill>
                  <a:srgbClr val="58595B"/>
                </a:solidFill>
              </a:rPr>
              <a:t>2017, </a:t>
            </a:r>
            <a:r>
              <a:rPr lang="en-US" sz="850" dirty="0">
                <a:solidFill>
                  <a:srgbClr val="58595B"/>
                </a:solidFill>
              </a:rPr>
              <a:t>Oracle and/or its affiliates. All rights reserved.  </a:t>
            </a:r>
            <a:r>
              <a:rPr lang="en-US" sz="850" dirty="0" smtClean="0">
                <a:solidFill>
                  <a:srgbClr val="58595B"/>
                </a:solidFill>
              </a:rPr>
              <a:t>|</a:t>
            </a:r>
            <a:endParaRPr lang="en-US" sz="850" dirty="0">
              <a:solidFill>
                <a:srgbClr val="58595B"/>
              </a:solidFill>
            </a:endParaRPr>
          </a:p>
        </p:txBody>
      </p:sp>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213C8-7141-4263-A8D2-3DBA9DABD19D}" type="datetime1">
              <a:rPr lang="en-US" smtClean="0"/>
              <a:t>4/3/2019</a:t>
            </a:fld>
            <a:endParaRPr/>
          </a:p>
        </p:txBody>
      </p:sp>
      <p:sp>
        <p:nvSpPr>
          <p:cNvPr id="3" name="Footer Placeholder 2"/>
          <p:cNvSpPr>
            <a:spLocks noGrp="1"/>
          </p:cNvSpPr>
          <p:nvPr>
            <p:ph type="ftr" sz="quarter" idx="11"/>
          </p:nvPr>
        </p:nvSpPr>
        <p:spPr/>
        <p:txBody>
          <a:bodyPr/>
          <a:lstStyle/>
          <a:p>
            <a:r>
              <a:rPr lang="en-US" smtClean="0"/>
              <a:t>Confidential – Oracle Internal</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872180-F534-4680-B554-C98D0ED64BB1}" type="datetime1">
              <a:rPr lang="en-US" smtClean="0"/>
              <a:t>4/3/2019</a:t>
            </a:fld>
            <a:endParaRPr/>
          </a:p>
        </p:txBody>
      </p:sp>
      <p:sp>
        <p:nvSpPr>
          <p:cNvPr id="3" name="Footer Placeholder 2"/>
          <p:cNvSpPr>
            <a:spLocks noGrp="1"/>
          </p:cNvSpPr>
          <p:nvPr>
            <p:ph type="ftr" sz="quarter" idx="11"/>
          </p:nvPr>
        </p:nvSpPr>
        <p:spPr/>
        <p:txBody>
          <a:bodyPr/>
          <a:lstStyle/>
          <a:p>
            <a:r>
              <a:rPr lang="en-US" smtClean="0"/>
              <a:t>Confidential – Oracle Internal</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pic>
        <p:nvPicPr>
          <p:cNvPr id="51" name="Picture 50" descr="&quot;Integrated Cloud Applications &amp; Platform Services&quot; tagline in red and black" title="Oracle corporate Tagline in col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9916" y="1722238"/>
            <a:ext cx="7748992" cy="2950267"/>
          </a:xfrm>
          <a:prstGeom prst="rect">
            <a:avLst/>
          </a:prstGeom>
        </p:spPr>
      </p:pic>
      <p:sp>
        <p:nvSpPr>
          <p:cNvPr id="2" name="Date Placeholder 1"/>
          <p:cNvSpPr>
            <a:spLocks noGrp="1"/>
          </p:cNvSpPr>
          <p:nvPr>
            <p:ph type="dt" sz="half" idx="10"/>
          </p:nvPr>
        </p:nvSpPr>
        <p:spPr/>
        <p:txBody>
          <a:bodyPr/>
          <a:lstStyle/>
          <a:p>
            <a:fld id="{54CBB1DC-918A-4C33-B935-14B969B5737E}" type="datetime1">
              <a:rPr lang="en-US" smtClean="0"/>
              <a:t>4/3/2019</a:t>
            </a:fld>
            <a:endParaRPr/>
          </a:p>
        </p:txBody>
      </p:sp>
      <p:sp>
        <p:nvSpPr>
          <p:cNvPr id="3" name="Footer Placeholder 2"/>
          <p:cNvSpPr>
            <a:spLocks noGrp="1"/>
          </p:cNvSpPr>
          <p:nvPr>
            <p:ph type="ftr" sz="quarter" idx="11"/>
          </p:nvPr>
        </p:nvSpPr>
        <p:spPr/>
        <p:txBody>
          <a:bodyPr/>
          <a:lstStyle/>
          <a:p>
            <a:r>
              <a:rPr lang="en-US" smtClean="0"/>
              <a:t>Confidential – Oracle Internal</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title="Oracle Logo Slid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pic>
        <p:nvPicPr>
          <p:cNvPr id="12" name="Picture 11"/>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grpSp>
        <p:nvGrpSpPr>
          <p:cNvPr id="10" name="Group 9"/>
          <p:cNvGrpSpPr/>
          <p:nvPr/>
        </p:nvGrpSpPr>
        <p:grpSpPr>
          <a:xfrm>
            <a:off x="0" y="0"/>
            <a:ext cx="12189398" cy="6858000"/>
            <a:chOff x="0" y="0"/>
            <a:chExt cx="12189398" cy="6858000"/>
          </a:xfrm>
          <a:solidFill>
            <a:srgbClr val="D8E1E6"/>
          </a:solidFill>
        </p:grpSpPr>
        <p:sp>
          <p:nvSpPr>
            <p:cNvPr id="11" name="Rectangle 10"/>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Rectangle 13"/>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16FA8C6-7880-46C1-BDE3-8768ABAEA95C}" type="datetime1">
              <a:rPr lang="en-US" smtClean="0"/>
              <a:t>4/3/2019</a:t>
            </a:fld>
            <a:endParaRPr/>
          </a:p>
        </p:txBody>
      </p:sp>
      <p:sp>
        <p:nvSpPr>
          <p:cNvPr id="5" name="Footer Placeholder 4"/>
          <p:cNvSpPr>
            <a:spLocks noGrp="1"/>
          </p:cNvSpPr>
          <p:nvPr>
            <p:ph type="ftr" sz="quarter" idx="11"/>
          </p:nvPr>
        </p:nvSpPr>
        <p:spPr/>
        <p:txBody>
          <a:bodyPr/>
          <a:lstStyle/>
          <a:p>
            <a:r>
              <a:rPr lang="en-US" smtClean="0"/>
              <a:t>Confidential – Oracle Internal</a:t>
            </a:r>
            <a:endParaRPr/>
          </a:p>
        </p:txBody>
      </p:sp>
      <p:sp>
        <p:nvSpPr>
          <p:cNvPr id="6" name="Slide Number Placeholder 5"/>
          <p:cNvSpPr>
            <a:spLocks noGrp="1"/>
          </p:cNvSpPr>
          <p:nvPr>
            <p:ph type="sldNum" sz="quarter" idx="12"/>
          </p:nvPr>
        </p:nvSpPr>
        <p:spPr/>
        <p:txBody>
          <a:bodyPr/>
          <a:lstStyle/>
          <a:p>
            <a:fld id="{D4EAF17A-378C-49D5-A479-C71FF9D7F1E7}" type="slidenum">
              <a:rPr/>
              <a:t>‹#›</a:t>
            </a:fld>
            <a:endParaRPr/>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D0309CC-5B98-4311-B362-F8012C4E659A}" type="datetime1">
              <a:rPr lang="en-US" smtClean="0"/>
              <a:t>4/3/2019</a:t>
            </a:fld>
            <a:endParaRPr/>
          </a:p>
        </p:txBody>
      </p:sp>
      <p:sp>
        <p:nvSpPr>
          <p:cNvPr id="5" name="Footer Placeholder 4"/>
          <p:cNvSpPr>
            <a:spLocks noGrp="1"/>
          </p:cNvSpPr>
          <p:nvPr>
            <p:ph type="ftr" sz="quarter" idx="11"/>
          </p:nvPr>
        </p:nvSpPr>
        <p:spPr/>
        <p:txBody>
          <a:bodyPr/>
          <a:lstStyle/>
          <a:p>
            <a:r>
              <a:rPr lang="en-US" smtClean="0"/>
              <a:t>Confidential – Oracle Internal</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6" name="Rectangle 5" descr="Full slide 4-color photo can be inserted here" title="Title Slide with Picture"/>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Date Placeholder 2"/>
          <p:cNvSpPr>
            <a:spLocks noGrp="1"/>
          </p:cNvSpPr>
          <p:nvPr>
            <p:ph type="dt" sz="half" idx="10"/>
          </p:nvPr>
        </p:nvSpPr>
        <p:spPr/>
        <p:txBody>
          <a:bodyPr/>
          <a:lstStyle>
            <a:lvl1pPr>
              <a:defRPr>
                <a:solidFill>
                  <a:schemeClr val="tx1"/>
                </a:solidFill>
              </a:defRPr>
            </a:lvl1pPr>
          </a:lstStyle>
          <a:p>
            <a:fld id="{48623E5E-910E-4333-8044-7DA5A20E5A2E}" type="datetime1">
              <a:rPr lang="en-US" smtClean="0"/>
              <a:t>4/3/2019</a:t>
            </a:fld>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smtClean="0"/>
              <a:t>Confidential – Oracle Internal</a:t>
            </a:r>
            <a:endParaRPr/>
          </a:p>
        </p:txBody>
      </p:sp>
      <p:pic>
        <p:nvPicPr>
          <p:cNvPr id="8" name="Picture 7"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9" name="Title 8"/>
          <p:cNvSpPr>
            <a:spLocks noGrp="1"/>
          </p:cNvSpPr>
          <p:nvPr>
            <p:ph type="title"/>
          </p:nvPr>
        </p:nvSpPr>
        <p:spPr>
          <a:xfrm>
            <a:off x="531814" y="739775"/>
            <a:ext cx="9144000" cy="1470025"/>
          </a:xfrm>
        </p:spPr>
        <p:txBody>
          <a:bodyPr/>
          <a:lstStyle>
            <a:lvl1pPr>
              <a:defRPr sz="4800"/>
            </a:lvl1pPr>
          </a:lstStyle>
          <a:p>
            <a:r>
              <a:rPr lang="en-US" smtClean="0"/>
              <a:t>Click to edit Master title style</a:t>
            </a:r>
            <a:endParaRPr/>
          </a:p>
        </p:txBody>
      </p:sp>
      <p:sp>
        <p:nvSpPr>
          <p:cNvPr id="12" name="Text Placeholder 10"/>
          <p:cNvSpPr>
            <a:spLocks noGrp="1"/>
          </p:cNvSpPr>
          <p:nvPr>
            <p:ph type="body" sz="quarter" idx="14" hasCustomPrompt="1"/>
          </p:nvPr>
        </p:nvSpPr>
        <p:spPr>
          <a:xfrm>
            <a:off x="531814" y="3429451"/>
            <a:ext cx="91440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presenter’s name, title, division/business unit/organization and date</a:t>
            </a:r>
          </a:p>
        </p:txBody>
      </p:sp>
      <p:sp>
        <p:nvSpPr>
          <p:cNvPr id="11" name="Rectangle 10"/>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subtitle</a:t>
            </a:r>
          </a:p>
        </p:txBody>
      </p:sp>
      <p:sp>
        <p:nvSpPr>
          <p:cNvPr id="17" name="Text Placeholder 12"/>
          <p:cNvSpPr>
            <a:spLocks noGrp="1"/>
          </p:cNvSpPr>
          <p:nvPr>
            <p:ph type="body" sz="quarter" idx="16"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en-US" sz="850" dirty="0" smtClean="0">
                <a:solidFill>
                  <a:schemeClr val="tx1"/>
                </a:solidFill>
              </a:rPr>
              <a:t>2017, </a:t>
            </a:r>
            <a:r>
              <a:rPr lang="en-US" sz="850" dirty="0">
                <a:solidFill>
                  <a:schemeClr val="tx1"/>
                </a:solidFill>
              </a:rPr>
              <a:t>Oracle and/or its affiliates. All rights reserved.  </a:t>
            </a:r>
            <a:r>
              <a:rPr lang="en-US" sz="850" dirty="0" smtClean="0">
                <a:solidFill>
                  <a:schemeClr val="tx1"/>
                </a:solidFill>
              </a:rPr>
              <a:t>|</a:t>
            </a:r>
            <a:endParaRPr lang="en-US" sz="850" dirty="0">
              <a:solidFill>
                <a:schemeClr val="tx1"/>
              </a:solidFill>
            </a:endParaRPr>
          </a:p>
        </p:txBody>
      </p:sp>
    </p:spTree>
    <p:extLst>
      <p:ext uri="{BB962C8B-B14F-4D97-AF65-F5344CB8AC3E}">
        <p14:creationId xmlns:p14="http://schemas.microsoft.com/office/powerpoint/2010/main" val="3800271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Picture and 2 Log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6" name="Rectangle 5" descr="Full slide 4-color photo can be inserted here" title="Title Slide with Picture"/>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Date Placeholder 2"/>
          <p:cNvSpPr>
            <a:spLocks noGrp="1"/>
          </p:cNvSpPr>
          <p:nvPr>
            <p:ph type="dt" sz="half" idx="10"/>
          </p:nvPr>
        </p:nvSpPr>
        <p:spPr/>
        <p:txBody>
          <a:bodyPr/>
          <a:lstStyle>
            <a:lvl1pPr>
              <a:defRPr>
                <a:solidFill>
                  <a:schemeClr val="tx1"/>
                </a:solidFill>
              </a:defRPr>
            </a:lvl1pPr>
          </a:lstStyle>
          <a:p>
            <a:fld id="{C1BC3187-0D1A-4D9F-AC88-CAE7036BDF1F}" type="datetime1">
              <a:rPr lang="en-US" smtClean="0"/>
              <a:t>4/3/2019</a:t>
            </a:fld>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smtClean="0"/>
              <a:t>Confidential – Oracle Internal</a:t>
            </a:r>
            <a:endParaRPr/>
          </a:p>
        </p:txBody>
      </p:sp>
      <p:pic>
        <p:nvPicPr>
          <p:cNvPr id="8" name="Picture 7"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9" name="Title 8"/>
          <p:cNvSpPr>
            <a:spLocks noGrp="1"/>
          </p:cNvSpPr>
          <p:nvPr>
            <p:ph type="title"/>
          </p:nvPr>
        </p:nvSpPr>
        <p:spPr>
          <a:xfrm>
            <a:off x="531814" y="739775"/>
            <a:ext cx="9144000" cy="1470025"/>
          </a:xfrm>
        </p:spPr>
        <p:txBody>
          <a:bodyPr/>
          <a:lstStyle>
            <a:lvl1pPr>
              <a:defRPr sz="4800"/>
            </a:lvl1pPr>
          </a:lstStyle>
          <a:p>
            <a:r>
              <a:rPr lang="en-US" smtClean="0"/>
              <a:t>Click to edit Master title style</a:t>
            </a:r>
            <a:endParaRPr/>
          </a:p>
        </p:txBody>
      </p:sp>
      <p:sp>
        <p:nvSpPr>
          <p:cNvPr id="12" name="Text Placeholder 10"/>
          <p:cNvSpPr>
            <a:spLocks noGrp="1"/>
          </p:cNvSpPr>
          <p:nvPr>
            <p:ph type="body" sz="quarter" idx="14" hasCustomPrompt="1"/>
          </p:nvPr>
        </p:nvSpPr>
        <p:spPr>
          <a:xfrm>
            <a:off x="531814" y="3429451"/>
            <a:ext cx="91440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presenter’s name, title, division/business unit/organization and date</a:t>
            </a:r>
          </a:p>
        </p:txBody>
      </p:sp>
      <p:sp>
        <p:nvSpPr>
          <p:cNvPr id="11" name="Rectangle 10"/>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subtitle</a:t>
            </a:r>
          </a:p>
        </p:txBody>
      </p:sp>
      <p:sp>
        <p:nvSpPr>
          <p:cNvPr id="17" name="Text Placeholder 12"/>
          <p:cNvSpPr>
            <a:spLocks noGrp="1"/>
          </p:cNvSpPr>
          <p:nvPr>
            <p:ph type="body" sz="quarter" idx="16"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sp>
        <p:nvSpPr>
          <p:cNvPr id="18" name="TextBox 17"/>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en-US" sz="850" dirty="0" smtClean="0">
                <a:solidFill>
                  <a:schemeClr val="tx1"/>
                </a:solidFill>
              </a:rPr>
              <a:t>2017, </a:t>
            </a:r>
            <a:r>
              <a:rPr lang="en-US" sz="850" dirty="0">
                <a:solidFill>
                  <a:schemeClr val="tx1"/>
                </a:solidFill>
              </a:rPr>
              <a:t>Oracle and/or its affiliates. All rights reserved.  </a:t>
            </a:r>
            <a:r>
              <a:rPr lang="en-US" sz="850" dirty="0" smtClean="0">
                <a:solidFill>
                  <a:schemeClr val="tx1"/>
                </a:solidFill>
              </a:rPr>
              <a:t>|</a:t>
            </a:r>
            <a:endParaRPr lang="en-US" sz="850" dirty="0">
              <a:solidFill>
                <a:schemeClr val="tx1"/>
              </a:solidFill>
            </a:endParaRPr>
          </a:p>
        </p:txBody>
      </p:sp>
    </p:spTree>
    <p:extLst>
      <p:ext uri="{BB962C8B-B14F-4D97-AF65-F5344CB8AC3E}">
        <p14:creationId xmlns:p14="http://schemas.microsoft.com/office/powerpoint/2010/main" val="40070983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531151" y="1524001"/>
            <a:ext cx="11126522" cy="4419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EEBAE79-8240-4002-9E56-4A87FCDC8380}" type="datetime1">
              <a:rPr lang="en-US" smtClean="0"/>
              <a:t>4/3/2019</a:t>
            </a:fld>
            <a:endParaRPr/>
          </a:p>
        </p:txBody>
      </p:sp>
      <p:sp>
        <p:nvSpPr>
          <p:cNvPr id="5" name="Footer Placeholder 4"/>
          <p:cNvSpPr>
            <a:spLocks noGrp="1"/>
          </p:cNvSpPr>
          <p:nvPr>
            <p:ph type="ftr" sz="quarter" idx="11"/>
          </p:nvPr>
        </p:nvSpPr>
        <p:spPr/>
        <p:txBody>
          <a:bodyPr/>
          <a:lstStyle/>
          <a:p>
            <a:r>
              <a:rPr lang="en-US" smtClean="0"/>
              <a:t>Confidential – Oracle Internal</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531151" y="1981200"/>
            <a:ext cx="11126522" cy="3962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3C66CFE-BA28-4E18-983B-1329DE3D8EFA}" type="datetime1">
              <a:rPr lang="en-US" smtClean="0"/>
              <a:t>4/3/2019</a:t>
            </a:fld>
            <a:endParaRPr/>
          </a:p>
        </p:txBody>
      </p:sp>
      <p:sp>
        <p:nvSpPr>
          <p:cNvPr id="5" name="Footer Placeholder 4"/>
          <p:cNvSpPr>
            <a:spLocks noGrp="1"/>
          </p:cNvSpPr>
          <p:nvPr>
            <p:ph type="ftr" sz="quarter" idx="11"/>
          </p:nvPr>
        </p:nvSpPr>
        <p:spPr/>
        <p:txBody>
          <a:bodyPr/>
          <a:lstStyle/>
          <a:p>
            <a:r>
              <a:rPr lang="en-US" smtClean="0"/>
              <a:t>Confidential – Oracle Internal</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Date Placeholder 3"/>
          <p:cNvSpPr>
            <a:spLocks noGrp="1"/>
          </p:cNvSpPr>
          <p:nvPr>
            <p:ph type="dt" sz="half" idx="10"/>
          </p:nvPr>
        </p:nvSpPr>
        <p:spPr/>
        <p:txBody>
          <a:bodyPr/>
          <a:lstStyle/>
          <a:p>
            <a:fld id="{0C60A4C8-5A86-4EF7-9938-86FC07D73435}" type="datetime1">
              <a:rPr lang="en-US" smtClean="0"/>
              <a:t>4/3/2019</a:t>
            </a:fld>
            <a:endParaRPr/>
          </a:p>
        </p:txBody>
      </p:sp>
      <p:sp>
        <p:nvSpPr>
          <p:cNvPr id="5" name="Footer Placeholder 4"/>
          <p:cNvSpPr>
            <a:spLocks noGrp="1"/>
          </p:cNvSpPr>
          <p:nvPr>
            <p:ph type="ftr" sz="quarter" idx="11"/>
          </p:nvPr>
        </p:nvSpPr>
        <p:spPr/>
        <p:txBody>
          <a:bodyPr/>
          <a:lstStyle/>
          <a:p>
            <a:r>
              <a:rPr lang="en-US" smtClean="0"/>
              <a:t>Confidential – Oracle Internal</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747EE5-E785-4E28-980B-6958F1B87DE1}" type="datetime1">
              <a:rPr lang="en-US" smtClean="0"/>
              <a:t>4/3/2019</a:t>
            </a:fld>
            <a:endParaRPr/>
          </a:p>
        </p:txBody>
      </p:sp>
      <p:sp>
        <p:nvSpPr>
          <p:cNvPr id="5" name="Footer Placeholder 4"/>
          <p:cNvSpPr>
            <a:spLocks noGrp="1"/>
          </p:cNvSpPr>
          <p:nvPr>
            <p:ph type="ftr" sz="quarter" idx="11"/>
          </p:nvPr>
        </p:nvSpPr>
        <p:spPr/>
        <p:txBody>
          <a:bodyPr/>
          <a:lstStyle/>
          <a:p>
            <a:r>
              <a:rPr lang="en-US" smtClean="0"/>
              <a:t>Confidential – Oracle Internal</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0" y="0"/>
            <a:ext cx="12189398" cy="6858000"/>
            <a:chOff x="0" y="0"/>
            <a:chExt cx="12189398" cy="6858000"/>
          </a:xfrm>
          <a:solidFill>
            <a:srgbClr val="D8E1E6"/>
          </a:solidFill>
        </p:grpSpPr>
        <p:sp>
          <p:nvSpPr>
            <p:cNvPr id="17" name="Rectangle 16"/>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8" name="Rectangle 17"/>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9" name="Rectangle 18"/>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20" name="Rectangle 19"/>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182130"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6CFBF6A6-0D5D-49CE-8D35-D5CDE8B77A3B}" type="datetime1">
              <a:rPr lang="en-US" smtClean="0"/>
              <a:t>4/3/2019</a:t>
            </a:fld>
            <a:endParaRPr lang="en-US" dirty="0"/>
          </a:p>
        </p:txBody>
      </p:sp>
      <p:sp>
        <p:nvSpPr>
          <p:cNvPr id="5" name="Footer Placeholder 4"/>
          <p:cNvSpPr>
            <a:spLocks noGrp="1"/>
          </p:cNvSpPr>
          <p:nvPr>
            <p:ph type="ftr" sz="quarter" idx="3"/>
          </p:nvPr>
        </p:nvSpPr>
        <p:spPr>
          <a:xfrm>
            <a:off x="8621422" y="6556248"/>
            <a:ext cx="2702495"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smtClean="0"/>
              <a:t>Confidential – Oracle Internal</a:t>
            </a:r>
            <a:endParaRPr lang="en-US" dirty="0"/>
          </a:p>
        </p:txBody>
      </p:sp>
      <p:sp>
        <p:nvSpPr>
          <p:cNvPr id="6" name="Slide Number Placeholder 5"/>
          <p:cNvSpPr>
            <a:spLocks noGrp="1"/>
          </p:cNvSpPr>
          <p:nvPr>
            <p:ph type="sldNum" sz="quarter" idx="4"/>
          </p:nvPr>
        </p:nvSpPr>
        <p:spPr>
          <a:xfrm>
            <a:off x="11324205" y="6556248"/>
            <a:ext cx="333467"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dirty="0"/>
          </a:p>
        </p:txBody>
      </p:sp>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en-US" sz="850" dirty="0" smtClean="0">
                <a:solidFill>
                  <a:schemeClr val="tx1"/>
                </a:solidFill>
              </a:rPr>
              <a:t>2017, </a:t>
            </a:r>
            <a:r>
              <a:rPr lang="en-US" sz="850" dirty="0">
                <a:solidFill>
                  <a:schemeClr val="tx1"/>
                </a:solidFill>
              </a:rPr>
              <a:t>Oracle and/or its affiliates. All rights reserved.  </a:t>
            </a:r>
            <a:r>
              <a:rPr lang="en-US" sz="850" dirty="0" smtClean="0">
                <a:solidFill>
                  <a:schemeClr val="tx1"/>
                </a:solidFill>
              </a:rPr>
              <a:t>|</a:t>
            </a:r>
            <a:endParaRPr lang="en-US" sz="850" dirty="0">
              <a:solidFill>
                <a:schemeClr val="tx1"/>
              </a:solidFill>
            </a:endParaRPr>
          </a:p>
        </p:txBody>
      </p:sp>
      <p:pic>
        <p:nvPicPr>
          <p:cNvPr id="16" name="Picture 15" descr="Oracle logo in white on red staging background" title="Oracle red badge logo"/>
          <p:cNvPicPr>
            <a:picLocks noChangeAspect="1"/>
          </p:cNvPicPr>
          <p:nvPr userDrawn="1"/>
        </p:nvPicPr>
        <p:blipFill>
          <a:blip r:embed="rId40">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93" r:id="rId3"/>
    <p:sldLayoutId id="2147483694" r:id="rId4"/>
    <p:sldLayoutId id="2147483695" r:id="rId5"/>
    <p:sldLayoutId id="2147483650" r:id="rId6"/>
    <p:sldLayoutId id="2147483663" r:id="rId7"/>
    <p:sldLayoutId id="2147483686" r:id="rId8"/>
    <p:sldLayoutId id="2147483651" r:id="rId9"/>
    <p:sldLayoutId id="2147483665" r:id="rId10"/>
    <p:sldLayoutId id="2147483669" r:id="rId11"/>
    <p:sldLayoutId id="2147483692"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55" r:id="rId23"/>
    <p:sldLayoutId id="2147483656" r:id="rId24"/>
    <p:sldLayoutId id="2147483657" r:id="rId25"/>
    <p:sldLayoutId id="2147483673" r:id="rId26"/>
    <p:sldLayoutId id="2147483674" r:id="rId27"/>
    <p:sldLayoutId id="2147483682" r:id="rId28"/>
    <p:sldLayoutId id="2147483684" r:id="rId29"/>
    <p:sldLayoutId id="2147483690" r:id="rId30"/>
    <p:sldLayoutId id="2147483691" r:id="rId31"/>
    <p:sldLayoutId id="2147483668" r:id="rId32"/>
    <p:sldLayoutId id="2147483675" r:id="rId33"/>
    <p:sldLayoutId id="2147483676" r:id="rId34"/>
    <p:sldLayoutId id="2147483667" r:id="rId35"/>
    <p:sldLayoutId id="2147483661" r:id="rId36"/>
    <p:sldLayoutId id="2147483687" r:id="rId37"/>
    <p:sldLayoutId id="2147483659"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3"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_Toc517357574"/><Relationship Id="rId3" Type="http://schemas.openxmlformats.org/officeDocument/2006/relationships/hyperlink" Target="#_Toc517357569"/><Relationship Id="rId7" Type="http://schemas.openxmlformats.org/officeDocument/2006/relationships/hyperlink" Target="#_Toc517357573"/><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hyperlink" Target="#_Toc517357572"/><Relationship Id="rId5" Type="http://schemas.openxmlformats.org/officeDocument/2006/relationships/hyperlink" Target="#_Toc517357571"/><Relationship Id="rId4" Type="http://schemas.openxmlformats.org/officeDocument/2006/relationships/hyperlink" Target="#_Toc517357570"/></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en.wikipedia.org/wiki/Natural_language_processing" TargetMode="External"/><Relationship Id="rId7" Type="http://schemas.openxmlformats.org/officeDocument/2006/relationships/hyperlink" Target="https://en.wikipedia.org/wiki/Joseph_Weizenbau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en.wikipedia.org/wiki/MIT_Computer_Science_and_Artificial_Intelligence_Laboratory" TargetMode="External"/><Relationship Id="rId5" Type="http://schemas.openxmlformats.org/officeDocument/2006/relationships/hyperlink" Target="https://en.wikipedia.org/wiki/ELIZA#cite_note-turing-1" TargetMode="External"/><Relationship Id="rId4" Type="http://schemas.openxmlformats.org/officeDocument/2006/relationships/hyperlink" Target="https://en.wikipedia.org/wiki/Computer_program" TargetMode="External"/><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hyperlink" Target="https://anadea.info/blog/artificial-intelligence-pandoras-box-or-the-holy-grai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Duplex_(telecommunications)#Full_duplex"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hyperlink" Target="https://redis.io/commands/appen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0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dirty="0" smtClean="0"/>
              <a:t>Confidential – Oracle Internal</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10</a:t>
            </a:fld>
            <a:endParaRPr lang="en-US" dirty="0"/>
          </a:p>
        </p:txBody>
      </p:sp>
      <p:sp>
        <p:nvSpPr>
          <p:cNvPr id="9" name="Title 1"/>
          <p:cNvSpPr>
            <a:spLocks noGrp="1"/>
          </p:cNvSpPr>
          <p:nvPr>
            <p:ph type="title"/>
          </p:nvPr>
        </p:nvSpPr>
        <p:spPr>
          <a:xfrm>
            <a:off x="531150" y="179822"/>
            <a:ext cx="11125200" cy="826461"/>
          </a:xfrm>
        </p:spPr>
        <p:txBody>
          <a:bodyPr/>
          <a:lstStyle/>
          <a:p>
            <a:r>
              <a:rPr lang="en-US" sz="2800" dirty="0" smtClean="0"/>
              <a:t>Future Enhancements</a:t>
            </a:r>
            <a:r>
              <a:rPr lang="en-US" sz="2800" b="1" dirty="0" smtClean="0"/>
              <a:t/>
            </a:r>
            <a:br>
              <a:rPr lang="en-US" sz="2800" b="1" dirty="0" smtClean="0"/>
            </a:br>
            <a:endParaRPr lang="en-US" sz="2800" b="1" dirty="0"/>
          </a:p>
        </p:txBody>
      </p:sp>
      <p:sp>
        <p:nvSpPr>
          <p:cNvPr id="2" name="Rectangle 1"/>
          <p:cNvSpPr/>
          <p:nvPr/>
        </p:nvSpPr>
        <p:spPr>
          <a:xfrm>
            <a:off x="531150" y="1171931"/>
            <a:ext cx="6092825" cy="1754326"/>
          </a:xfrm>
          <a:prstGeom prst="rect">
            <a:avLst/>
          </a:prstGeom>
        </p:spPr>
        <p:txBody>
          <a:bodyPr>
            <a:spAutoFit/>
          </a:bodyPr>
          <a:lstStyle/>
          <a:p>
            <a:pPr marL="285750" indent="-285750">
              <a:buFont typeface="Arial" panose="020B0604020202020204" pitchFamily="34" charset="0"/>
              <a:buChar char="•"/>
            </a:pPr>
            <a:r>
              <a:rPr lang="en-US" dirty="0"/>
              <a:t>Notifications on </a:t>
            </a:r>
            <a:r>
              <a:rPr lang="en-US" dirty="0" err="1"/>
              <a:t>chatbot</a:t>
            </a:r>
            <a:r>
              <a:rPr lang="en-US" dirty="0"/>
              <a:t> regarding execution </a:t>
            </a:r>
          </a:p>
          <a:p>
            <a:pPr marL="285750" indent="-285750">
              <a:buFont typeface="Arial" panose="020B0604020202020204" pitchFamily="34" charset="0"/>
              <a:buChar char="•"/>
            </a:pPr>
            <a:r>
              <a:rPr lang="en-US" dirty="0"/>
              <a:t>Distributed </a:t>
            </a:r>
            <a:r>
              <a:rPr lang="en-US" dirty="0" smtClean="0"/>
              <a:t>Execution</a:t>
            </a:r>
          </a:p>
          <a:p>
            <a:pPr marL="285750" indent="-285750">
              <a:buFont typeface="Arial" panose="020B0604020202020204" pitchFamily="34" charset="0"/>
              <a:buChar char="•"/>
            </a:pPr>
            <a:r>
              <a:rPr lang="en-US" dirty="0" smtClean="0"/>
              <a:t>Docker Implementation</a:t>
            </a:r>
            <a:r>
              <a:rPr lang="en-US" dirty="0" smtClean="0"/>
              <a:t> </a:t>
            </a:r>
            <a:endParaRPr lang="en-US" dirty="0" smtClean="0"/>
          </a:p>
          <a:p>
            <a:pPr marL="285750" indent="-285750">
              <a:buFont typeface="Arial" panose="020B0604020202020204" pitchFamily="34" charset="0"/>
              <a:buChar char="•"/>
            </a:pPr>
            <a:r>
              <a:rPr lang="en-US" dirty="0"/>
              <a:t>Tests level </a:t>
            </a:r>
            <a:r>
              <a:rPr lang="en-US" dirty="0" smtClean="0"/>
              <a:t>execution</a:t>
            </a:r>
            <a:endParaRPr lang="en-US" dirty="0"/>
          </a:p>
          <a:p>
            <a:pPr marL="285750" indent="-285750">
              <a:buFont typeface="Arial" panose="020B0604020202020204" pitchFamily="34" charset="0"/>
              <a:buChar char="•"/>
            </a:pPr>
            <a:r>
              <a:rPr lang="en-US" dirty="0"/>
              <a:t>Data Driven Marketing </a:t>
            </a:r>
          </a:p>
          <a:p>
            <a:pPr marL="285750" indent="-285750">
              <a:buFont typeface="Arial" panose="020B0604020202020204" pitchFamily="34" charset="0"/>
              <a:buChar char="•"/>
            </a:pPr>
            <a:r>
              <a:rPr lang="en-US" dirty="0"/>
              <a:t>Data Science</a:t>
            </a:r>
          </a:p>
        </p:txBody>
      </p:sp>
    </p:spTree>
    <p:extLst>
      <p:ext uri="{BB962C8B-B14F-4D97-AF65-F5344CB8AC3E}">
        <p14:creationId xmlns:p14="http://schemas.microsoft.com/office/powerpoint/2010/main" val="2939875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Confidential – Oracle Internal</a:t>
            </a:r>
            <a:endParaRPr lang="en-US" dirty="0"/>
          </a:p>
        </p:txBody>
      </p:sp>
      <p:sp>
        <p:nvSpPr>
          <p:cNvPr id="2" name="Slide Number Placeholder 1"/>
          <p:cNvSpPr>
            <a:spLocks noGrp="1"/>
          </p:cNvSpPr>
          <p:nvPr>
            <p:ph type="sldNum" sz="quarter" idx="12"/>
          </p:nvPr>
        </p:nvSpPr>
        <p:spPr/>
        <p:txBody>
          <a:bodyPr/>
          <a:lstStyle/>
          <a:p>
            <a:fld id="{C51EAA63-D034-42AE-91FA-B13B9518C7BE}" type="slidenum">
              <a:rPr lang="en-US" smtClean="0"/>
              <a:t>11</a:t>
            </a:fld>
            <a:endParaRPr lang="en-US" dirty="0"/>
          </a:p>
        </p:txBody>
      </p:sp>
    </p:spTree>
    <p:extLst>
      <p:ext uri="{BB962C8B-B14F-4D97-AF65-F5344CB8AC3E}">
        <p14:creationId xmlns:p14="http://schemas.microsoft.com/office/powerpoint/2010/main" val="417598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37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8E1E6"/>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768366" y="2237499"/>
            <a:ext cx="8204303" cy="1470025"/>
          </a:xfrm>
          <a:noFill/>
        </p:spPr>
        <p:txBody>
          <a:bodyPr/>
          <a:lstStyle/>
          <a:p>
            <a:r>
              <a:rPr lang="en-US" dirty="0" smtClean="0"/>
              <a:t>Automation ChatBot</a:t>
            </a:r>
            <a:endParaRPr lang="en-US" dirty="0"/>
          </a:p>
        </p:txBody>
      </p:sp>
      <p:sp>
        <p:nvSpPr>
          <p:cNvPr id="2" name="Footer Placeholder 1"/>
          <p:cNvSpPr>
            <a:spLocks noGrp="1"/>
          </p:cNvSpPr>
          <p:nvPr>
            <p:ph type="ftr" sz="quarter" idx="15"/>
          </p:nvPr>
        </p:nvSpPr>
        <p:spPr/>
        <p:txBody>
          <a:bodyPr/>
          <a:lstStyle/>
          <a:p>
            <a:r>
              <a:rPr lang="en-US" dirty="0" smtClean="0"/>
              <a:t>Confidential – Oracle Internal</a:t>
            </a:r>
            <a:endParaRPr lang="en-US" dirty="0"/>
          </a:p>
        </p:txBody>
      </p:sp>
      <p:pic>
        <p:nvPicPr>
          <p:cNvPr id="5" name="Picture 4"/>
          <p:cNvPicPr/>
          <p:nvPr/>
        </p:nvPicPr>
        <p:blipFill>
          <a:blip r:embed="rId3"/>
          <a:stretch>
            <a:fillRect/>
          </a:stretch>
        </p:blipFill>
        <p:spPr>
          <a:xfrm>
            <a:off x="7348335" y="3707524"/>
            <a:ext cx="4585182" cy="2414292"/>
          </a:xfrm>
          <a:prstGeom prst="rect">
            <a:avLst/>
          </a:prstGeom>
        </p:spPr>
      </p:pic>
    </p:spTree>
    <p:extLst>
      <p:ext uri="{BB962C8B-B14F-4D97-AF65-F5344CB8AC3E}">
        <p14:creationId xmlns:p14="http://schemas.microsoft.com/office/powerpoint/2010/main" val="221069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Agenda</a:t>
            </a:r>
            <a:endParaRPr lang="en-US" dirty="0"/>
          </a:p>
        </p:txBody>
      </p:sp>
      <p:sp>
        <p:nvSpPr>
          <p:cNvPr id="7" name="Footer Placeholder 6"/>
          <p:cNvSpPr>
            <a:spLocks noGrp="1"/>
          </p:cNvSpPr>
          <p:nvPr>
            <p:ph type="ftr" sz="quarter" idx="11"/>
          </p:nvPr>
        </p:nvSpPr>
        <p:spPr/>
        <p:txBody>
          <a:bodyPr/>
          <a:lstStyle/>
          <a:p>
            <a:r>
              <a:rPr lang="en-US" dirty="0" smtClean="0"/>
              <a:t>Confidential – Oracle Internal</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3</a:t>
            </a:fld>
            <a:endParaRPr lang="en-US" dirty="0"/>
          </a:p>
        </p:txBody>
      </p:sp>
      <p:sp>
        <p:nvSpPr>
          <p:cNvPr id="8" name="Rectangle 2"/>
          <p:cNvSpPr>
            <a:spLocks noGrp="1" noChangeArrowheads="1"/>
          </p:cNvSpPr>
          <p:nvPr>
            <p:ph idx="13"/>
          </p:nvPr>
        </p:nvSpPr>
        <p:spPr bwMode="auto">
          <a:xfrm>
            <a:off x="2795930" y="2135432"/>
            <a:ext cx="611684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tab pos="5937250" algn="r"/>
              </a:tabLst>
            </a:pPr>
            <a:r>
              <a:rPr kumimoji="0" lang="en-US" altLang="en-US" sz="2400" b="0" i="0" u="sng" strike="noStrike" cap="none" normalizeH="0" baseline="0" dirty="0" smtClean="0">
                <a:ln>
                  <a:noFill/>
                </a:ln>
                <a:solidFill>
                  <a:srgbClr val="0563C1"/>
                </a:solidFill>
                <a:effectLst/>
                <a:latin typeface="+mj-lt"/>
                <a:ea typeface="Calibri" panose="020F0502020204030204" pitchFamily="34" charset="0"/>
                <a:cs typeface="Aharoni" panose="02010803020104030203" pitchFamily="2" charset="-79"/>
                <a:hlinkClick r:id="rId3"/>
              </a:rPr>
              <a:t>What is a ChatBot?</a:t>
            </a:r>
            <a:endParaRPr kumimoji="0" lang="en-US" altLang="en-US" sz="2400" b="0" i="0" u="sng" strike="noStrike" cap="none" normalizeH="0" baseline="0" dirty="0" smtClean="0">
              <a:ln>
                <a:noFill/>
              </a:ln>
              <a:solidFill>
                <a:schemeClr val="tx1"/>
              </a:solidFill>
              <a:effectLst/>
              <a:latin typeface="+mj-lt"/>
              <a:cs typeface="Aharoni" panose="02010803020104030203" pitchFamily="2" charset="-79"/>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tab pos="5937250" algn="r"/>
              </a:tabLst>
            </a:pPr>
            <a:r>
              <a:rPr kumimoji="0" lang="en-US" altLang="en-US" sz="2400" b="0" i="0" u="sng" strike="noStrike" cap="none" normalizeH="0" baseline="0" dirty="0" smtClean="0">
                <a:ln>
                  <a:noFill/>
                </a:ln>
                <a:solidFill>
                  <a:srgbClr val="0563C1"/>
                </a:solidFill>
                <a:effectLst/>
                <a:latin typeface="+mj-lt"/>
                <a:ea typeface="Calibri" panose="020F0502020204030204" pitchFamily="34" charset="0"/>
                <a:cs typeface="Aharoni" panose="02010803020104030203" pitchFamily="2" charset="-79"/>
                <a:hlinkClick r:id="rId4"/>
              </a:rPr>
              <a:t>Types of ChatBot?</a:t>
            </a:r>
            <a:endParaRPr kumimoji="0" lang="en-US" altLang="en-US" sz="2400" b="0" i="0" u="sng" strike="noStrike" cap="none" normalizeH="0" baseline="0" dirty="0" smtClean="0">
              <a:ln>
                <a:noFill/>
              </a:ln>
              <a:solidFill>
                <a:schemeClr val="tx1"/>
              </a:solidFill>
              <a:effectLst/>
              <a:latin typeface="+mj-lt"/>
              <a:cs typeface="Aharoni" panose="02010803020104030203" pitchFamily="2" charset="-79"/>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tab pos="5937250" algn="r"/>
              </a:tabLst>
            </a:pPr>
            <a:r>
              <a:rPr kumimoji="0" lang="en-US" altLang="en-US" sz="2400" b="0" i="0" u="sng" strike="noStrike" cap="none" normalizeH="0" baseline="0" dirty="0" smtClean="0">
                <a:ln>
                  <a:noFill/>
                </a:ln>
                <a:solidFill>
                  <a:srgbClr val="0563C1"/>
                </a:solidFill>
                <a:effectLst/>
                <a:latin typeface="+mj-lt"/>
                <a:ea typeface="Calibri" panose="020F0502020204030204" pitchFamily="34" charset="0"/>
                <a:cs typeface="Aharoni" panose="02010803020104030203" pitchFamily="2" charset="-79"/>
                <a:hlinkClick r:id="rId5"/>
              </a:rPr>
              <a:t>Why we need of ChatBot?</a:t>
            </a:r>
            <a:endParaRPr kumimoji="0" lang="en-US" altLang="en-US" sz="2400" b="0" i="0" u="sng" strike="noStrike" cap="none" normalizeH="0" baseline="0" dirty="0" smtClean="0">
              <a:ln>
                <a:noFill/>
              </a:ln>
              <a:solidFill>
                <a:schemeClr val="tx1"/>
              </a:solidFill>
              <a:effectLst/>
              <a:latin typeface="+mj-lt"/>
              <a:cs typeface="Aharoni" panose="02010803020104030203" pitchFamily="2" charset="-79"/>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tab pos="5937250" algn="r"/>
              </a:tabLst>
            </a:pPr>
            <a:r>
              <a:rPr kumimoji="0" lang="en-US" altLang="en-US" sz="2400" b="0" i="0" u="sng" strike="noStrike" cap="none" normalizeH="0" baseline="0" dirty="0" smtClean="0">
                <a:ln>
                  <a:noFill/>
                </a:ln>
                <a:solidFill>
                  <a:srgbClr val="0563C1"/>
                </a:solidFill>
                <a:effectLst/>
                <a:latin typeface="+mj-lt"/>
                <a:ea typeface="Calibri" panose="020F0502020204030204" pitchFamily="34" charset="0"/>
                <a:cs typeface="Aharoni" panose="02010803020104030203" pitchFamily="2" charset="-79"/>
                <a:hlinkClick r:id="rId6"/>
              </a:rPr>
              <a:t>How ChatBot helps Opera Automation?</a:t>
            </a:r>
            <a:endParaRPr kumimoji="0" lang="en-US" altLang="en-US" sz="2400" b="0" i="0" u="sng" strike="noStrike" cap="none" normalizeH="0" baseline="0" dirty="0" smtClean="0">
              <a:ln>
                <a:noFill/>
              </a:ln>
              <a:solidFill>
                <a:schemeClr val="tx1"/>
              </a:solidFill>
              <a:effectLst/>
              <a:latin typeface="+mj-lt"/>
              <a:cs typeface="Aharoni" panose="02010803020104030203" pitchFamily="2" charset="-79"/>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tab pos="5937250" algn="r"/>
              </a:tabLst>
            </a:pPr>
            <a:r>
              <a:rPr kumimoji="0" lang="en-US" altLang="en-US" sz="2400" b="0" i="0" u="sng" strike="noStrike" cap="none" normalizeH="0" baseline="0" dirty="0" smtClean="0">
                <a:ln>
                  <a:noFill/>
                </a:ln>
                <a:solidFill>
                  <a:srgbClr val="0563C1"/>
                </a:solidFill>
                <a:effectLst/>
                <a:latin typeface="+mj-lt"/>
                <a:ea typeface="Calibri" panose="020F0502020204030204" pitchFamily="34" charset="0"/>
                <a:cs typeface="Aharoni" panose="02010803020104030203" pitchFamily="2" charset="-79"/>
                <a:hlinkClick r:id="rId7"/>
              </a:rPr>
              <a:t>ChatBot Architecture?</a:t>
            </a:r>
            <a:endParaRPr kumimoji="0" lang="en-US" altLang="en-US" sz="2400" b="0" i="0" u="sng" strike="noStrike" cap="none" normalizeH="0" baseline="0" dirty="0" smtClean="0">
              <a:ln>
                <a:noFill/>
              </a:ln>
              <a:solidFill>
                <a:srgbClr val="0563C1"/>
              </a:solidFill>
              <a:effectLst/>
              <a:latin typeface="+mj-lt"/>
              <a:ea typeface="Calibri" panose="020F0502020204030204" pitchFamily="34" charset="0"/>
              <a:cs typeface="Aharoni" panose="02010803020104030203" pitchFamily="2" charset="-79"/>
              <a:hlinkClick r:id="rId8"/>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tab pos="5937250" algn="r"/>
              </a:tabLst>
            </a:pPr>
            <a:r>
              <a:rPr kumimoji="0" lang="en-US" altLang="en-US" sz="2400" b="0" i="0" u="sng" strike="noStrike" cap="none" normalizeH="0" baseline="0" dirty="0" smtClean="0">
                <a:ln>
                  <a:noFill/>
                </a:ln>
                <a:solidFill>
                  <a:srgbClr val="0563C1"/>
                </a:solidFill>
                <a:effectLst/>
                <a:latin typeface="+mj-lt"/>
                <a:ea typeface="Calibri" panose="020F0502020204030204" pitchFamily="34" charset="0"/>
                <a:cs typeface="Aharoni" panose="02010803020104030203" pitchFamily="2" charset="-79"/>
                <a:hlinkClick r:id="rId8"/>
              </a:rPr>
              <a:t>Technologies Stack</a:t>
            </a:r>
            <a:r>
              <a:rPr kumimoji="0" lang="en-US" altLang="en-US" sz="2400" b="0" i="0" u="sng" strike="noStrike" cap="none" normalizeH="0" baseline="0" dirty="0" smtClean="0">
                <a:ln>
                  <a:noFill/>
                </a:ln>
                <a:solidFill>
                  <a:schemeClr val="tx1"/>
                </a:solidFill>
                <a:effectLst/>
                <a:latin typeface="+mj-lt"/>
                <a:cs typeface="Aharoni" panose="02010803020104030203" pitchFamily="2" charset="-79"/>
              </a:rPr>
              <a:t> </a:t>
            </a:r>
          </a:p>
        </p:txBody>
      </p:sp>
    </p:spTree>
    <p:extLst>
      <p:ext uri="{BB962C8B-B14F-4D97-AF65-F5344CB8AC3E}">
        <p14:creationId xmlns:p14="http://schemas.microsoft.com/office/powerpoint/2010/main" val="2268459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What is a ChatBot?</a:t>
            </a:r>
          </a:p>
        </p:txBody>
      </p:sp>
      <p:sp>
        <p:nvSpPr>
          <p:cNvPr id="3" name="Content Placeholder 2"/>
          <p:cNvSpPr>
            <a:spLocks noGrp="1"/>
          </p:cNvSpPr>
          <p:nvPr>
            <p:ph idx="1"/>
          </p:nvPr>
        </p:nvSpPr>
        <p:spPr>
          <a:xfrm>
            <a:off x="531812" y="1537855"/>
            <a:ext cx="6268381" cy="1667800"/>
          </a:xfrm>
        </p:spPr>
        <p:txBody>
          <a:bodyPr>
            <a:noAutofit/>
          </a:bodyPr>
          <a:lstStyle/>
          <a:p>
            <a:pPr marL="0" indent="0" algn="just">
              <a:buNone/>
            </a:pPr>
            <a:r>
              <a:rPr lang="en-US" sz="1400" i="1" dirty="0"/>
              <a:t>“A computer program designed to simulate conversation with human users, especially over the Internet.”</a:t>
            </a:r>
            <a:endParaRPr lang="en-US" sz="1400" dirty="0"/>
          </a:p>
          <a:p>
            <a:pPr marL="0" indent="0" algn="just">
              <a:buNone/>
            </a:pPr>
            <a:r>
              <a:rPr lang="en-US" sz="1400" i="1" dirty="0"/>
              <a:t>It is an assistant that communicates with us through text messages, a virtual companion that integrates into websites, applications or instant messengers and helps entrepreneurs to get closer to customers. Such a bot is an automated system of communication with users.</a:t>
            </a:r>
            <a:endParaRPr lang="en-US" sz="1400" dirty="0"/>
          </a:p>
          <a:p>
            <a:pPr marL="502920" lvl="2" indent="0">
              <a:buNone/>
            </a:pPr>
            <a:endParaRPr lang="en-US" dirty="0" smtClean="0"/>
          </a:p>
          <a:p>
            <a:pPr marL="502920" lvl="2" indent="0">
              <a:buNone/>
            </a:pPr>
            <a:endParaRPr lang="en-US" dirty="0"/>
          </a:p>
          <a:p>
            <a:pPr marL="502920" lvl="2" indent="0">
              <a:buNone/>
            </a:pPr>
            <a:endParaRPr lang="en-US" dirty="0" smtClean="0"/>
          </a:p>
          <a:p>
            <a:pPr marL="0" indent="0">
              <a:buNone/>
            </a:pPr>
            <a:r>
              <a:rPr lang="en-US" sz="1400" i="1" u="sng" dirty="0"/>
              <a:t>Quick Fact:</a:t>
            </a:r>
            <a:endParaRPr lang="en-US" sz="1400" dirty="0"/>
          </a:p>
          <a:p>
            <a:pPr marL="0" indent="0" algn="just">
              <a:buNone/>
            </a:pPr>
            <a:r>
              <a:rPr lang="en-US" sz="1400" b="1" i="1" dirty="0"/>
              <a:t>ELIZA</a:t>
            </a:r>
            <a:r>
              <a:rPr lang="en-US" sz="1400" i="1" dirty="0"/>
              <a:t> is an early </a:t>
            </a:r>
            <a:r>
              <a:rPr lang="en-US" sz="1400" i="1" dirty="0">
                <a:hlinkClick r:id="rId3" tooltip="Natural language processing"/>
              </a:rPr>
              <a:t>natural language processing</a:t>
            </a:r>
            <a:r>
              <a:rPr lang="en-US" sz="1400" i="1" dirty="0"/>
              <a:t> </a:t>
            </a:r>
            <a:r>
              <a:rPr lang="en-US" sz="1400" i="1" dirty="0">
                <a:hlinkClick r:id="rId4" tooltip="Computer program"/>
              </a:rPr>
              <a:t>computer program</a:t>
            </a:r>
            <a:r>
              <a:rPr lang="en-US" sz="1400" i="1" dirty="0"/>
              <a:t> created from 1964 to 1966</a:t>
            </a:r>
            <a:r>
              <a:rPr lang="en-US" sz="1400" i="1" dirty="0">
                <a:hlinkClick r:id="rId5"/>
              </a:rPr>
              <a:t>[1]</a:t>
            </a:r>
            <a:r>
              <a:rPr lang="en-US" sz="1400" i="1" dirty="0"/>
              <a:t> at the </a:t>
            </a:r>
            <a:r>
              <a:rPr lang="en-US" sz="1400" i="1" dirty="0">
                <a:hlinkClick r:id="rId6" tooltip="MIT Computer Science and Artificial Intelligence Laboratory"/>
              </a:rPr>
              <a:t>MIT Artificial Intelligence Laboratory</a:t>
            </a:r>
            <a:r>
              <a:rPr lang="en-US" sz="1400" i="1" dirty="0"/>
              <a:t> by </a:t>
            </a:r>
            <a:r>
              <a:rPr lang="en-US" sz="1400" i="1" dirty="0">
                <a:hlinkClick r:id="rId7" tooltip="Joseph Weizenbaum"/>
              </a:rPr>
              <a:t>Joseph </a:t>
            </a:r>
            <a:r>
              <a:rPr lang="en-US" sz="1400" i="1" dirty="0" err="1">
                <a:hlinkClick r:id="rId7" tooltip="Joseph Weizenbaum"/>
              </a:rPr>
              <a:t>Weizenbaum</a:t>
            </a:r>
            <a:r>
              <a:rPr lang="en-US" sz="1400" i="1" dirty="0"/>
              <a:t>.</a:t>
            </a:r>
            <a:endParaRPr lang="en-US" sz="1400" dirty="0"/>
          </a:p>
          <a:p>
            <a:pPr marL="274320" lvl="1" indent="0">
              <a:buNone/>
            </a:pPr>
            <a:endParaRPr lang="en-US" dirty="0"/>
          </a:p>
        </p:txBody>
      </p:sp>
      <p:sp>
        <p:nvSpPr>
          <p:cNvPr id="7" name="Footer Placeholder 6"/>
          <p:cNvSpPr>
            <a:spLocks noGrp="1"/>
          </p:cNvSpPr>
          <p:nvPr>
            <p:ph type="ftr" sz="quarter" idx="11"/>
          </p:nvPr>
        </p:nvSpPr>
        <p:spPr/>
        <p:txBody>
          <a:bodyPr/>
          <a:lstStyle/>
          <a:p>
            <a:r>
              <a:rPr lang="en-US" dirty="0" smtClean="0"/>
              <a:t>Confidential – Oracle Internal</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4</a:t>
            </a:fld>
            <a:endParaRPr lang="en-US" dirty="0"/>
          </a:p>
        </p:txBody>
      </p:sp>
      <p:pic>
        <p:nvPicPr>
          <p:cNvPr id="6" name="Picture 5"/>
          <p:cNvPicPr/>
          <p:nvPr/>
        </p:nvPicPr>
        <p:blipFill>
          <a:blip r:embed="rId8"/>
          <a:stretch>
            <a:fillRect/>
          </a:stretch>
        </p:blipFill>
        <p:spPr>
          <a:xfrm>
            <a:off x="7067926" y="1537855"/>
            <a:ext cx="3634546" cy="1667800"/>
          </a:xfrm>
          <a:prstGeom prst="rect">
            <a:avLst/>
          </a:prstGeom>
        </p:spPr>
      </p:pic>
      <p:pic>
        <p:nvPicPr>
          <p:cNvPr id="8" name="Picture 7" descr="https://upload.wikimedia.org/wikipedia/commons/9/98/GNU_Emacs_ELIZA_example.png"/>
          <p:cNvPicPr/>
          <p:nvPr/>
        </p:nvPicPr>
        <p:blipFill>
          <a:blip r:embed="rId9">
            <a:extLst>
              <a:ext uri="{28A0092B-C50C-407E-A947-70E740481C1C}">
                <a14:useLocalDpi xmlns:a14="http://schemas.microsoft.com/office/drawing/2010/main" val="0"/>
              </a:ext>
            </a:extLst>
          </a:blip>
          <a:srcRect/>
          <a:stretch>
            <a:fillRect/>
          </a:stretch>
        </p:blipFill>
        <p:spPr bwMode="auto">
          <a:xfrm>
            <a:off x="7067927" y="3733762"/>
            <a:ext cx="3634545" cy="1824462"/>
          </a:xfrm>
          <a:prstGeom prst="rect">
            <a:avLst/>
          </a:prstGeom>
          <a:noFill/>
          <a:ln>
            <a:noFill/>
          </a:ln>
        </p:spPr>
      </p:pic>
    </p:spTree>
    <p:extLst>
      <p:ext uri="{BB962C8B-B14F-4D97-AF65-F5344CB8AC3E}">
        <p14:creationId xmlns:p14="http://schemas.microsoft.com/office/powerpoint/2010/main" val="141262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dirty="0" smtClean="0"/>
              <a:t>Confidential – Oracle Internal</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5</a:t>
            </a:fld>
            <a:endParaRPr lang="en-US" dirty="0"/>
          </a:p>
        </p:txBody>
      </p:sp>
      <p:sp>
        <p:nvSpPr>
          <p:cNvPr id="8" name="Content Placeholder 2"/>
          <p:cNvSpPr txBox="1">
            <a:spLocks/>
          </p:cNvSpPr>
          <p:nvPr/>
        </p:nvSpPr>
        <p:spPr>
          <a:xfrm>
            <a:off x="531150" y="857506"/>
            <a:ext cx="11126522" cy="5254883"/>
          </a:xfrm>
          <a:prstGeom prst="rect">
            <a:avLst/>
          </a:prstGeom>
        </p:spPr>
        <p:txBody>
          <a:bodyPr>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400" i="1" dirty="0"/>
              <a:t>Depending on how the specific bots were programmed, we can divide them into two large groups: </a:t>
            </a:r>
            <a:endParaRPr lang="en-US" sz="1400" dirty="0"/>
          </a:p>
          <a:p>
            <a:r>
              <a:rPr lang="en-US" sz="1400" i="1" dirty="0"/>
              <a:t>Working according to pre-prepared commands (simple ChatBot).</a:t>
            </a:r>
            <a:endParaRPr lang="en-US" sz="1400" dirty="0"/>
          </a:p>
          <a:p>
            <a:r>
              <a:rPr lang="en-US" sz="1400" i="1" dirty="0"/>
              <a:t>Trained (smart or advanced ChatBot).</a:t>
            </a:r>
            <a:endParaRPr lang="en-US" sz="1400" dirty="0"/>
          </a:p>
          <a:p>
            <a:pPr marL="0" indent="0">
              <a:buNone/>
            </a:pPr>
            <a:r>
              <a:rPr lang="en-US" sz="1400" dirty="0"/>
              <a:t> </a:t>
            </a:r>
          </a:p>
          <a:p>
            <a:pPr marL="0" indent="0">
              <a:buNone/>
            </a:pPr>
            <a:r>
              <a:rPr lang="en-US" sz="1400" b="1" i="1" dirty="0"/>
              <a:t>Simple </a:t>
            </a:r>
            <a:r>
              <a:rPr lang="en-US" sz="1400" b="1" i="1" dirty="0" err="1"/>
              <a:t>ChatBot’s</a:t>
            </a:r>
            <a:r>
              <a:rPr lang="en-US" sz="1400" i="1" dirty="0"/>
              <a:t> work based on pre-written keywords that they understand. Each of these commands must be written by the developer separately using regular expressions or other forms of string analysis or through any programming logic. If the user has asked a question without using a single keyword, the robot cannot understand it and, as a rule, responds with messages like “sorry, I did not understand”.</a:t>
            </a:r>
            <a:endParaRPr lang="en-US" sz="1400" dirty="0"/>
          </a:p>
          <a:p>
            <a:pPr marL="0" indent="0">
              <a:buNone/>
            </a:pPr>
            <a:r>
              <a:rPr lang="en-US" sz="1400" dirty="0"/>
              <a:t> </a:t>
            </a:r>
          </a:p>
          <a:p>
            <a:pPr marL="0" indent="0">
              <a:buNone/>
            </a:pPr>
            <a:r>
              <a:rPr lang="en-US" sz="1400" b="1" i="1" dirty="0"/>
              <a:t>Smart </a:t>
            </a:r>
            <a:r>
              <a:rPr lang="en-US" sz="1400" b="1" i="1" dirty="0" err="1"/>
              <a:t>ChatBot’s</a:t>
            </a:r>
            <a:r>
              <a:rPr lang="en-US" sz="1400" i="1" dirty="0"/>
              <a:t> rely on </a:t>
            </a:r>
            <a:r>
              <a:rPr lang="en-US" sz="1400" i="1" dirty="0">
                <a:hlinkClick r:id="rId3"/>
              </a:rPr>
              <a:t>artificial intelligence</a:t>
            </a:r>
            <a:r>
              <a:rPr lang="en-US" sz="1400" i="1" dirty="0"/>
              <a:t> when they communicate with users. Instead of pre-prepared answers, the robot uses NLP algorithms and responds with adequate suggestions on the topic. In addition, all the words said by the customers are recorded for later processing. </a:t>
            </a:r>
            <a:endParaRPr lang="en-US" sz="1400" dirty="0"/>
          </a:p>
          <a:p>
            <a:pPr lvl="1"/>
            <a:endParaRPr lang="en-US" sz="1400" dirty="0" smtClean="0"/>
          </a:p>
          <a:p>
            <a:pPr lvl="1"/>
            <a:endParaRPr lang="en-US" sz="1600" dirty="0"/>
          </a:p>
          <a:p>
            <a:pPr marL="0" indent="0">
              <a:buNone/>
            </a:pPr>
            <a:endParaRPr lang="en-US" sz="1800" dirty="0" smtClean="0"/>
          </a:p>
          <a:p>
            <a:pPr marL="0" indent="0">
              <a:buNone/>
            </a:pPr>
            <a:r>
              <a:rPr lang="en-US" sz="1800" dirty="0"/>
              <a:t>	</a:t>
            </a:r>
          </a:p>
          <a:p>
            <a:pPr marL="45720" indent="0">
              <a:spcBef>
                <a:spcPts val="0"/>
              </a:spcBef>
              <a:buNone/>
            </a:pPr>
            <a:endParaRPr lang="en-US" sz="1800" dirty="0" smtClean="0"/>
          </a:p>
        </p:txBody>
      </p:sp>
      <p:sp>
        <p:nvSpPr>
          <p:cNvPr id="9" name="Title 1"/>
          <p:cNvSpPr>
            <a:spLocks noGrp="1"/>
          </p:cNvSpPr>
          <p:nvPr>
            <p:ph type="title"/>
          </p:nvPr>
        </p:nvSpPr>
        <p:spPr>
          <a:xfrm>
            <a:off x="531150" y="179822"/>
            <a:ext cx="11125200" cy="826461"/>
          </a:xfrm>
        </p:spPr>
        <p:txBody>
          <a:bodyPr/>
          <a:lstStyle/>
          <a:p>
            <a:r>
              <a:rPr lang="en-US" sz="2800" b="1" dirty="0"/>
              <a:t>Types of ChatBot</a:t>
            </a:r>
            <a:r>
              <a:rPr lang="en-US" sz="2800" b="1" dirty="0" smtClean="0"/>
              <a:t>?</a:t>
            </a:r>
            <a:br>
              <a:rPr lang="en-US" sz="2800" b="1" dirty="0" smtClean="0"/>
            </a:br>
            <a:endParaRPr lang="en-US" sz="2800" b="1" dirty="0"/>
          </a:p>
        </p:txBody>
      </p:sp>
      <p:pic>
        <p:nvPicPr>
          <p:cNvPr id="6" name="Picture 5"/>
          <p:cNvPicPr/>
          <p:nvPr/>
        </p:nvPicPr>
        <p:blipFill>
          <a:blip r:embed="rId4"/>
          <a:stretch>
            <a:fillRect/>
          </a:stretch>
        </p:blipFill>
        <p:spPr>
          <a:xfrm>
            <a:off x="3059550" y="3952404"/>
            <a:ext cx="5096478" cy="2159985"/>
          </a:xfrm>
          <a:prstGeom prst="rect">
            <a:avLst/>
          </a:prstGeom>
        </p:spPr>
      </p:pic>
    </p:spTree>
    <p:extLst>
      <p:ext uri="{BB962C8B-B14F-4D97-AF65-F5344CB8AC3E}">
        <p14:creationId xmlns:p14="http://schemas.microsoft.com/office/powerpoint/2010/main" val="221500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dirty="0" smtClean="0"/>
              <a:t>Confidential – Oracle Internal</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6</a:t>
            </a:fld>
            <a:endParaRPr lang="en-US" dirty="0"/>
          </a:p>
        </p:txBody>
      </p:sp>
      <p:sp>
        <p:nvSpPr>
          <p:cNvPr id="8" name="Content Placeholder 2"/>
          <p:cNvSpPr txBox="1">
            <a:spLocks/>
          </p:cNvSpPr>
          <p:nvPr/>
        </p:nvSpPr>
        <p:spPr>
          <a:xfrm>
            <a:off x="531150" y="857506"/>
            <a:ext cx="6090367" cy="5254883"/>
          </a:xfrm>
          <a:prstGeom prst="rect">
            <a:avLst/>
          </a:prstGeom>
        </p:spPr>
        <p:txBody>
          <a:bodyPr>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lvl="0" indent="0" algn="just">
              <a:buNone/>
            </a:pPr>
            <a:r>
              <a:rPr lang="en-US" sz="1600" b="1" i="1" dirty="0" smtClean="0"/>
              <a:t>1. TO </a:t>
            </a:r>
            <a:r>
              <a:rPr lang="en-US" sz="1600" b="1" i="1" dirty="0"/>
              <a:t>INCREASE YOUR OPERATIONS</a:t>
            </a:r>
            <a:endParaRPr lang="en-US" sz="1600" dirty="0"/>
          </a:p>
          <a:p>
            <a:pPr marL="0" indent="0" algn="just">
              <a:buNone/>
            </a:pPr>
            <a:r>
              <a:rPr lang="en-US" sz="1600" i="1" dirty="0" smtClean="0"/>
              <a:t>Chabot's </a:t>
            </a:r>
            <a:r>
              <a:rPr lang="en-US" sz="1600" i="1" dirty="0"/>
              <a:t>do not have the same limitations that human agents have. A person can only have two or three conversations at a time, while a ChatBot has no such limit.</a:t>
            </a:r>
            <a:endParaRPr lang="en-US" sz="1600" dirty="0"/>
          </a:p>
          <a:p>
            <a:pPr marL="0" lvl="0" indent="0" algn="just">
              <a:buNone/>
            </a:pPr>
            <a:r>
              <a:rPr lang="en-US" sz="1600" b="1" i="1" dirty="0" smtClean="0"/>
              <a:t>2. GET </a:t>
            </a:r>
            <a:r>
              <a:rPr lang="en-US" sz="1600" b="1" i="1" dirty="0"/>
              <a:t>MANY QUESTIONS FROM CUSTOMERS</a:t>
            </a:r>
            <a:endParaRPr lang="en-US" sz="1600" dirty="0"/>
          </a:p>
          <a:p>
            <a:pPr marL="0" indent="0" algn="just">
              <a:buNone/>
            </a:pPr>
            <a:r>
              <a:rPr lang="en-US" sz="1600" i="1" dirty="0"/>
              <a:t>If your company gets a lot of questions, </a:t>
            </a:r>
            <a:r>
              <a:rPr lang="en-US" sz="1600" i="1" dirty="0" smtClean="0"/>
              <a:t>Chabot's </a:t>
            </a:r>
            <a:r>
              <a:rPr lang="en-US" sz="1600" i="1" dirty="0"/>
              <a:t>can take over from the work of the customer support team. By acting as your first contact point, the ChatBot scans the customers' phones and redirects them to human sales agents when necessary.</a:t>
            </a:r>
            <a:endParaRPr lang="en-US" sz="1600" dirty="0"/>
          </a:p>
          <a:p>
            <a:pPr marL="0" lvl="0" indent="0" algn="just">
              <a:buNone/>
            </a:pPr>
            <a:r>
              <a:rPr lang="en-US" sz="1600" b="1" i="1" dirty="0"/>
              <a:t>3. YOU HAVE A SERIES OF ALMOST IDENTICAL PRODUCTS OR SERVICES</a:t>
            </a:r>
            <a:endParaRPr lang="en-US" sz="1600" dirty="0"/>
          </a:p>
          <a:p>
            <a:pPr marL="0" indent="0" algn="just">
              <a:buNone/>
            </a:pPr>
            <a:r>
              <a:rPr lang="en-US" sz="1600" i="1" dirty="0"/>
              <a:t>If you sell similar goods or services, your customers will need help choosing the right product. Customers typically ask for advice when buying expensive items such as mobile phones, camera accessories, etc. </a:t>
            </a:r>
            <a:r>
              <a:rPr lang="en-US" sz="1600" i="1" dirty="0" smtClean="0"/>
              <a:t>Chabot's </a:t>
            </a:r>
            <a:r>
              <a:rPr lang="en-US" sz="1600" i="1" dirty="0"/>
              <a:t>can assist customers in purchasing the right product or services.</a:t>
            </a:r>
            <a:endParaRPr lang="en-US" sz="1600" dirty="0"/>
          </a:p>
          <a:p>
            <a:pPr lvl="1"/>
            <a:endParaRPr lang="en-US" sz="1400" dirty="0" smtClean="0"/>
          </a:p>
          <a:p>
            <a:pPr lvl="1"/>
            <a:endParaRPr lang="en-US" sz="1600" dirty="0"/>
          </a:p>
          <a:p>
            <a:pPr marL="0" indent="0">
              <a:buNone/>
            </a:pPr>
            <a:endParaRPr lang="en-US" sz="1800" dirty="0" smtClean="0"/>
          </a:p>
          <a:p>
            <a:pPr marL="0" indent="0">
              <a:buNone/>
            </a:pPr>
            <a:r>
              <a:rPr lang="en-US" sz="1800" dirty="0"/>
              <a:t>	</a:t>
            </a:r>
          </a:p>
          <a:p>
            <a:pPr marL="45720" indent="0">
              <a:spcBef>
                <a:spcPts val="0"/>
              </a:spcBef>
              <a:buNone/>
            </a:pPr>
            <a:endParaRPr lang="en-US" sz="1800" dirty="0" smtClean="0"/>
          </a:p>
        </p:txBody>
      </p:sp>
      <p:sp>
        <p:nvSpPr>
          <p:cNvPr id="9" name="Title 1"/>
          <p:cNvSpPr>
            <a:spLocks noGrp="1"/>
          </p:cNvSpPr>
          <p:nvPr>
            <p:ph type="title"/>
          </p:nvPr>
        </p:nvSpPr>
        <p:spPr>
          <a:xfrm>
            <a:off x="531150" y="179822"/>
            <a:ext cx="11125200" cy="826461"/>
          </a:xfrm>
        </p:spPr>
        <p:txBody>
          <a:bodyPr/>
          <a:lstStyle/>
          <a:p>
            <a:r>
              <a:rPr lang="en-US" sz="2800" dirty="0"/>
              <a:t>Why we need of ChatBot?</a:t>
            </a:r>
            <a:r>
              <a:rPr lang="en-US" sz="2800" b="1" dirty="0" smtClean="0"/>
              <a:t/>
            </a:r>
            <a:br>
              <a:rPr lang="en-US" sz="2800" b="1" dirty="0" smtClean="0"/>
            </a:br>
            <a:endParaRPr lang="en-US" sz="2800" b="1" dirty="0"/>
          </a:p>
        </p:txBody>
      </p:sp>
      <p:pic>
        <p:nvPicPr>
          <p:cNvPr id="10" name="Picture 9"/>
          <p:cNvPicPr/>
          <p:nvPr/>
        </p:nvPicPr>
        <p:blipFill>
          <a:blip r:embed="rId3"/>
          <a:stretch>
            <a:fillRect/>
          </a:stretch>
        </p:blipFill>
        <p:spPr>
          <a:xfrm>
            <a:off x="7031848" y="857505"/>
            <a:ext cx="4781780" cy="4828591"/>
          </a:xfrm>
          <a:prstGeom prst="rect">
            <a:avLst/>
          </a:prstGeom>
        </p:spPr>
      </p:pic>
    </p:spTree>
    <p:extLst>
      <p:ext uri="{BB962C8B-B14F-4D97-AF65-F5344CB8AC3E}">
        <p14:creationId xmlns:p14="http://schemas.microsoft.com/office/powerpoint/2010/main" val="336623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dirty="0" smtClean="0"/>
              <a:t>Confidential – Oracle Internal</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7</a:t>
            </a:fld>
            <a:endParaRPr lang="en-US" dirty="0"/>
          </a:p>
        </p:txBody>
      </p:sp>
      <p:sp>
        <p:nvSpPr>
          <p:cNvPr id="9" name="Title 1"/>
          <p:cNvSpPr>
            <a:spLocks noGrp="1"/>
          </p:cNvSpPr>
          <p:nvPr>
            <p:ph type="title"/>
          </p:nvPr>
        </p:nvSpPr>
        <p:spPr>
          <a:xfrm>
            <a:off x="531150" y="179822"/>
            <a:ext cx="11125200" cy="826461"/>
          </a:xfrm>
        </p:spPr>
        <p:txBody>
          <a:bodyPr/>
          <a:lstStyle/>
          <a:p>
            <a:r>
              <a:rPr lang="en-US" sz="2800" dirty="0"/>
              <a:t>How ChatBot helps Opera Cloud Automation?</a:t>
            </a:r>
            <a:r>
              <a:rPr lang="en-US" sz="2800" b="1" dirty="0" smtClean="0"/>
              <a:t/>
            </a:r>
            <a:br>
              <a:rPr lang="en-US" sz="2800" b="1" dirty="0" smtClean="0"/>
            </a:br>
            <a:endParaRPr lang="en-US" sz="2800" b="1" dirty="0"/>
          </a:p>
        </p:txBody>
      </p:sp>
      <p:sp>
        <p:nvSpPr>
          <p:cNvPr id="2" name="Rectangle 1"/>
          <p:cNvSpPr/>
          <p:nvPr/>
        </p:nvSpPr>
        <p:spPr>
          <a:xfrm>
            <a:off x="531150" y="1171930"/>
            <a:ext cx="6248022" cy="2308324"/>
          </a:xfrm>
          <a:prstGeom prst="rect">
            <a:avLst/>
          </a:prstGeom>
        </p:spPr>
        <p:txBody>
          <a:bodyPr wrap="square">
            <a:spAutoFit/>
          </a:bodyPr>
          <a:lstStyle/>
          <a:p>
            <a:pPr marL="285750" indent="-285750">
              <a:buFont typeface="Arial" panose="020B0604020202020204" pitchFamily="34" charset="0"/>
              <a:buChar char="•"/>
            </a:pPr>
            <a:r>
              <a:rPr lang="en-US" dirty="0"/>
              <a:t>No need to set up automation</a:t>
            </a:r>
          </a:p>
          <a:p>
            <a:pPr marL="285750" indent="-285750">
              <a:buFont typeface="Arial" panose="020B0604020202020204" pitchFamily="34" charset="0"/>
              <a:buChar char="•"/>
            </a:pPr>
            <a:r>
              <a:rPr lang="en-US" dirty="0"/>
              <a:t>Execution can done by anyone without automation </a:t>
            </a:r>
            <a:r>
              <a:rPr lang="en-US" dirty="0" smtClean="0"/>
              <a:t>knowledge</a:t>
            </a:r>
          </a:p>
          <a:p>
            <a:pPr marL="285750" indent="-285750">
              <a:buFont typeface="Arial" panose="020B0604020202020204" pitchFamily="34" charset="0"/>
              <a:buChar char="•"/>
            </a:pPr>
            <a:r>
              <a:rPr lang="en-US" dirty="0"/>
              <a:t>Helps to fix the automation set </a:t>
            </a:r>
            <a:r>
              <a:rPr lang="en-US" dirty="0" smtClean="0"/>
              <a:t>up</a:t>
            </a:r>
          </a:p>
          <a:p>
            <a:pPr marL="285750" indent="-285750">
              <a:buFont typeface="Arial" panose="020B0604020202020204" pitchFamily="34" charset="0"/>
              <a:buChar char="•"/>
            </a:pPr>
            <a:r>
              <a:rPr lang="en-US" dirty="0" smtClean="0"/>
              <a:t>Helps in Build fixes</a:t>
            </a:r>
            <a:endParaRPr lang="en-US" dirty="0"/>
          </a:p>
          <a:p>
            <a:pPr marL="285750" indent="-285750">
              <a:buFont typeface="Arial" panose="020B0604020202020204" pitchFamily="34" charset="0"/>
              <a:buChar char="•"/>
            </a:pPr>
            <a:r>
              <a:rPr lang="en-US" dirty="0" smtClean="0"/>
              <a:t>Acts as Application Help Guide </a:t>
            </a:r>
          </a:p>
          <a:p>
            <a:pPr marL="285750" indent="-285750">
              <a:buFont typeface="Arial" panose="020B0604020202020204" pitchFamily="34" charset="0"/>
              <a:buChar char="•"/>
            </a:pPr>
            <a:r>
              <a:rPr lang="en-US" dirty="0" smtClean="0"/>
              <a:t>Acts as Customer Support</a:t>
            </a:r>
          </a:p>
          <a:p>
            <a:pPr marL="285750" indent="-285750">
              <a:buFont typeface="Arial" panose="020B0604020202020204" pitchFamily="34" charset="0"/>
              <a:buChar char="•"/>
            </a:pPr>
            <a:r>
              <a:rPr lang="en-US" dirty="0"/>
              <a:t>Accessible anytime</a:t>
            </a:r>
            <a:endParaRPr lang="en-US" dirty="0"/>
          </a:p>
        </p:txBody>
      </p:sp>
    </p:spTree>
    <p:extLst>
      <p:ext uri="{BB962C8B-B14F-4D97-AF65-F5344CB8AC3E}">
        <p14:creationId xmlns:p14="http://schemas.microsoft.com/office/powerpoint/2010/main" val="182652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dirty="0" smtClean="0"/>
              <a:t>Confidential – Oracle Internal</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8</a:t>
            </a:fld>
            <a:endParaRPr lang="en-US" dirty="0"/>
          </a:p>
        </p:txBody>
      </p:sp>
      <p:sp>
        <p:nvSpPr>
          <p:cNvPr id="9" name="Title 1"/>
          <p:cNvSpPr>
            <a:spLocks noGrp="1"/>
          </p:cNvSpPr>
          <p:nvPr>
            <p:ph type="title"/>
          </p:nvPr>
        </p:nvSpPr>
        <p:spPr>
          <a:xfrm>
            <a:off x="531150" y="179822"/>
            <a:ext cx="11125200" cy="826461"/>
          </a:xfrm>
        </p:spPr>
        <p:txBody>
          <a:bodyPr/>
          <a:lstStyle/>
          <a:p>
            <a:r>
              <a:rPr lang="en-US" sz="2800" b="1" dirty="0"/>
              <a:t>ChatBot Architecture?</a:t>
            </a:r>
            <a:r>
              <a:rPr lang="en-US" b="1" dirty="0"/>
              <a:t/>
            </a:r>
            <a:br>
              <a:rPr lang="en-US" b="1" dirty="0"/>
            </a:br>
            <a:endParaRPr lang="en-US" sz="2800" b="1"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31150" y="1290062"/>
            <a:ext cx="7198547" cy="4322462"/>
          </a:xfrm>
          <a:prstGeom prst="rect">
            <a:avLst/>
          </a:prstGeom>
        </p:spPr>
      </p:pic>
      <p:sp>
        <p:nvSpPr>
          <p:cNvPr id="3" name="TextBox 2"/>
          <p:cNvSpPr txBox="1"/>
          <p:nvPr/>
        </p:nvSpPr>
        <p:spPr>
          <a:xfrm>
            <a:off x="8455205" y="2641996"/>
            <a:ext cx="3034928" cy="1618593"/>
          </a:xfrm>
          <a:prstGeom prst="rect">
            <a:avLst/>
          </a:prstGeom>
          <a:noFill/>
        </p:spPr>
        <p:txBody>
          <a:bodyPr wrap="square" lIns="0" tIns="0" rIns="0" bIns="0" rtlCol="0">
            <a:noAutofit/>
          </a:bodyPr>
          <a:lstStyle/>
          <a:p>
            <a:pPr>
              <a:lnSpc>
                <a:spcPct val="90000"/>
              </a:lnSpc>
            </a:pPr>
            <a:r>
              <a:rPr lang="en-US" dirty="0" smtClean="0"/>
              <a:t>Technologies Stack: </a:t>
            </a:r>
          </a:p>
          <a:p>
            <a:pPr>
              <a:lnSpc>
                <a:spcPct val="90000"/>
              </a:lnSpc>
            </a:pPr>
            <a:endParaRPr lang="en-US" dirty="0"/>
          </a:p>
          <a:p>
            <a:pPr marL="285750" indent="-285750">
              <a:lnSpc>
                <a:spcPct val="90000"/>
              </a:lnSpc>
              <a:buFont typeface="Arial" panose="020B0604020202020204" pitchFamily="34" charset="0"/>
              <a:buChar char="•"/>
            </a:pPr>
            <a:r>
              <a:rPr lang="en-US" dirty="0" smtClean="0"/>
              <a:t>Web-Sockets</a:t>
            </a:r>
          </a:p>
          <a:p>
            <a:pPr marL="285750" indent="-285750">
              <a:lnSpc>
                <a:spcPct val="90000"/>
              </a:lnSpc>
              <a:buFont typeface="Arial" panose="020B0604020202020204" pitchFamily="34" charset="0"/>
              <a:buChar char="•"/>
            </a:pPr>
            <a:r>
              <a:rPr lang="en-US" dirty="0" smtClean="0"/>
              <a:t>STOMP</a:t>
            </a:r>
          </a:p>
          <a:p>
            <a:pPr marL="285750" indent="-285750">
              <a:lnSpc>
                <a:spcPct val="90000"/>
              </a:lnSpc>
              <a:buFont typeface="Arial" panose="020B0604020202020204" pitchFamily="34" charset="0"/>
              <a:buChar char="•"/>
            </a:pPr>
            <a:r>
              <a:rPr lang="en-US" dirty="0" smtClean="0"/>
              <a:t>Spring Boot</a:t>
            </a:r>
          </a:p>
          <a:p>
            <a:pPr marL="285750" indent="-285750">
              <a:lnSpc>
                <a:spcPct val="90000"/>
              </a:lnSpc>
              <a:buFont typeface="Arial" panose="020B0604020202020204" pitchFamily="34" charset="0"/>
              <a:buChar char="•"/>
            </a:pPr>
            <a:r>
              <a:rPr lang="en-US" dirty="0" smtClean="0"/>
              <a:t>Redis</a:t>
            </a:r>
          </a:p>
        </p:txBody>
      </p:sp>
    </p:spTree>
    <p:extLst>
      <p:ext uri="{BB962C8B-B14F-4D97-AF65-F5344CB8AC3E}">
        <p14:creationId xmlns:p14="http://schemas.microsoft.com/office/powerpoint/2010/main" val="2456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dirty="0" smtClean="0"/>
              <a:t>Confidential – Oracle Internal</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9</a:t>
            </a:fld>
            <a:endParaRPr lang="en-US" dirty="0"/>
          </a:p>
        </p:txBody>
      </p:sp>
      <p:sp>
        <p:nvSpPr>
          <p:cNvPr id="9" name="Title 1"/>
          <p:cNvSpPr>
            <a:spLocks noGrp="1"/>
          </p:cNvSpPr>
          <p:nvPr>
            <p:ph type="title"/>
          </p:nvPr>
        </p:nvSpPr>
        <p:spPr>
          <a:xfrm>
            <a:off x="532472" y="694828"/>
            <a:ext cx="11125200" cy="826461"/>
          </a:xfrm>
        </p:spPr>
        <p:txBody>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sz="2800" b="1" dirty="0" smtClean="0"/>
              <a:t>Technologies </a:t>
            </a:r>
            <a:r>
              <a:rPr lang="en-US" sz="2800" b="1" dirty="0"/>
              <a:t>Stack</a:t>
            </a:r>
            <a:r>
              <a:rPr lang="en-US" b="1" dirty="0"/>
              <a:t/>
            </a:r>
            <a:br>
              <a:rPr lang="en-US" b="1" dirty="0"/>
            </a:br>
            <a:r>
              <a:rPr lang="en-US" sz="2800" b="1" dirty="0" smtClean="0"/>
              <a:t/>
            </a:r>
            <a:br>
              <a:rPr lang="en-US" sz="2800" b="1" dirty="0" smtClean="0"/>
            </a:br>
            <a:endParaRPr lang="en-US" sz="2800" b="1" dirty="0"/>
          </a:p>
        </p:txBody>
      </p:sp>
      <p:sp>
        <p:nvSpPr>
          <p:cNvPr id="2" name="Rectangle 1"/>
          <p:cNvSpPr/>
          <p:nvPr/>
        </p:nvSpPr>
        <p:spPr>
          <a:xfrm>
            <a:off x="662151" y="956553"/>
            <a:ext cx="10995521" cy="4908220"/>
          </a:xfrm>
          <a:prstGeom prst="rect">
            <a:avLst/>
          </a:prstGeom>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1400" b="1" i="1" spc="-5" dirty="0">
                <a:solidFill>
                  <a:srgbClr val="00B0F0"/>
                </a:solidFill>
                <a:latin typeface="Calibri" panose="020F0502020204030204" pitchFamily="34" charset="0"/>
                <a:ea typeface="Calibri" panose="020F0502020204030204" pitchFamily="34" charset="0"/>
                <a:cs typeface="Calibri" panose="020F0502020204030204" pitchFamily="34" charset="0"/>
              </a:rPr>
              <a:t>WebSockets</a:t>
            </a:r>
            <a:r>
              <a:rPr lang="en-US" sz="1400" i="1" spc="-5" dirty="0">
                <a:solidFill>
                  <a:srgbClr val="00B0F0"/>
                </a:solidFill>
                <a:latin typeface="Calibri" panose="020F0502020204030204" pitchFamily="34" charset="0"/>
                <a:ea typeface="Calibri" panose="020F0502020204030204" pitchFamily="34" charset="0"/>
                <a:cs typeface="Calibri" panose="020F0502020204030204" pitchFamily="34" charset="0"/>
              </a:rPr>
              <a:t> </a:t>
            </a:r>
            <a:r>
              <a:rPr lang="en-US" sz="1400" i="1" spc="-5" dirty="0">
                <a:latin typeface="Calibri" panose="020F0502020204030204" pitchFamily="34" charset="0"/>
                <a:ea typeface="Calibri" panose="020F0502020204030204" pitchFamily="34" charset="0"/>
                <a:cs typeface="Calibri" panose="020F0502020204030204" pitchFamily="34" charset="0"/>
              </a:rPr>
              <a:t>enable bi-directional communication between the server and the client. Any time you want to push data to a client, web sockets are what you want to use.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400" i="1" spc="-5" dirty="0">
                <a:latin typeface="Calibri" panose="020F0502020204030204" pitchFamily="34" charset="0"/>
                <a:ea typeface="Calibri" panose="020F0502020204030204" pitchFamily="34" charset="0"/>
                <a:cs typeface="Calibri" panose="020F0502020204030204" pitchFamily="34" charset="0"/>
              </a:rPr>
              <a:t>WebSockets enable the server and client to send messages to each other at any time, after a connection is established, without an explicit request by one or the other. This is in contrast to HTTP, which is traditionally associated with the challenge-response principle — where to get data one has to explicitly request it. In more technical terms, WebSockets enable a </a:t>
            </a:r>
            <a:r>
              <a:rPr lang="en-US" sz="1400" i="1" spc="-5" dirty="0">
                <a:latin typeface="Calibri" panose="020F0502020204030204" pitchFamily="34" charset="0"/>
                <a:ea typeface="Calibri" panose="020F0502020204030204" pitchFamily="34" charset="0"/>
                <a:cs typeface="Calibri" panose="020F0502020204030204" pitchFamily="34" charset="0"/>
                <a:hlinkClick r:id="rId3"/>
              </a:rPr>
              <a:t>full-duplex connection</a:t>
            </a:r>
            <a:r>
              <a:rPr lang="en-US" sz="1400" i="1" spc="-5" dirty="0">
                <a:latin typeface="Calibri" panose="020F0502020204030204" pitchFamily="34" charset="0"/>
                <a:ea typeface="Calibri" panose="020F0502020204030204" pitchFamily="34" charset="0"/>
                <a:cs typeface="Calibri" panose="020F0502020204030204" pitchFamily="34" charset="0"/>
              </a:rPr>
              <a:t> between the client and the server.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400" spc="-5" dirty="0">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400" i="1" spc="-5" dirty="0">
                <a:latin typeface="Calibri" panose="020F0502020204030204" pitchFamily="34" charset="0"/>
                <a:ea typeface="Calibri" panose="020F0502020204030204" pitchFamily="34" charset="0"/>
                <a:cs typeface="Calibri" panose="020F0502020204030204" pitchFamily="34" charset="0"/>
              </a:rPr>
              <a:t>Especially for the applications like Chat, Stock Exchanges etc., where we have continuous data exchange between client-server, Web Sockets are efficient.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400" spc="-5" dirty="0">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b="1" i="1" spc="-5" dirty="0">
                <a:solidFill>
                  <a:srgbClr val="00B0F0"/>
                </a:solidFill>
                <a:latin typeface="Calibri" panose="020F0502020204030204" pitchFamily="34" charset="0"/>
                <a:ea typeface="Calibri" panose="020F0502020204030204" pitchFamily="34" charset="0"/>
                <a:cs typeface="Calibri" panose="020F0502020204030204" pitchFamily="34" charset="0"/>
              </a:rPr>
              <a:t>STOMP</a:t>
            </a:r>
            <a:r>
              <a:rPr lang="en-US" sz="1400" i="1" spc="-5" dirty="0">
                <a:latin typeface="Calibri" panose="020F0502020204030204" pitchFamily="34" charset="0"/>
                <a:ea typeface="Calibri" panose="020F0502020204030204" pitchFamily="34" charset="0"/>
                <a:cs typeface="Calibri" panose="020F0502020204030204" pitchFamily="34" charset="0"/>
              </a:rPr>
              <a:t> is the Simple (or Streaming) Text Orientated Messaging Protocol.</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400" i="1" spc="-5" dirty="0">
                <a:latin typeface="Calibri" panose="020F0502020204030204" pitchFamily="34" charset="0"/>
                <a:ea typeface="Calibri" panose="020F0502020204030204" pitchFamily="34" charset="0"/>
                <a:cs typeface="Calibri" panose="020F0502020204030204" pitchFamily="34" charset="0"/>
              </a:rPr>
              <a:t>STOMP provides an interoperable wire format so that STOMP clients can communicate with any STOMP message broker to provide easy and widespread messaging interoperability among many languages, platforms and brokers.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400" spc="-5" dirty="0">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b="1" i="1" spc="-5" dirty="0">
                <a:solidFill>
                  <a:srgbClr val="00B0F0"/>
                </a:solidFill>
                <a:latin typeface="Calibri" panose="020F0502020204030204" pitchFamily="34" charset="0"/>
                <a:ea typeface="Calibri" panose="020F0502020204030204" pitchFamily="34" charset="0"/>
                <a:cs typeface="Calibri" panose="020F0502020204030204" pitchFamily="34" charset="0"/>
              </a:rPr>
              <a:t>Spring Boot</a:t>
            </a:r>
            <a:r>
              <a:rPr lang="en-US" sz="1400" i="1" spc="-5" dirty="0">
                <a:solidFill>
                  <a:srgbClr val="00B0F0"/>
                </a:solidFill>
                <a:latin typeface="Calibri" panose="020F0502020204030204" pitchFamily="34" charset="0"/>
                <a:ea typeface="Calibri" panose="020F0502020204030204" pitchFamily="34" charset="0"/>
                <a:cs typeface="Calibri" panose="020F0502020204030204" pitchFamily="34" charset="0"/>
              </a:rPr>
              <a:t> </a:t>
            </a:r>
            <a:r>
              <a:rPr lang="en-US" sz="1400" i="1" spc="-5" dirty="0">
                <a:latin typeface="Calibri" panose="020F0502020204030204" pitchFamily="34" charset="0"/>
                <a:ea typeface="Calibri" panose="020F0502020204030204" pitchFamily="34" charset="0"/>
                <a:cs typeface="Calibri" panose="020F0502020204030204" pitchFamily="34" charset="0"/>
              </a:rPr>
              <a:t>aims to make it easy to create Spring-powered, production-grade applications and services with minimum fuss.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400" b="1" spc="-5" dirty="0">
                <a:solidFill>
                  <a:srgbClr val="00B0F0"/>
                </a:solidFill>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400" i="1" spc="-5" dirty="0">
                <a:latin typeface="Calibri" panose="020F0502020204030204" pitchFamily="34" charset="0"/>
                <a:ea typeface="Calibri" panose="020F0502020204030204" pitchFamily="34" charset="0"/>
                <a:cs typeface="Calibri" panose="020F0502020204030204" pitchFamily="34" charset="0"/>
              </a:rPr>
              <a:t>Spring Boot comes with implementation wrapper classes for various open sources like Messaging brokers (Rabbit MQ, Apache Kafka), Redis Cache, Netflix OSS and Various cloud technologies which helps developers to create Micro service architectures seamlessly.</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400" spc="-5" dirty="0">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b="1" i="1" spc="-5" dirty="0">
                <a:solidFill>
                  <a:srgbClr val="00B0F0"/>
                </a:solidFill>
                <a:latin typeface="Calibri" panose="020F0502020204030204" pitchFamily="34" charset="0"/>
                <a:ea typeface="Calibri" panose="020F0502020204030204" pitchFamily="34" charset="0"/>
                <a:cs typeface="Calibri" panose="020F0502020204030204" pitchFamily="34" charset="0"/>
              </a:rPr>
              <a:t>Redis</a:t>
            </a:r>
            <a:r>
              <a:rPr lang="en-US" sz="1400" i="1" spc="-5" dirty="0">
                <a:latin typeface="Calibri" panose="020F0502020204030204" pitchFamily="34" charset="0"/>
                <a:ea typeface="Calibri" panose="020F0502020204030204" pitchFamily="34" charset="0"/>
                <a:cs typeface="Calibri" panose="020F0502020204030204" pitchFamily="34" charset="0"/>
              </a:rPr>
              <a:t> is an open source (BSD licensed), in-memory data structure store, used as a database, cache and message broker.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400" i="1" spc="-5" dirty="0">
                <a:latin typeface="Calibri" panose="020F0502020204030204" pitchFamily="34" charset="0"/>
                <a:ea typeface="Calibri" panose="020F0502020204030204" pitchFamily="34" charset="0"/>
                <a:cs typeface="Calibri" panose="020F0502020204030204" pitchFamily="34" charset="0"/>
              </a:rPr>
              <a:t>Fewer database accesses reducing database traffic.</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400" i="1" spc="-5" dirty="0">
                <a:latin typeface="Calibri" panose="020F0502020204030204" pitchFamily="34" charset="0"/>
                <a:ea typeface="Calibri" panose="020F0502020204030204" pitchFamily="34" charset="0"/>
                <a:cs typeface="Calibri" panose="020F0502020204030204" pitchFamily="34" charset="0"/>
              </a:rPr>
              <a:t>You can run </a:t>
            </a:r>
            <a:r>
              <a:rPr lang="en-US" sz="1400" b="1" i="1" spc="-5" dirty="0">
                <a:latin typeface="Calibri" panose="020F0502020204030204" pitchFamily="34" charset="0"/>
                <a:ea typeface="Calibri" panose="020F0502020204030204" pitchFamily="34" charset="0"/>
                <a:cs typeface="Calibri" panose="020F0502020204030204" pitchFamily="34" charset="0"/>
              </a:rPr>
              <a:t>atomic operations</a:t>
            </a:r>
            <a:r>
              <a:rPr lang="en-US" sz="1400" i="1" spc="-5" dirty="0">
                <a:latin typeface="Calibri" panose="020F0502020204030204" pitchFamily="34" charset="0"/>
                <a:ea typeface="Calibri" panose="020F0502020204030204" pitchFamily="34" charset="0"/>
                <a:cs typeface="Calibri" panose="020F0502020204030204" pitchFamily="34" charset="0"/>
              </a:rPr>
              <a:t> like </a:t>
            </a:r>
            <a:r>
              <a:rPr lang="en-US" sz="1400" i="1" spc="-5" dirty="0">
                <a:latin typeface="Calibri" panose="020F0502020204030204" pitchFamily="34" charset="0"/>
                <a:ea typeface="Calibri" panose="020F0502020204030204" pitchFamily="34" charset="0"/>
                <a:cs typeface="Calibri" panose="020F0502020204030204" pitchFamily="34" charset="0"/>
                <a:hlinkClick r:id="rId4"/>
              </a:rPr>
              <a:t>appending to a string</a:t>
            </a:r>
            <a:r>
              <a:rPr lang="en-US" sz="1400" i="1" spc="-5" dirty="0">
                <a:latin typeface="Calibri" panose="020F0502020204030204" pitchFamily="34" charset="0"/>
                <a:ea typeface="Calibri" panose="020F0502020204030204" pitchFamily="34" charset="0"/>
                <a:cs typeface="Calibri" panose="020F0502020204030204" pitchFamily="34"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136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7">
  <a:themeElements>
    <a:clrScheme name="Oracle">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2"/>
        </a:solidFill>
        <a:ln w="15875">
          <a:solidFill>
            <a:schemeClr val="accent2"/>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smtClean="0"/>
        </a:defPPr>
      </a:lstStyle>
    </a:txDef>
  </a:objectDefaults>
  <a:extraClrSchemeLst/>
  <a:extLst>
    <a:ext uri="{05A4C25C-085E-4340-85A3-A5531E510DB2}">
      <thm15:themeFamily xmlns:thm15="http://schemas.microsoft.com/office/thememl/2012/main" name="Oracle-16x9-2017-170717.potx" id="{5F8EF313-73E7-8949-998F-B56DC147001D}" vid="{500031CF-43E1-5C42-B3F8-E14A18A1E182}"/>
    </a:ext>
  </a:extLst>
</a:theme>
</file>

<file path=ppt/theme/theme2.xml><?xml version="1.0" encoding="utf-8"?>
<a:theme xmlns:a="http://schemas.openxmlformats.org/drawingml/2006/main" name="Office Theme">
  <a:themeElements>
    <a:clrScheme name="Oracle">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Oracle-16x9-2017-170717</Template>
  <TotalTime>16264</TotalTime>
  <Words>375</Words>
  <Application>Microsoft Office PowerPoint</Application>
  <PresentationFormat>Custom</PresentationFormat>
  <Paragraphs>108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Aharoni</vt:lpstr>
      <vt:lpstr>Arial</vt:lpstr>
      <vt:lpstr>Calibri</vt:lpstr>
      <vt:lpstr>Symbol</vt:lpstr>
      <vt:lpstr>Times New Roman</vt:lpstr>
      <vt:lpstr>Wingdings</vt:lpstr>
      <vt:lpstr>Oracle_16x9_2017</vt:lpstr>
      <vt:lpstr>PowerPoint Presentation</vt:lpstr>
      <vt:lpstr>Automation ChatBot</vt:lpstr>
      <vt:lpstr>Program Agenda</vt:lpstr>
      <vt:lpstr>What is a ChatBot?</vt:lpstr>
      <vt:lpstr>Types of ChatBot? </vt:lpstr>
      <vt:lpstr>Why we need of ChatBot? </vt:lpstr>
      <vt:lpstr>How ChatBot helps Opera Cloud Automation? </vt:lpstr>
      <vt:lpstr>ChatBot Architecture? </vt:lpstr>
      <vt:lpstr>      Technologies Stack  </vt:lpstr>
      <vt:lpstr>Future Enhancements </vt:lpstr>
      <vt:lpstr>PowerPoint Presentation</vt:lpstr>
      <vt:lpstr>PowerPoint Presentation</vt:lpstr>
    </vt:vector>
  </TitlesOfParts>
  <Company>Oracle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creator>Arjun Joel Mathuram</dc:creator>
  <cp:lastModifiedBy>Mahesh Mutukula</cp:lastModifiedBy>
  <cp:revision>376</cp:revision>
  <cp:lastPrinted>2014-07-16T02:22:57Z</cp:lastPrinted>
  <dcterms:created xsi:type="dcterms:W3CDTF">2017-12-15T09:21:15Z</dcterms:created>
  <dcterms:modified xsi:type="dcterms:W3CDTF">2019-04-04T11:34:59Z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4753136</vt:lpwstr>
  </property>
  <property fmtid="{D5CDD505-2E9C-101B-9397-08002B2CF9AE}" pid="3" name="NXPowerLiteSettings">
    <vt:lpwstr>F98007B004F000</vt:lpwstr>
  </property>
  <property fmtid="{D5CDD505-2E9C-101B-9397-08002B2CF9AE}" pid="4" name="NXPowerLiteVersion">
    <vt:lpwstr>D6.2.10</vt:lpwstr>
  </property>
</Properties>
</file>