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54" r:id="rId2"/>
    <p:sldId id="256" r:id="rId3"/>
    <p:sldId id="485" r:id="rId4"/>
    <p:sldId id="453" r:id="rId5"/>
    <p:sldId id="454" r:id="rId6"/>
    <p:sldId id="455" r:id="rId7"/>
    <p:sldId id="481" r:id="rId8"/>
    <p:sldId id="482" r:id="rId9"/>
    <p:sldId id="483" r:id="rId10"/>
    <p:sldId id="484" r:id="rId11"/>
    <p:sldId id="487" r:id="rId12"/>
    <p:sldId id="486" r:id="rId13"/>
    <p:sldId id="288" r:id="rId14"/>
    <p:sldId id="289"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728"/>
    <a:srgbClr val="58595B"/>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299" autoAdjust="0"/>
  </p:normalViewPr>
  <p:slideViewPr>
    <p:cSldViewPr snapToGrid="0">
      <p:cViewPr varScale="1">
        <p:scale>
          <a:sx n="91" d="100"/>
          <a:sy n="91" d="100"/>
        </p:scale>
        <p:origin x="294" y="84"/>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4/5/2019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dirty="0"/>
          </a:p>
        </p:txBody>
      </p:sp>
    </p:spTree>
    <p:extLst>
      <p:ext uri="{BB962C8B-B14F-4D97-AF65-F5344CB8AC3E}">
        <p14:creationId xmlns:p14="http://schemas.microsoft.com/office/powerpoint/2010/main" val="304010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dirty="0"/>
          </a:p>
        </p:txBody>
      </p:sp>
    </p:spTree>
    <p:extLst>
      <p:ext uri="{BB962C8B-B14F-4D97-AF65-F5344CB8AC3E}">
        <p14:creationId xmlns:p14="http://schemas.microsoft.com/office/powerpoint/2010/main" val="40288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dirty="0"/>
          </a:p>
        </p:txBody>
      </p:sp>
    </p:spTree>
    <p:extLst>
      <p:ext uri="{BB962C8B-B14F-4D97-AF65-F5344CB8AC3E}">
        <p14:creationId xmlns:p14="http://schemas.microsoft.com/office/powerpoint/2010/main" val="399129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14</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4110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85436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dirty="0"/>
          </a:p>
        </p:txBody>
      </p:sp>
    </p:spTree>
    <p:extLst>
      <p:ext uri="{BB962C8B-B14F-4D97-AF65-F5344CB8AC3E}">
        <p14:creationId xmlns:p14="http://schemas.microsoft.com/office/powerpoint/2010/main" val="333969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dirty="0"/>
          </a:p>
        </p:txBody>
      </p:sp>
    </p:spTree>
    <p:extLst>
      <p:ext uri="{BB962C8B-B14F-4D97-AF65-F5344CB8AC3E}">
        <p14:creationId xmlns:p14="http://schemas.microsoft.com/office/powerpoint/2010/main" val="297159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121579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dirty="0"/>
          </a:p>
        </p:txBody>
      </p:sp>
    </p:spTree>
    <p:extLst>
      <p:ext uri="{BB962C8B-B14F-4D97-AF65-F5344CB8AC3E}">
        <p14:creationId xmlns:p14="http://schemas.microsoft.com/office/powerpoint/2010/main" val="251108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dirty="0"/>
          </a:p>
        </p:txBody>
      </p:sp>
    </p:spTree>
    <p:extLst>
      <p:ext uri="{BB962C8B-B14F-4D97-AF65-F5344CB8AC3E}">
        <p14:creationId xmlns:p14="http://schemas.microsoft.com/office/powerpoint/2010/main" val="537358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18C5E6E9-E570-4520-866A-9905E557CBB3}" type="datetime1">
              <a:rPr lang="en-US" smtClean="0"/>
              <a:t>4/5/2019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Confidential – Oracle Internal</a:t>
            </a:r>
            <a:endParaRPr/>
          </a:p>
        </p:txBody>
      </p:sp>
      <p:pic>
        <p:nvPicPr>
          <p:cNvPr id="9" name="Picture 8"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CB1A128B-8996-4292-8866-02118F0F62B3}" type="datetime1">
              <a:rPr lang="en-US" smtClean="0"/>
              <a:t>4/5/2019</a:t>
            </a:fld>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381899-6121-4572-881B-6192B5E89FFC}"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F085DC1-3E47-45A3-9DF3-E7F83D6A985D}"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36954200-4B83-46CC-9C7E-8AD715B6BEE3}"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6D5C9B24-2777-4296-89CE-5A20974EB9EA}"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9B55FAE-786F-4A09-BD44-AF053CE5D227}"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1AB534D-A01E-4F24-88A3-03C5DF9E5384}"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8E09F05-05D9-423A-A490-31579C4959BB}"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169270-DED2-4444-B731-417A63C01ACF}"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5" name="Date Placeholder 4"/>
          <p:cNvSpPr>
            <a:spLocks noGrp="1"/>
          </p:cNvSpPr>
          <p:nvPr>
            <p:ph type="dt" sz="half" idx="10"/>
          </p:nvPr>
        </p:nvSpPr>
        <p:spPr/>
        <p:txBody>
          <a:bodyPr/>
          <a:lstStyle/>
          <a:p>
            <a:fld id="{8D94E4C3-102C-4FFD-9848-FF5032A865CF}"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BDBCCBE0-9EA1-4AC9-B099-468D7965BBE9}" type="datetime1">
              <a:rPr lang="en-US" smtClean="0"/>
              <a:t>4/5/2019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pic>
        <p:nvPicPr>
          <p:cNvPr id="10" name="Picture 9"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D06A720-A90E-41C7-A70D-DE18FE2160EC}" type="datetime1">
              <a:rPr lang="en-US" smtClean="0"/>
              <a:t>4/5/2019</a:t>
            </a:fld>
            <a:endParaRPr/>
          </a:p>
        </p:txBody>
      </p:sp>
      <p:sp>
        <p:nvSpPr>
          <p:cNvPr id="8" name="Footer Placeholder 7"/>
          <p:cNvSpPr>
            <a:spLocks noGrp="1"/>
          </p:cNvSpPr>
          <p:nvPr>
            <p:ph type="ftr" sz="quarter" idx="11"/>
          </p:nvPr>
        </p:nvSpPr>
        <p:spPr/>
        <p:txBody>
          <a:bodyPr/>
          <a:lstStyle/>
          <a:p>
            <a:r>
              <a:rPr lang="en-US" smtClean="0"/>
              <a:t>Confidential – Oracle Internal</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42EB92-DDFE-487E-A42A-6C0FE1C4ED71}" type="datetime1">
              <a:rPr lang="en-US" smtClean="0"/>
              <a:t>4/5/2019</a:t>
            </a:fld>
            <a:endParaRPr/>
          </a:p>
        </p:txBody>
      </p:sp>
      <p:sp>
        <p:nvSpPr>
          <p:cNvPr id="4" name="Footer Placeholder 3"/>
          <p:cNvSpPr>
            <a:spLocks noGrp="1"/>
          </p:cNvSpPr>
          <p:nvPr>
            <p:ph type="ftr" sz="quarter" idx="11"/>
          </p:nvPr>
        </p:nvSpPr>
        <p:spPr/>
        <p:txBody>
          <a:bodyPr/>
          <a:lstStyle/>
          <a:p>
            <a:r>
              <a:rPr lang="en-US" smtClean="0"/>
              <a:t>Confidential – Oracle Internal</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530C7B-4B15-4FDD-AED5-20359955148C}" type="datetime1">
              <a:rPr lang="en-US" smtClean="0"/>
              <a:t>4/5/2019</a:t>
            </a:fld>
            <a:endParaRPr/>
          </a:p>
        </p:txBody>
      </p:sp>
      <p:sp>
        <p:nvSpPr>
          <p:cNvPr id="4" name="Footer Placeholder 3"/>
          <p:cNvSpPr>
            <a:spLocks noGrp="1"/>
          </p:cNvSpPr>
          <p:nvPr>
            <p:ph type="ftr" sz="quarter" idx="11"/>
          </p:nvPr>
        </p:nvSpPr>
        <p:spPr/>
        <p:txBody>
          <a:bodyPr/>
          <a:lstStyle/>
          <a:p>
            <a:r>
              <a:rPr lang="en-US" smtClean="0"/>
              <a:t>Confidential – Oracle Internal</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
        <p:nvSpPr>
          <p:cNvPr id="7" name="Title 6"/>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720DF-F3A5-4386-B1ED-1628115B0BE0}" type="datetime1">
              <a:rPr lang="en-US" smtClean="0"/>
              <a:t>4/5/2019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F20A1C-49F2-4D8E-B6A2-1C3958F4CF5A}"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FD8572-1429-481A-BB83-0062CFB9A315}"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B638E2-5A06-4239-BDD0-1628147647BB}"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2794C3-1B98-42C0-BF67-E5B67A65E886}"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6235D00B-3604-4F2A-80D7-A9E8433BA1BB}"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DD343F3A-A3B5-4305-97AD-DDA3C775B9AA}"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descr="Full slide 4-color photo can be inserted here" title="Title Slide with Picture"/>
          <p:cNvSpPr/>
          <p:nvPr userDrawn="1"/>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C43607B7-60AD-4239-B422-9B23313170F4}" type="datetime1">
              <a:rPr lang="en-US" smtClean="0"/>
              <a:t>4/5/2019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32691ABB-C1ED-4828-BAFF-077E4F07E4C5}"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A647ECE3-75F8-49DB-8F13-E4FFE8163C2A}" type="datetime1">
              <a:rPr lang="en-US" smtClean="0"/>
              <a:t>4/5/2019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9" name="Picture 18"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0" y="0"/>
            <a:ext cx="12189399" cy="68580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4C6C09DF-C575-4DDD-9041-60016E27F46C}" type="datetime1">
              <a:rPr lang="en-US" smtClean="0"/>
              <a:t>4/5/2019</a:t>
            </a:fld>
            <a:endParaRPr/>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a:t>XX</a:t>
            </a:r>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213C8-7141-4263-A8D2-3DBA9DABD19D}" type="datetime1">
              <a:rPr lang="en-US" smtClean="0"/>
              <a:t>4/5/2019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72180-F534-4680-B554-C98D0ED64BB1}" type="datetime1">
              <a:rPr lang="en-US" smtClean="0"/>
              <a:t>4/5/2019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54CBB1DC-918A-4C33-B935-14B969B5737E}" type="datetime1">
              <a:rPr lang="en-US" smtClean="0"/>
              <a:t>4/5/2019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16FA8C6-7880-46C1-BDE3-8768ABAEA95C}"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D4EAF17A-378C-49D5-A479-C71FF9D7F1E7}" type="slidenum">
              <a:r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D0309CC-5B98-4311-B362-F8012C4E659A}"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6" name="Rectangle 5" descr="Full slide 4-color photo can be inserted here" title="Title Slide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Date Placeholder 2"/>
          <p:cNvSpPr>
            <a:spLocks noGrp="1"/>
          </p:cNvSpPr>
          <p:nvPr>
            <p:ph type="dt" sz="half" idx="10"/>
          </p:nvPr>
        </p:nvSpPr>
        <p:spPr/>
        <p:txBody>
          <a:bodyPr/>
          <a:lstStyle>
            <a:lvl1pPr>
              <a:defRPr>
                <a:solidFill>
                  <a:schemeClr val="tx1"/>
                </a:solidFill>
              </a:defRPr>
            </a:lvl1pPr>
          </a:lstStyle>
          <a:p>
            <a:fld id="{48623E5E-910E-4333-8044-7DA5A20E5A2E}" type="datetime1">
              <a:rPr lang="en-US" smtClean="0"/>
              <a:t>4/5/2019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3800271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6" name="Rectangle 5" descr="Full slide 4-color photo can be inserted here" title="Title Slide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Date Placeholder 2"/>
          <p:cNvSpPr>
            <a:spLocks noGrp="1"/>
          </p:cNvSpPr>
          <p:nvPr>
            <p:ph type="dt" sz="half" idx="10"/>
          </p:nvPr>
        </p:nvSpPr>
        <p:spPr/>
        <p:txBody>
          <a:bodyPr/>
          <a:lstStyle>
            <a:lvl1pPr>
              <a:defRPr>
                <a:solidFill>
                  <a:schemeClr val="tx1"/>
                </a:solidFill>
              </a:defRPr>
            </a:lvl1pPr>
          </a:lstStyle>
          <a:p>
            <a:fld id="{C1BC3187-0D1A-4D9F-AC88-CAE7036BDF1F}" type="datetime1">
              <a:rPr lang="en-US" smtClean="0"/>
              <a:t>4/5/2019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4007098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EBAE79-8240-4002-9E56-4A87FCDC8380}"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3C66CFE-BA28-4E18-983B-1329DE3D8EFA}"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Date Placeholder 3"/>
          <p:cNvSpPr>
            <a:spLocks noGrp="1"/>
          </p:cNvSpPr>
          <p:nvPr>
            <p:ph type="dt" sz="half" idx="10"/>
          </p:nvPr>
        </p:nvSpPr>
        <p:spPr/>
        <p:txBody>
          <a:bodyPr/>
          <a:lstStyle/>
          <a:p>
            <a:fld id="{0C60A4C8-5A86-4EF7-9938-86FC07D73435}"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747EE5-E785-4E28-980B-6958F1B87DE1}" type="datetime1">
              <a:rPr lang="en-US" smtClean="0"/>
              <a:t>4/5/2019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6CFBF6A6-0D5D-49CE-8D35-D5CDE8B77A3B}" type="datetime1">
              <a:rPr lang="en-US" smtClean="0"/>
              <a:t>4/5/2019</a:t>
            </a:fld>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Confidential – Oracle Internal</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94" r:id="rId4"/>
    <p:sldLayoutId id="2147483695"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_Toc517357574"/><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en.wikipedia.org/wiki/Natural_language_processing" TargetMode="External"/><Relationship Id="rId7" Type="http://schemas.openxmlformats.org/officeDocument/2006/relationships/hyperlink" Target="https://en.wikipedia.org/wiki/Joseph_Weizenbau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en.wikipedia.org/wiki/MIT_Computer_Science_and_Artificial_Intelligence_Laboratory" TargetMode="External"/><Relationship Id="rId5" Type="http://schemas.openxmlformats.org/officeDocument/2006/relationships/hyperlink" Target="https://en.wikipedia.org/wiki/ELIZA#cite_note-turing-1"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anadea.info/blog/artificial-intelligence-pandoras-box-or-the-holy-grai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uplex_(telecommunications)#Full_duplex"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redis.io/commands/appe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10</a:t>
            </a:fld>
            <a:endParaRPr lang="en-US" dirty="0"/>
          </a:p>
        </p:txBody>
      </p:sp>
      <p:sp>
        <p:nvSpPr>
          <p:cNvPr id="9" name="Title 1"/>
          <p:cNvSpPr>
            <a:spLocks noGrp="1"/>
          </p:cNvSpPr>
          <p:nvPr>
            <p:ph type="title"/>
          </p:nvPr>
        </p:nvSpPr>
        <p:spPr>
          <a:xfrm>
            <a:off x="531150" y="179822"/>
            <a:ext cx="11125200" cy="826461"/>
          </a:xfrm>
        </p:spPr>
        <p:txBody>
          <a:bodyPr/>
          <a:lstStyle/>
          <a:p>
            <a:r>
              <a:rPr lang="en-US" sz="2800" b="1" dirty="0" smtClean="0"/>
              <a:t/>
            </a:r>
            <a:br>
              <a:rPr lang="en-US" sz="2800" b="1" dirty="0" smtClean="0"/>
            </a:br>
            <a:endParaRPr lang="en-US" sz="2800" b="1" dirty="0"/>
          </a:p>
        </p:txBody>
      </p:sp>
      <p:sp>
        <p:nvSpPr>
          <p:cNvPr id="3" name="TextBox 2"/>
          <p:cNvSpPr txBox="1"/>
          <p:nvPr/>
        </p:nvSpPr>
        <p:spPr>
          <a:xfrm>
            <a:off x="5210880" y="2764221"/>
            <a:ext cx="1936154" cy="588579"/>
          </a:xfrm>
          <a:prstGeom prst="rect">
            <a:avLst/>
          </a:prstGeom>
          <a:noFill/>
        </p:spPr>
        <p:txBody>
          <a:bodyPr wrap="square" lIns="0" tIns="0" rIns="0" bIns="0" rtlCol="0">
            <a:noAutofit/>
          </a:bodyPr>
          <a:lstStyle/>
          <a:p>
            <a:pPr>
              <a:lnSpc>
                <a:spcPct val="90000"/>
              </a:lnSpc>
            </a:pPr>
            <a:r>
              <a:rPr lang="en-US" sz="5400" dirty="0" smtClean="0"/>
              <a:t>Demo</a:t>
            </a:r>
            <a:endParaRPr lang="en-US" sz="5400" dirty="0" smtClean="0"/>
          </a:p>
        </p:txBody>
      </p:sp>
    </p:spTree>
    <p:extLst>
      <p:ext uri="{BB962C8B-B14F-4D97-AF65-F5344CB8AC3E}">
        <p14:creationId xmlns:p14="http://schemas.microsoft.com/office/powerpoint/2010/main" val="293987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11</a:t>
            </a:fld>
            <a:endParaRPr lang="en-US" dirty="0"/>
          </a:p>
        </p:txBody>
      </p:sp>
      <p:sp>
        <p:nvSpPr>
          <p:cNvPr id="9" name="Title 1"/>
          <p:cNvSpPr>
            <a:spLocks noGrp="1"/>
          </p:cNvSpPr>
          <p:nvPr>
            <p:ph type="title"/>
          </p:nvPr>
        </p:nvSpPr>
        <p:spPr>
          <a:xfrm>
            <a:off x="531150" y="179822"/>
            <a:ext cx="11125200" cy="826461"/>
          </a:xfrm>
        </p:spPr>
        <p:txBody>
          <a:bodyPr/>
          <a:lstStyle/>
          <a:p>
            <a:r>
              <a:rPr lang="en-US" sz="2800" dirty="0" smtClean="0"/>
              <a:t>Future Enhancements</a:t>
            </a:r>
            <a:r>
              <a:rPr lang="en-US" sz="2800" b="1" dirty="0" smtClean="0"/>
              <a:t/>
            </a:r>
            <a:br>
              <a:rPr lang="en-US" sz="2800" b="1" dirty="0" smtClean="0"/>
            </a:br>
            <a:endParaRPr lang="en-US" sz="2800" b="1" dirty="0"/>
          </a:p>
        </p:txBody>
      </p:sp>
      <p:sp>
        <p:nvSpPr>
          <p:cNvPr id="2" name="Rectangle 1"/>
          <p:cNvSpPr/>
          <p:nvPr/>
        </p:nvSpPr>
        <p:spPr>
          <a:xfrm>
            <a:off x="531150" y="1171931"/>
            <a:ext cx="6092825" cy="1754326"/>
          </a:xfrm>
          <a:prstGeom prst="rect">
            <a:avLst/>
          </a:prstGeom>
        </p:spPr>
        <p:txBody>
          <a:bodyPr>
            <a:spAutoFit/>
          </a:bodyPr>
          <a:lstStyle/>
          <a:p>
            <a:pPr marL="285750" indent="-285750">
              <a:buFont typeface="Arial" panose="020B0604020202020204" pitchFamily="34" charset="0"/>
              <a:buChar char="•"/>
            </a:pPr>
            <a:r>
              <a:rPr lang="en-US" dirty="0"/>
              <a:t>Notifications on Chat bot on status of execution</a:t>
            </a:r>
          </a:p>
          <a:p>
            <a:pPr marL="285750" indent="-285750">
              <a:buFont typeface="Arial" panose="020B0604020202020204" pitchFamily="34" charset="0"/>
              <a:buChar char="•"/>
            </a:pPr>
            <a:r>
              <a:rPr lang="en-US" dirty="0" smtClean="0"/>
              <a:t>Distributed </a:t>
            </a:r>
            <a:r>
              <a:rPr lang="en-US" dirty="0" smtClean="0"/>
              <a:t>Execution</a:t>
            </a:r>
          </a:p>
          <a:p>
            <a:pPr marL="285750" indent="-285750">
              <a:buFont typeface="Arial" panose="020B0604020202020204" pitchFamily="34" charset="0"/>
              <a:buChar char="•"/>
            </a:pPr>
            <a:r>
              <a:rPr lang="en-US" dirty="0" smtClean="0"/>
              <a:t>Docker Implementation </a:t>
            </a:r>
          </a:p>
          <a:p>
            <a:pPr marL="285750" indent="-285750">
              <a:buFont typeface="Arial" panose="020B0604020202020204" pitchFamily="34" charset="0"/>
              <a:buChar char="•"/>
            </a:pPr>
            <a:r>
              <a:rPr lang="en-US" dirty="0"/>
              <a:t>Tests level </a:t>
            </a:r>
            <a:r>
              <a:rPr lang="en-US" dirty="0" smtClean="0"/>
              <a:t>execution</a:t>
            </a:r>
            <a:endParaRPr lang="en-US" dirty="0"/>
          </a:p>
          <a:p>
            <a:pPr marL="285750" indent="-285750">
              <a:buFont typeface="Arial" panose="020B0604020202020204" pitchFamily="34" charset="0"/>
              <a:buChar char="•"/>
            </a:pPr>
            <a:r>
              <a:rPr lang="en-US" dirty="0"/>
              <a:t>Data Driven Marketing </a:t>
            </a:r>
          </a:p>
          <a:p>
            <a:pPr marL="285750" indent="-285750">
              <a:buFont typeface="Arial" panose="020B0604020202020204" pitchFamily="34" charset="0"/>
              <a:buChar char="•"/>
            </a:pPr>
            <a:r>
              <a:rPr lang="en-US" dirty="0"/>
              <a:t>Incorporate Data </a:t>
            </a:r>
            <a:r>
              <a:rPr lang="en-US" dirty="0" smtClean="0"/>
              <a:t>Science</a:t>
            </a:r>
            <a:endParaRPr lang="en-US" dirty="0"/>
          </a:p>
        </p:txBody>
      </p:sp>
    </p:spTree>
    <p:extLst>
      <p:ext uri="{BB962C8B-B14F-4D97-AF65-F5344CB8AC3E}">
        <p14:creationId xmlns:p14="http://schemas.microsoft.com/office/powerpoint/2010/main" val="331822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12</a:t>
            </a:fld>
            <a:endParaRPr lang="en-US" dirty="0"/>
          </a:p>
        </p:txBody>
      </p:sp>
      <p:sp>
        <p:nvSpPr>
          <p:cNvPr id="9" name="Title 1"/>
          <p:cNvSpPr>
            <a:spLocks noGrp="1"/>
          </p:cNvSpPr>
          <p:nvPr>
            <p:ph type="title"/>
          </p:nvPr>
        </p:nvSpPr>
        <p:spPr>
          <a:xfrm>
            <a:off x="531150" y="179822"/>
            <a:ext cx="11125200" cy="826461"/>
          </a:xfrm>
        </p:spPr>
        <p:txBody>
          <a:bodyPr/>
          <a:lstStyle/>
          <a:p>
            <a:r>
              <a:rPr lang="en-US" sz="2800" b="1" dirty="0" smtClean="0"/>
              <a:t/>
            </a:r>
            <a:br>
              <a:rPr lang="en-US" sz="2800" b="1" dirty="0" smtClean="0"/>
            </a:br>
            <a:endParaRPr lang="en-US" sz="2800" b="1"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95" t="12912" b="5545"/>
          <a:stretch/>
        </p:blipFill>
        <p:spPr>
          <a:xfrm>
            <a:off x="3184635" y="1734206"/>
            <a:ext cx="6327228" cy="3920359"/>
          </a:xfrm>
          <a:prstGeom prst="rect">
            <a:avLst/>
          </a:prstGeom>
        </p:spPr>
      </p:pic>
      <p:sp>
        <p:nvSpPr>
          <p:cNvPr id="5" name="TextBox 4"/>
          <p:cNvSpPr txBox="1"/>
          <p:nvPr/>
        </p:nvSpPr>
        <p:spPr>
          <a:xfrm>
            <a:off x="609600" y="593052"/>
            <a:ext cx="4445876" cy="767256"/>
          </a:xfrm>
          <a:prstGeom prst="rect">
            <a:avLst/>
          </a:prstGeom>
          <a:noFill/>
        </p:spPr>
        <p:txBody>
          <a:bodyPr wrap="square" lIns="0" tIns="0" rIns="0" bIns="0" rtlCol="0">
            <a:noAutofit/>
          </a:bodyPr>
          <a:lstStyle/>
          <a:p>
            <a:pPr>
              <a:lnSpc>
                <a:spcPct val="90000"/>
              </a:lnSpc>
            </a:pPr>
            <a:r>
              <a:rPr lang="en-US" sz="4800" dirty="0" smtClean="0"/>
              <a:t>Questions???</a:t>
            </a:r>
            <a:r>
              <a:rPr lang="en-US" dirty="0" smtClean="0"/>
              <a:t> </a:t>
            </a:r>
            <a:endParaRPr lang="en-US" dirty="0" smtClean="0"/>
          </a:p>
        </p:txBody>
      </p:sp>
    </p:spTree>
    <p:extLst>
      <p:ext uri="{BB962C8B-B14F-4D97-AF65-F5344CB8AC3E}">
        <p14:creationId xmlns:p14="http://schemas.microsoft.com/office/powerpoint/2010/main" val="216156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Oracle Internal</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13</a:t>
            </a:fld>
            <a:endParaRPr lang="en-US" dirty="0"/>
          </a:p>
        </p:txBody>
      </p:sp>
    </p:spTree>
    <p:extLst>
      <p:ext uri="{BB962C8B-B14F-4D97-AF65-F5344CB8AC3E}">
        <p14:creationId xmlns:p14="http://schemas.microsoft.com/office/powerpoint/2010/main" val="41759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1E6"/>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768366" y="2237499"/>
            <a:ext cx="8204303" cy="1470025"/>
          </a:xfrm>
          <a:noFill/>
        </p:spPr>
        <p:txBody>
          <a:bodyPr/>
          <a:lstStyle/>
          <a:p>
            <a:r>
              <a:rPr lang="en-US" dirty="0" smtClean="0"/>
              <a:t>Automation ChatBot</a:t>
            </a:r>
            <a:endParaRPr lang="en-US" dirty="0"/>
          </a:p>
        </p:txBody>
      </p:sp>
      <p:sp>
        <p:nvSpPr>
          <p:cNvPr id="2" name="Footer Placeholder 1"/>
          <p:cNvSpPr>
            <a:spLocks noGrp="1"/>
          </p:cNvSpPr>
          <p:nvPr>
            <p:ph type="ftr" sz="quarter" idx="15"/>
          </p:nvPr>
        </p:nvSpPr>
        <p:spPr/>
        <p:txBody>
          <a:bodyPr/>
          <a:lstStyle/>
          <a:p>
            <a:r>
              <a:rPr lang="en-US" dirty="0" smtClean="0"/>
              <a:t>Confidential – Oracle Internal</a:t>
            </a:r>
            <a:endParaRPr lang="en-US" dirty="0"/>
          </a:p>
        </p:txBody>
      </p:sp>
      <p:pic>
        <p:nvPicPr>
          <p:cNvPr id="5" name="Picture 4"/>
          <p:cNvPicPr/>
          <p:nvPr/>
        </p:nvPicPr>
        <p:blipFill>
          <a:blip r:embed="rId3"/>
          <a:stretch>
            <a:fillRect/>
          </a:stretch>
        </p:blipFill>
        <p:spPr>
          <a:xfrm>
            <a:off x="7348335" y="3707524"/>
            <a:ext cx="4585182" cy="2414292"/>
          </a:xfrm>
          <a:prstGeom prst="rect">
            <a:avLst/>
          </a:prstGeom>
        </p:spPr>
      </p:pic>
      <p:sp>
        <p:nvSpPr>
          <p:cNvPr id="3" name="TextBox 2"/>
          <p:cNvSpPr txBox="1"/>
          <p:nvPr/>
        </p:nvSpPr>
        <p:spPr>
          <a:xfrm>
            <a:off x="4277710" y="3836277"/>
            <a:ext cx="914400" cy="914400"/>
          </a:xfrm>
          <a:prstGeom prst="rect">
            <a:avLst/>
          </a:prstGeom>
          <a:noFill/>
        </p:spPr>
        <p:txBody>
          <a:bodyPr wrap="none" lIns="0" tIns="0" rIns="0" bIns="0" rtlCol="0">
            <a:noAutofit/>
          </a:bodyPr>
          <a:lstStyle/>
          <a:p>
            <a:pPr>
              <a:lnSpc>
                <a:spcPct val="90000"/>
              </a:lnSpc>
            </a:pPr>
            <a:endParaRPr lang="en-US" dirty="0" smtClean="0"/>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 – Oracle Internal</a:t>
            </a:r>
            <a:endParaRPr lang="en-US"/>
          </a:p>
        </p:txBody>
      </p:sp>
      <p:sp>
        <p:nvSpPr>
          <p:cNvPr id="4" name="Slide Number Placeholder 3"/>
          <p:cNvSpPr>
            <a:spLocks noGrp="1"/>
          </p:cNvSpPr>
          <p:nvPr>
            <p:ph type="sldNum" sz="quarter" idx="12"/>
          </p:nvPr>
        </p:nvSpPr>
        <p:spPr/>
        <p:txBody>
          <a:bodyPr/>
          <a:lstStyle/>
          <a:p>
            <a:fld id="{C51EAA63-D034-42AE-91FA-B13B9518C7BE}" type="slidenum">
              <a:rPr lang="en-US" smtClean="0"/>
              <a:t>3</a:t>
            </a:fld>
            <a:endParaRPr lang="en-US"/>
          </a:p>
        </p:txBody>
      </p:sp>
      <p:sp>
        <p:nvSpPr>
          <p:cNvPr id="5" name="Text Placeholder 4"/>
          <p:cNvSpPr>
            <a:spLocks noGrp="1"/>
          </p:cNvSpPr>
          <p:nvPr>
            <p:ph type="body" sz="quarter" idx="13"/>
          </p:nvPr>
        </p:nvSpPr>
        <p:spPr>
          <a:xfrm>
            <a:off x="1153628" y="1965644"/>
            <a:ext cx="8568441" cy="2343598"/>
          </a:xfrm>
        </p:spPr>
        <p:txBody>
          <a:bodyPr/>
          <a:lstStyle/>
          <a:p>
            <a:r>
              <a:rPr lang="en-US" sz="2400" b="1" i="1" dirty="0">
                <a:latin typeface="Andalus" panose="02020603050405020304" pitchFamily="18" charset="-78"/>
                <a:cs typeface="Andalus" panose="02020603050405020304" pitchFamily="18" charset="-78"/>
              </a:rPr>
              <a:t>I want to put a ding in the universe.</a:t>
            </a:r>
          </a:p>
          <a:p>
            <a:r>
              <a:rPr lang="en-US" sz="2400" b="1" i="1" dirty="0">
                <a:latin typeface="Andalus" panose="02020603050405020304" pitchFamily="18" charset="-78"/>
                <a:cs typeface="Andalus" panose="02020603050405020304" pitchFamily="18" charset="-78"/>
              </a:rPr>
              <a:t>Design is not just what it looks like and feels like. Design is how it works.</a:t>
            </a:r>
          </a:p>
          <a:p>
            <a:r>
              <a:rPr lang="en-US" sz="2400" b="1" i="1" dirty="0">
                <a:latin typeface="Andalus" panose="02020603050405020304" pitchFamily="18" charset="-78"/>
                <a:cs typeface="Andalus" panose="02020603050405020304" pitchFamily="18" charset="-78"/>
              </a:rPr>
              <a:t>Innovation distinguishes between a leader and a follower.</a:t>
            </a:r>
          </a:p>
          <a:p>
            <a:endParaRPr lang="en-US" dirty="0"/>
          </a:p>
        </p:txBody>
      </p:sp>
      <p:sp>
        <p:nvSpPr>
          <p:cNvPr id="6" name="TextBox 5"/>
          <p:cNvSpPr txBox="1"/>
          <p:nvPr/>
        </p:nvSpPr>
        <p:spPr>
          <a:xfrm>
            <a:off x="8744606" y="4309242"/>
            <a:ext cx="1355836" cy="409904"/>
          </a:xfrm>
          <a:prstGeom prst="rect">
            <a:avLst/>
          </a:prstGeom>
          <a:noFill/>
        </p:spPr>
        <p:txBody>
          <a:bodyPr wrap="none" lIns="0" tIns="0" rIns="0" bIns="0" rtlCol="0">
            <a:noAutofit/>
          </a:bodyPr>
          <a:lstStyle/>
          <a:p>
            <a:pPr>
              <a:lnSpc>
                <a:spcPct val="90000"/>
              </a:lnSpc>
            </a:pPr>
            <a:r>
              <a:rPr lang="en-US" dirty="0" smtClean="0"/>
              <a:t>-- Steve Jobs</a:t>
            </a:r>
            <a:endParaRPr lang="en-US" dirty="0" smtClean="0"/>
          </a:p>
        </p:txBody>
      </p:sp>
    </p:spTree>
    <p:extLst>
      <p:ext uri="{BB962C8B-B14F-4D97-AF65-F5344CB8AC3E}">
        <p14:creationId xmlns:p14="http://schemas.microsoft.com/office/powerpoint/2010/main" val="280853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4</a:t>
            </a:fld>
            <a:endParaRPr lang="en-US" dirty="0"/>
          </a:p>
        </p:txBody>
      </p:sp>
      <p:sp>
        <p:nvSpPr>
          <p:cNvPr id="8" name="Rectangle 2"/>
          <p:cNvSpPr>
            <a:spLocks noGrp="1" noChangeArrowheads="1"/>
          </p:cNvSpPr>
          <p:nvPr>
            <p:ph idx="13"/>
          </p:nvPr>
        </p:nvSpPr>
        <p:spPr bwMode="auto">
          <a:xfrm>
            <a:off x="2795930" y="1950766"/>
            <a:ext cx="611684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342900" marR="0" lvl="0" indent="-342900">
              <a:lnSpc>
                <a:spcPct val="100000"/>
              </a:lnSpc>
              <a:buClrTx/>
              <a:buSzTx/>
              <a:buFont typeface="Wingdings" panose="05000000000000000000" pitchFamily="2" charset="2"/>
              <a:buChar char="v"/>
            </a:pPr>
            <a:r>
              <a:rPr lang="en-US" altLang="en-US" sz="2400" dirty="0">
                <a:solidFill>
                  <a:srgbClr val="0563C1"/>
                </a:solidFill>
                <a:latin typeface="+mj-lt"/>
                <a:ea typeface="Calibri" panose="020F0502020204030204" pitchFamily="34" charset="0"/>
                <a:cs typeface="Aharoni" panose="02010803020104030203" pitchFamily="2" charset="-79"/>
              </a:rPr>
              <a:t>What is a ChatBot?</a:t>
            </a:r>
          </a:p>
          <a:p>
            <a:pPr marL="342900" marR="0" lvl="0" indent="-342900">
              <a:lnSpc>
                <a:spcPct val="100000"/>
              </a:lnSpc>
              <a:buClrTx/>
              <a:buSzTx/>
              <a:buFont typeface="Wingdings" panose="05000000000000000000" pitchFamily="2" charset="2"/>
              <a:buChar char="v"/>
            </a:pPr>
            <a:r>
              <a:rPr lang="en-US" altLang="en-US" sz="2400" dirty="0">
                <a:solidFill>
                  <a:srgbClr val="0563C1"/>
                </a:solidFill>
                <a:latin typeface="+mj-lt"/>
                <a:ea typeface="Calibri" panose="020F0502020204030204" pitchFamily="34" charset="0"/>
                <a:cs typeface="Aharoni" panose="02010803020104030203" pitchFamily="2" charset="-79"/>
              </a:rPr>
              <a:t>Types of ChatBot?</a:t>
            </a:r>
          </a:p>
          <a:p>
            <a:pPr marL="342900" marR="0" lvl="0" indent="-342900">
              <a:lnSpc>
                <a:spcPct val="100000"/>
              </a:lnSpc>
              <a:buClrTx/>
              <a:buSzTx/>
              <a:buFont typeface="Wingdings" panose="05000000000000000000" pitchFamily="2" charset="2"/>
              <a:buChar char="v"/>
            </a:pPr>
            <a:r>
              <a:rPr lang="en-US" altLang="en-US" sz="2400" dirty="0" smtClean="0">
                <a:solidFill>
                  <a:srgbClr val="0563C1"/>
                </a:solidFill>
                <a:latin typeface="+mj-lt"/>
                <a:ea typeface="Calibri" panose="020F0502020204030204" pitchFamily="34" charset="0"/>
                <a:cs typeface="Aharoni" panose="02010803020104030203" pitchFamily="2" charset="-79"/>
              </a:rPr>
              <a:t>How </a:t>
            </a:r>
            <a:r>
              <a:rPr lang="en-US" altLang="en-US" sz="2400" dirty="0">
                <a:solidFill>
                  <a:srgbClr val="0563C1"/>
                </a:solidFill>
                <a:latin typeface="+mj-lt"/>
                <a:ea typeface="Calibri" panose="020F0502020204030204" pitchFamily="34" charset="0"/>
                <a:cs typeface="Aharoni" panose="02010803020104030203" pitchFamily="2" charset="-79"/>
              </a:rPr>
              <a:t>ChatBot helps Opera Automation?</a:t>
            </a:r>
          </a:p>
          <a:p>
            <a:pPr marL="342900" marR="0" lvl="0" indent="-342900">
              <a:lnSpc>
                <a:spcPct val="100000"/>
              </a:lnSpc>
              <a:buClrTx/>
              <a:buSzTx/>
              <a:buFont typeface="Wingdings" panose="05000000000000000000" pitchFamily="2" charset="2"/>
              <a:buChar char="v"/>
            </a:pPr>
            <a:r>
              <a:rPr lang="en-US" altLang="en-US" sz="2400" dirty="0">
                <a:solidFill>
                  <a:srgbClr val="0563C1"/>
                </a:solidFill>
                <a:latin typeface="+mj-lt"/>
                <a:ea typeface="Calibri" panose="020F0502020204030204" pitchFamily="34" charset="0"/>
                <a:cs typeface="Aharoni" panose="02010803020104030203" pitchFamily="2" charset="-79"/>
              </a:rPr>
              <a:t>ChatBot </a:t>
            </a:r>
            <a:r>
              <a:rPr lang="en-US" altLang="en-US" sz="2400" dirty="0" smtClean="0">
                <a:solidFill>
                  <a:srgbClr val="0563C1"/>
                </a:solidFill>
                <a:latin typeface="+mj-lt"/>
                <a:ea typeface="Calibri" panose="020F0502020204030204" pitchFamily="34" charset="0"/>
                <a:cs typeface="Aharoni" panose="02010803020104030203" pitchFamily="2" charset="-79"/>
              </a:rPr>
              <a:t>Architecture</a:t>
            </a:r>
            <a:endParaRPr lang="en-US" altLang="en-US" sz="2400" dirty="0">
              <a:solidFill>
                <a:srgbClr val="0563C1"/>
              </a:solidFill>
              <a:latin typeface="+mj-lt"/>
              <a:ea typeface="Calibri" panose="020F0502020204030204" pitchFamily="34" charset="0"/>
              <a:cs typeface="Aharoni" panose="02010803020104030203" pitchFamily="2" charset="-79"/>
              <a:hlinkClick r:id="rId3"/>
            </a:endParaRPr>
          </a:p>
          <a:p>
            <a:pPr marL="342900" marR="0" lvl="0" indent="-342900">
              <a:lnSpc>
                <a:spcPct val="100000"/>
              </a:lnSpc>
              <a:buClrTx/>
              <a:buSzTx/>
              <a:buFont typeface="Wingdings" panose="05000000000000000000" pitchFamily="2" charset="2"/>
              <a:buChar char="v"/>
            </a:pPr>
            <a:r>
              <a:rPr lang="en-US" altLang="en-US" sz="2400" dirty="0">
                <a:solidFill>
                  <a:srgbClr val="0563C1"/>
                </a:solidFill>
                <a:latin typeface="+mj-lt"/>
                <a:ea typeface="Calibri" panose="020F0502020204030204" pitchFamily="34" charset="0"/>
                <a:cs typeface="Aharoni" panose="02010803020104030203" pitchFamily="2" charset="-79"/>
              </a:rPr>
              <a:t>Technologies </a:t>
            </a:r>
            <a:r>
              <a:rPr lang="en-US" altLang="en-US" sz="2400" dirty="0" smtClean="0">
                <a:solidFill>
                  <a:srgbClr val="0563C1"/>
                </a:solidFill>
                <a:latin typeface="+mj-lt"/>
                <a:ea typeface="Calibri" panose="020F0502020204030204" pitchFamily="34" charset="0"/>
                <a:cs typeface="Aharoni" panose="02010803020104030203" pitchFamily="2" charset="-79"/>
              </a:rPr>
              <a:t>Stack</a:t>
            </a:r>
          </a:p>
          <a:p>
            <a:pPr marL="342900" marR="0" lvl="0" indent="-342900">
              <a:lnSpc>
                <a:spcPct val="100000"/>
              </a:lnSpc>
              <a:buClrTx/>
              <a:buSzTx/>
              <a:buFont typeface="Wingdings" panose="05000000000000000000" pitchFamily="2" charset="2"/>
              <a:buChar char="v"/>
            </a:pPr>
            <a:r>
              <a:rPr lang="en-US" altLang="en-US" sz="2400" dirty="0" smtClean="0">
                <a:solidFill>
                  <a:srgbClr val="0563C1"/>
                </a:solidFill>
                <a:latin typeface="+mj-lt"/>
                <a:ea typeface="Calibri" panose="020F0502020204030204" pitchFamily="34" charset="0"/>
                <a:cs typeface="Aharoni" panose="02010803020104030203" pitchFamily="2" charset="-79"/>
              </a:rPr>
              <a:t>Demo</a:t>
            </a:r>
            <a:endParaRPr lang="en-US" altLang="en-US" sz="2400" dirty="0">
              <a:solidFill>
                <a:srgbClr val="0563C1"/>
              </a:solidFill>
              <a:latin typeface="+mj-lt"/>
              <a:ea typeface="Calibri" panose="020F0502020204030204" pitchFamily="34" charset="0"/>
              <a:cs typeface="Aharoni" panose="02010803020104030203" pitchFamily="2" charset="-79"/>
            </a:endParaRPr>
          </a:p>
          <a:p>
            <a:pPr marL="342900" indent="-342900">
              <a:lnSpc>
                <a:spcPct val="100000"/>
              </a:lnSpc>
              <a:buClrTx/>
              <a:buFont typeface="Wingdings" panose="05000000000000000000" pitchFamily="2" charset="2"/>
              <a:buChar char="v"/>
            </a:pPr>
            <a:r>
              <a:rPr lang="en-US" sz="2400" dirty="0">
                <a:solidFill>
                  <a:srgbClr val="0563C1"/>
                </a:solidFill>
                <a:latin typeface="+mj-lt"/>
                <a:ea typeface="Calibri" panose="020F0502020204030204" pitchFamily="34" charset="0"/>
                <a:cs typeface="Aharoni" panose="02010803020104030203" pitchFamily="2" charset="-79"/>
              </a:rPr>
              <a:t>Future Enhancements</a:t>
            </a:r>
            <a:r>
              <a:rPr lang="en-US" altLang="en-US" sz="2400" dirty="0">
                <a:solidFill>
                  <a:srgbClr val="0563C1"/>
                </a:solidFill>
                <a:latin typeface="+mj-lt"/>
                <a:ea typeface="Calibri" panose="020F0502020204030204" pitchFamily="34" charset="0"/>
                <a:cs typeface="Aharoni" panose="02010803020104030203" pitchFamily="2" charset="-79"/>
              </a:rPr>
              <a:t> </a:t>
            </a:r>
          </a:p>
        </p:txBody>
      </p:sp>
    </p:spTree>
    <p:extLst>
      <p:ext uri="{BB962C8B-B14F-4D97-AF65-F5344CB8AC3E}">
        <p14:creationId xmlns:p14="http://schemas.microsoft.com/office/powerpoint/2010/main" val="226845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What is a ChatBot?</a:t>
            </a:r>
          </a:p>
        </p:txBody>
      </p:sp>
      <p:sp>
        <p:nvSpPr>
          <p:cNvPr id="3" name="Content Placeholder 2"/>
          <p:cNvSpPr>
            <a:spLocks noGrp="1"/>
          </p:cNvSpPr>
          <p:nvPr>
            <p:ph idx="1"/>
          </p:nvPr>
        </p:nvSpPr>
        <p:spPr>
          <a:xfrm>
            <a:off x="531812" y="1537855"/>
            <a:ext cx="6268381" cy="1667800"/>
          </a:xfrm>
        </p:spPr>
        <p:txBody>
          <a:bodyPr>
            <a:noAutofit/>
          </a:bodyPr>
          <a:lstStyle/>
          <a:p>
            <a:pPr marL="0" indent="0" algn="just">
              <a:buNone/>
            </a:pPr>
            <a:r>
              <a:rPr lang="en-US" sz="1400" i="1" dirty="0"/>
              <a:t>“A computer program designed to simulate conversation with human users, especially over the Internet.”</a:t>
            </a:r>
            <a:endParaRPr lang="en-US" sz="1400" dirty="0"/>
          </a:p>
          <a:p>
            <a:pPr marL="0" indent="0" algn="just">
              <a:buNone/>
            </a:pPr>
            <a:r>
              <a:rPr lang="en-US" sz="1400" i="1" dirty="0"/>
              <a:t>It is an assistant that communicates with us through text messages, a virtual companion that integrates into websites, applications or instant messengers and helps entrepreneurs to get closer to customers. Such a bot is an automated system of communication with users.</a:t>
            </a:r>
            <a:endParaRPr lang="en-US" sz="1400" dirty="0"/>
          </a:p>
          <a:p>
            <a:pPr marL="502920" lvl="2" indent="0">
              <a:buNone/>
            </a:pPr>
            <a:endParaRPr lang="en-US" dirty="0" smtClean="0"/>
          </a:p>
          <a:p>
            <a:pPr marL="502920" lvl="2" indent="0">
              <a:buNone/>
            </a:pPr>
            <a:endParaRPr lang="en-US" dirty="0"/>
          </a:p>
          <a:p>
            <a:pPr marL="502920" lvl="2" indent="0">
              <a:buNone/>
            </a:pPr>
            <a:endParaRPr lang="en-US" dirty="0" smtClean="0"/>
          </a:p>
          <a:p>
            <a:pPr marL="0" indent="0">
              <a:buNone/>
            </a:pPr>
            <a:r>
              <a:rPr lang="en-US" sz="1400" i="1" u="sng" dirty="0"/>
              <a:t>Quick Fact:</a:t>
            </a:r>
            <a:endParaRPr lang="en-US" sz="1400" dirty="0"/>
          </a:p>
          <a:p>
            <a:pPr marL="0" indent="0" algn="just">
              <a:buNone/>
            </a:pPr>
            <a:r>
              <a:rPr lang="en-US" sz="1400" b="1" i="1" dirty="0"/>
              <a:t>ELIZA</a:t>
            </a:r>
            <a:r>
              <a:rPr lang="en-US" sz="1400" i="1" dirty="0"/>
              <a:t> is an early </a:t>
            </a:r>
            <a:r>
              <a:rPr lang="en-US" sz="1400" i="1" dirty="0">
                <a:hlinkClick r:id="rId3" tooltip="Natural language processing"/>
              </a:rPr>
              <a:t>natural language processing</a:t>
            </a:r>
            <a:r>
              <a:rPr lang="en-US" sz="1400" i="1" dirty="0"/>
              <a:t> </a:t>
            </a:r>
            <a:r>
              <a:rPr lang="en-US" sz="1400" i="1" dirty="0">
                <a:hlinkClick r:id="rId4" tooltip="Computer program"/>
              </a:rPr>
              <a:t>computer program</a:t>
            </a:r>
            <a:r>
              <a:rPr lang="en-US" sz="1400" i="1" dirty="0"/>
              <a:t> created from 1964 to 1966</a:t>
            </a:r>
            <a:r>
              <a:rPr lang="en-US" sz="1400" i="1" dirty="0">
                <a:hlinkClick r:id="rId5"/>
              </a:rPr>
              <a:t>[1]</a:t>
            </a:r>
            <a:r>
              <a:rPr lang="en-US" sz="1400" i="1" dirty="0"/>
              <a:t> at the </a:t>
            </a:r>
            <a:r>
              <a:rPr lang="en-US" sz="1400" i="1" dirty="0">
                <a:hlinkClick r:id="rId6" tooltip="MIT Computer Science and Artificial Intelligence Laboratory"/>
              </a:rPr>
              <a:t>MIT Artificial Intelligence Laboratory</a:t>
            </a:r>
            <a:r>
              <a:rPr lang="en-US" sz="1400" i="1" dirty="0"/>
              <a:t> by </a:t>
            </a:r>
            <a:r>
              <a:rPr lang="en-US" sz="1400" i="1" dirty="0">
                <a:hlinkClick r:id="rId7" tooltip="Joseph Weizenbaum"/>
              </a:rPr>
              <a:t>Joseph </a:t>
            </a:r>
            <a:r>
              <a:rPr lang="en-US" sz="1400" i="1" dirty="0" err="1">
                <a:hlinkClick r:id="rId7" tooltip="Joseph Weizenbaum"/>
              </a:rPr>
              <a:t>Weizenbaum</a:t>
            </a:r>
            <a:r>
              <a:rPr lang="en-US" sz="1400" i="1" dirty="0"/>
              <a:t>.</a:t>
            </a:r>
            <a:endParaRPr lang="en-US" sz="1400" dirty="0"/>
          </a:p>
          <a:p>
            <a:pPr marL="274320" lvl="1" indent="0">
              <a:buNone/>
            </a:pPr>
            <a:endParaRPr lang="en-US" dirty="0"/>
          </a:p>
        </p:txBody>
      </p:sp>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5</a:t>
            </a:fld>
            <a:endParaRPr lang="en-US" dirty="0"/>
          </a:p>
        </p:txBody>
      </p:sp>
      <p:pic>
        <p:nvPicPr>
          <p:cNvPr id="6" name="Picture 5"/>
          <p:cNvPicPr/>
          <p:nvPr/>
        </p:nvPicPr>
        <p:blipFill>
          <a:blip r:embed="rId8"/>
          <a:stretch>
            <a:fillRect/>
          </a:stretch>
        </p:blipFill>
        <p:spPr>
          <a:xfrm>
            <a:off x="7067926" y="1537855"/>
            <a:ext cx="3634546" cy="1667800"/>
          </a:xfrm>
          <a:prstGeom prst="rect">
            <a:avLst/>
          </a:prstGeom>
        </p:spPr>
      </p:pic>
      <p:pic>
        <p:nvPicPr>
          <p:cNvPr id="8" name="Picture 7" descr="https://upload.wikimedia.org/wikipedia/commons/9/98/GNU_Emacs_ELIZA_example.png"/>
          <p:cNvPicPr/>
          <p:nvPr/>
        </p:nvPicPr>
        <p:blipFill>
          <a:blip r:embed="rId9">
            <a:extLst>
              <a:ext uri="{28A0092B-C50C-407E-A947-70E740481C1C}">
                <a14:useLocalDpi xmlns:a14="http://schemas.microsoft.com/office/drawing/2010/main" val="0"/>
              </a:ext>
            </a:extLst>
          </a:blip>
          <a:srcRect/>
          <a:stretch>
            <a:fillRect/>
          </a:stretch>
        </p:blipFill>
        <p:spPr bwMode="auto">
          <a:xfrm>
            <a:off x="7067927" y="3733762"/>
            <a:ext cx="3634545" cy="1824462"/>
          </a:xfrm>
          <a:prstGeom prst="rect">
            <a:avLst/>
          </a:prstGeom>
          <a:noFill/>
          <a:ln>
            <a:noFill/>
          </a:ln>
        </p:spPr>
      </p:pic>
    </p:spTree>
    <p:extLst>
      <p:ext uri="{BB962C8B-B14F-4D97-AF65-F5344CB8AC3E}">
        <p14:creationId xmlns:p14="http://schemas.microsoft.com/office/powerpoint/2010/main" val="14126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dirty="0"/>
          </a:p>
        </p:txBody>
      </p:sp>
      <p:sp>
        <p:nvSpPr>
          <p:cNvPr id="8" name="Content Placeholder 2"/>
          <p:cNvSpPr txBox="1">
            <a:spLocks/>
          </p:cNvSpPr>
          <p:nvPr/>
        </p:nvSpPr>
        <p:spPr>
          <a:xfrm>
            <a:off x="531150" y="857506"/>
            <a:ext cx="11126522" cy="5254883"/>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400" i="1" dirty="0"/>
              <a:t>Depending on how the specific bots were programmed, we can divide them into two large groups: </a:t>
            </a:r>
            <a:endParaRPr lang="en-US" sz="1400" dirty="0"/>
          </a:p>
          <a:p>
            <a:r>
              <a:rPr lang="en-US" sz="1400" i="1" dirty="0"/>
              <a:t>Working according to pre-prepared commands (simple ChatBot).</a:t>
            </a:r>
            <a:endParaRPr lang="en-US" sz="1400" dirty="0"/>
          </a:p>
          <a:p>
            <a:r>
              <a:rPr lang="en-US" sz="1400" i="1" dirty="0"/>
              <a:t>Trained (smart or advanced ChatBot).</a:t>
            </a:r>
            <a:endParaRPr lang="en-US" sz="1400" dirty="0"/>
          </a:p>
          <a:p>
            <a:pPr marL="0" indent="0">
              <a:buNone/>
            </a:pPr>
            <a:r>
              <a:rPr lang="en-US" sz="1400" dirty="0"/>
              <a:t> </a:t>
            </a:r>
          </a:p>
          <a:p>
            <a:pPr marL="0" indent="0">
              <a:buNone/>
            </a:pPr>
            <a:r>
              <a:rPr lang="en-US" sz="1400" b="1" i="1" dirty="0"/>
              <a:t>Simple </a:t>
            </a:r>
            <a:r>
              <a:rPr lang="en-US" sz="1400" b="1" i="1" dirty="0" err="1"/>
              <a:t>ChatBot’s</a:t>
            </a:r>
            <a:r>
              <a:rPr lang="en-US" sz="1400" i="1" dirty="0"/>
              <a:t> work based on pre-written keywords that they understand. Each of these commands must be written by the developer separately using regular expressions or other forms of string analysis or through any programming logic. If the user has asked a question without using a single keyword, the robot cannot understand it and, as a rule, responds with messages like “sorry, I did not understand”.</a:t>
            </a:r>
            <a:endParaRPr lang="en-US" sz="1400" dirty="0"/>
          </a:p>
          <a:p>
            <a:pPr marL="0" indent="0">
              <a:buNone/>
            </a:pPr>
            <a:r>
              <a:rPr lang="en-US" sz="1400" dirty="0"/>
              <a:t> </a:t>
            </a:r>
          </a:p>
          <a:p>
            <a:pPr marL="0" indent="0">
              <a:buNone/>
            </a:pPr>
            <a:r>
              <a:rPr lang="en-US" sz="1400" b="1" i="1" dirty="0"/>
              <a:t>Smart </a:t>
            </a:r>
            <a:r>
              <a:rPr lang="en-US" sz="1400" b="1" i="1" dirty="0" err="1"/>
              <a:t>ChatBot’s</a:t>
            </a:r>
            <a:r>
              <a:rPr lang="en-US" sz="1400" i="1" dirty="0"/>
              <a:t> rely on </a:t>
            </a:r>
            <a:r>
              <a:rPr lang="en-US" sz="1400" i="1" dirty="0">
                <a:hlinkClick r:id="rId3"/>
              </a:rPr>
              <a:t>artificial intelligence</a:t>
            </a:r>
            <a:r>
              <a:rPr lang="en-US" sz="1400" i="1" dirty="0"/>
              <a:t> when they communicate with users. Instead of pre-prepared answers, the robot uses NLP algorithms and responds with adequate suggestions on the topic. In addition, all the words said by the customers are recorded for later processing. </a:t>
            </a:r>
            <a:endParaRPr lang="en-US" sz="1400" dirty="0"/>
          </a:p>
          <a:p>
            <a:pPr lvl="1"/>
            <a:endParaRPr lang="en-US" sz="1400" dirty="0" smtClean="0"/>
          </a:p>
          <a:p>
            <a:pPr lvl="1"/>
            <a:endParaRPr lang="en-US" sz="1600" dirty="0"/>
          </a:p>
          <a:p>
            <a:pPr marL="0" indent="0">
              <a:buNone/>
            </a:pPr>
            <a:endParaRPr lang="en-US" sz="1800" dirty="0" smtClean="0"/>
          </a:p>
          <a:p>
            <a:pPr marL="0" indent="0">
              <a:buNone/>
            </a:pPr>
            <a:r>
              <a:rPr lang="en-US" sz="1800" dirty="0"/>
              <a:t>	</a:t>
            </a:r>
          </a:p>
          <a:p>
            <a:pPr marL="45720" indent="0">
              <a:spcBef>
                <a:spcPts val="0"/>
              </a:spcBef>
              <a:buNone/>
            </a:pPr>
            <a:endParaRPr lang="en-US" sz="1800" dirty="0" smtClean="0"/>
          </a:p>
        </p:txBody>
      </p:sp>
      <p:sp>
        <p:nvSpPr>
          <p:cNvPr id="9" name="Title 1"/>
          <p:cNvSpPr>
            <a:spLocks noGrp="1"/>
          </p:cNvSpPr>
          <p:nvPr>
            <p:ph type="title"/>
          </p:nvPr>
        </p:nvSpPr>
        <p:spPr>
          <a:xfrm>
            <a:off x="531150" y="179822"/>
            <a:ext cx="11125200" cy="826461"/>
          </a:xfrm>
        </p:spPr>
        <p:txBody>
          <a:bodyPr/>
          <a:lstStyle/>
          <a:p>
            <a:r>
              <a:rPr lang="en-US" sz="2800" b="1" dirty="0"/>
              <a:t>Types of ChatBot</a:t>
            </a:r>
            <a:r>
              <a:rPr lang="en-US" sz="2800" b="1" dirty="0" smtClean="0"/>
              <a:t>?</a:t>
            </a:r>
            <a:br>
              <a:rPr lang="en-US" sz="2800" b="1" dirty="0" smtClean="0"/>
            </a:br>
            <a:endParaRPr lang="en-US" sz="2800" b="1" dirty="0"/>
          </a:p>
        </p:txBody>
      </p:sp>
      <p:pic>
        <p:nvPicPr>
          <p:cNvPr id="6" name="Picture 5"/>
          <p:cNvPicPr/>
          <p:nvPr/>
        </p:nvPicPr>
        <p:blipFill>
          <a:blip r:embed="rId4"/>
          <a:stretch>
            <a:fillRect/>
          </a:stretch>
        </p:blipFill>
        <p:spPr>
          <a:xfrm>
            <a:off x="3059550" y="3952404"/>
            <a:ext cx="5096478" cy="2159985"/>
          </a:xfrm>
          <a:prstGeom prst="rect">
            <a:avLst/>
          </a:prstGeom>
        </p:spPr>
      </p:pic>
    </p:spTree>
    <p:extLst>
      <p:ext uri="{BB962C8B-B14F-4D97-AF65-F5344CB8AC3E}">
        <p14:creationId xmlns:p14="http://schemas.microsoft.com/office/powerpoint/2010/main" val="221500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dirty="0"/>
          </a:p>
        </p:txBody>
      </p:sp>
      <p:sp>
        <p:nvSpPr>
          <p:cNvPr id="9" name="Title 1"/>
          <p:cNvSpPr>
            <a:spLocks noGrp="1"/>
          </p:cNvSpPr>
          <p:nvPr>
            <p:ph type="title"/>
          </p:nvPr>
        </p:nvSpPr>
        <p:spPr>
          <a:xfrm>
            <a:off x="531150" y="179822"/>
            <a:ext cx="11125200" cy="826461"/>
          </a:xfrm>
        </p:spPr>
        <p:txBody>
          <a:bodyPr/>
          <a:lstStyle/>
          <a:p>
            <a:r>
              <a:rPr lang="en-US" sz="2800" dirty="0"/>
              <a:t>How ChatBot helps Opera Cloud Automation?</a:t>
            </a:r>
            <a:r>
              <a:rPr lang="en-US" sz="2800" b="1" dirty="0" smtClean="0"/>
              <a:t/>
            </a:r>
            <a:br>
              <a:rPr lang="en-US" sz="2800" b="1" dirty="0" smtClean="0"/>
            </a:br>
            <a:endParaRPr lang="en-US" sz="2800" b="1" dirty="0"/>
          </a:p>
        </p:txBody>
      </p:sp>
      <p:sp>
        <p:nvSpPr>
          <p:cNvPr id="2" name="Rectangle 1"/>
          <p:cNvSpPr/>
          <p:nvPr/>
        </p:nvSpPr>
        <p:spPr>
          <a:xfrm>
            <a:off x="531149" y="1171930"/>
            <a:ext cx="8707443" cy="2308324"/>
          </a:xfrm>
          <a:prstGeom prst="rect">
            <a:avLst/>
          </a:prstGeom>
        </p:spPr>
        <p:txBody>
          <a:bodyPr wrap="square">
            <a:spAutoFit/>
          </a:bodyPr>
          <a:lstStyle/>
          <a:p>
            <a:pPr marL="285750" indent="-285750">
              <a:buFont typeface="Arial" panose="020B0604020202020204" pitchFamily="34" charset="0"/>
              <a:buChar char="•"/>
            </a:pPr>
            <a:r>
              <a:rPr lang="en-US" dirty="0"/>
              <a:t>Can be </a:t>
            </a:r>
            <a:r>
              <a:rPr lang="en-US" dirty="0" smtClean="0"/>
              <a:t>run from </a:t>
            </a:r>
            <a:r>
              <a:rPr lang="en-US" dirty="0"/>
              <a:t>anywhere </a:t>
            </a:r>
            <a:r>
              <a:rPr lang="en-US" dirty="0" smtClean="0"/>
              <a:t>(No </a:t>
            </a:r>
            <a:r>
              <a:rPr lang="en-US" dirty="0" smtClean="0"/>
              <a:t>set </a:t>
            </a:r>
            <a:r>
              <a:rPr lang="en-US" dirty="0"/>
              <a:t>up </a:t>
            </a:r>
            <a:r>
              <a:rPr lang="en-US" dirty="0"/>
              <a:t>needed)</a:t>
            </a:r>
            <a:endParaRPr lang="en-US" dirty="0"/>
          </a:p>
          <a:p>
            <a:pPr marL="285750" indent="-285750">
              <a:buFont typeface="Arial" panose="020B0604020202020204" pitchFamily="34" charset="0"/>
              <a:buChar char="•"/>
            </a:pPr>
            <a:r>
              <a:rPr lang="en-US" dirty="0" smtClean="0"/>
              <a:t>User </a:t>
            </a:r>
            <a:r>
              <a:rPr lang="en-US" dirty="0"/>
              <a:t>need not be familiar with Automation framework</a:t>
            </a:r>
          </a:p>
          <a:p>
            <a:pPr marL="285750" indent="-285750">
              <a:buFont typeface="Arial" panose="020B0604020202020204" pitchFamily="34" charset="0"/>
              <a:buChar char="•"/>
            </a:pPr>
            <a:r>
              <a:rPr lang="en-US" dirty="0" smtClean="0"/>
              <a:t>Helps </a:t>
            </a:r>
            <a:r>
              <a:rPr lang="en-US" dirty="0"/>
              <a:t>to fix the automation set </a:t>
            </a:r>
            <a:r>
              <a:rPr lang="en-US" dirty="0" smtClean="0"/>
              <a:t>up</a:t>
            </a:r>
          </a:p>
          <a:p>
            <a:pPr marL="285750" indent="-285750">
              <a:buFont typeface="Arial" panose="020B0604020202020204" pitchFamily="34" charset="0"/>
              <a:buChar char="•"/>
            </a:pPr>
            <a:r>
              <a:rPr lang="en-US" dirty="0" smtClean="0"/>
              <a:t>Helps in Build fixes</a:t>
            </a:r>
            <a:endParaRPr lang="en-US" dirty="0"/>
          </a:p>
          <a:p>
            <a:pPr marL="285750" indent="-285750">
              <a:buFont typeface="Arial" panose="020B0604020202020204" pitchFamily="34" charset="0"/>
              <a:buChar char="•"/>
            </a:pPr>
            <a:r>
              <a:rPr lang="en-US" dirty="0" smtClean="0"/>
              <a:t>Acts as Application Help Guide </a:t>
            </a:r>
          </a:p>
          <a:p>
            <a:pPr marL="285750" indent="-285750">
              <a:buFont typeface="Arial" panose="020B0604020202020204" pitchFamily="34" charset="0"/>
              <a:buChar char="•"/>
            </a:pPr>
            <a:r>
              <a:rPr lang="en-US" dirty="0" smtClean="0"/>
              <a:t>Acts as </a:t>
            </a:r>
            <a:r>
              <a:rPr lang="en-US" dirty="0" smtClean="0"/>
              <a:t>Automation </a:t>
            </a:r>
            <a:r>
              <a:rPr lang="en-US" dirty="0" smtClean="0"/>
              <a:t>Support</a:t>
            </a:r>
          </a:p>
          <a:p>
            <a:pPr marL="285750" indent="-285750">
              <a:buFont typeface="Arial" panose="020B0604020202020204" pitchFamily="34" charset="0"/>
              <a:buChar char="•"/>
            </a:pPr>
            <a:r>
              <a:rPr lang="en-US" dirty="0"/>
              <a:t>Accessible </a:t>
            </a:r>
            <a:r>
              <a:rPr lang="en-US" dirty="0" smtClean="0"/>
              <a:t>anytime</a:t>
            </a:r>
          </a:p>
          <a:p>
            <a:endParaRPr lang="en-US" dirty="0" smtClean="0"/>
          </a:p>
        </p:txBody>
      </p:sp>
    </p:spTree>
    <p:extLst>
      <p:ext uri="{BB962C8B-B14F-4D97-AF65-F5344CB8AC3E}">
        <p14:creationId xmlns:p14="http://schemas.microsoft.com/office/powerpoint/2010/main" val="18265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8</a:t>
            </a:fld>
            <a:endParaRPr lang="en-US" dirty="0"/>
          </a:p>
        </p:txBody>
      </p:sp>
      <p:sp>
        <p:nvSpPr>
          <p:cNvPr id="9" name="Title 1"/>
          <p:cNvSpPr>
            <a:spLocks noGrp="1"/>
          </p:cNvSpPr>
          <p:nvPr>
            <p:ph type="title"/>
          </p:nvPr>
        </p:nvSpPr>
        <p:spPr>
          <a:xfrm>
            <a:off x="531150" y="179822"/>
            <a:ext cx="11125200" cy="826461"/>
          </a:xfrm>
        </p:spPr>
        <p:txBody>
          <a:bodyPr/>
          <a:lstStyle/>
          <a:p>
            <a:r>
              <a:rPr lang="en-US" sz="2800" b="1" dirty="0"/>
              <a:t>ChatBot Architecture?</a:t>
            </a:r>
            <a:r>
              <a:rPr lang="en-US" b="1" dirty="0"/>
              <a:t/>
            </a:r>
            <a:br>
              <a:rPr lang="en-US" b="1" dirty="0"/>
            </a:br>
            <a:endParaRPr lang="en-US" sz="2800"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1150" y="1290062"/>
            <a:ext cx="7198547" cy="4322462"/>
          </a:xfrm>
          <a:prstGeom prst="rect">
            <a:avLst/>
          </a:prstGeom>
        </p:spPr>
      </p:pic>
      <p:sp>
        <p:nvSpPr>
          <p:cNvPr id="3" name="TextBox 2"/>
          <p:cNvSpPr txBox="1"/>
          <p:nvPr/>
        </p:nvSpPr>
        <p:spPr>
          <a:xfrm>
            <a:off x="8455205" y="2641996"/>
            <a:ext cx="3034928" cy="1618593"/>
          </a:xfrm>
          <a:prstGeom prst="rect">
            <a:avLst/>
          </a:prstGeom>
          <a:noFill/>
        </p:spPr>
        <p:txBody>
          <a:bodyPr wrap="square" lIns="0" tIns="0" rIns="0" bIns="0" rtlCol="0">
            <a:noAutofit/>
          </a:bodyPr>
          <a:lstStyle/>
          <a:p>
            <a:pPr>
              <a:lnSpc>
                <a:spcPct val="90000"/>
              </a:lnSpc>
            </a:pPr>
            <a:r>
              <a:rPr lang="en-US" dirty="0" smtClean="0"/>
              <a:t>Technologies Stack: </a:t>
            </a:r>
          </a:p>
          <a:p>
            <a:pPr>
              <a:lnSpc>
                <a:spcPct val="90000"/>
              </a:lnSpc>
            </a:pPr>
            <a:endParaRPr lang="en-US" dirty="0"/>
          </a:p>
          <a:p>
            <a:pPr marL="285750" indent="-285750">
              <a:lnSpc>
                <a:spcPct val="90000"/>
              </a:lnSpc>
              <a:buFont typeface="Arial" panose="020B0604020202020204" pitchFamily="34" charset="0"/>
              <a:buChar char="•"/>
            </a:pPr>
            <a:r>
              <a:rPr lang="en-US" dirty="0" smtClean="0"/>
              <a:t>Web-Sockets</a:t>
            </a:r>
          </a:p>
          <a:p>
            <a:pPr marL="285750" indent="-285750">
              <a:lnSpc>
                <a:spcPct val="90000"/>
              </a:lnSpc>
              <a:buFont typeface="Arial" panose="020B0604020202020204" pitchFamily="34" charset="0"/>
              <a:buChar char="•"/>
            </a:pPr>
            <a:r>
              <a:rPr lang="en-US" dirty="0" smtClean="0"/>
              <a:t>STOMP</a:t>
            </a:r>
          </a:p>
          <a:p>
            <a:pPr marL="285750" indent="-285750">
              <a:lnSpc>
                <a:spcPct val="90000"/>
              </a:lnSpc>
              <a:buFont typeface="Arial" panose="020B0604020202020204" pitchFamily="34" charset="0"/>
              <a:buChar char="•"/>
            </a:pPr>
            <a:r>
              <a:rPr lang="en-US" dirty="0" smtClean="0"/>
              <a:t>Spring Boot</a:t>
            </a:r>
          </a:p>
          <a:p>
            <a:pPr marL="285750" indent="-285750">
              <a:lnSpc>
                <a:spcPct val="90000"/>
              </a:lnSpc>
              <a:buFont typeface="Arial" panose="020B0604020202020204" pitchFamily="34" charset="0"/>
              <a:buChar char="•"/>
            </a:pPr>
            <a:r>
              <a:rPr lang="en-US" dirty="0" smtClean="0"/>
              <a:t>Redis</a:t>
            </a:r>
          </a:p>
        </p:txBody>
      </p:sp>
    </p:spTree>
    <p:extLst>
      <p:ext uri="{BB962C8B-B14F-4D97-AF65-F5344CB8AC3E}">
        <p14:creationId xmlns:p14="http://schemas.microsoft.com/office/powerpoint/2010/main" val="2456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9</a:t>
            </a:fld>
            <a:endParaRPr lang="en-US" dirty="0"/>
          </a:p>
        </p:txBody>
      </p:sp>
      <p:sp>
        <p:nvSpPr>
          <p:cNvPr id="9" name="Title 1"/>
          <p:cNvSpPr>
            <a:spLocks noGrp="1"/>
          </p:cNvSpPr>
          <p:nvPr>
            <p:ph type="title"/>
          </p:nvPr>
        </p:nvSpPr>
        <p:spPr>
          <a:xfrm>
            <a:off x="532472" y="694828"/>
            <a:ext cx="11125200" cy="826461"/>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sz="2800" b="1" dirty="0" smtClean="0"/>
              <a:t>Technologies </a:t>
            </a:r>
            <a:r>
              <a:rPr lang="en-US" sz="2800" b="1" dirty="0"/>
              <a:t>Stack</a:t>
            </a:r>
            <a:r>
              <a:rPr lang="en-US" b="1" dirty="0"/>
              <a:t/>
            </a:r>
            <a:br>
              <a:rPr lang="en-US" b="1" dirty="0"/>
            </a:br>
            <a:r>
              <a:rPr lang="en-US" sz="2800" b="1" dirty="0" smtClean="0"/>
              <a:t/>
            </a:r>
            <a:br>
              <a:rPr lang="en-US" sz="2800" b="1" dirty="0" smtClean="0"/>
            </a:br>
            <a:endParaRPr lang="en-US" sz="2800" b="1" dirty="0"/>
          </a:p>
        </p:txBody>
      </p:sp>
      <p:sp>
        <p:nvSpPr>
          <p:cNvPr id="2" name="Rectangle 1"/>
          <p:cNvSpPr/>
          <p:nvPr/>
        </p:nvSpPr>
        <p:spPr>
          <a:xfrm>
            <a:off x="662151" y="956553"/>
            <a:ext cx="10995521" cy="4908220"/>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WebSockets</a:t>
            </a:r>
            <a:r>
              <a:rPr lang="en-US" sz="1400" i="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400" i="1" spc="-5" dirty="0">
                <a:latin typeface="Calibri" panose="020F0502020204030204" pitchFamily="34" charset="0"/>
                <a:ea typeface="Calibri" panose="020F0502020204030204" pitchFamily="34" charset="0"/>
                <a:cs typeface="Calibri" panose="020F0502020204030204" pitchFamily="34" charset="0"/>
              </a:rPr>
              <a:t>enable bi-directional communication between the server and the client. Any time you want to push data to a client, web sockets are what you want to use.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WebSockets enable the server and client to send messages to each other at any time, after a connection is established, without an explicit request by one or the other. This is in contrast to HTTP, which is traditionally associated with the challenge-response principle — where to get data one has to explicitly request it. In more technical terms, WebSockets enable a </a:t>
            </a:r>
            <a:r>
              <a:rPr lang="en-US" sz="1400" i="1" spc="-5" dirty="0">
                <a:latin typeface="Calibri" panose="020F0502020204030204" pitchFamily="34" charset="0"/>
                <a:ea typeface="Calibri" panose="020F0502020204030204" pitchFamily="34" charset="0"/>
                <a:cs typeface="Calibri" panose="020F0502020204030204" pitchFamily="34" charset="0"/>
                <a:hlinkClick r:id="rId3"/>
              </a:rPr>
              <a:t>full-duplex connection</a:t>
            </a:r>
            <a:r>
              <a:rPr lang="en-US" sz="1400" i="1" spc="-5" dirty="0">
                <a:latin typeface="Calibri" panose="020F0502020204030204" pitchFamily="34" charset="0"/>
                <a:ea typeface="Calibri" panose="020F0502020204030204" pitchFamily="34" charset="0"/>
                <a:cs typeface="Calibri" panose="020F0502020204030204" pitchFamily="34" charset="0"/>
              </a:rPr>
              <a:t> between the client and the server.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Especially for the applications like Chat, Stock Exchanges etc., where we have continuous data exchange between client-server, Web Sockets are efficient.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STOMP</a:t>
            </a:r>
            <a:r>
              <a:rPr lang="en-US" sz="1400" i="1" spc="-5" dirty="0">
                <a:latin typeface="Calibri" panose="020F0502020204030204" pitchFamily="34" charset="0"/>
                <a:ea typeface="Calibri" panose="020F0502020204030204" pitchFamily="34" charset="0"/>
                <a:cs typeface="Calibri" panose="020F0502020204030204" pitchFamily="34" charset="0"/>
              </a:rPr>
              <a:t> is the Simple (or Streaming) Text Orientated Messaging Protocol.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STOMP provides an interoperable wire format so that STOMP clients can communicate with any STOMP message broker to provide easy and widespread messaging interoperability among many languages, platforms and brokers.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Spring Boot</a:t>
            </a:r>
            <a:r>
              <a:rPr lang="en-US" sz="1400" i="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400" i="1" spc="-5" dirty="0">
                <a:latin typeface="Calibri" panose="020F0502020204030204" pitchFamily="34" charset="0"/>
                <a:ea typeface="Calibri" panose="020F0502020204030204" pitchFamily="34" charset="0"/>
                <a:cs typeface="Calibri" panose="020F0502020204030204" pitchFamily="34" charset="0"/>
              </a:rPr>
              <a:t>aims to make it easy to create Spring-powered, production-grade applications and services with minimum fuss.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b="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Spring Boot comes with implementation wrapper classes for various open sources like Messaging brokers (Rabbit MQ, Apache Kafka), Redis Cache, Netflix OSS and Various cloud technologies which helps developers to create Micro service architectures seamlessly.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Redis</a:t>
            </a:r>
            <a:r>
              <a:rPr lang="en-US" sz="1400" i="1" spc="-5" dirty="0">
                <a:latin typeface="Calibri" panose="020F0502020204030204" pitchFamily="34" charset="0"/>
                <a:ea typeface="Calibri" panose="020F0502020204030204" pitchFamily="34" charset="0"/>
                <a:cs typeface="Calibri" panose="020F0502020204030204" pitchFamily="34" charset="0"/>
              </a:rPr>
              <a:t> is an open source (BSD licensed), in-memory data structure store, used as a database, cache and message broker.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Fewer database accesses reducing database traffic.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400" i="1" spc="-5" dirty="0">
                <a:latin typeface="Calibri" panose="020F0502020204030204" pitchFamily="34" charset="0"/>
                <a:ea typeface="Calibri" panose="020F0502020204030204" pitchFamily="34" charset="0"/>
                <a:cs typeface="Calibri" panose="020F0502020204030204" pitchFamily="34" charset="0"/>
              </a:rPr>
              <a:t>You can run </a:t>
            </a:r>
            <a:r>
              <a:rPr lang="en-US" sz="1400" b="1" i="1" spc="-5" dirty="0">
                <a:latin typeface="Calibri" panose="020F0502020204030204" pitchFamily="34" charset="0"/>
                <a:ea typeface="Calibri" panose="020F0502020204030204" pitchFamily="34" charset="0"/>
                <a:cs typeface="Calibri" panose="020F0502020204030204" pitchFamily="34" charset="0"/>
              </a:rPr>
              <a:t>atomic operations</a:t>
            </a:r>
            <a:r>
              <a:rPr lang="en-US" sz="1400" i="1" spc="-5" dirty="0">
                <a:latin typeface="Calibri" panose="020F0502020204030204" pitchFamily="34" charset="0"/>
                <a:ea typeface="Calibri" panose="020F0502020204030204" pitchFamily="34" charset="0"/>
                <a:cs typeface="Calibri" panose="020F0502020204030204" pitchFamily="34" charset="0"/>
              </a:rPr>
              <a:t> like </a:t>
            </a:r>
            <a:r>
              <a:rPr lang="en-US" sz="1400" i="1" spc="-5" dirty="0">
                <a:latin typeface="Calibri" panose="020F0502020204030204" pitchFamily="34" charset="0"/>
                <a:ea typeface="Calibri" panose="020F0502020204030204" pitchFamily="34" charset="0"/>
                <a:cs typeface="Calibri" panose="020F0502020204030204" pitchFamily="34" charset="0"/>
                <a:hlinkClick r:id="rId4"/>
              </a:rPr>
              <a:t>appending to a string</a:t>
            </a:r>
            <a:r>
              <a:rPr lang="en-US" sz="1400" i="1" spc="-5" dirty="0">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36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7">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170717.potx" id="{5F8EF313-73E7-8949-998F-B56DC147001D}" vid="{500031CF-43E1-5C42-B3F8-E14A18A1E182}"/>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Oracle-16x9-2017-170717</Template>
  <TotalTime>22048</TotalTime>
  <Words>410</Words>
  <Application>Microsoft Office PowerPoint</Application>
  <PresentationFormat>Custom</PresentationFormat>
  <Paragraphs>111</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Andalus</vt:lpstr>
      <vt:lpstr>Arial</vt:lpstr>
      <vt:lpstr>Calibri</vt:lpstr>
      <vt:lpstr>Symbol</vt:lpstr>
      <vt:lpstr>Times New Roman</vt:lpstr>
      <vt:lpstr>Wingdings</vt:lpstr>
      <vt:lpstr>Oracle_16x9_2017</vt:lpstr>
      <vt:lpstr>PowerPoint Presentation</vt:lpstr>
      <vt:lpstr>Automation ChatBot</vt:lpstr>
      <vt:lpstr>PowerPoint Presentation</vt:lpstr>
      <vt:lpstr>Program Agenda</vt:lpstr>
      <vt:lpstr>What is a ChatBot?</vt:lpstr>
      <vt:lpstr>Types of ChatBot? </vt:lpstr>
      <vt:lpstr>How ChatBot helps Opera Cloud Automation? </vt:lpstr>
      <vt:lpstr>ChatBot Architecture? </vt:lpstr>
      <vt:lpstr>      Technologies Stack  </vt:lpstr>
      <vt:lpstr> </vt:lpstr>
      <vt:lpstr>Future Enhancements </vt:lpstr>
      <vt:lpstr> </vt:lpstr>
      <vt:lpstr>PowerPoint Presentation</vt:lpstr>
      <vt:lpstr>PowerPoint Presentation</vt:lpstr>
    </vt:vector>
  </TitlesOfParts>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Arjun Joel Mathuram</dc:creator>
  <cp:lastModifiedBy>Mahesh Mutukula</cp:lastModifiedBy>
  <cp:revision>388</cp:revision>
  <cp:lastPrinted>2014-07-16T02:22:57Z</cp:lastPrinted>
  <dcterms:created xsi:type="dcterms:W3CDTF">2017-12-15T09:21:15Z</dcterms:created>
  <dcterms:modified xsi:type="dcterms:W3CDTF">2019-04-09T05:17:38Z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