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2" r:id="rId4"/>
    <p:sldId id="271" r:id="rId5"/>
    <p:sldId id="266" r:id="rId6"/>
    <p:sldId id="267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8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1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6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5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6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06DB-1062-4434-BA2A-C54D9EEEEF90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6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69" y="776898"/>
            <a:ext cx="5874181" cy="55050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857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Nosek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B. A., Alter, G., Banks, G. C., </a:t>
            </a:r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Borsboom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D., Bowman, S. D., </a:t>
            </a:r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Breckler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S. J., … </a:t>
            </a:r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Yarkoni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T. (2015). Promoting an open research culture. </a:t>
            </a:r>
            <a:r>
              <a:rPr lang="en-GB" sz="1400" i="1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Science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sz="1400" i="1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348</a:t>
            </a:r>
            <a:endParaRPr lang="en-GB" sz="1400" dirty="0" smtClean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0412" y="2390914"/>
            <a:ext cx="555894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4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</a:t>
            </a:r>
            <a:r>
              <a:rPr lang="en-GB" sz="4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sz="4400" dirty="0" smtClean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/>
            <a:endParaRPr lang="en-GB" sz="44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/>
            <a:r>
              <a:rPr lang="en-GB" sz="4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</a:t>
            </a:r>
          </a:p>
          <a:p>
            <a:pPr algn="r"/>
            <a:r>
              <a:rPr lang="en-GB" sz="4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Registration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6060" y="377286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B8D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Reproducible Research with R</a:t>
            </a:r>
            <a:endParaRPr lang="en-GB" sz="3600" dirty="0">
              <a:solidFill>
                <a:srgbClr val="FFB8DB"/>
              </a:solidFill>
            </a:endParaRPr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2034" y="5507755"/>
            <a:ext cx="1440000" cy="7749"/>
          </a:xfrm>
          <a:prstGeom prst="straightConnector1">
            <a:avLst/>
          </a:prstGeom>
          <a:ln w="149225">
            <a:solidFill>
              <a:srgbClr val="FF33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3533" y="6253566"/>
            <a:ext cx="680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http://www.apa.org/science/about/psa/2015/08/pre-registration.aspx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697" y="2384768"/>
            <a:ext cx="558197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Research rationale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Analytic strategy (+)</a:t>
            </a:r>
            <a:endParaRPr lang="de-DE" sz="4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585" y="418699"/>
            <a:ext cx="9151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Parts of preregistrations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0775" y="1407285"/>
            <a:ext cx="529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 stamped, read-only version of your research plan</a:t>
            </a:r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29247" y="939532"/>
            <a:ext cx="0" cy="720000"/>
          </a:xfrm>
          <a:prstGeom prst="line">
            <a:avLst/>
          </a:prstGeom>
          <a:ln w="793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9" y="283326"/>
            <a:ext cx="6667500" cy="63246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739150" y="5020887"/>
            <a:ext cx="4253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Kaplan RM, Irvin VL (2015) Likelihood of Null Effects of Large NHLBI Clinical Trials Has Increased over Time. </a:t>
            </a:r>
            <a:r>
              <a:rPr lang="en-US" dirty="0" err="1"/>
              <a:t>PLoS</a:t>
            </a:r>
            <a:r>
              <a:rPr lang="en-US" dirty="0"/>
              <a:t> ONE 10(8): e0132382. https://doi.org/10.1371/journal.pone.0132382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7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037" y="2327563"/>
            <a:ext cx="53940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Discuss with your neighbour </a:t>
            </a:r>
            <a:r>
              <a:rPr lang="de-DE" sz="2400" dirty="0" smtClean="0">
                <a:solidFill>
                  <a:srgbClr val="FF3399"/>
                </a:solidFill>
              </a:rPr>
              <a:t>benefits</a:t>
            </a:r>
            <a:r>
              <a:rPr lang="de-DE" sz="2400" dirty="0" smtClean="0"/>
              <a:t> and </a:t>
            </a:r>
            <a:r>
              <a:rPr lang="de-DE" sz="2400" dirty="0" smtClean="0">
                <a:solidFill>
                  <a:srgbClr val="FF3399"/>
                </a:solidFill>
              </a:rPr>
              <a:t>concerns</a:t>
            </a:r>
            <a:r>
              <a:rPr lang="de-DE" sz="2400" dirty="0" smtClean="0"/>
              <a:t> you personally see/have when thinking about repregistration</a:t>
            </a:r>
          </a:p>
          <a:p>
            <a:endParaRPr lang="de-DE" sz="2400" dirty="0"/>
          </a:p>
          <a:p>
            <a:r>
              <a:rPr lang="de-DE" sz="2400" dirty="0" smtClean="0"/>
              <a:t>Write down a list for both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r>
              <a:rPr lang="de-DE" sz="2400" dirty="0" smtClean="0"/>
              <a:t>Time: 10 min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18354" y="794789"/>
            <a:ext cx="1948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33953"/>
            <a:ext cx="3268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Benefits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931" y="2151549"/>
            <a:ext cx="53415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Improved use of theory and stronger </a:t>
            </a:r>
            <a:endParaRPr lang="en-US" sz="24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research methods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decline in false-positive </a:t>
            </a:r>
            <a:r>
              <a:rPr lang="de-DE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publications</a:t>
            </a:r>
          </a:p>
          <a:p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File drawer effect</a:t>
            </a:r>
          </a:p>
          <a:p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P-hacking</a:t>
            </a:r>
          </a:p>
          <a:p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HARKing</a:t>
            </a:r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13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33" y="2364510"/>
            <a:ext cx="9506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Pre-registration could lead to undervaluing exploratory 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research</a:t>
            </a: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Rely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on researcher prestige to make decisions about accepting articles for pre-registration.</a:t>
            </a:r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1237" y="397008"/>
            <a:ext cx="3701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Concerns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09" y="1685590"/>
            <a:ext cx="5085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Confirmation</a:t>
            </a:r>
          </a:p>
          <a:p>
            <a:r>
              <a:rPr lang="de-DE" sz="6600" dirty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Exploration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64" y="1450108"/>
            <a:ext cx="57705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Look at </a:t>
            </a:r>
            <a:r>
              <a:rPr lang="de-DE" sz="2400" dirty="0" err="1" smtClean="0"/>
              <a:t>preregistration</a:t>
            </a:r>
            <a:r>
              <a:rPr lang="de-DE" sz="2400" dirty="0" smtClean="0"/>
              <a:t> </a:t>
            </a:r>
            <a:r>
              <a:rPr lang="de-DE" sz="2400" dirty="0" smtClean="0"/>
              <a:t>on </a:t>
            </a:r>
            <a:r>
              <a:rPr lang="de-DE" sz="2400" dirty="0" smtClean="0"/>
              <a:t>OSF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What are particular difficulties?</a:t>
            </a:r>
          </a:p>
          <a:p>
            <a:endParaRPr lang="de-DE" sz="2400" dirty="0"/>
          </a:p>
          <a:p>
            <a:r>
              <a:rPr lang="de-DE" sz="2400" dirty="0" smtClean="0"/>
              <a:t>Is the template appropriate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studies</a:t>
            </a:r>
            <a:r>
              <a:rPr lang="de-DE" sz="2400" dirty="0" smtClean="0"/>
              <a:t>?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What would you add to the template?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Time: 25 min; individually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18354" y="794789"/>
            <a:ext cx="1948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40" y="233680"/>
            <a:ext cx="10320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Homework</a:t>
            </a:r>
          </a:p>
          <a:p>
            <a:endParaRPr lang="en-GB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Finish Preregistration</a:t>
            </a:r>
          </a:p>
          <a:p>
            <a:endParaRPr lang="en-GB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Simulate data for your replication</a:t>
            </a:r>
          </a:p>
        </p:txBody>
      </p:sp>
    </p:spTree>
    <p:extLst>
      <p:ext uri="{BB962C8B-B14F-4D97-AF65-F5344CB8AC3E}">
        <p14:creationId xmlns:p14="http://schemas.microsoft.com/office/powerpoint/2010/main" val="18272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Toelch</dc:creator>
  <cp:lastModifiedBy>Tölch, Ulf</cp:lastModifiedBy>
  <cp:revision>32</cp:revision>
  <dcterms:created xsi:type="dcterms:W3CDTF">2017-04-07T07:17:03Z</dcterms:created>
  <dcterms:modified xsi:type="dcterms:W3CDTF">2018-04-27T12:24:00Z</dcterms:modified>
</cp:coreProperties>
</file>