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24f9ddb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24f9ddb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d9ae6dff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d9ae6dff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d9ae6dff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d9ae6dff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d9ae6dff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d9ae6dff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d9ae6dff3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d9ae6dff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d9ae6dff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d9ae6dff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d9ae6dff3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d9ae6dff3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32c595ba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32c595ba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d9ae6dff3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d9ae6dff3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d9ae6dff3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d9ae6dff3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d9ae6dff3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d9ae6dff3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24f9ddbb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24f9ddbb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24f9ddb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24f9ddb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24f9ddbb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24f9ddbb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4f9ddbb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24f9ddbb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24f9ddbb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24f9ddbb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24f9ddbb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24f9ddbb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24f9ddbb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24f9ddbb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6.jp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75625" y="1544900"/>
            <a:ext cx="3894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E-Commerce</a:t>
            </a:r>
            <a:endParaRPr b="1"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  <a:endParaRPr b="1"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75625" y="28379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SIA PARTNERS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384125" y="359900"/>
            <a:ext cx="7033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Solutions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84125" y="7756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1" name="Google Shape;141;p22"/>
          <p:cNvSpPr txBox="1"/>
          <p:nvPr/>
        </p:nvSpPr>
        <p:spPr>
          <a:xfrm>
            <a:off x="6742025" y="1256163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384125" y="1256175"/>
            <a:ext cx="4023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entury Gothic"/>
                <a:ea typeface="Century Gothic"/>
                <a:cs typeface="Century Gothic"/>
                <a:sym typeface="Century Gothic"/>
              </a:rPr>
              <a:t>Product-product recommendation: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-Identify which products are sold together </a:t>
            </a:r>
            <a:r>
              <a:rPr lang="en"/>
              <a:t>by using the data for association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-Offer the most co-occuring products on check-out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-A/B testing on the “maybe buy?” offers to check the validity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4572000" y="1256175"/>
            <a:ext cx="4225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Customer-product </a:t>
            </a: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</a:t>
            </a: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-Identify segments of similar customers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-On check-out, offer products frequently sold to similar customers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-A/B testing on the “maybe buy?” offers to check the validity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68699" l="0" r="0" t="8907"/>
          <a:stretch/>
        </p:blipFill>
        <p:spPr>
          <a:xfrm>
            <a:off x="0" y="3958105"/>
            <a:ext cx="9144000" cy="1185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384125" y="359900"/>
            <a:ext cx="7816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Most customers do not make more than one order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84125" y="7756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1" name="Google Shape;151;p23"/>
          <p:cNvSpPr txBox="1"/>
          <p:nvPr/>
        </p:nvSpPr>
        <p:spPr>
          <a:xfrm>
            <a:off x="6742025" y="1256163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1162938"/>
            <a:ext cx="6437228" cy="349207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6742025" y="1656375"/>
            <a:ext cx="2412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-Customer retention is important in building a loyal customer base, and acquiring new customers is usually more expensive </a:t>
            </a:r>
            <a:endParaRPr sz="1200"/>
          </a:p>
        </p:txBody>
      </p:sp>
      <p:sp>
        <p:nvSpPr>
          <p:cNvPr id="154" name="Google Shape;154;p23"/>
          <p:cNvSpPr txBox="1"/>
          <p:nvPr/>
        </p:nvSpPr>
        <p:spPr>
          <a:xfrm>
            <a:off x="6742025" y="2841675"/>
            <a:ext cx="2350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-That could help in increasing the sales revenue, reputation of the e-commerce which is quite competitive business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384125" y="359900"/>
            <a:ext cx="8567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Only health and beauty products have increased in sales 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84125" y="7756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1" name="Google Shape;161;p24"/>
          <p:cNvSpPr txBox="1"/>
          <p:nvPr/>
        </p:nvSpPr>
        <p:spPr>
          <a:xfrm>
            <a:off x="6742025" y="1256163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1101950"/>
            <a:ext cx="7501302" cy="375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6442025" y="2571750"/>
            <a:ext cx="250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-Diversification decreases the dependence on only one type of product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6442025" y="3356850"/>
            <a:ext cx="2509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-It also helps in targeting a broader customer base and ‘one-stop’ e-commerces offer convenience for the customers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384125" y="359900"/>
            <a:ext cx="7033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Solutions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4125" y="7756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71" name="Google Shape;171;p25"/>
          <p:cNvSpPr txBox="1"/>
          <p:nvPr/>
        </p:nvSpPr>
        <p:spPr>
          <a:xfrm>
            <a:off x="6742025" y="1256163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384125" y="1047300"/>
            <a:ext cx="8349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segmentation approach would be valuable: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-Identify segments of customers with similar purchase behavior regarding the product types they buy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-To get more orders, </a:t>
            </a:r>
            <a:r>
              <a:rPr lang="en">
                <a:solidFill>
                  <a:schemeClr val="dk1"/>
                </a:solidFill>
              </a:rPr>
              <a:t>similar products frequently sold in the same segment could be offered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-T</a:t>
            </a:r>
            <a:r>
              <a:rPr lang="en">
                <a:solidFill>
                  <a:schemeClr val="dk1"/>
                </a:solidFill>
              </a:rPr>
              <a:t>o boost the sales of the ones which is declining, t</a:t>
            </a:r>
            <a:r>
              <a:rPr lang="en">
                <a:solidFill>
                  <a:schemeClr val="dk1"/>
                </a:solidFill>
              </a:rPr>
              <a:t>arget the customers that belong to the segments with highly co-</a:t>
            </a:r>
            <a:r>
              <a:rPr lang="en">
                <a:solidFill>
                  <a:schemeClr val="dk1"/>
                </a:solidFill>
              </a:rPr>
              <a:t>occurring</a:t>
            </a:r>
            <a:r>
              <a:rPr lang="en">
                <a:solidFill>
                  <a:schemeClr val="dk1"/>
                </a:solidFill>
              </a:rPr>
              <a:t> product types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68699" l="0" r="0" t="8907"/>
          <a:stretch/>
        </p:blipFill>
        <p:spPr>
          <a:xfrm>
            <a:off x="0" y="3958105"/>
            <a:ext cx="9144000" cy="1185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1177600" y="2094600"/>
            <a:ext cx="3894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</a:t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Segmentation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77472" t="0"/>
          <a:stretch/>
        </p:blipFill>
        <p:spPr>
          <a:xfrm>
            <a:off x="3888225" y="0"/>
            <a:ext cx="525577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228" y="909900"/>
            <a:ext cx="5255770" cy="3568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384125" y="359900"/>
            <a:ext cx="8567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Variables selected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84125" y="7756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7" name="Google Shape;187;p27"/>
          <p:cNvSpPr txBox="1"/>
          <p:nvPr/>
        </p:nvSpPr>
        <p:spPr>
          <a:xfrm>
            <a:off x="6742025" y="1256163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497245" y="10090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Product type based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4765070" y="10090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Purchasing behaviour based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497245" y="16563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Number of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Bed/Bath/Table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products bought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497245" y="19440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Number of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Health/Beauty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products bought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497245" y="22317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Number of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Sports/Leisure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products bought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497245" y="25194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Number of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Furniture/Decor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products bought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97245" y="28071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Number of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Comp./Accesso.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products bought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497245" y="30948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Number of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Houseware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products bought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497245" y="33825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Number of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Watches/Gifts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products bought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497245" y="36702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Number of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Telephony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products bought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497245" y="39579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Number of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Garden tool 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products bought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497245" y="42456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Number of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Automobile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products bought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4765070" y="16563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Average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spending per order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4765070" y="28071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Total spending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4765070" y="19440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Average number of items per order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765070" y="22317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Number of orders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4765070" y="2519475"/>
            <a:ext cx="3885600" cy="28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Total number of items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/>
        </p:nvSpPr>
        <p:spPr>
          <a:xfrm>
            <a:off x="384125" y="359900"/>
            <a:ext cx="8567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Customer segments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384125" y="7756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1032451"/>
            <a:ext cx="7512177" cy="386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/>
        </p:nvSpPr>
        <p:spPr>
          <a:xfrm>
            <a:off x="384125" y="359900"/>
            <a:ext cx="8567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segments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384125" y="7756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18" name="Google Shape;218;p29"/>
          <p:cNvSpPr/>
          <p:nvPr/>
        </p:nvSpPr>
        <p:spPr>
          <a:xfrm>
            <a:off x="498350" y="1211100"/>
            <a:ext cx="3883200" cy="1476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572000" y="1211100"/>
            <a:ext cx="3883200" cy="14769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572000" y="3043900"/>
            <a:ext cx="3883200" cy="1476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498350" y="3043900"/>
            <a:ext cx="3883200" cy="1476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497150" y="1211100"/>
            <a:ext cx="3885600" cy="38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entury Gothic"/>
                <a:ea typeface="Century Gothic"/>
                <a:cs typeface="Century Gothic"/>
                <a:sym typeface="Century Gothic"/>
              </a:rPr>
              <a:t>ONE-TIME BUYERS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4570800" y="1211100"/>
            <a:ext cx="3885600" cy="38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entury Gothic"/>
                <a:ea typeface="Century Gothic"/>
                <a:cs typeface="Century Gothic"/>
                <a:sym typeface="Century Gothic"/>
              </a:rPr>
              <a:t>PHYSICALLY ACTIVE BUYERS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497150" y="3043900"/>
            <a:ext cx="3885600" cy="38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entury Gothic"/>
                <a:ea typeface="Century Gothic"/>
                <a:cs typeface="Century Gothic"/>
                <a:sym typeface="Century Gothic"/>
              </a:rPr>
              <a:t>BIG FURNITURE BUYERS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4570800" y="3043900"/>
            <a:ext cx="3885600" cy="38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entury Gothic"/>
                <a:ea typeface="Century Gothic"/>
                <a:cs typeface="Century Gothic"/>
                <a:sym typeface="Century Gothic"/>
              </a:rPr>
              <a:t>VALUABLE BUYERS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734000" y="1687775"/>
            <a:ext cx="341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-Customers who make only one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-Not product specific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>
                <a:solidFill>
                  <a:schemeClr val="dk1"/>
                </a:solidFill>
              </a:rPr>
              <a:t>Products they buy are quite cheap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4807650" y="1687775"/>
            <a:ext cx="351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-They buy mainly sports and leisure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>
                <a:solidFill>
                  <a:schemeClr val="dk1"/>
                </a:solidFill>
              </a:rPr>
              <a:t>Buy </a:t>
            </a:r>
            <a:r>
              <a:rPr lang="en"/>
              <a:t>valuable products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734000" y="3546175"/>
            <a:ext cx="341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-Customer who buy beds, baths, tables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>
                <a:solidFill>
                  <a:schemeClr val="dk1"/>
                </a:solidFill>
              </a:rPr>
              <a:t>Buy </a:t>
            </a:r>
            <a:r>
              <a:rPr lang="en"/>
              <a:t>cheaper products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4807650" y="3546175"/>
            <a:ext cx="341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-Customers who buy only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-They buy watches and gifts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-Spend quite a bit of money on that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/>
        </p:nvSpPr>
        <p:spPr>
          <a:xfrm>
            <a:off x="384125" y="359900"/>
            <a:ext cx="7816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Other recommendations 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384125" y="7756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36" name="Google Shape;236;p30"/>
          <p:cNvSpPr txBox="1"/>
          <p:nvPr/>
        </p:nvSpPr>
        <p:spPr>
          <a:xfrm>
            <a:off x="6742025" y="1256163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2762675" y="1656375"/>
            <a:ext cx="852900" cy="165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9850"/>
            <a:ext cx="6204948" cy="32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/>
          <p:nvPr/>
        </p:nvSpPr>
        <p:spPr>
          <a:xfrm>
            <a:off x="2777275" y="1682175"/>
            <a:ext cx="751200" cy="165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3209775" y="3573425"/>
            <a:ext cx="751200" cy="38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5908325" y="2242000"/>
            <a:ext cx="3184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Sales were extremely high on Black Friday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However, Christmas time saw a decline in sales which is counterintuitive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Sales days and holiday promotions need to be used effectively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384125" y="359900"/>
            <a:ext cx="8567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384200" y="1209500"/>
            <a:ext cx="8695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n" sz="17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Attract customers</a:t>
            </a: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 the potential </a:t>
            </a: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markets of Sao Paulo and Rio De Janeiro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-Offer ‘maybe buy?’ option </a:t>
            </a:r>
            <a:r>
              <a:rPr lang="en" sz="17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 check out</a:t>
            </a: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selecting the products to offer using association learning or customer segmentation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-Offer ‘maybe buy?’ </a:t>
            </a:r>
            <a:r>
              <a:rPr lang="en" sz="17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the order has been placed</a:t>
            </a: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increase the return rate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-As all the product types specific to the customer segments declined in sales recently, </a:t>
            </a:r>
            <a:r>
              <a:rPr lang="en" sz="17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targeting</a:t>
            </a: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those would be a priority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-Make use of the </a:t>
            </a:r>
            <a:r>
              <a:rPr lang="en" sz="17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sales days and holidays</a:t>
            </a: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attract customers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84128" y="359900"/>
            <a:ext cx="6521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The revenue is not increasing anymore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84125" y="7756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325" y="1424074"/>
            <a:ext cx="6350674" cy="338308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59750" y="2969513"/>
            <a:ext cx="2479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-This could possibly be due to the </a:t>
            </a:r>
            <a:r>
              <a:rPr lang="en" sz="13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sales</a:t>
            </a: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figures or the </a:t>
            </a:r>
            <a:r>
              <a:rPr lang="en" sz="13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prices</a:t>
            </a: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offered on the e-commerce platform</a:t>
            </a:r>
            <a:endParaRPr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59750" y="1981275"/>
            <a:ext cx="2634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-Although the monthly sales revenue has been increasing, there seems to be even a </a:t>
            </a:r>
            <a:r>
              <a:rPr lang="en" sz="13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negative trend</a:t>
            </a: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since May 2018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84128" y="359900"/>
            <a:ext cx="6521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Brazil saw a high inflation in summer 2018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84125" y="7756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Prices of the products sold have risen slightly during summer</a:t>
            </a:r>
            <a:endParaRPr sz="19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1314996"/>
            <a:ext cx="6521400" cy="343265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698550" y="1874800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732000" y="2168400"/>
            <a:ext cx="228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-Due to truckers strike in late May-early June</a:t>
            </a:r>
            <a:endParaRPr sz="1300"/>
          </a:p>
        </p:txBody>
      </p:sp>
      <p:sp>
        <p:nvSpPr>
          <p:cNvPr id="75" name="Google Shape;75;p15"/>
          <p:cNvSpPr txBox="1"/>
          <p:nvPr/>
        </p:nvSpPr>
        <p:spPr>
          <a:xfrm>
            <a:off x="6732000" y="2797000"/>
            <a:ext cx="2283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-Increase in estimated delivery durations from 3.5 weeks to 5.5 weeks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84128" y="359900"/>
            <a:ext cx="6521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Sales are down too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84125" y="7756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Number of orders follows a similar pattern as the revenue</a:t>
            </a:r>
            <a:endParaRPr sz="1900"/>
          </a:p>
        </p:txBody>
      </p:sp>
      <p:sp>
        <p:nvSpPr>
          <p:cNvPr id="82" name="Google Shape;82;p16"/>
          <p:cNvSpPr txBox="1"/>
          <p:nvPr/>
        </p:nvSpPr>
        <p:spPr>
          <a:xfrm>
            <a:off x="6742025" y="1256163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775" y="1632225"/>
            <a:ext cx="4187167" cy="22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25" y="1656362"/>
            <a:ext cx="4142653" cy="22068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84125" y="4215250"/>
            <a:ext cx="750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The focus should be on the sales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84125" y="359900"/>
            <a:ext cx="7381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Potential reasons why sales are not increasing 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325" y="1541600"/>
            <a:ext cx="1843947" cy="14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850" y="1792900"/>
            <a:ext cx="2187098" cy="114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8425" y="1617701"/>
            <a:ext cx="2052144" cy="14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6">
            <a:alphaModFix/>
          </a:blip>
          <a:srcRect b="-3465" l="0" r="58569" t="16614"/>
          <a:stretch/>
        </p:blipFill>
        <p:spPr>
          <a:xfrm>
            <a:off x="817938" y="1364225"/>
            <a:ext cx="2048328" cy="24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6">
            <a:alphaModFix/>
          </a:blip>
          <a:srcRect b="-3465" l="0" r="58569" t="16614"/>
          <a:stretch/>
        </p:blipFill>
        <p:spPr>
          <a:xfrm>
            <a:off x="2627050" y="1364225"/>
            <a:ext cx="2048328" cy="24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6">
            <a:alphaModFix/>
          </a:blip>
          <a:srcRect b="-3074" l="1541" r="57028" t="16223"/>
          <a:stretch/>
        </p:blipFill>
        <p:spPr>
          <a:xfrm>
            <a:off x="4586075" y="1364225"/>
            <a:ext cx="2048328" cy="24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66325" y="2942825"/>
            <a:ext cx="270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number of new 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customers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773900" y="2942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Customers do not </a:t>
            </a: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stay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884488" y="29428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Customers order mostly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item only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7950" y="1792900"/>
            <a:ext cx="1897581" cy="12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6">
            <a:alphaModFix/>
          </a:blip>
          <a:srcRect b="-3074" l="1541" r="57028" t="16223"/>
          <a:stretch/>
        </p:blipFill>
        <p:spPr>
          <a:xfrm>
            <a:off x="6508450" y="1342775"/>
            <a:ext cx="2048328" cy="24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741950" y="29428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products are 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seeing decline in sales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1177600" y="2094600"/>
            <a:ext cx="3894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</a:t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6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384125" y="359900"/>
            <a:ext cx="7033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The number of new customers is not increasing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84125" y="7756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5" name="Google Shape;115;p19"/>
          <p:cNvSpPr txBox="1"/>
          <p:nvPr/>
        </p:nvSpPr>
        <p:spPr>
          <a:xfrm>
            <a:off x="6742025" y="1256163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1256163"/>
            <a:ext cx="6437228" cy="3429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84125" y="359900"/>
            <a:ext cx="7033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84125" y="7927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entury Gothic"/>
                <a:ea typeface="Century Gothic"/>
                <a:cs typeface="Century Gothic"/>
                <a:sym typeface="Century Gothic"/>
              </a:rPr>
              <a:t>Attract customers from the big cities Sao Paulo, Rio De Janeiro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3" name="Google Shape;123;p20"/>
          <p:cNvSpPr txBox="1"/>
          <p:nvPr/>
        </p:nvSpPr>
        <p:spPr>
          <a:xfrm>
            <a:off x="6742025" y="1256163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33537" t="0"/>
          <a:stretch/>
        </p:blipFill>
        <p:spPr>
          <a:xfrm>
            <a:off x="3622565" y="1256175"/>
            <a:ext cx="5521438" cy="37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21025" y="1819475"/>
            <a:ext cx="3184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●"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Combined population of Sao Paulo and Rio de Janeiro is 20 million people</a:t>
            </a:r>
            <a:endParaRPr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●"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 and RJ states are small and densely populated, thus the deliveries are faster and easier compared to other states</a:t>
            </a:r>
            <a:endParaRPr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●"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Delivery fees are almost 2-3 times cheaper than for remotely located states, thus people in SP, RJ would be more likely to become customers</a:t>
            </a:r>
            <a:endParaRPr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384125" y="359900"/>
            <a:ext cx="7033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Most customers buy only one item per order 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84125" y="775638"/>
            <a:ext cx="793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1205603"/>
            <a:ext cx="6357900" cy="341867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742025" y="1808600"/>
            <a:ext cx="2412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-Cross-selling is important in encouraging customers to add more items to their orders</a:t>
            </a:r>
            <a:endParaRPr sz="1200"/>
          </a:p>
        </p:txBody>
      </p:sp>
      <p:sp>
        <p:nvSpPr>
          <p:cNvPr id="134" name="Google Shape;134;p21"/>
          <p:cNvSpPr txBox="1"/>
          <p:nvPr/>
        </p:nvSpPr>
        <p:spPr>
          <a:xfrm>
            <a:off x="6773075" y="2793800"/>
            <a:ext cx="2350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-That could help in increasing the value of each order, thus increasing the total revenue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