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918975-6EC1-4823-833E-8F1F377DCFD6}">
  <a:tblStyle styleId="{89918975-6EC1-4823-833E-8F1F377DCF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5809dae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f5809dae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4c9a305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4c9a305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f4c9a305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f4c9a305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4c9a305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4c9a305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5809da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5809da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5809da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5809da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5809dae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5809dae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5809dae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5809da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db6436312ae78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db6436312ae78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9.jpg"/><Relationship Id="rId7" Type="http://schemas.openxmlformats.org/officeDocument/2006/relationships/image" Target="../media/image7.jpg"/><Relationship Id="rId8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ハンドレンジの解説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テキサスホールデム【入門編】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相手のハンドレンジを覚えよう！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・自分のハンドレンジは知らせるな！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・タイトとルースを使い分けよう！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・スターティングハンドの勝率表をざっくり覚えよう！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ハンドレンジとは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8025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あるプレイヤーが持ち得るであろうハンドの組み合わせのこと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067443" y="2789575"/>
            <a:ext cx="582300" cy="57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-5400000">
            <a:off x="6027250" y="3249000"/>
            <a:ext cx="662700" cy="889500"/>
          </a:xfrm>
          <a:prstGeom prst="flowChartDelay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450" y="3274412"/>
            <a:ext cx="505350" cy="7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600" y="3274412"/>
            <a:ext cx="505350" cy="7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698300" y="2331000"/>
            <a:ext cx="1320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相手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93250" y="2911375"/>
            <a:ext cx="1320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相手のハンド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136393" y="2789575"/>
            <a:ext cx="582300" cy="57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-5400000">
            <a:off x="2096200" y="3249000"/>
            <a:ext cx="662700" cy="889500"/>
          </a:xfrm>
          <a:prstGeom prst="flowChartDelay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767250" y="2353675"/>
            <a:ext cx="1320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相手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46650" y="2911375"/>
            <a:ext cx="1320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相手のハンド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25" y="3289826"/>
            <a:ext cx="505350" cy="735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/>
          <p:nvPr/>
        </p:nvCxnSpPr>
        <p:spPr>
          <a:xfrm>
            <a:off x="3733425" y="2143800"/>
            <a:ext cx="0" cy="198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1206575" y="1913025"/>
            <a:ext cx="1320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前回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940375" y="1913025"/>
            <a:ext cx="1320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今回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76" name="Google Shape;76;p14"/>
          <p:cNvGraphicFramePr/>
          <p:nvPr/>
        </p:nvGraphicFramePr>
        <p:xfrm>
          <a:off x="7018900" y="221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{89918975-6EC1-4823-833E-8F1F377DCFD6}</a:tableStyleId>
              </a:tblPr>
              <a:tblGrid>
                <a:gridCol w="1705150"/>
              </a:tblGrid>
              <a:tr h="45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AJ＋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36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AJ, AQ, AK, AA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7" name="Google Shape;77;p14"/>
          <p:cNvSpPr/>
          <p:nvPr/>
        </p:nvSpPr>
        <p:spPr>
          <a:xfrm>
            <a:off x="904200" y="4345950"/>
            <a:ext cx="7320900" cy="48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前回のハンドで、少なくとも、相手のハンドレンジはAJ+であることがわかる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1000" y="3289821"/>
            <a:ext cx="505350" cy="735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ハンドレンジが</a:t>
            </a:r>
            <a:r>
              <a:rPr lang="ja"/>
              <a:t>わかると何がいいのか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28025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3503875" y="2119550"/>
            <a:ext cx="213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ボード(コミュニティカード)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842575" y="40782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8975" y="4372099"/>
            <a:ext cx="448325" cy="65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1788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3100" y="4372097"/>
            <a:ext cx="448325" cy="65230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126625" y="1731603"/>
            <a:ext cx="11367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ハンドが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A4, A2の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確率は低い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2525" y="2424199"/>
            <a:ext cx="667650" cy="971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017731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900">
                <a:solidFill>
                  <a:srgbClr val="FFFFFF"/>
                </a:solidFill>
              </a:rPr>
              <a:t>・相手のハンドはどんどん見よう</a:t>
            </a:r>
            <a:endParaRPr sz="3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3900">
                <a:solidFill>
                  <a:srgbClr val="FFFFFF"/>
                </a:solidFill>
              </a:rPr>
              <a:t>・自分のハンドは極力見せてはいけない</a:t>
            </a:r>
            <a:endParaRPr sz="3900"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ここまでで、わかること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017731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0">
                <a:solidFill>
                  <a:srgbClr val="FFFFFF"/>
                </a:solidFill>
              </a:rPr>
              <a:t>ハンドレンジからわかる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6000">
                <a:solidFill>
                  <a:srgbClr val="FFFFFF"/>
                </a:solidFill>
              </a:rPr>
              <a:t>相手のプレイスタイル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次は、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相手のプレイスタイルの種類</a:t>
            </a:r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650000" y="14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{89918975-6EC1-4823-833E-8F1F377DCFD6}</a:tableStyleId>
              </a:tblPr>
              <a:tblGrid>
                <a:gridCol w="1121750"/>
                <a:gridCol w="3809375"/>
                <a:gridCol w="295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</a:rPr>
                        <a:t>種類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概要説明</a:t>
                      </a:r>
                      <a:endParaRPr sz="1700">
                        <a:solidFill>
                          <a:srgbClr val="FFFFFF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具体的なハンドレンジ</a:t>
                      </a:r>
                      <a:endParaRPr sz="1700">
                        <a:solidFill>
                          <a:srgbClr val="FFFFFF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</a:rPr>
                        <a:t>タイト(tight)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タイトにプレーするとは、ゲームに参加する回数が少なく、また早めにフォルードするプレースタイルのことです。</a:t>
                      </a:r>
                      <a:endParaRPr sz="1700">
                        <a:solidFill>
                          <a:srgbClr val="FFFFFF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→</a:t>
                      </a:r>
                      <a:r>
                        <a:rPr b="1" lang="ja" sz="1700" u="sng">
                          <a:solidFill>
                            <a:srgbClr val="FFFFFF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ハンドレンジが狭い。</a:t>
                      </a:r>
                      <a:endParaRPr b="1" sz="1700" u="sng">
                        <a:solidFill>
                          <a:srgbClr val="FFFFFF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AJ+(AJ, AQ, AK, AA)</a:t>
                      </a:r>
                      <a:endParaRPr sz="1700">
                        <a:solidFill>
                          <a:srgbClr val="FFFFFF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</a:rPr>
                        <a:t>ルース(loose)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ルースにプレーするのは、標準より多数のハンドをプレーし、またなかなか降りないことです。</a:t>
                      </a:r>
                      <a:endParaRPr sz="1700">
                        <a:solidFill>
                          <a:srgbClr val="FFFFFF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→</a:t>
                      </a:r>
                      <a:r>
                        <a:rPr b="1" lang="ja" sz="1700" u="sng">
                          <a:solidFill>
                            <a:srgbClr val="FFFFFF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ハンドレンジが広い。</a:t>
                      </a:r>
                      <a:endParaRPr b="1" sz="1700" u="sng">
                        <a:solidFill>
                          <a:srgbClr val="FFFFFF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A2+(A2, A3, A4, A5, A6, A7, A8, A9, AT, AJ, AQ, AK, AA)</a:t>
                      </a:r>
                      <a:endParaRPr sz="1700">
                        <a:solidFill>
                          <a:srgbClr val="FFFFFF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各</a:t>
            </a:r>
            <a:r>
              <a:rPr lang="ja"/>
              <a:t>プレイスタイルの</a:t>
            </a:r>
            <a:r>
              <a:rPr lang="ja"/>
              <a:t>利点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114650" y="4362575"/>
            <a:ext cx="67617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タイトなテーブルではルースに、ルースなテーブルではタイトにプレイすることがコツ</a:t>
            </a:r>
            <a:endParaRPr/>
          </a:p>
        </p:txBody>
      </p:sp>
      <p:cxnSp>
        <p:nvCxnSpPr>
          <p:cNvPr id="123" name="Google Shape;123;p19"/>
          <p:cNvCxnSpPr/>
          <p:nvPr/>
        </p:nvCxnSpPr>
        <p:spPr>
          <a:xfrm>
            <a:off x="4565550" y="1937325"/>
            <a:ext cx="12900" cy="217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 txBox="1"/>
          <p:nvPr/>
        </p:nvSpPr>
        <p:spPr>
          <a:xfrm>
            <a:off x="1511375" y="1455825"/>
            <a:ext cx="163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タイトなテーブル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963650" y="1455825"/>
            <a:ext cx="163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ルース</a:t>
            </a:r>
            <a:r>
              <a:rPr lang="ja">
                <a:solidFill>
                  <a:srgbClr val="FFFFFF"/>
                </a:solidFill>
              </a:rPr>
              <a:t>なテーブル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456675" y="2679525"/>
            <a:ext cx="1895100" cy="69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1140208" y="2595994"/>
            <a:ext cx="404367" cy="575137"/>
            <a:chOff x="719500" y="2072388"/>
            <a:chExt cx="889500" cy="1235525"/>
          </a:xfrm>
        </p:grpSpPr>
        <p:sp>
          <p:nvSpPr>
            <p:cNvPr id="128" name="Google Shape;128;p19"/>
            <p:cNvSpPr/>
            <p:nvPr/>
          </p:nvSpPr>
          <p:spPr>
            <a:xfrm>
              <a:off x="873093" y="2072388"/>
              <a:ext cx="582300" cy="57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 rot="-5400000">
              <a:off x="832900" y="2531813"/>
              <a:ext cx="662700" cy="889500"/>
            </a:xfrm>
            <a:prstGeom prst="flowChartDelay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1721283" y="2199707"/>
            <a:ext cx="404367" cy="575137"/>
            <a:chOff x="719500" y="2072388"/>
            <a:chExt cx="889500" cy="1235525"/>
          </a:xfrm>
        </p:grpSpPr>
        <p:sp>
          <p:nvSpPr>
            <p:cNvPr id="131" name="Google Shape;131;p19"/>
            <p:cNvSpPr/>
            <p:nvPr/>
          </p:nvSpPr>
          <p:spPr>
            <a:xfrm>
              <a:off x="873093" y="2072388"/>
              <a:ext cx="582300" cy="57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 rot="-5400000">
              <a:off x="832900" y="2531813"/>
              <a:ext cx="662700" cy="889500"/>
            </a:xfrm>
            <a:prstGeom prst="flowChartDelay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9"/>
          <p:cNvGrpSpPr/>
          <p:nvPr/>
        </p:nvGrpSpPr>
        <p:grpSpPr>
          <a:xfrm>
            <a:off x="2647758" y="2199707"/>
            <a:ext cx="404367" cy="575137"/>
            <a:chOff x="719500" y="2072388"/>
            <a:chExt cx="889500" cy="1235525"/>
          </a:xfrm>
        </p:grpSpPr>
        <p:sp>
          <p:nvSpPr>
            <p:cNvPr id="134" name="Google Shape;134;p19"/>
            <p:cNvSpPr/>
            <p:nvPr/>
          </p:nvSpPr>
          <p:spPr>
            <a:xfrm>
              <a:off x="873093" y="2072388"/>
              <a:ext cx="582300" cy="57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 rot="-5400000">
              <a:off x="832900" y="2531813"/>
              <a:ext cx="662700" cy="889500"/>
            </a:xfrm>
            <a:prstGeom prst="flowChartDelay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19"/>
          <p:cNvGrpSpPr/>
          <p:nvPr/>
        </p:nvGrpSpPr>
        <p:grpSpPr>
          <a:xfrm>
            <a:off x="3263883" y="2595994"/>
            <a:ext cx="404367" cy="575137"/>
            <a:chOff x="719500" y="2072388"/>
            <a:chExt cx="889500" cy="1235525"/>
          </a:xfrm>
        </p:grpSpPr>
        <p:sp>
          <p:nvSpPr>
            <p:cNvPr id="137" name="Google Shape;137;p19"/>
            <p:cNvSpPr/>
            <p:nvPr/>
          </p:nvSpPr>
          <p:spPr>
            <a:xfrm>
              <a:off x="873093" y="2072388"/>
              <a:ext cx="582300" cy="57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 rot="-5400000">
              <a:off x="832900" y="2531813"/>
              <a:ext cx="662700" cy="889500"/>
            </a:xfrm>
            <a:prstGeom prst="flowChartDelay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/>
        </p:nvSpPr>
        <p:spPr>
          <a:xfrm>
            <a:off x="2536366" y="2492648"/>
            <a:ext cx="618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タイト</a:t>
            </a:r>
            <a:endParaRPr sz="1000"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2125645" y="3037219"/>
            <a:ext cx="404367" cy="575137"/>
            <a:chOff x="719500" y="2072388"/>
            <a:chExt cx="889500" cy="1235525"/>
          </a:xfrm>
        </p:grpSpPr>
        <p:sp>
          <p:nvSpPr>
            <p:cNvPr id="141" name="Google Shape;141;p19"/>
            <p:cNvSpPr/>
            <p:nvPr/>
          </p:nvSpPr>
          <p:spPr>
            <a:xfrm>
              <a:off x="873093" y="2072388"/>
              <a:ext cx="582300" cy="572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 rot="-5400000">
              <a:off x="832900" y="2531813"/>
              <a:ext cx="662700" cy="889500"/>
            </a:xfrm>
            <a:prstGeom prst="flowChartDelay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9"/>
          <p:cNvSpPr/>
          <p:nvPr/>
        </p:nvSpPr>
        <p:spPr>
          <a:xfrm>
            <a:off x="1211750" y="1937325"/>
            <a:ext cx="618900" cy="262500"/>
          </a:xfrm>
          <a:prstGeom prst="wedgeRectCallout">
            <a:avLst>
              <a:gd fmla="val 28560" name="adj1"/>
              <a:gd fmla="val 10872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フォールド</a:t>
            </a:r>
            <a:endParaRPr sz="800"/>
          </a:p>
        </p:txBody>
      </p:sp>
      <p:sp>
        <p:nvSpPr>
          <p:cNvPr id="144" name="Google Shape;144;p19"/>
          <p:cNvSpPr txBox="1"/>
          <p:nvPr/>
        </p:nvSpPr>
        <p:spPr>
          <a:xfrm>
            <a:off x="1609075" y="2453975"/>
            <a:ext cx="618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タイト</a:t>
            </a:r>
            <a:endParaRPr sz="1000"/>
          </a:p>
        </p:txBody>
      </p:sp>
      <p:sp>
        <p:nvSpPr>
          <p:cNvPr id="145" name="Google Shape;145;p19"/>
          <p:cNvSpPr txBox="1"/>
          <p:nvPr/>
        </p:nvSpPr>
        <p:spPr>
          <a:xfrm>
            <a:off x="3145966" y="2873648"/>
            <a:ext cx="618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タイト</a:t>
            </a:r>
            <a:endParaRPr sz="1000"/>
          </a:p>
        </p:txBody>
      </p:sp>
      <p:sp>
        <p:nvSpPr>
          <p:cNvPr id="146" name="Google Shape;146;p19"/>
          <p:cNvSpPr txBox="1"/>
          <p:nvPr/>
        </p:nvSpPr>
        <p:spPr>
          <a:xfrm>
            <a:off x="1038148" y="2873648"/>
            <a:ext cx="618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タイト</a:t>
            </a:r>
            <a:endParaRPr sz="1000"/>
          </a:p>
        </p:txBody>
      </p:sp>
      <p:sp>
        <p:nvSpPr>
          <p:cNvPr id="147" name="Google Shape;147;p19"/>
          <p:cNvSpPr txBox="1"/>
          <p:nvPr/>
        </p:nvSpPr>
        <p:spPr>
          <a:xfrm>
            <a:off x="2053384" y="3317957"/>
            <a:ext cx="618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ルース</a:t>
            </a:r>
            <a:endParaRPr sz="1000"/>
          </a:p>
        </p:txBody>
      </p:sp>
      <p:sp>
        <p:nvSpPr>
          <p:cNvPr id="148" name="Google Shape;148;p19"/>
          <p:cNvSpPr/>
          <p:nvPr/>
        </p:nvSpPr>
        <p:spPr>
          <a:xfrm>
            <a:off x="2125650" y="1896225"/>
            <a:ext cx="618900" cy="262500"/>
          </a:xfrm>
          <a:prstGeom prst="wedgeRectCallout">
            <a:avLst>
              <a:gd fmla="val 28560" name="adj1"/>
              <a:gd fmla="val 10872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フォールド</a:t>
            </a:r>
            <a:endParaRPr sz="800"/>
          </a:p>
        </p:txBody>
      </p:sp>
      <p:sp>
        <p:nvSpPr>
          <p:cNvPr id="149" name="Google Shape;149;p19"/>
          <p:cNvSpPr/>
          <p:nvPr/>
        </p:nvSpPr>
        <p:spPr>
          <a:xfrm>
            <a:off x="681775" y="2356025"/>
            <a:ext cx="618900" cy="262500"/>
          </a:xfrm>
          <a:prstGeom prst="wedgeRectCallout">
            <a:avLst>
              <a:gd fmla="val 28560" name="adj1"/>
              <a:gd fmla="val 10872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フォールド</a:t>
            </a:r>
            <a:endParaRPr sz="800"/>
          </a:p>
        </p:txBody>
      </p:sp>
      <p:sp>
        <p:nvSpPr>
          <p:cNvPr id="150" name="Google Shape;150;p19"/>
          <p:cNvSpPr/>
          <p:nvPr/>
        </p:nvSpPr>
        <p:spPr>
          <a:xfrm>
            <a:off x="3263875" y="2185750"/>
            <a:ext cx="1209600" cy="262500"/>
          </a:xfrm>
          <a:prstGeom prst="wedgeRectCallout">
            <a:avLst>
              <a:gd fmla="val -29954" name="adj1"/>
              <a:gd fmla="val 139133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オールイン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(Aポケット、ワンペア)</a:t>
            </a:r>
            <a:endParaRPr sz="800"/>
          </a:p>
        </p:txBody>
      </p:sp>
      <p:sp>
        <p:nvSpPr>
          <p:cNvPr id="151" name="Google Shape;151;p19"/>
          <p:cNvSpPr/>
          <p:nvPr/>
        </p:nvSpPr>
        <p:spPr>
          <a:xfrm>
            <a:off x="2458700" y="3595925"/>
            <a:ext cx="1209600" cy="262500"/>
          </a:xfrm>
          <a:prstGeom prst="wedgeRectCallout">
            <a:avLst>
              <a:gd fmla="val -36923" name="adj1"/>
              <a:gd fmla="val -128324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オールイン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(6ハイ</a:t>
            </a:r>
            <a:r>
              <a:rPr lang="ja" sz="800"/>
              <a:t>のストレート)</a:t>
            </a:r>
            <a:endParaRPr sz="800"/>
          </a:p>
        </p:txBody>
      </p:sp>
      <p:sp>
        <p:nvSpPr>
          <p:cNvPr id="152" name="Google Shape;152;p19"/>
          <p:cNvSpPr/>
          <p:nvPr/>
        </p:nvSpPr>
        <p:spPr>
          <a:xfrm>
            <a:off x="5723875" y="2679525"/>
            <a:ext cx="1895100" cy="69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5407408" y="2595994"/>
            <a:ext cx="404367" cy="575137"/>
            <a:chOff x="719500" y="2072388"/>
            <a:chExt cx="889500" cy="1235525"/>
          </a:xfrm>
        </p:grpSpPr>
        <p:sp>
          <p:nvSpPr>
            <p:cNvPr id="154" name="Google Shape;154;p19"/>
            <p:cNvSpPr/>
            <p:nvPr/>
          </p:nvSpPr>
          <p:spPr>
            <a:xfrm>
              <a:off x="873093" y="2072388"/>
              <a:ext cx="582300" cy="57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 rot="-5400000">
              <a:off x="832900" y="2531813"/>
              <a:ext cx="662700" cy="889500"/>
            </a:xfrm>
            <a:prstGeom prst="flowChartDelay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5988483" y="2199707"/>
            <a:ext cx="404367" cy="575137"/>
            <a:chOff x="719500" y="2072388"/>
            <a:chExt cx="889500" cy="1235525"/>
          </a:xfrm>
        </p:grpSpPr>
        <p:sp>
          <p:nvSpPr>
            <p:cNvPr id="157" name="Google Shape;157;p19"/>
            <p:cNvSpPr/>
            <p:nvPr/>
          </p:nvSpPr>
          <p:spPr>
            <a:xfrm>
              <a:off x="873093" y="2072388"/>
              <a:ext cx="582300" cy="57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 rot="-5400000">
              <a:off x="832900" y="2531813"/>
              <a:ext cx="662700" cy="889500"/>
            </a:xfrm>
            <a:prstGeom prst="flowChartDelay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6914958" y="2199707"/>
            <a:ext cx="404367" cy="575137"/>
            <a:chOff x="719500" y="2072388"/>
            <a:chExt cx="889500" cy="1235525"/>
          </a:xfrm>
        </p:grpSpPr>
        <p:sp>
          <p:nvSpPr>
            <p:cNvPr id="160" name="Google Shape;160;p19"/>
            <p:cNvSpPr/>
            <p:nvPr/>
          </p:nvSpPr>
          <p:spPr>
            <a:xfrm>
              <a:off x="873093" y="2072388"/>
              <a:ext cx="582300" cy="57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rot="-5400000">
              <a:off x="832900" y="2531813"/>
              <a:ext cx="662700" cy="889500"/>
            </a:xfrm>
            <a:prstGeom prst="flowChartDelay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9"/>
          <p:cNvGrpSpPr/>
          <p:nvPr/>
        </p:nvGrpSpPr>
        <p:grpSpPr>
          <a:xfrm>
            <a:off x="7531083" y="2595994"/>
            <a:ext cx="404367" cy="575137"/>
            <a:chOff x="719500" y="2072388"/>
            <a:chExt cx="889500" cy="1235525"/>
          </a:xfrm>
        </p:grpSpPr>
        <p:sp>
          <p:nvSpPr>
            <p:cNvPr id="163" name="Google Shape;163;p19"/>
            <p:cNvSpPr/>
            <p:nvPr/>
          </p:nvSpPr>
          <p:spPr>
            <a:xfrm>
              <a:off x="873093" y="2072388"/>
              <a:ext cx="582300" cy="57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 rot="-5400000">
              <a:off x="832900" y="2531813"/>
              <a:ext cx="662700" cy="889500"/>
            </a:xfrm>
            <a:prstGeom prst="flowChartDelay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9"/>
          <p:cNvGrpSpPr/>
          <p:nvPr/>
        </p:nvGrpSpPr>
        <p:grpSpPr>
          <a:xfrm>
            <a:off x="6392845" y="3037219"/>
            <a:ext cx="404367" cy="575137"/>
            <a:chOff x="719500" y="2072388"/>
            <a:chExt cx="889500" cy="1235525"/>
          </a:xfrm>
        </p:grpSpPr>
        <p:sp>
          <p:nvSpPr>
            <p:cNvPr id="166" name="Google Shape;166;p19"/>
            <p:cNvSpPr/>
            <p:nvPr/>
          </p:nvSpPr>
          <p:spPr>
            <a:xfrm>
              <a:off x="873093" y="2072388"/>
              <a:ext cx="582300" cy="572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 rot="-5400000">
              <a:off x="832900" y="2531813"/>
              <a:ext cx="662700" cy="889500"/>
            </a:xfrm>
            <a:prstGeom prst="flowChartDelay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9"/>
          <p:cNvSpPr/>
          <p:nvPr/>
        </p:nvSpPr>
        <p:spPr>
          <a:xfrm>
            <a:off x="5478950" y="1937325"/>
            <a:ext cx="618900" cy="262500"/>
          </a:xfrm>
          <a:prstGeom prst="wedgeRectCallout">
            <a:avLst>
              <a:gd fmla="val 28560" name="adj1"/>
              <a:gd fmla="val 10872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コール</a:t>
            </a:r>
            <a:endParaRPr sz="800"/>
          </a:p>
        </p:txBody>
      </p:sp>
      <p:sp>
        <p:nvSpPr>
          <p:cNvPr id="169" name="Google Shape;169;p19"/>
          <p:cNvSpPr txBox="1"/>
          <p:nvPr/>
        </p:nvSpPr>
        <p:spPr>
          <a:xfrm>
            <a:off x="5292457" y="2873648"/>
            <a:ext cx="618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ルース</a:t>
            </a:r>
            <a:endParaRPr sz="1000"/>
          </a:p>
        </p:txBody>
      </p:sp>
      <p:sp>
        <p:nvSpPr>
          <p:cNvPr id="170" name="Google Shape;170;p19"/>
          <p:cNvSpPr txBox="1"/>
          <p:nvPr/>
        </p:nvSpPr>
        <p:spPr>
          <a:xfrm>
            <a:off x="6359257" y="3317957"/>
            <a:ext cx="618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タイト</a:t>
            </a:r>
            <a:endParaRPr sz="1000"/>
          </a:p>
        </p:txBody>
      </p:sp>
      <p:sp>
        <p:nvSpPr>
          <p:cNvPr id="171" name="Google Shape;171;p19"/>
          <p:cNvSpPr/>
          <p:nvPr/>
        </p:nvSpPr>
        <p:spPr>
          <a:xfrm>
            <a:off x="6392850" y="1896225"/>
            <a:ext cx="618900" cy="262500"/>
          </a:xfrm>
          <a:prstGeom prst="wedgeRectCallout">
            <a:avLst>
              <a:gd fmla="val 28560" name="adj1"/>
              <a:gd fmla="val 10872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コール</a:t>
            </a:r>
            <a:endParaRPr sz="800"/>
          </a:p>
        </p:txBody>
      </p:sp>
      <p:sp>
        <p:nvSpPr>
          <p:cNvPr id="172" name="Google Shape;172;p19"/>
          <p:cNvSpPr/>
          <p:nvPr/>
        </p:nvSpPr>
        <p:spPr>
          <a:xfrm>
            <a:off x="4948975" y="2356025"/>
            <a:ext cx="618900" cy="262500"/>
          </a:xfrm>
          <a:prstGeom prst="wedgeRectCallout">
            <a:avLst>
              <a:gd fmla="val 28560" name="adj1"/>
              <a:gd fmla="val 10872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コール</a:t>
            </a:r>
            <a:endParaRPr sz="800"/>
          </a:p>
        </p:txBody>
      </p:sp>
      <p:sp>
        <p:nvSpPr>
          <p:cNvPr id="173" name="Google Shape;173;p19"/>
          <p:cNvSpPr/>
          <p:nvPr/>
        </p:nvSpPr>
        <p:spPr>
          <a:xfrm>
            <a:off x="7531075" y="2230150"/>
            <a:ext cx="862500" cy="365700"/>
          </a:xfrm>
          <a:prstGeom prst="wedgeRectCallout">
            <a:avLst>
              <a:gd fmla="val 5841" name="adj1"/>
              <a:gd fmla="val 107143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オールイン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(ブラフ)</a:t>
            </a:r>
            <a:endParaRPr sz="800"/>
          </a:p>
        </p:txBody>
      </p:sp>
      <p:sp>
        <p:nvSpPr>
          <p:cNvPr id="174" name="Google Shape;174;p19"/>
          <p:cNvSpPr txBox="1"/>
          <p:nvPr/>
        </p:nvSpPr>
        <p:spPr>
          <a:xfrm>
            <a:off x="7413166" y="2886539"/>
            <a:ext cx="618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ルース</a:t>
            </a:r>
            <a:endParaRPr sz="1000"/>
          </a:p>
        </p:txBody>
      </p:sp>
      <p:sp>
        <p:nvSpPr>
          <p:cNvPr id="175" name="Google Shape;175;p19"/>
          <p:cNvSpPr txBox="1"/>
          <p:nvPr/>
        </p:nvSpPr>
        <p:spPr>
          <a:xfrm>
            <a:off x="5876275" y="2479757"/>
            <a:ext cx="618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ルース</a:t>
            </a:r>
            <a:endParaRPr sz="1000"/>
          </a:p>
        </p:txBody>
      </p:sp>
      <p:sp>
        <p:nvSpPr>
          <p:cNvPr id="176" name="Google Shape;176;p19"/>
          <p:cNvSpPr txBox="1"/>
          <p:nvPr/>
        </p:nvSpPr>
        <p:spPr>
          <a:xfrm>
            <a:off x="6803566" y="2479757"/>
            <a:ext cx="618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ルース</a:t>
            </a:r>
            <a:endParaRPr sz="1000"/>
          </a:p>
        </p:txBody>
      </p:sp>
      <p:sp>
        <p:nvSpPr>
          <p:cNvPr id="177" name="Google Shape;177;p19"/>
          <p:cNvSpPr/>
          <p:nvPr/>
        </p:nvSpPr>
        <p:spPr>
          <a:xfrm>
            <a:off x="6914950" y="3437450"/>
            <a:ext cx="1209600" cy="262500"/>
          </a:xfrm>
          <a:prstGeom prst="wedgeRectCallout">
            <a:avLst>
              <a:gd fmla="val -61036" name="adj1"/>
              <a:gd fmla="val -89033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オールイン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(Aポケット・フルハウス)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11700" y="1017731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600">
                <a:solidFill>
                  <a:srgbClr val="FFFFFF"/>
                </a:solidFill>
              </a:rPr>
              <a:t>スターティング</a:t>
            </a:r>
            <a:endParaRPr sz="7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7600">
                <a:solidFill>
                  <a:srgbClr val="FFFFFF"/>
                </a:solidFill>
              </a:rPr>
              <a:t>ハンドの勝率</a:t>
            </a:r>
            <a:endParaRPr sz="7600">
              <a:solidFill>
                <a:srgbClr val="FFFFFF"/>
              </a:solidFill>
            </a:endParaRPr>
          </a:p>
        </p:txBody>
      </p:sp>
      <p:sp>
        <p:nvSpPr>
          <p:cNvPr id="183" name="Google Shape;18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次は、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スターティングハンドの勝率  (VSランダムハンド)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00" y="1623175"/>
            <a:ext cx="3695399" cy="313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1"/>
          <p:cNvCxnSpPr/>
          <p:nvPr/>
        </p:nvCxnSpPr>
        <p:spPr>
          <a:xfrm>
            <a:off x="747675" y="1535175"/>
            <a:ext cx="3660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1"/>
          <p:cNvSpPr/>
          <p:nvPr/>
        </p:nvSpPr>
        <p:spPr>
          <a:xfrm>
            <a:off x="747675" y="1288875"/>
            <a:ext cx="3660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VSランダムハンド時の勝率表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2" name="Google Shape;192;p21"/>
          <p:cNvCxnSpPr/>
          <p:nvPr/>
        </p:nvCxnSpPr>
        <p:spPr>
          <a:xfrm>
            <a:off x="4754475" y="1535175"/>
            <a:ext cx="3660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1"/>
          <p:cNvSpPr/>
          <p:nvPr/>
        </p:nvSpPr>
        <p:spPr>
          <a:xfrm>
            <a:off x="4754475" y="1288875"/>
            <a:ext cx="3660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勝率表の</a:t>
            </a:r>
            <a:r>
              <a:rPr lang="ja">
                <a:solidFill>
                  <a:srgbClr val="FFFFFF"/>
                </a:solidFill>
              </a:rPr>
              <a:t>特徴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4" name="Google Shape;194;p21"/>
          <p:cNvCxnSpPr/>
          <p:nvPr/>
        </p:nvCxnSpPr>
        <p:spPr>
          <a:xfrm>
            <a:off x="4602075" y="1412025"/>
            <a:ext cx="0" cy="3383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1"/>
          <p:cNvSpPr/>
          <p:nvPr/>
        </p:nvSpPr>
        <p:spPr>
          <a:xfrm>
            <a:off x="4906875" y="1586500"/>
            <a:ext cx="36609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・ポケットは強い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・左上に行くほど強くなる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・A6とA5はスーテッドもオフスートも同じ勝率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・同じハンドでもスーテッドとオフスートでは約3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  ％スーテッドハンドが上昇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" name="Google Shape;196;p21"/>
          <p:cNvSpPr/>
          <p:nvPr/>
        </p:nvSpPr>
        <p:spPr>
          <a:xfrm rot="10800000">
            <a:off x="5370825" y="3088575"/>
            <a:ext cx="2733000" cy="335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5046375" y="3570800"/>
            <a:ext cx="3381900" cy="90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全部覚えるのではなく、ざっくりとどんな勝率同士が勝負し合っているのか把握しておく。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52850" y="4845825"/>
            <a:ext cx="3660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o: Off-suit  s: Suited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