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91C499-4C4E-4469-A85C-F3150C4C5A76}">
  <a:tblStyle styleId="{0691C499-4C4E-4469-A85C-F3150C4C5A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e96c67e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7e96c67e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e96c67e3_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e96c67e3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e96c67e3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7e96c67e3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7e96c67e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7e96c67e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e96c67e3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e96c67e3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7e96c67e3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7e96c67e3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7e96c67e3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7e96c67e3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7e96c67e3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7e96c67e3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7e96c67e3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7e96c67e3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7e96c67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7e96c67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114d9cc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114d9cc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e96c67e3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e96c67e3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e96c67e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e96c67e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e96c67e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e96c67e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7e96c67e3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7e96c67e3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e96c67e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e96c67e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e96c67e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e96c67e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22.jpg"/><Relationship Id="rId5" Type="http://schemas.openxmlformats.org/officeDocument/2006/relationships/image" Target="../media/image21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jpg"/><Relationship Id="rId10" Type="http://schemas.openxmlformats.org/officeDocument/2006/relationships/image" Target="../media/image37.jpg"/><Relationship Id="rId13" Type="http://schemas.openxmlformats.org/officeDocument/2006/relationships/image" Target="../media/image33.jpg"/><Relationship Id="rId1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22.jpg"/><Relationship Id="rId9" Type="http://schemas.openxmlformats.org/officeDocument/2006/relationships/image" Target="../media/image34.jpg"/><Relationship Id="rId5" Type="http://schemas.openxmlformats.org/officeDocument/2006/relationships/image" Target="../media/image21.jpg"/><Relationship Id="rId6" Type="http://schemas.openxmlformats.org/officeDocument/2006/relationships/image" Target="../media/image23.jpg"/><Relationship Id="rId7" Type="http://schemas.openxmlformats.org/officeDocument/2006/relationships/image" Target="../media/image31.jpg"/><Relationship Id="rId8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42.jpg"/><Relationship Id="rId5" Type="http://schemas.openxmlformats.org/officeDocument/2006/relationships/image" Target="../media/image38.jpg"/><Relationship Id="rId6" Type="http://schemas.openxmlformats.org/officeDocument/2006/relationships/image" Target="../media/image39.jpg"/><Relationship Id="rId7" Type="http://schemas.openxmlformats.org/officeDocument/2006/relationships/image" Target="../media/image40.jp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2.jpg"/><Relationship Id="rId22" Type="http://schemas.openxmlformats.org/officeDocument/2006/relationships/image" Target="../media/image58.jpg"/><Relationship Id="rId21" Type="http://schemas.openxmlformats.org/officeDocument/2006/relationships/image" Target="../media/image54.jpg"/><Relationship Id="rId24" Type="http://schemas.openxmlformats.org/officeDocument/2006/relationships/image" Target="../media/image51.jpg"/><Relationship Id="rId23" Type="http://schemas.openxmlformats.org/officeDocument/2006/relationships/image" Target="../media/image53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23.jpg"/><Relationship Id="rId9" Type="http://schemas.openxmlformats.org/officeDocument/2006/relationships/image" Target="../media/image42.jpg"/><Relationship Id="rId26" Type="http://schemas.openxmlformats.org/officeDocument/2006/relationships/image" Target="../media/image57.jpg"/><Relationship Id="rId25" Type="http://schemas.openxmlformats.org/officeDocument/2006/relationships/image" Target="../media/image55.jpg"/><Relationship Id="rId28" Type="http://schemas.openxmlformats.org/officeDocument/2006/relationships/image" Target="../media/image60.jpg"/><Relationship Id="rId27" Type="http://schemas.openxmlformats.org/officeDocument/2006/relationships/image" Target="../media/image59.jpg"/><Relationship Id="rId5" Type="http://schemas.openxmlformats.org/officeDocument/2006/relationships/image" Target="../media/image1.jpg"/><Relationship Id="rId6" Type="http://schemas.openxmlformats.org/officeDocument/2006/relationships/image" Target="../media/image41.jpg"/><Relationship Id="rId7" Type="http://schemas.openxmlformats.org/officeDocument/2006/relationships/image" Target="../media/image45.jpg"/><Relationship Id="rId8" Type="http://schemas.openxmlformats.org/officeDocument/2006/relationships/image" Target="../media/image43.jpg"/><Relationship Id="rId11" Type="http://schemas.openxmlformats.org/officeDocument/2006/relationships/image" Target="../media/image39.jpg"/><Relationship Id="rId10" Type="http://schemas.openxmlformats.org/officeDocument/2006/relationships/image" Target="../media/image38.jpg"/><Relationship Id="rId13" Type="http://schemas.openxmlformats.org/officeDocument/2006/relationships/image" Target="../media/image44.jpg"/><Relationship Id="rId12" Type="http://schemas.openxmlformats.org/officeDocument/2006/relationships/image" Target="../media/image40.jpg"/><Relationship Id="rId15" Type="http://schemas.openxmlformats.org/officeDocument/2006/relationships/image" Target="../media/image46.jpg"/><Relationship Id="rId14" Type="http://schemas.openxmlformats.org/officeDocument/2006/relationships/image" Target="../media/image48.jpg"/><Relationship Id="rId17" Type="http://schemas.openxmlformats.org/officeDocument/2006/relationships/image" Target="../media/image49.jpg"/><Relationship Id="rId16" Type="http://schemas.openxmlformats.org/officeDocument/2006/relationships/image" Target="../media/image47.jpg"/><Relationship Id="rId19" Type="http://schemas.openxmlformats.org/officeDocument/2006/relationships/image" Target="../media/image56.jpg"/><Relationship Id="rId18" Type="http://schemas.openxmlformats.org/officeDocument/2006/relationships/image" Target="../media/image5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1" Type="http://schemas.openxmlformats.org/officeDocument/2006/relationships/image" Target="../media/image2.jpg"/><Relationship Id="rId10" Type="http://schemas.openxmlformats.org/officeDocument/2006/relationships/image" Target="../media/image8.jpg"/><Relationship Id="rId9" Type="http://schemas.openxmlformats.org/officeDocument/2006/relationships/image" Target="../media/image7.jpg"/><Relationship Id="rId5" Type="http://schemas.openxmlformats.org/officeDocument/2006/relationships/image" Target="../media/image9.jpg"/><Relationship Id="rId6" Type="http://schemas.openxmlformats.org/officeDocument/2006/relationships/image" Target="../media/image4.jpg"/><Relationship Id="rId7" Type="http://schemas.openxmlformats.org/officeDocument/2006/relationships/image" Target="../media/image1.jpg"/><Relationship Id="rId8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jpg"/><Relationship Id="rId10" Type="http://schemas.openxmlformats.org/officeDocument/2006/relationships/image" Target="../media/image19.jpg"/><Relationship Id="rId13" Type="http://schemas.openxmlformats.org/officeDocument/2006/relationships/image" Target="../media/image16.jp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9" Type="http://schemas.openxmlformats.org/officeDocument/2006/relationships/image" Target="../media/image13.jpg"/><Relationship Id="rId15" Type="http://schemas.openxmlformats.org/officeDocument/2006/relationships/image" Target="../media/image18.jpg"/><Relationship Id="rId14" Type="http://schemas.openxmlformats.org/officeDocument/2006/relationships/image" Target="../media/image14.jpg"/><Relationship Id="rId5" Type="http://schemas.openxmlformats.org/officeDocument/2006/relationships/image" Target="../media/image10.jpg"/><Relationship Id="rId6" Type="http://schemas.openxmlformats.org/officeDocument/2006/relationships/image" Target="../media/image9.jpg"/><Relationship Id="rId7" Type="http://schemas.openxmlformats.org/officeDocument/2006/relationships/image" Target="../media/image11.jpg"/><Relationship Id="rId8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5" Type="http://schemas.openxmlformats.org/officeDocument/2006/relationships/image" Target="../media/image22.jpg"/><Relationship Id="rId6" Type="http://schemas.openxmlformats.org/officeDocument/2006/relationships/image" Target="../media/image21.jpg"/><Relationship Id="rId7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jpg"/><Relationship Id="rId10" Type="http://schemas.openxmlformats.org/officeDocument/2006/relationships/image" Target="../media/image4.jpg"/><Relationship Id="rId13" Type="http://schemas.openxmlformats.org/officeDocument/2006/relationships/image" Target="../media/image27.jpg"/><Relationship Id="rId12" Type="http://schemas.openxmlformats.org/officeDocument/2006/relationships/image" Target="../media/image24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1.jpg"/><Relationship Id="rId9" Type="http://schemas.openxmlformats.org/officeDocument/2006/relationships/image" Target="../media/image23.jpg"/><Relationship Id="rId15" Type="http://schemas.openxmlformats.org/officeDocument/2006/relationships/image" Target="../media/image28.jpg"/><Relationship Id="rId14" Type="http://schemas.openxmlformats.org/officeDocument/2006/relationships/image" Target="../media/image25.jpg"/><Relationship Id="rId16" Type="http://schemas.openxmlformats.org/officeDocument/2006/relationships/image" Target="../media/image30.jpg"/><Relationship Id="rId5" Type="http://schemas.openxmlformats.org/officeDocument/2006/relationships/image" Target="../media/image22.jpg"/><Relationship Id="rId6" Type="http://schemas.openxmlformats.org/officeDocument/2006/relationships/image" Target="../media/image21.jpg"/><Relationship Id="rId7" Type="http://schemas.openxmlformats.org/officeDocument/2006/relationships/image" Target="../media/image20.jpg"/><Relationship Id="rId8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アウツのお勉強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テキサス・ホールデム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(演習)この場合のアウツは何枚？</a:t>
            </a:r>
            <a:endParaRPr/>
          </a:p>
        </p:txBody>
      </p:sp>
      <p:graphicFrame>
        <p:nvGraphicFramePr>
          <p:cNvPr id="155" name="Google Shape;155;p22"/>
          <p:cNvGraphicFramePr/>
          <p:nvPr/>
        </p:nvGraphicFramePr>
        <p:xfrm>
          <a:off x="876300" y="1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2175"/>
                <a:gridCol w="3013525"/>
                <a:gridCol w="1916900"/>
              </a:tblGrid>
              <a:tr h="4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6500">
                          <a:solidFill>
                            <a:srgbClr val="FFFFFF"/>
                          </a:solidFill>
                        </a:rPr>
                        <a:t>？</a:t>
                      </a:r>
                      <a:endParaRPr sz="6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272" y="2806736"/>
            <a:ext cx="806050" cy="117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224" y="2806723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4142" y="2806723"/>
            <a:ext cx="806050" cy="117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3118" y="2800979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7028" y="2806723"/>
            <a:ext cx="806050" cy="1172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(解答)ツー・オーバーのアウツは</a:t>
            </a:r>
            <a:r>
              <a:rPr b="1" lang="ja" u="sng"/>
              <a:t>6枚</a:t>
            </a:r>
            <a:endParaRPr b="1" u="sng"/>
          </a:p>
        </p:txBody>
      </p:sp>
      <p:graphicFrame>
        <p:nvGraphicFramePr>
          <p:cNvPr id="166" name="Google Shape;166;p23"/>
          <p:cNvGraphicFramePr/>
          <p:nvPr/>
        </p:nvGraphicFramePr>
        <p:xfrm>
          <a:off x="876300" y="1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2175"/>
                <a:gridCol w="3013525"/>
                <a:gridCol w="1916900"/>
              </a:tblGrid>
              <a:tr h="4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272" y="2806736"/>
            <a:ext cx="806050" cy="117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224" y="2806723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4142" y="2806723"/>
            <a:ext cx="806050" cy="117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5584" y="3459454"/>
            <a:ext cx="366401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3118" y="2800979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07028" y="2806723"/>
            <a:ext cx="806050" cy="117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5211" y="2800971"/>
            <a:ext cx="366400" cy="53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45681" y="2806722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75656" y="2800971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45675" y="3459447"/>
            <a:ext cx="366400" cy="53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284657" y="3459447"/>
            <a:ext cx="366400" cy="533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(演習)この場合のアウツは何枚？</a:t>
            </a:r>
            <a:endParaRPr/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641150" y="10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4350"/>
                <a:gridCol w="3016200"/>
                <a:gridCol w="2271075"/>
              </a:tblGrid>
              <a:tr h="5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20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6200">
                          <a:solidFill>
                            <a:srgbClr val="FFFFFF"/>
                          </a:solidFill>
                        </a:rPr>
                        <a:t>？</a:t>
                      </a:r>
                      <a:endParaRPr sz="6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926" y="2578100"/>
            <a:ext cx="806050" cy="117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502" y="2573824"/>
            <a:ext cx="806050" cy="11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050" y="2587800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9330" y="2578102"/>
            <a:ext cx="806050" cy="117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2248" y="2573823"/>
            <a:ext cx="806050" cy="117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(解答</a:t>
            </a:r>
            <a:r>
              <a:rPr lang="ja" sz="1900"/>
              <a:t>)オープンエンド・ストレート</a:t>
            </a:r>
            <a:r>
              <a:rPr lang="ja" sz="1900"/>
              <a:t>フラッシュ</a:t>
            </a:r>
            <a:r>
              <a:rPr lang="ja" sz="1900"/>
              <a:t>ドロー＋</a:t>
            </a:r>
            <a:r>
              <a:rPr lang="ja" sz="1900"/>
              <a:t>ツーオーバー</a:t>
            </a:r>
            <a:r>
              <a:rPr lang="ja" sz="1900"/>
              <a:t>のアウツは</a:t>
            </a:r>
            <a:r>
              <a:rPr b="1" lang="ja" sz="1900" u="sng"/>
              <a:t>21</a:t>
            </a:r>
            <a:r>
              <a:rPr b="1" lang="ja" sz="1900" u="sng"/>
              <a:t>枚</a:t>
            </a:r>
            <a:endParaRPr b="1" sz="1900" u="sng"/>
          </a:p>
        </p:txBody>
      </p:sp>
      <p:graphicFrame>
        <p:nvGraphicFramePr>
          <p:cNvPr id="194" name="Google Shape;194;p25"/>
          <p:cNvGraphicFramePr/>
          <p:nvPr/>
        </p:nvGraphicFramePr>
        <p:xfrm>
          <a:off x="641150" y="108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4350"/>
                <a:gridCol w="3016200"/>
                <a:gridCol w="2271075"/>
              </a:tblGrid>
              <a:tr h="5262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203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95" name="Google Shape;1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926" y="2578100"/>
            <a:ext cx="806050" cy="117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475" y="1739924"/>
            <a:ext cx="366401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6075" y="4169773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6075" y="1735625"/>
            <a:ext cx="366400" cy="53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70475" y="1739924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5554" y="1739925"/>
            <a:ext cx="366400" cy="53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3502" y="2573824"/>
            <a:ext cx="806050" cy="117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86050" y="2587800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89330" y="2578102"/>
            <a:ext cx="806050" cy="117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72248" y="2573823"/>
            <a:ext cx="806050" cy="117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83475" y="2344176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17800" y="2344177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52125" y="2344177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535550" y="2344177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83475" y="2948415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617800" y="2952715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052125" y="2948425"/>
            <a:ext cx="366400" cy="53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35550" y="2948425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183475" y="3552646"/>
            <a:ext cx="366400" cy="533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6617800" y="3561240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7052125" y="3552640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7535546" y="3552672"/>
            <a:ext cx="366400" cy="53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183475" y="4156874"/>
            <a:ext cx="366400" cy="533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7068675" y="4156880"/>
            <a:ext cx="366400" cy="53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537384" y="4156929"/>
            <a:ext cx="366400" cy="533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7979966" y="4156876"/>
            <a:ext cx="366400" cy="5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コンテンツ</a:t>
            </a:r>
            <a:endParaRPr/>
          </a:p>
        </p:txBody>
      </p:sp>
      <p:graphicFrame>
        <p:nvGraphicFramePr>
          <p:cNvPr id="226" name="Google Shape;226;p2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686225"/>
                <a:gridCol w="772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1.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アウツとは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2.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アウツの数え方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/>
                        <a:t>3.</a:t>
                      </a:r>
                      <a:endParaRPr sz="3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/>
                        <a:t>アウツを使った勝率の計算法</a:t>
                      </a:r>
                      <a:endParaRPr sz="3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3</a:t>
            </a:r>
            <a:r>
              <a:rPr lang="ja" sz="1900"/>
              <a:t>．アウツを</a:t>
            </a:r>
            <a:r>
              <a:rPr lang="ja" sz="1900"/>
              <a:t>使った勝率の計算法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勝率の計算方法①　シンプルに計算</a:t>
            </a:r>
            <a:endParaRPr b="1" u="sng"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＜見ているカード＞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・フロップ3枚＋自分のハンド2枚＝</a:t>
            </a:r>
            <a:r>
              <a:rPr b="1" lang="ja" sz="2000" u="sng">
                <a:solidFill>
                  <a:srgbClr val="FFFFFF"/>
                </a:solidFill>
              </a:rPr>
              <a:t>5枚</a:t>
            </a:r>
            <a:endParaRPr b="1"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＜見えていないカード＞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・52枚ー5枚＝</a:t>
            </a:r>
            <a:r>
              <a:rPr b="1" lang="ja" sz="2000" u="sng">
                <a:solidFill>
                  <a:srgbClr val="FFFFFF"/>
                </a:solidFill>
              </a:rPr>
              <a:t>47枚</a:t>
            </a:r>
            <a:endParaRPr b="1"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＜アウツ8枚の場合の勝率＞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・ターンでアウツを引ける確率は、8/47=0.17⇛</a:t>
            </a:r>
            <a:r>
              <a:rPr b="1" lang="ja" sz="2000" u="sng">
                <a:solidFill>
                  <a:srgbClr val="FFFFFF"/>
                </a:solidFill>
              </a:rPr>
              <a:t>17%</a:t>
            </a:r>
            <a:endParaRPr b="1" sz="2000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・リバーまでにアウツを引ける確率は、さらに倍にする</a:t>
            </a:r>
            <a:endParaRPr b="1" sz="20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3．アウツを使った勝率の計算法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勝率の計算方法②　2</a:t>
            </a:r>
            <a:r>
              <a:rPr lang="ja"/>
              <a:t>倍と4倍の法則</a:t>
            </a:r>
            <a:endParaRPr b="1" u="sng"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ほとんどのプレイヤーがこちらを使っている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144350"/>
                <a:gridCol w="5094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</a:rPr>
                        <a:t>ターンの勝率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</a:rPr>
                        <a:t>アウツの枚数×２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</a:rPr>
                        <a:t>リバーまでの勝率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700">
                          <a:solidFill>
                            <a:srgbClr val="FFFFFF"/>
                          </a:solidFill>
                        </a:rPr>
                        <a:t>アウツの枚数×4</a:t>
                      </a:r>
                      <a:endParaRPr sz="17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3．アウツを使った勝率の計算法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2倍と4倍の法則の</a:t>
            </a:r>
            <a:r>
              <a:rPr lang="ja"/>
              <a:t>精度</a:t>
            </a:r>
            <a:endParaRPr b="1" u="sng"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graphicFrame>
        <p:nvGraphicFramePr>
          <p:cNvPr id="246" name="Google Shape;246;p29"/>
          <p:cNvGraphicFramePr/>
          <p:nvPr/>
        </p:nvGraphicFramePr>
        <p:xfrm>
          <a:off x="861125" y="139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>
                          <a:solidFill>
                            <a:srgbClr val="FFFFFF"/>
                          </a:solidFill>
                        </a:rPr>
                        <a:t>アウツの枚数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>
                          <a:solidFill>
                            <a:srgbClr val="FFFFFF"/>
                          </a:solidFill>
                        </a:rPr>
                        <a:t>2倍・４倍の法則での</a:t>
                      </a:r>
                      <a:r>
                        <a:rPr lang="ja" sz="1200">
                          <a:solidFill>
                            <a:srgbClr val="FFFFFF"/>
                          </a:solidFill>
                        </a:rPr>
                        <a:t>ターン/リバーで引く確率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200">
                          <a:solidFill>
                            <a:srgbClr val="FFFFFF"/>
                          </a:solidFill>
                        </a:rPr>
                        <a:t>実際のターン/リバーで引く確率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2枚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4%/8%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4.3%/8.4%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アウツ4枚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8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%/16%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8.5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%/16.5%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アウツ8枚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16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%/32%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17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%/31.5%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アウツ11枚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22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%/44%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23.4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%/41.7%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アウツ13枚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26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%/52%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27.7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%/48.1%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アウツ15枚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30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%/60%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31.9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%/54.1%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アウツ18枚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36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%/72%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38.3</a:t>
                      </a:r>
                      <a:r>
                        <a:rPr lang="ja">
                          <a:solidFill>
                            <a:srgbClr val="FFFFFF"/>
                          </a:solidFill>
                        </a:rPr>
                        <a:t>%/62.4%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まとめ</a:t>
            </a:r>
            <a:endParaRPr b="1" u="sng"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・</a:t>
            </a:r>
            <a:r>
              <a:rPr lang="ja" sz="2000">
                <a:solidFill>
                  <a:srgbClr val="FFFFFF"/>
                </a:solidFill>
              </a:rPr>
              <a:t>アウツを知ることで、確率的に正しい判断ができ、決断が楽になる。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・2倍と４倍の法則を使って、瞬時に勝率の計算が可能となる。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次回予告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000">
                <a:solidFill>
                  <a:srgbClr val="FFFFFF"/>
                </a:solidFill>
              </a:rPr>
              <a:t>・オッズの計算方法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コンテンツ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686225"/>
                <a:gridCol w="772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/>
                        <a:t>1.</a:t>
                      </a:r>
                      <a:endParaRPr sz="3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/>
                        <a:t>アウツとは</a:t>
                      </a:r>
                      <a:endParaRPr sz="3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2.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アウツの数え方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3.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アウツを使った勝率の計算法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１．アウツとは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　アウツの定義とその重要性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200">
                <a:solidFill>
                  <a:srgbClr val="FFFFFF"/>
                </a:solidFill>
              </a:rPr>
              <a:t>＜定義＞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200">
                <a:solidFill>
                  <a:srgbClr val="FFFFFF"/>
                </a:solidFill>
              </a:rPr>
              <a:t>アウツとは、適切なカードが配られれば、強力なハンドに発展する可能性をもったハンドに対し、完成させるカードのことを</a:t>
            </a:r>
            <a:r>
              <a:rPr b="1" lang="ja" sz="2200" u="sng">
                <a:solidFill>
                  <a:srgbClr val="FFFFFF"/>
                </a:solidFill>
              </a:rPr>
              <a:t>アウツ</a:t>
            </a:r>
            <a:r>
              <a:rPr lang="ja" sz="2200">
                <a:solidFill>
                  <a:srgbClr val="FFFFFF"/>
                </a:solidFill>
              </a:rPr>
              <a:t>と呼びます。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2200">
                <a:solidFill>
                  <a:srgbClr val="FFFFFF"/>
                </a:solidFill>
              </a:rPr>
              <a:t>＜重要性＞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2200">
                <a:solidFill>
                  <a:srgbClr val="FFFFFF"/>
                </a:solidFill>
              </a:rPr>
              <a:t>ポーカーにおいて、アウツを理解することは、</a:t>
            </a:r>
            <a:r>
              <a:rPr b="1" lang="ja" sz="2200" u="sng">
                <a:solidFill>
                  <a:srgbClr val="FFFFFF"/>
                </a:solidFill>
              </a:rPr>
              <a:t>常に確率的に正しい判断</a:t>
            </a:r>
            <a:r>
              <a:rPr lang="ja" sz="2200">
                <a:solidFill>
                  <a:srgbClr val="FFFFFF"/>
                </a:solidFill>
              </a:rPr>
              <a:t>ができるようになり、</a:t>
            </a:r>
            <a:r>
              <a:rPr b="1" lang="ja" sz="2200" u="sng">
                <a:solidFill>
                  <a:srgbClr val="FFFFFF"/>
                </a:solidFill>
              </a:rPr>
              <a:t>決断が非常に楽</a:t>
            </a:r>
            <a:r>
              <a:rPr lang="ja" sz="2200">
                <a:solidFill>
                  <a:srgbClr val="FFFFFF"/>
                </a:solidFill>
              </a:rPr>
              <a:t>になることにつながります。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コンテンツ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686225"/>
                <a:gridCol w="77211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1.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アウツとは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/>
                        <a:t>2.</a:t>
                      </a:r>
                      <a:endParaRPr sz="3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/>
                        <a:t>アウツの数え方</a:t>
                      </a:r>
                      <a:endParaRPr sz="32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3.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3200">
                          <a:solidFill>
                            <a:srgbClr val="FFFFFF"/>
                          </a:solidFill>
                        </a:rPr>
                        <a:t>アウツを使った勝率の計算法</a:t>
                      </a:r>
                      <a:endParaRPr sz="3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（例）ガットショット</a:t>
            </a:r>
            <a:r>
              <a:rPr lang="ja"/>
              <a:t>・ストレートドローのアウツは</a:t>
            </a:r>
            <a:r>
              <a:rPr b="1" lang="ja" u="sng"/>
              <a:t>4</a:t>
            </a:r>
            <a:r>
              <a:rPr b="1" lang="ja" u="sng"/>
              <a:t>枚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※</a:t>
            </a:r>
            <a:r>
              <a:rPr lang="ja" sz="1800"/>
              <a:t>他のプレイヤーがアウツのカードを持っているケースは考えない</a:t>
            </a:r>
            <a:endParaRPr sz="180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876300" y="1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2175"/>
                <a:gridCol w="3013525"/>
                <a:gridCol w="1916900"/>
              </a:tblGrid>
              <a:tr h="4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50" y="2806705"/>
            <a:ext cx="806050" cy="11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675" y="2806723"/>
            <a:ext cx="806050" cy="117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526" y="2806700"/>
            <a:ext cx="806050" cy="117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2075" y="3141601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4675" y="3141598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0799" y="3141600"/>
            <a:ext cx="366400" cy="53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66925" y="3141594"/>
            <a:ext cx="366400" cy="5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86425" y="2806725"/>
            <a:ext cx="806050" cy="11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74626" y="2806698"/>
            <a:ext cx="806050" cy="117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</a:t>
            </a:r>
            <a:r>
              <a:rPr lang="ja" sz="1900"/>
              <a:t>．アウツの</a:t>
            </a:r>
            <a:r>
              <a:rPr lang="ja" sz="1900"/>
              <a:t>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演習</a:t>
            </a:r>
            <a:r>
              <a:rPr lang="ja"/>
              <a:t>)</a:t>
            </a:r>
            <a:r>
              <a:rPr lang="ja"/>
              <a:t>この場合のアウツは何枚？</a:t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876300" y="1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2175"/>
                <a:gridCol w="3013525"/>
                <a:gridCol w="1916900"/>
              </a:tblGrid>
              <a:tr h="4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6500">
                          <a:solidFill>
                            <a:srgbClr val="FFFFFF"/>
                          </a:solidFill>
                        </a:rPr>
                        <a:t>？</a:t>
                      </a:r>
                      <a:endParaRPr sz="6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50" y="2806705"/>
            <a:ext cx="806050" cy="11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675" y="2806723"/>
            <a:ext cx="806050" cy="117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775" y="2806724"/>
            <a:ext cx="806050" cy="117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526" y="2806700"/>
            <a:ext cx="806050" cy="117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7272" y="2806736"/>
            <a:ext cx="806050" cy="1172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解答</a:t>
            </a:r>
            <a:r>
              <a:rPr lang="ja"/>
              <a:t>)</a:t>
            </a:r>
            <a:r>
              <a:rPr lang="ja"/>
              <a:t>オープンエンド・ストレートドロー</a:t>
            </a:r>
            <a:r>
              <a:rPr lang="ja"/>
              <a:t>のアウツは</a:t>
            </a:r>
            <a:r>
              <a:rPr b="1" lang="ja" u="sng"/>
              <a:t>8</a:t>
            </a:r>
            <a:r>
              <a:rPr b="1" lang="ja" u="sng"/>
              <a:t>枚</a:t>
            </a:r>
            <a:endParaRPr b="1" u="sng"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876300" y="1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2175"/>
                <a:gridCol w="3013525"/>
                <a:gridCol w="1916900"/>
              </a:tblGrid>
              <a:tr h="4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50" y="2806705"/>
            <a:ext cx="806050" cy="11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675" y="2806723"/>
            <a:ext cx="806050" cy="117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3775" y="2806724"/>
            <a:ext cx="806050" cy="1172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0526" y="2806700"/>
            <a:ext cx="806050" cy="117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7272" y="2806736"/>
            <a:ext cx="806050" cy="117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71424" y="2806721"/>
            <a:ext cx="3936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71425" y="3406797"/>
            <a:ext cx="393625" cy="57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17913" y="3406797"/>
            <a:ext cx="393625" cy="572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64400" y="3406798"/>
            <a:ext cx="393625" cy="57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10894" y="3406809"/>
            <a:ext cx="393625" cy="57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17910" y="2806722"/>
            <a:ext cx="393625" cy="57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64375" y="2806740"/>
            <a:ext cx="393600" cy="572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10825" y="2806740"/>
            <a:ext cx="393600" cy="57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(演習)この場合のアウツは何枚？</a:t>
            </a:r>
            <a:endParaRPr/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876300" y="1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2175"/>
                <a:gridCol w="3013525"/>
                <a:gridCol w="1916900"/>
              </a:tblGrid>
              <a:tr h="4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6500">
                          <a:solidFill>
                            <a:srgbClr val="FFFFFF"/>
                          </a:solidFill>
                        </a:rPr>
                        <a:t>？</a:t>
                      </a:r>
                      <a:endParaRPr sz="6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75" y="2806723"/>
            <a:ext cx="806050" cy="117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272" y="2806736"/>
            <a:ext cx="806050" cy="117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224" y="2806723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142" y="2806723"/>
            <a:ext cx="806050" cy="117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0804" y="2804596"/>
            <a:ext cx="806050" cy="117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900"/>
              <a:t>2．アウツの数え方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(</a:t>
            </a:r>
            <a:r>
              <a:rPr lang="ja"/>
              <a:t>解答</a:t>
            </a:r>
            <a:r>
              <a:rPr lang="ja"/>
              <a:t>)</a:t>
            </a:r>
            <a:r>
              <a:rPr lang="ja"/>
              <a:t>フラッシュ</a:t>
            </a:r>
            <a:r>
              <a:rPr lang="ja"/>
              <a:t>ドローのアウツは</a:t>
            </a:r>
            <a:r>
              <a:rPr b="1" lang="ja" u="sng"/>
              <a:t>9</a:t>
            </a:r>
            <a:r>
              <a:rPr b="1" lang="ja" u="sng"/>
              <a:t>枚</a:t>
            </a:r>
            <a:endParaRPr b="1" u="sng"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876300" y="16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{0691C499-4C4E-4469-A85C-F3150C4C5A76}</a:tableStyleId>
              </a:tblPr>
              <a:tblGrid>
                <a:gridCol w="2452175"/>
                <a:gridCol w="3013525"/>
                <a:gridCol w="1916900"/>
              </a:tblGrid>
              <a:tr h="444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プレイヤー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フロップ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>
                          <a:solidFill>
                            <a:srgbClr val="FFFFFF"/>
                          </a:solidFill>
                        </a:rPr>
                        <a:t>アウツ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704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675" y="2806723"/>
            <a:ext cx="806050" cy="1172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272" y="2806736"/>
            <a:ext cx="806050" cy="117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224" y="2806723"/>
            <a:ext cx="806050" cy="117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4142" y="2806723"/>
            <a:ext cx="806050" cy="117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0804" y="2804596"/>
            <a:ext cx="806050" cy="117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12075" y="2499800"/>
            <a:ext cx="366400" cy="533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15584" y="3751199"/>
            <a:ext cx="366401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0809" y="2499788"/>
            <a:ext cx="366400" cy="53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47409" y="2506862"/>
            <a:ext cx="366400" cy="53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14200" y="2499788"/>
            <a:ext cx="366400" cy="53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12066" y="3141600"/>
            <a:ext cx="366400" cy="53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47400" y="3141600"/>
            <a:ext cx="366400" cy="533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82725" y="3141599"/>
            <a:ext cx="366400" cy="53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1911" y="3141600"/>
            <a:ext cx="366400" cy="53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