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cf9f621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cf9f621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cf9f621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cf9f621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cf9f621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cf9f621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3cf9f621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3cf9f621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cf9f621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3cf9f621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3cf9f621a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3cf9f621a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3cf9f621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3cf9f621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3cf9f621a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3cf9f621a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3cf9f621a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3cf9f621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114d9c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114d9c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114d9c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114d9c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114d9c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114d9c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f99339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f99339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cf9f62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cf9f62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cf9f62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cf9f62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cf9f621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cf9f621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cf9f621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cf9f621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13.jp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jp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jp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jp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7.png"/><Relationship Id="rId13" Type="http://schemas.openxmlformats.org/officeDocument/2006/relationships/image" Target="../media/image12.jpg"/><Relationship Id="rId1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6.jp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7.png"/><Relationship Id="rId13" Type="http://schemas.openxmlformats.org/officeDocument/2006/relationships/image" Target="../media/image12.jpg"/><Relationship Id="rId1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6.jp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jpg"/><Relationship Id="rId10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3.jp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0" Type="http://schemas.openxmlformats.org/officeDocument/2006/relationships/image" Target="../media/image6.jpg"/><Relationship Id="rId9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0" Type="http://schemas.openxmlformats.org/officeDocument/2006/relationships/image" Target="../media/image6.jpg"/><Relationship Id="rId9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0" Type="http://schemas.openxmlformats.org/officeDocument/2006/relationships/image" Target="../media/image6.jpg"/><Relationship Id="rId9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7.png"/><Relationship Id="rId13" Type="http://schemas.openxmlformats.org/officeDocument/2006/relationships/image" Target="../media/image12.jpg"/><Relationship Id="rId1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7.png"/><Relationship Id="rId13" Type="http://schemas.openxmlformats.org/officeDocument/2006/relationships/image" Target="../media/image12.jpg"/><Relationship Id="rId1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ポジションの基礎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テキサス・ホールデム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ポジションの優劣の例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①あなたのアクション→レイズ(3BET)　　　④あなたレイズ(400)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②A、Bフォールド→Cコール　　　　　　　⑤C</a:t>
            </a:r>
            <a:r>
              <a:rPr lang="ja" sz="1800"/>
              <a:t>フォールド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③Cチェック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8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/>
          <p:nvPr/>
        </p:nvSpPr>
        <p:spPr>
          <a:xfrm>
            <a:off x="59429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525" y="3540025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4075" y="2456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5825" y="1936898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850" y="4262066"/>
            <a:ext cx="467100" cy="67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0325" y="4271211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6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/>
          <p:nvPr/>
        </p:nvSpPr>
        <p:spPr>
          <a:xfrm>
            <a:off x="58667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2"/>
          <p:cNvSpPr/>
          <p:nvPr/>
        </p:nvSpPr>
        <p:spPr>
          <a:xfrm>
            <a:off x="5790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2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/>
          <p:nvPr/>
        </p:nvSpPr>
        <p:spPr>
          <a:xfrm>
            <a:off x="57143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0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/>
          <p:nvPr/>
        </p:nvSpPr>
        <p:spPr>
          <a:xfrm>
            <a:off x="56381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8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/>
          <p:nvPr/>
        </p:nvSpPr>
        <p:spPr>
          <a:xfrm>
            <a:off x="55619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55" name="Google Shape;3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286" y="28681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/>
          <p:nvPr/>
        </p:nvSpPr>
        <p:spPr>
          <a:xfrm>
            <a:off x="5714343" y="29149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57" name="Google Shape;35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66248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2"/>
          <p:cNvSpPr/>
          <p:nvPr/>
        </p:nvSpPr>
        <p:spPr>
          <a:xfrm>
            <a:off x="5801204" y="26727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5518975" y="22494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 750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90125" y="2416993"/>
            <a:ext cx="665300" cy="96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04561" y="2425913"/>
            <a:ext cx="665300" cy="96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35034" y="2413595"/>
            <a:ext cx="665300" cy="9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311" y="34417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/>
          <p:nvPr/>
        </p:nvSpPr>
        <p:spPr>
          <a:xfrm>
            <a:off x="4854368" y="34886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65" name="Google Shape;3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111" y="35941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/>
          <p:nvPr/>
        </p:nvSpPr>
        <p:spPr>
          <a:xfrm>
            <a:off x="4778168" y="36410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67" name="Google Shape;3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11" y="34417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2"/>
          <p:cNvSpPr/>
          <p:nvPr/>
        </p:nvSpPr>
        <p:spPr>
          <a:xfrm>
            <a:off x="5006768" y="34886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69" name="Google Shape;3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511" y="35941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/>
          <p:nvPr/>
        </p:nvSpPr>
        <p:spPr>
          <a:xfrm>
            <a:off x="4930568" y="36410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311700" y="462425"/>
            <a:ext cx="8520600" cy="4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0">
                <a:solidFill>
                  <a:srgbClr val="FFFFFF"/>
                </a:solidFill>
              </a:rPr>
              <a:t>Cさんの視点から</a:t>
            </a:r>
            <a:endParaRPr sz="9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9000">
                <a:solidFill>
                  <a:srgbClr val="FFFFFF"/>
                </a:solidFill>
              </a:rPr>
              <a:t>同じ事象を見ると</a:t>
            </a:r>
            <a:endParaRPr sz="9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C</a:t>
            </a:r>
            <a:r>
              <a:rPr lang="ja"/>
              <a:t>さんの視点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①Cコール</a:t>
            </a:r>
            <a:endParaRPr sz="2000"/>
          </a:p>
        </p:txBody>
      </p:sp>
      <p:sp>
        <p:nvSpPr>
          <p:cNvPr id="381" name="Google Shape;381;p24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4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</a:t>
            </a:r>
            <a:r>
              <a:rPr lang="ja">
                <a:solidFill>
                  <a:srgbClr val="FFFFFF"/>
                </a:solidFill>
              </a:rPr>
              <a:t>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</a:t>
            </a:r>
            <a:r>
              <a:rPr lang="ja">
                <a:solidFill>
                  <a:srgbClr val="FFFFFF"/>
                </a:solidFill>
              </a:rPr>
              <a:t>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</a:t>
            </a:r>
            <a:r>
              <a:rPr lang="ja">
                <a:solidFill>
                  <a:srgbClr val="FFFFFF"/>
                </a:solidFill>
              </a:rPr>
              <a:t>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4" name="Google Shape;3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4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96" name="Google Shape;3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925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5850" y="20532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463" y="2500460"/>
            <a:ext cx="448300" cy="4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00968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403" name="Google Shape;4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3689" y="45085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4"/>
          <p:cNvSpPr/>
          <p:nvPr/>
        </p:nvSpPr>
        <p:spPr>
          <a:xfrm>
            <a:off x="-860632" y="45554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05" name="Google Shape;40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0098" y="20526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/>
          <p:nvPr/>
        </p:nvSpPr>
        <p:spPr>
          <a:xfrm>
            <a:off x="4295054" y="21536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07" name="Google Shape;4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711" y="35924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4"/>
          <p:cNvSpPr/>
          <p:nvPr/>
        </p:nvSpPr>
        <p:spPr>
          <a:xfrm>
            <a:off x="4019768" y="36393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09" name="Google Shape;40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18775" y="4262086"/>
            <a:ext cx="467100" cy="67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75" y="4262077"/>
            <a:ext cx="467100" cy="6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4"/>
          <p:cNvSpPr/>
          <p:nvPr/>
        </p:nvSpPr>
        <p:spPr>
          <a:xfrm>
            <a:off x="3758575" y="3840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Cさんの視点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①Cコール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②</a:t>
            </a:r>
            <a:r>
              <a:rPr lang="ja" sz="2000"/>
              <a:t>あなたレイズ(３BET)</a:t>
            </a:r>
            <a:endParaRPr sz="2000"/>
          </a:p>
        </p:txBody>
      </p:sp>
      <p:sp>
        <p:nvSpPr>
          <p:cNvPr id="417" name="Google Shape;417;p25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0" name="Google Shape;4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5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32" name="Google Shape;4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925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5850" y="20532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463" y="2500460"/>
            <a:ext cx="448300" cy="4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5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00968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439" name="Google Shape;4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3689" y="45085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5"/>
          <p:cNvSpPr/>
          <p:nvPr/>
        </p:nvSpPr>
        <p:spPr>
          <a:xfrm>
            <a:off x="-860632" y="45554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41" name="Google Shape;44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0098" y="20526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5"/>
          <p:cNvSpPr/>
          <p:nvPr/>
        </p:nvSpPr>
        <p:spPr>
          <a:xfrm>
            <a:off x="4295054" y="21536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43" name="Google Shape;4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711" y="35924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5"/>
          <p:cNvSpPr/>
          <p:nvPr/>
        </p:nvSpPr>
        <p:spPr>
          <a:xfrm>
            <a:off x="4019768" y="36393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18775" y="4262086"/>
            <a:ext cx="467100" cy="67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75" y="4262077"/>
            <a:ext cx="467100" cy="6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5"/>
          <p:cNvSpPr/>
          <p:nvPr/>
        </p:nvSpPr>
        <p:spPr>
          <a:xfrm>
            <a:off x="42625" y="2319050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1289" y="46609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5"/>
          <p:cNvSpPr/>
          <p:nvPr/>
        </p:nvSpPr>
        <p:spPr>
          <a:xfrm>
            <a:off x="-708232" y="47078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50" name="Google Shape;4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8889" y="48133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5"/>
          <p:cNvSpPr/>
          <p:nvPr/>
        </p:nvSpPr>
        <p:spPr>
          <a:xfrm>
            <a:off x="-555832" y="48602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52" name="Google Shape;4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511" y="31357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5"/>
          <p:cNvSpPr/>
          <p:nvPr/>
        </p:nvSpPr>
        <p:spPr>
          <a:xfrm>
            <a:off x="1420568" y="31825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54" name="Google Shape;4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911" y="32881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5"/>
          <p:cNvSpPr/>
          <p:nvPr/>
        </p:nvSpPr>
        <p:spPr>
          <a:xfrm>
            <a:off x="1572968" y="33349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56" name="Google Shape;4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311" y="34405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5"/>
          <p:cNvSpPr/>
          <p:nvPr/>
        </p:nvSpPr>
        <p:spPr>
          <a:xfrm>
            <a:off x="1725368" y="34873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Cさんの視点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①Cコール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②あなたレイズ(３BET)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③C</a:t>
            </a:r>
            <a:r>
              <a:rPr lang="ja" sz="2000"/>
              <a:t>コール</a:t>
            </a:r>
            <a:endParaRPr sz="2000"/>
          </a:p>
        </p:txBody>
      </p:sp>
      <p:sp>
        <p:nvSpPr>
          <p:cNvPr id="463" name="Google Shape;463;p26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464" name="Google Shape;464;p26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6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0" name="Google Shape;4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6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72" name="Google Shape;4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925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5850" y="20532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463" y="2500460"/>
            <a:ext cx="448300" cy="4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6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00968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479" name="Google Shape;4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3689" y="45085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6"/>
          <p:cNvSpPr/>
          <p:nvPr/>
        </p:nvSpPr>
        <p:spPr>
          <a:xfrm>
            <a:off x="-860632" y="45554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81" name="Google Shape;48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0098" y="20526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6"/>
          <p:cNvSpPr/>
          <p:nvPr/>
        </p:nvSpPr>
        <p:spPr>
          <a:xfrm>
            <a:off x="4295054" y="21536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83" name="Google Shape;48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18775" y="4262086"/>
            <a:ext cx="467100" cy="67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75" y="4262077"/>
            <a:ext cx="467100" cy="6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/>
          <p:nvPr/>
        </p:nvSpPr>
        <p:spPr>
          <a:xfrm>
            <a:off x="3741150" y="3840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1289" y="46609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6"/>
          <p:cNvSpPr/>
          <p:nvPr/>
        </p:nvSpPr>
        <p:spPr>
          <a:xfrm>
            <a:off x="-708232" y="47078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88" name="Google Shape;4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8889" y="48133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6"/>
          <p:cNvSpPr/>
          <p:nvPr/>
        </p:nvSpPr>
        <p:spPr>
          <a:xfrm>
            <a:off x="-555832" y="48602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90" name="Google Shape;4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511" y="31357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6"/>
          <p:cNvSpPr/>
          <p:nvPr/>
        </p:nvSpPr>
        <p:spPr>
          <a:xfrm>
            <a:off x="1420568" y="31825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92" name="Google Shape;4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911" y="32881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6"/>
          <p:cNvSpPr/>
          <p:nvPr/>
        </p:nvSpPr>
        <p:spPr>
          <a:xfrm>
            <a:off x="1572968" y="33349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94" name="Google Shape;4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311" y="34405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6"/>
          <p:cNvSpPr/>
          <p:nvPr/>
        </p:nvSpPr>
        <p:spPr>
          <a:xfrm>
            <a:off x="1725368" y="34873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96" name="Google Shape;4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786" y="33526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/>
          <p:nvPr/>
        </p:nvSpPr>
        <p:spPr>
          <a:xfrm>
            <a:off x="3665843" y="33995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498" name="Google Shape;4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186" y="35050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6"/>
          <p:cNvSpPr/>
          <p:nvPr/>
        </p:nvSpPr>
        <p:spPr>
          <a:xfrm>
            <a:off x="3818243" y="35519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00" name="Google Shape;5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586" y="36574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6"/>
          <p:cNvSpPr/>
          <p:nvPr/>
        </p:nvSpPr>
        <p:spPr>
          <a:xfrm>
            <a:off x="3970643" y="37043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Cさんの視点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①Cコール　　　　　　　④C</a:t>
            </a:r>
            <a:r>
              <a:rPr lang="ja" sz="2000"/>
              <a:t>チェック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②あなたレイズ(３BET)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③Cコール</a:t>
            </a:r>
            <a:endParaRPr sz="2000"/>
          </a:p>
        </p:txBody>
      </p:sp>
      <p:sp>
        <p:nvSpPr>
          <p:cNvPr id="507" name="Google Shape;507;p27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7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14" name="Google Shape;5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925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850" y="17484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8863" y="2500460"/>
            <a:ext cx="448300" cy="4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7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521" name="Google Shape;52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13689" y="45085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7"/>
          <p:cNvSpPr/>
          <p:nvPr/>
        </p:nvSpPr>
        <p:spPr>
          <a:xfrm>
            <a:off x="-860632" y="45554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23" name="Google Shape;52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8775" y="4262086"/>
            <a:ext cx="467100" cy="67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67975" y="4262077"/>
            <a:ext cx="467100" cy="6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7"/>
          <p:cNvSpPr/>
          <p:nvPr/>
        </p:nvSpPr>
        <p:spPr>
          <a:xfrm>
            <a:off x="3741150" y="3840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661289" y="46609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7"/>
          <p:cNvSpPr/>
          <p:nvPr/>
        </p:nvSpPr>
        <p:spPr>
          <a:xfrm>
            <a:off x="-708232" y="47078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28" name="Google Shape;52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508889" y="48133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7"/>
          <p:cNvSpPr/>
          <p:nvPr/>
        </p:nvSpPr>
        <p:spPr>
          <a:xfrm>
            <a:off x="-555832" y="48602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30" name="Google Shape;53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08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7"/>
          <p:cNvSpPr/>
          <p:nvPr/>
        </p:nvSpPr>
        <p:spPr>
          <a:xfrm>
            <a:off x="63239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32" name="Google Shape;53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46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7"/>
          <p:cNvSpPr/>
          <p:nvPr/>
        </p:nvSpPr>
        <p:spPr>
          <a:xfrm>
            <a:off x="62477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34" name="Google Shape;53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8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7"/>
          <p:cNvSpPr/>
          <p:nvPr/>
        </p:nvSpPr>
        <p:spPr>
          <a:xfrm>
            <a:off x="6171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36" name="Google Shape;53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22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7"/>
          <p:cNvSpPr/>
          <p:nvPr/>
        </p:nvSpPr>
        <p:spPr>
          <a:xfrm>
            <a:off x="60953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38" name="Google Shape;53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60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7"/>
          <p:cNvSpPr/>
          <p:nvPr/>
        </p:nvSpPr>
        <p:spPr>
          <a:xfrm>
            <a:off x="60191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40" name="Google Shape;54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98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7"/>
          <p:cNvSpPr/>
          <p:nvPr/>
        </p:nvSpPr>
        <p:spPr>
          <a:xfrm>
            <a:off x="59429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42" name="Google Shape;54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2286" y="28681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7"/>
          <p:cNvSpPr/>
          <p:nvPr/>
        </p:nvSpPr>
        <p:spPr>
          <a:xfrm>
            <a:off x="6095343" y="29149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44" name="Google Shape;54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47248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7"/>
          <p:cNvSpPr/>
          <p:nvPr/>
        </p:nvSpPr>
        <p:spPr>
          <a:xfrm>
            <a:off x="6182204" y="26727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5899975" y="22494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 750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47" name="Google Shape;54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90125" y="2416993"/>
            <a:ext cx="665300" cy="96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04561" y="2425913"/>
            <a:ext cx="665300" cy="96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35034" y="2413595"/>
            <a:ext cx="665300" cy="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Cさんの視点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①Cコール　　　　　　　④Cチェック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②あなたレイズ(３BET)　　⑤</a:t>
            </a:r>
            <a:r>
              <a:rPr lang="ja" sz="2000"/>
              <a:t>あなたレイズ(400)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③Cコール</a:t>
            </a:r>
            <a:endParaRPr sz="2000"/>
          </a:p>
        </p:txBody>
      </p:sp>
      <p:sp>
        <p:nvSpPr>
          <p:cNvPr id="555" name="Google Shape;555;p28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556" name="Google Shape;556;p28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8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28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2" name="Google Shape;5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925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850" y="17484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8863" y="2500460"/>
            <a:ext cx="448300" cy="4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8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569" name="Google Shape;56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005364" y="320811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28"/>
          <p:cNvSpPr/>
          <p:nvPr/>
        </p:nvSpPr>
        <p:spPr>
          <a:xfrm>
            <a:off x="-1052307" y="32549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71" name="Google Shape;57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8775" y="4262086"/>
            <a:ext cx="467100" cy="67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67975" y="4262077"/>
            <a:ext cx="467100" cy="67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8"/>
          <p:cNvSpPr/>
          <p:nvPr/>
        </p:nvSpPr>
        <p:spPr>
          <a:xfrm>
            <a:off x="55025" y="2294863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52964" y="336051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8"/>
          <p:cNvSpPr/>
          <p:nvPr/>
        </p:nvSpPr>
        <p:spPr>
          <a:xfrm>
            <a:off x="-899907" y="34073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76" name="Google Shape;57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00564" y="351291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8"/>
          <p:cNvSpPr/>
          <p:nvPr/>
        </p:nvSpPr>
        <p:spPr>
          <a:xfrm>
            <a:off x="-747507" y="35597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78" name="Google Shape;57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08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8"/>
          <p:cNvSpPr/>
          <p:nvPr/>
        </p:nvSpPr>
        <p:spPr>
          <a:xfrm>
            <a:off x="63239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80" name="Google Shape;5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46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8"/>
          <p:cNvSpPr/>
          <p:nvPr/>
        </p:nvSpPr>
        <p:spPr>
          <a:xfrm>
            <a:off x="62477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82" name="Google Shape;58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8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8"/>
          <p:cNvSpPr/>
          <p:nvPr/>
        </p:nvSpPr>
        <p:spPr>
          <a:xfrm>
            <a:off x="6171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84" name="Google Shape;58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22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8"/>
          <p:cNvSpPr/>
          <p:nvPr/>
        </p:nvSpPr>
        <p:spPr>
          <a:xfrm>
            <a:off x="60953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86" name="Google Shape;58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60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8"/>
          <p:cNvSpPr/>
          <p:nvPr/>
        </p:nvSpPr>
        <p:spPr>
          <a:xfrm>
            <a:off x="60191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88" name="Google Shape;5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98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8"/>
          <p:cNvSpPr/>
          <p:nvPr/>
        </p:nvSpPr>
        <p:spPr>
          <a:xfrm>
            <a:off x="59429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90" name="Google Shape;59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2286" y="28681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8"/>
          <p:cNvSpPr/>
          <p:nvPr/>
        </p:nvSpPr>
        <p:spPr>
          <a:xfrm>
            <a:off x="6095343" y="29149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592" name="Google Shape;59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47248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8"/>
          <p:cNvSpPr/>
          <p:nvPr/>
        </p:nvSpPr>
        <p:spPr>
          <a:xfrm>
            <a:off x="6182204" y="26727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5899975" y="22494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 </a:t>
            </a:r>
            <a:r>
              <a:rPr lang="ja">
                <a:solidFill>
                  <a:srgbClr val="FFFFFF"/>
                </a:solidFill>
              </a:rPr>
              <a:t>１１</a:t>
            </a: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95" name="Google Shape;595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90125" y="2416993"/>
            <a:ext cx="665300" cy="96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04561" y="2425913"/>
            <a:ext cx="665300" cy="96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35034" y="2413595"/>
            <a:ext cx="665300" cy="9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557164" y="36536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8"/>
          <p:cNvSpPr/>
          <p:nvPr/>
        </p:nvSpPr>
        <p:spPr>
          <a:xfrm>
            <a:off x="-604107" y="37004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00" name="Google Shape;60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0324" y="28564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8"/>
          <p:cNvSpPr/>
          <p:nvPr/>
        </p:nvSpPr>
        <p:spPr>
          <a:xfrm>
            <a:off x="1343380" y="29033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02" name="Google Shape;60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2724" y="30088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8"/>
          <p:cNvSpPr/>
          <p:nvPr/>
        </p:nvSpPr>
        <p:spPr>
          <a:xfrm>
            <a:off x="1495780" y="30557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04" name="Google Shape;60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124" y="31612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8"/>
          <p:cNvSpPr/>
          <p:nvPr/>
        </p:nvSpPr>
        <p:spPr>
          <a:xfrm>
            <a:off x="1648180" y="32081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06" name="Google Shape;60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8524" y="33019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8"/>
          <p:cNvSpPr/>
          <p:nvPr/>
        </p:nvSpPr>
        <p:spPr>
          <a:xfrm>
            <a:off x="1791580" y="33488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Cさんの視点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①Cコール　　　　　　　④Cチェック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②あなたレイズ(３BET)　    ⑤あなたレイズ(400)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2000"/>
              <a:t>③Cコール                          ⑥C</a:t>
            </a:r>
            <a:r>
              <a:rPr lang="ja" sz="2000"/>
              <a:t>フォールド</a:t>
            </a:r>
            <a:endParaRPr sz="2000"/>
          </a:p>
        </p:txBody>
      </p:sp>
      <p:sp>
        <p:nvSpPr>
          <p:cNvPr id="613" name="Google Shape;613;p29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9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0" name="Google Shape;6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925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850" y="17484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8863" y="2500460"/>
            <a:ext cx="448300" cy="4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9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627" name="Google Shape;62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005364" y="320811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9"/>
          <p:cNvSpPr/>
          <p:nvPr/>
        </p:nvSpPr>
        <p:spPr>
          <a:xfrm>
            <a:off x="-1052307" y="32549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29" name="Google Shape;62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52964" y="336051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9"/>
          <p:cNvSpPr/>
          <p:nvPr/>
        </p:nvSpPr>
        <p:spPr>
          <a:xfrm>
            <a:off x="-899907" y="34073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31" name="Google Shape;63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00564" y="351291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29"/>
          <p:cNvSpPr/>
          <p:nvPr/>
        </p:nvSpPr>
        <p:spPr>
          <a:xfrm>
            <a:off x="-747507" y="35597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33" name="Google Shape;63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08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9"/>
          <p:cNvSpPr/>
          <p:nvPr/>
        </p:nvSpPr>
        <p:spPr>
          <a:xfrm>
            <a:off x="63239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35" name="Google Shape;63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46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9"/>
          <p:cNvSpPr/>
          <p:nvPr/>
        </p:nvSpPr>
        <p:spPr>
          <a:xfrm>
            <a:off x="62477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37" name="Google Shape;63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8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9"/>
          <p:cNvSpPr/>
          <p:nvPr/>
        </p:nvSpPr>
        <p:spPr>
          <a:xfrm>
            <a:off x="6171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39" name="Google Shape;63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22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9"/>
          <p:cNvSpPr/>
          <p:nvPr/>
        </p:nvSpPr>
        <p:spPr>
          <a:xfrm>
            <a:off x="60953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41" name="Google Shape;64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60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9"/>
          <p:cNvSpPr/>
          <p:nvPr/>
        </p:nvSpPr>
        <p:spPr>
          <a:xfrm>
            <a:off x="60191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43" name="Google Shape;64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98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29"/>
          <p:cNvSpPr/>
          <p:nvPr/>
        </p:nvSpPr>
        <p:spPr>
          <a:xfrm>
            <a:off x="59429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45" name="Google Shape;64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2286" y="28681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29"/>
          <p:cNvSpPr/>
          <p:nvPr/>
        </p:nvSpPr>
        <p:spPr>
          <a:xfrm>
            <a:off x="6095343" y="29149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47" name="Google Shape;64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7248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29"/>
          <p:cNvSpPr/>
          <p:nvPr/>
        </p:nvSpPr>
        <p:spPr>
          <a:xfrm>
            <a:off x="6182204" y="26727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5899975" y="22494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 １１50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0" name="Google Shape;65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90125" y="2416993"/>
            <a:ext cx="665300" cy="96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04561" y="2425913"/>
            <a:ext cx="665300" cy="96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35034" y="2413595"/>
            <a:ext cx="665300" cy="9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557164" y="36536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29"/>
          <p:cNvSpPr/>
          <p:nvPr/>
        </p:nvSpPr>
        <p:spPr>
          <a:xfrm>
            <a:off x="-604107" y="37004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55" name="Google Shape;65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0324" y="28564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9"/>
          <p:cNvSpPr/>
          <p:nvPr/>
        </p:nvSpPr>
        <p:spPr>
          <a:xfrm>
            <a:off x="1343380" y="29033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57" name="Google Shape;65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2724" y="30088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29"/>
          <p:cNvSpPr/>
          <p:nvPr/>
        </p:nvSpPr>
        <p:spPr>
          <a:xfrm>
            <a:off x="1495780" y="30557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59" name="Google Shape;65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124" y="3161263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9"/>
          <p:cNvSpPr/>
          <p:nvPr/>
        </p:nvSpPr>
        <p:spPr>
          <a:xfrm>
            <a:off x="1648180" y="320810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661" name="Google Shape;66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8524" y="33019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9"/>
          <p:cNvSpPr/>
          <p:nvPr/>
        </p:nvSpPr>
        <p:spPr>
          <a:xfrm>
            <a:off x="1791580" y="33488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668" name="Google Shape;6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・ポジションの名前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・ポジションの優劣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・</a:t>
            </a:r>
            <a:r>
              <a:rPr lang="ja"/>
              <a:t>BTNではブラフも有効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62425"/>
            <a:ext cx="8520600" cy="4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9100">
                <a:solidFill>
                  <a:srgbClr val="FFFFFF"/>
                </a:solidFill>
              </a:rPr>
              <a:t>ポジションは命</a:t>
            </a:r>
            <a:endParaRPr sz="9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ポジションとは(10人)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215234" y="1073042"/>
            <a:ext cx="6650894" cy="3369199"/>
            <a:chOff x="1066575" y="690925"/>
            <a:chExt cx="7556975" cy="3828200"/>
          </a:xfrm>
        </p:grpSpPr>
        <p:grpSp>
          <p:nvGrpSpPr>
            <p:cNvPr id="68" name="Google Shape;68;p15"/>
            <p:cNvGrpSpPr/>
            <p:nvPr/>
          </p:nvGrpSpPr>
          <p:grpSpPr>
            <a:xfrm>
              <a:off x="2312106" y="1891180"/>
              <a:ext cx="4520089" cy="1732817"/>
              <a:chOff x="1150800" y="1647650"/>
              <a:chExt cx="6842400" cy="2524500"/>
            </a:xfrm>
          </p:grpSpPr>
          <p:sp>
            <p:nvSpPr>
              <p:cNvPr id="69" name="Google Shape;69;p15"/>
              <p:cNvSpPr/>
              <p:nvPr/>
            </p:nvSpPr>
            <p:spPr>
              <a:xfrm>
                <a:off x="1150800" y="1647650"/>
                <a:ext cx="6842400" cy="2524500"/>
              </a:xfrm>
              <a:prstGeom prst="roundRect">
                <a:avLst>
                  <a:gd fmla="val 16667" name="adj"/>
                </a:avLst>
              </a:prstGeom>
              <a:solidFill>
                <a:srgbClr val="38761D"/>
              </a:solidFill>
              <a:ln cap="flat" cmpd="sng" w="9525">
                <a:solidFill>
                  <a:srgbClr val="783F0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333075" y="1848200"/>
                <a:ext cx="6476700" cy="2182500"/>
              </a:xfrm>
              <a:prstGeom prst="roundRect">
                <a:avLst>
                  <a:gd fmla="val 16667" name="adj"/>
                </a:avLst>
              </a:prstGeom>
              <a:solidFill>
                <a:srgbClr val="38761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" name="Google Shape;71;p15"/>
            <p:cNvSpPr/>
            <p:nvPr/>
          </p:nvSpPr>
          <p:spPr>
            <a:xfrm>
              <a:off x="4296050" y="1413875"/>
              <a:ext cx="462300" cy="477300"/>
            </a:xfrm>
            <a:prstGeom prst="ellipse">
              <a:avLst/>
            </a:prstGeom>
            <a:solidFill>
              <a:srgbClr val="BF9000"/>
            </a:solidFill>
            <a:ln cap="flat" cmpd="sng" w="19050">
              <a:solidFill>
                <a:srgbClr val="7F6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3736700" y="13005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SB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>
                  <a:solidFill>
                    <a:srgbClr val="FFFFFF"/>
                  </a:solidFill>
                </a:rPr>
                <a:t>Small Blind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591450" y="1413875"/>
              <a:ext cx="462300" cy="477300"/>
            </a:xfrm>
            <a:prstGeom prst="ellipse">
              <a:avLst/>
            </a:prstGeom>
            <a:solidFill>
              <a:srgbClr val="BF9000"/>
            </a:solidFill>
            <a:ln cap="flat" cmpd="sng" w="19050">
              <a:solidFill>
                <a:srgbClr val="7F6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5032100" y="13005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B</a:t>
              </a:r>
              <a:r>
                <a:rPr lang="ja" sz="1800">
                  <a:solidFill>
                    <a:srgbClr val="FFFFFF"/>
                  </a:solidFill>
                </a:rPr>
                <a:t>B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>
                  <a:solidFill>
                    <a:srgbClr val="FFFFFF"/>
                  </a:solidFill>
                </a:rPr>
                <a:t>Big</a:t>
              </a:r>
              <a:r>
                <a:rPr lang="ja" sz="900">
                  <a:solidFill>
                    <a:srgbClr val="FFFFFF"/>
                  </a:solidFill>
                </a:rPr>
                <a:t> Blind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810650" y="2099675"/>
              <a:ext cx="462300" cy="477300"/>
            </a:xfrm>
            <a:prstGeom prst="ellipse">
              <a:avLst/>
            </a:prstGeom>
            <a:solidFill>
              <a:srgbClr val="FF00FF"/>
            </a:solidFill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6251300" y="19863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UTG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>
                  <a:solidFill>
                    <a:srgbClr val="FFFFFF"/>
                  </a:solidFill>
                </a:rPr>
                <a:t>Under the Gun</a:t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810650" y="3014075"/>
              <a:ext cx="462300" cy="477300"/>
            </a:xfrm>
            <a:prstGeom prst="ellipse">
              <a:avLst/>
            </a:prstGeom>
            <a:solidFill>
              <a:srgbClr val="FF00FF"/>
            </a:solidFill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6251300" y="29007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EP2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591450" y="3623675"/>
              <a:ext cx="462300" cy="477300"/>
            </a:xfrm>
            <a:prstGeom prst="ellipse">
              <a:avLst/>
            </a:prstGeom>
            <a:solidFill>
              <a:srgbClr val="FF00FF"/>
            </a:solidFill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5032100" y="35103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EP3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296050" y="3623675"/>
              <a:ext cx="462300" cy="477300"/>
            </a:xfrm>
            <a:prstGeom prst="ellipse">
              <a:avLst/>
            </a:prstGeom>
            <a:solidFill>
              <a:srgbClr val="6AA84F"/>
            </a:solidFill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3736700" y="35103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MP1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076850" y="3623675"/>
              <a:ext cx="462300" cy="477300"/>
            </a:xfrm>
            <a:prstGeom prst="ellipse">
              <a:avLst/>
            </a:prstGeom>
            <a:solidFill>
              <a:srgbClr val="6AA84F"/>
            </a:solidFill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2517500" y="35103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MP2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857650" y="3014075"/>
              <a:ext cx="462300" cy="477300"/>
            </a:xfrm>
            <a:prstGeom prst="ellipse">
              <a:avLst/>
            </a:prstGeom>
            <a:solidFill>
              <a:srgbClr val="6AA84F"/>
            </a:solidFill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1298300" y="29007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MP3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857650" y="2099675"/>
              <a:ext cx="462300" cy="477300"/>
            </a:xfrm>
            <a:prstGeom prst="ellipse">
              <a:avLst/>
            </a:prstGeom>
            <a:solidFill>
              <a:srgbClr val="0000FF"/>
            </a:solidFill>
            <a:ln cap="flat" cmpd="sng" w="1905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1298300" y="19863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CO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>
                  <a:solidFill>
                    <a:srgbClr val="FFFFFF"/>
                  </a:solidFill>
                </a:rPr>
                <a:t>Cut Off</a:t>
              </a:r>
              <a:endParaRPr sz="900">
                <a:solidFill>
                  <a:srgbClr val="FFFFFF"/>
                </a:solidFill>
              </a:endParaRPr>
            </a:p>
          </p:txBody>
        </p:sp>
        <p:pic>
          <p:nvPicPr>
            <p:cNvPr id="89" name="Google Shape;8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6525" y="2035417"/>
              <a:ext cx="334650" cy="33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/>
            <p:nvPr/>
          </p:nvSpPr>
          <p:spPr>
            <a:xfrm>
              <a:off x="3076850" y="1413875"/>
              <a:ext cx="462300" cy="477300"/>
            </a:xfrm>
            <a:prstGeom prst="ellipse">
              <a:avLst/>
            </a:prstGeom>
            <a:solidFill>
              <a:srgbClr val="0000FF"/>
            </a:solidFill>
            <a:ln cap="flat" cmpd="sng" w="1905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2517500" y="13005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>
                  <a:solidFill>
                    <a:srgbClr val="FFFFFF"/>
                  </a:solidFill>
                </a:rPr>
                <a:t>BTN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>
                  <a:solidFill>
                    <a:srgbClr val="FFFFFF"/>
                  </a:solidFill>
                </a:rPr>
                <a:t>Dealer Button</a:t>
              </a:r>
              <a:endParaRPr sz="900">
                <a:solidFill>
                  <a:srgbClr val="FFFFFF"/>
                </a:solidFill>
              </a:endParaRPr>
            </a:p>
          </p:txBody>
        </p:sp>
        <p:pic>
          <p:nvPicPr>
            <p:cNvPr id="92" name="Google Shape;9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6123" y="2007850"/>
              <a:ext cx="448300" cy="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/>
            <p:nvPr/>
          </p:nvSpPr>
          <p:spPr>
            <a:xfrm>
              <a:off x="4351079" y="2108850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200">
                  <a:solidFill>
                    <a:srgbClr val="FFFFFF"/>
                  </a:solidFill>
                </a:rPr>
                <a:t>50</a:t>
              </a:r>
              <a:endParaRPr sz="1200">
                <a:solidFill>
                  <a:srgbClr val="FFFFFF"/>
                </a:solidFill>
              </a:endParaRPr>
            </a:p>
          </p:txBody>
        </p:sp>
        <p:pic>
          <p:nvPicPr>
            <p:cNvPr id="94" name="Google Shape;9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886" y="2058937"/>
              <a:ext cx="340678" cy="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/>
            <p:nvPr/>
          </p:nvSpPr>
          <p:spPr>
            <a:xfrm>
              <a:off x="5561943" y="2105774"/>
              <a:ext cx="448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/>
                <a:t>100</a:t>
              </a:r>
              <a:endParaRPr sz="900"/>
            </a:p>
          </p:txBody>
        </p:sp>
        <p:cxnSp>
          <p:nvCxnSpPr>
            <p:cNvPr id="96" name="Google Shape;96;p15"/>
            <p:cNvCxnSpPr/>
            <p:nvPr/>
          </p:nvCxnSpPr>
          <p:spPr>
            <a:xfrm rot="10800000">
              <a:off x="4282050" y="1238075"/>
              <a:ext cx="4923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5"/>
            <p:cNvCxnSpPr/>
            <p:nvPr/>
          </p:nvCxnSpPr>
          <p:spPr>
            <a:xfrm>
              <a:off x="5549575" y="1240125"/>
              <a:ext cx="542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" name="Google Shape;98;p15"/>
            <p:cNvSpPr txBox="1"/>
            <p:nvPr/>
          </p:nvSpPr>
          <p:spPr>
            <a:xfrm>
              <a:off x="4373280" y="690925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300">
                  <a:solidFill>
                    <a:srgbClr val="FFFFFF"/>
                  </a:solidFill>
                </a:rPr>
                <a:t>ライブ・ブラインド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>
                  <a:solidFill>
                    <a:srgbClr val="FFFFFF"/>
                  </a:solidFill>
                </a:rPr>
                <a:t>Live Blind</a:t>
              </a:r>
              <a:endParaRPr sz="1000">
                <a:solidFill>
                  <a:srgbClr val="FFFFFF"/>
                </a:solidFill>
              </a:endParaRPr>
            </a:p>
          </p:txBody>
        </p:sp>
        <p:cxnSp>
          <p:nvCxnSpPr>
            <p:cNvPr id="99" name="Google Shape;99;p15"/>
            <p:cNvCxnSpPr/>
            <p:nvPr/>
          </p:nvCxnSpPr>
          <p:spPr>
            <a:xfrm rot="10800000">
              <a:off x="7832300" y="2116925"/>
              <a:ext cx="0" cy="1729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" name="Google Shape;100;p15"/>
            <p:cNvCxnSpPr/>
            <p:nvPr/>
          </p:nvCxnSpPr>
          <p:spPr>
            <a:xfrm rot="10800000">
              <a:off x="5633800" y="4259600"/>
              <a:ext cx="12078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5"/>
            <p:cNvSpPr txBox="1"/>
            <p:nvPr/>
          </p:nvSpPr>
          <p:spPr>
            <a:xfrm>
              <a:off x="6734450" y="3662725"/>
              <a:ext cx="18891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300">
                  <a:solidFill>
                    <a:srgbClr val="FFFFFF"/>
                  </a:solidFill>
                </a:rPr>
                <a:t>アーリー・ポジション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>
                  <a:solidFill>
                    <a:srgbClr val="FFFFFF"/>
                  </a:solidFill>
                </a:rPr>
                <a:t>Early position</a:t>
              </a:r>
              <a:r>
                <a:rPr lang="ja" sz="1000">
                  <a:solidFill>
                    <a:srgbClr val="FFFFFF"/>
                  </a:solidFill>
                </a:rPr>
                <a:t> </a:t>
              </a:r>
              <a:endParaRPr sz="1000">
                <a:solidFill>
                  <a:srgbClr val="FFFFFF"/>
                </a:solidFill>
              </a:endParaRPr>
            </a:p>
          </p:txBody>
        </p:sp>
        <p:cxnSp>
          <p:nvCxnSpPr>
            <p:cNvPr id="102" name="Google Shape;102;p15"/>
            <p:cNvCxnSpPr/>
            <p:nvPr/>
          </p:nvCxnSpPr>
          <p:spPr>
            <a:xfrm rot="10800000">
              <a:off x="1499950" y="2985425"/>
              <a:ext cx="0" cy="861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2777750" y="4259600"/>
              <a:ext cx="1980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15"/>
            <p:cNvSpPr txBox="1"/>
            <p:nvPr/>
          </p:nvSpPr>
          <p:spPr>
            <a:xfrm>
              <a:off x="1066575" y="3662925"/>
              <a:ext cx="18891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300">
                  <a:solidFill>
                    <a:srgbClr val="FFFFFF"/>
                  </a:solidFill>
                </a:rPr>
                <a:t>ミドル</a:t>
              </a:r>
              <a:r>
                <a:rPr lang="ja" sz="1300">
                  <a:solidFill>
                    <a:srgbClr val="FFFFFF"/>
                  </a:solidFill>
                </a:rPr>
                <a:t>・ポジション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>
                  <a:solidFill>
                    <a:srgbClr val="FFFFFF"/>
                  </a:solidFill>
                </a:rPr>
                <a:t>Middle</a:t>
              </a:r>
              <a:r>
                <a:rPr lang="ja" sz="1000">
                  <a:solidFill>
                    <a:srgbClr val="FFFFFF"/>
                  </a:solidFill>
                </a:rPr>
                <a:t> position </a:t>
              </a:r>
              <a:endParaRPr sz="1000">
                <a:solidFill>
                  <a:srgbClr val="FFFFFF"/>
                </a:solidFill>
              </a:endParaRPr>
            </a:p>
          </p:txBody>
        </p:sp>
        <p:cxnSp>
          <p:nvCxnSpPr>
            <p:cNvPr id="105" name="Google Shape;105;p15"/>
            <p:cNvCxnSpPr/>
            <p:nvPr/>
          </p:nvCxnSpPr>
          <p:spPr>
            <a:xfrm>
              <a:off x="2731725" y="1243275"/>
              <a:ext cx="9975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1512375" y="1928125"/>
              <a:ext cx="0" cy="712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15"/>
            <p:cNvSpPr txBox="1"/>
            <p:nvPr/>
          </p:nvSpPr>
          <p:spPr>
            <a:xfrm>
              <a:off x="1066580" y="978200"/>
              <a:ext cx="1581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300">
                  <a:solidFill>
                    <a:srgbClr val="FFFFFF"/>
                  </a:solidFill>
                </a:rPr>
                <a:t>レイト</a:t>
              </a:r>
              <a:r>
                <a:rPr lang="ja" sz="1300">
                  <a:solidFill>
                    <a:srgbClr val="FFFFFF"/>
                  </a:solidFill>
                </a:rPr>
                <a:t>・</a:t>
              </a:r>
              <a:r>
                <a:rPr lang="ja" sz="1300">
                  <a:solidFill>
                    <a:srgbClr val="FFFFFF"/>
                  </a:solidFill>
                </a:rPr>
                <a:t>ポジション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000">
                  <a:solidFill>
                    <a:srgbClr val="FFFFFF"/>
                  </a:solidFill>
                </a:rPr>
                <a:t>Late</a:t>
              </a:r>
              <a:r>
                <a:rPr lang="ja" sz="1000">
                  <a:solidFill>
                    <a:srgbClr val="FFFFFF"/>
                  </a:solidFill>
                </a:rPr>
                <a:t> Position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108" name="Google Shape;108;p15"/>
          <p:cNvSpPr txBox="1"/>
          <p:nvPr/>
        </p:nvSpPr>
        <p:spPr>
          <a:xfrm>
            <a:off x="-273675" y="4497575"/>
            <a:ext cx="96708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FFFFFF"/>
                </a:solidFill>
              </a:rPr>
              <a:t>人数が減ったときに減らしていく順番：EP3→MP3→CO→EP2→MP2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ポジションの優劣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・BTN＞CO＞MP3＞・・・＞UTG＞SB＞BB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・手札を見ないで、トーナメントで優勝した例がある程、ポジションは重要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ポジションの優劣の例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</a:t>
            </a:r>
            <a:r>
              <a:rPr lang="ja">
                <a:solidFill>
                  <a:srgbClr val="FFFFFF"/>
                </a:solidFill>
              </a:rPr>
              <a:t>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923" y="33794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1607879" y="34804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0025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4075" y="2456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5825" y="1936898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086" y="19827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4114143" y="20295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7850" y="4262066"/>
            <a:ext cx="467100" cy="67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0325" y="4271211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00968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3770400" y="3840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ポジションの優劣の例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①あなたのアクション→レイズ(</a:t>
            </a:r>
            <a:r>
              <a:rPr lang="ja" sz="1800"/>
              <a:t>3</a:t>
            </a:r>
            <a:r>
              <a:rPr lang="ja" sz="1800"/>
              <a:t>BET)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29125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47250" y="878125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662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7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3918775" y="15798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Bさんのハンド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26625" y="320810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923" y="33794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1607879" y="34804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0025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4075" y="2456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5825" y="1936898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086" y="19827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4114143" y="20295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7850" y="4262066"/>
            <a:ext cx="467100" cy="67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0325" y="4271211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00968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886" y="35539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4799943" y="36007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286" y="3477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/>
          <p:nvPr/>
        </p:nvSpPr>
        <p:spPr>
          <a:xfrm>
            <a:off x="4952343" y="3524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686" y="34015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/>
          <p:nvPr/>
        </p:nvSpPr>
        <p:spPr>
          <a:xfrm>
            <a:off x="5104743" y="34483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ポジションの優劣の例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①</a:t>
            </a:r>
            <a:r>
              <a:rPr lang="ja" sz="1800"/>
              <a:t>あなたのアクション→レイズ(3BET)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②</a:t>
            </a:r>
            <a:r>
              <a:rPr lang="ja" sz="1800"/>
              <a:t>A、Bフォールド→Cコール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923" y="3379450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1607879" y="3480450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7314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525" y="3540025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4075" y="2456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5825" y="1936898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086" y="1982737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/>
          <p:nvPr/>
        </p:nvSpPr>
        <p:spPr>
          <a:xfrm>
            <a:off x="4114143" y="2029574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7850" y="4262066"/>
            <a:ext cx="467100" cy="67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0325" y="4271211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00968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886" y="35539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/>
          <p:nvPr/>
        </p:nvSpPr>
        <p:spPr>
          <a:xfrm>
            <a:off x="4799943" y="36007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17" name="Google Shape;2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286" y="3477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/>
          <p:nvPr/>
        </p:nvSpPr>
        <p:spPr>
          <a:xfrm>
            <a:off x="4952343" y="3524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686" y="34015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>
            <a:off x="5104743" y="34483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21" name="Google Shape;2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286" y="30205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/>
          <p:nvPr/>
        </p:nvSpPr>
        <p:spPr>
          <a:xfrm>
            <a:off x="7238343" y="30673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9086" y="31729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/>
          <p:nvPr/>
        </p:nvSpPr>
        <p:spPr>
          <a:xfrm>
            <a:off x="7162143" y="32197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sp>
        <p:nvSpPr>
          <p:cNvPr id="225" name="Google Shape;225;p19"/>
          <p:cNvSpPr/>
          <p:nvPr/>
        </p:nvSpPr>
        <p:spPr>
          <a:xfrm>
            <a:off x="763199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ポジションの優劣の例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①</a:t>
            </a:r>
            <a:r>
              <a:rPr lang="ja" sz="1800"/>
              <a:t>あなたのアクション→レイズ(3BET)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②A、Bフォールド→Cコール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③C</a:t>
            </a:r>
            <a:r>
              <a:rPr lang="ja" sz="1800"/>
              <a:t>チェック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8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/>
          <p:nvPr/>
        </p:nvSpPr>
        <p:spPr>
          <a:xfrm>
            <a:off x="59429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40" name="Google Shape;2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525" y="3540025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4075" y="2456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5825" y="1936898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7850" y="4262066"/>
            <a:ext cx="467100" cy="67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0325" y="4271211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249" name="Google Shape;2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6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/>
          <p:nvPr/>
        </p:nvSpPr>
        <p:spPr>
          <a:xfrm>
            <a:off x="58667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51" name="Google Shape;2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/>
          <p:nvPr/>
        </p:nvSpPr>
        <p:spPr>
          <a:xfrm>
            <a:off x="5790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53" name="Google Shape;2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2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/>
          <p:nvPr/>
        </p:nvSpPr>
        <p:spPr>
          <a:xfrm>
            <a:off x="57143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55" name="Google Shape;2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0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/>
          <p:nvPr/>
        </p:nvSpPr>
        <p:spPr>
          <a:xfrm>
            <a:off x="56381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57" name="Google Shape;2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8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0"/>
          <p:cNvSpPr/>
          <p:nvPr/>
        </p:nvSpPr>
        <p:spPr>
          <a:xfrm>
            <a:off x="55619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59" name="Google Shape;2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286" y="28681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/>
          <p:nvPr/>
        </p:nvSpPr>
        <p:spPr>
          <a:xfrm>
            <a:off x="5714343" y="29149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61" name="Google Shape;2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3689" y="35179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/>
          <p:nvPr/>
        </p:nvSpPr>
        <p:spPr>
          <a:xfrm>
            <a:off x="-860632" y="35648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63" name="Google Shape;2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89889" y="36703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/>
          <p:nvPr/>
        </p:nvSpPr>
        <p:spPr>
          <a:xfrm>
            <a:off x="-936832" y="37172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771652" y="193633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/>
          <p:nvPr/>
        </p:nvSpPr>
        <p:spPr>
          <a:xfrm>
            <a:off x="-736696" y="203733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7" name="Google Shape;26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66248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0"/>
          <p:cNvSpPr/>
          <p:nvPr/>
        </p:nvSpPr>
        <p:spPr>
          <a:xfrm>
            <a:off x="5801204" y="26727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5518975" y="22494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 750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0" name="Google Shape;27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90125" y="2416993"/>
            <a:ext cx="665300" cy="96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04561" y="2425913"/>
            <a:ext cx="665300" cy="967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/>
          <p:nvPr/>
        </p:nvSpPr>
        <p:spPr>
          <a:xfrm>
            <a:off x="7631990" y="23167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35034" y="2413595"/>
            <a:ext cx="665300" cy="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ポジションの優劣の例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①あなたのアクション→レイズ(3BET)　　　④</a:t>
            </a:r>
            <a:r>
              <a:rPr lang="ja" sz="1800"/>
              <a:t>あなたレイズ(400)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②A、Bフォールド→Cコール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/>
              <a:t>③Cチェック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241375" y="108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1150800" y="1647650"/>
            <a:ext cx="6842400" cy="2524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1333075" y="1848200"/>
            <a:ext cx="6476700" cy="218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50950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569075" y="2456150"/>
            <a:ext cx="448300" cy="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/>
          <p:nvPr/>
        </p:nvSpPr>
        <p:spPr>
          <a:xfrm>
            <a:off x="7881175" y="3256225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Cさんのハンド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3842575" y="40020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あなたのハンド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6" name="Google Shape;2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8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/>
          <p:nvPr/>
        </p:nvSpPr>
        <p:spPr>
          <a:xfrm>
            <a:off x="59429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88" name="Google Shape;2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525" y="3540025"/>
            <a:ext cx="448300" cy="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4075" y="2456160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5825" y="1936898"/>
            <a:ext cx="448300" cy="44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7850" y="4262066"/>
            <a:ext cx="467100" cy="67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0325" y="4271211"/>
            <a:ext cx="467100" cy="67961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799192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リバー</a:t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6883775" y="77600"/>
            <a:ext cx="1043700" cy="24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ターン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5775625" y="77600"/>
            <a:ext cx="1043700" cy="24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フロップ</a:t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4582325" y="77600"/>
            <a:ext cx="1128900" cy="24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プリフロップ</a:t>
            </a: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6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/>
          <p:nvPr/>
        </p:nvSpPr>
        <p:spPr>
          <a:xfrm>
            <a:off x="58667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299" name="Google Shape;2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4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/>
          <p:nvPr/>
        </p:nvSpPr>
        <p:spPr>
          <a:xfrm>
            <a:off x="57905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01" name="Google Shape;3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286" y="25633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>
            <a:off x="5714343" y="26101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03" name="Google Shape;3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086" y="27157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/>
          <p:nvPr/>
        </p:nvSpPr>
        <p:spPr>
          <a:xfrm>
            <a:off x="5638143" y="27625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05" name="Google Shape;3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886" y="2868125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/>
          <p:nvPr/>
        </p:nvSpPr>
        <p:spPr>
          <a:xfrm>
            <a:off x="5561943" y="2914963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07" name="Google Shape;3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286" y="286813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/>
          <p:nvPr/>
        </p:nvSpPr>
        <p:spPr>
          <a:xfrm>
            <a:off x="5714343" y="291497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09" name="Google Shape;30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66248" y="2571788"/>
            <a:ext cx="448300" cy="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1"/>
          <p:cNvSpPr/>
          <p:nvPr/>
        </p:nvSpPr>
        <p:spPr>
          <a:xfrm>
            <a:off x="5801204" y="2672788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5518975" y="2249450"/>
            <a:ext cx="13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ポット </a:t>
            </a:r>
            <a:r>
              <a:rPr lang="ja">
                <a:solidFill>
                  <a:srgbClr val="FFFFFF"/>
                </a:solidFill>
              </a:rPr>
              <a:t>１１</a:t>
            </a:r>
            <a:r>
              <a:rPr lang="ja">
                <a:solidFill>
                  <a:srgbClr val="FFFFFF"/>
                </a:solidFill>
              </a:rPr>
              <a:t>50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2" name="Google Shape;31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90125" y="2416993"/>
            <a:ext cx="665300" cy="96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04561" y="2425913"/>
            <a:ext cx="665300" cy="96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35034" y="2413595"/>
            <a:ext cx="665300" cy="9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311" y="34417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1"/>
          <p:cNvSpPr/>
          <p:nvPr/>
        </p:nvSpPr>
        <p:spPr>
          <a:xfrm>
            <a:off x="4854368" y="34886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17" name="Google Shape;3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111" y="35941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1"/>
          <p:cNvSpPr/>
          <p:nvPr/>
        </p:nvSpPr>
        <p:spPr>
          <a:xfrm>
            <a:off x="4778168" y="36410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19" name="Google Shape;3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711" y="34417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/>
          <p:nvPr/>
        </p:nvSpPr>
        <p:spPr>
          <a:xfrm>
            <a:off x="5006768" y="34886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pic>
        <p:nvPicPr>
          <p:cNvPr id="321" name="Google Shape;3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511" y="3594188"/>
            <a:ext cx="340678" cy="3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1"/>
          <p:cNvSpPr/>
          <p:nvPr/>
        </p:nvSpPr>
        <p:spPr>
          <a:xfrm>
            <a:off x="4930568" y="3641025"/>
            <a:ext cx="44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100</a:t>
            </a:r>
            <a:endParaRPr sz="1100"/>
          </a:p>
        </p:txBody>
      </p:sp>
      <p:sp>
        <p:nvSpPr>
          <p:cNvPr id="323" name="Google Shape;323;p21"/>
          <p:cNvSpPr/>
          <p:nvPr/>
        </p:nvSpPr>
        <p:spPr>
          <a:xfrm>
            <a:off x="3758565" y="3857975"/>
            <a:ext cx="1486200" cy="118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