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1.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9143850" cy="6857875"/>
  <p:defaultTextStyle>
    <a:defPPr lvl="0">
      <a:defRPr lang="zh-CN"/>
    </a:defPPr>
    <a:lvl1pPr defTabSz="914400" eaLnBrk="1" hangingPunct="1" indent="0" latinLnBrk="0" lvl="0" marL="0" algn="l" fontAlgn="auto">
      <a:buNone/>
      <a:defRPr kern="1200" sz="1800">
        <a:solidFill>
          <a:schemeClr val="tx1"/>
        </a:solidFill>
        <a:latin typeface="Droid Sans" charset="0"/>
        <a:ea typeface="宋体" charset="0"/>
        <a:cs typeface="Droid Sans" charset="0"/>
      </a:defRPr>
    </a:lvl1pPr>
    <a:lvl2pPr defTabSz="914400" eaLnBrk="1" hangingPunct="1" indent="0" latinLnBrk="0" lvl="1" marL="457200" algn="l" fontAlgn="auto">
      <a:buNone/>
      <a:defRPr kern="1200" sz="1800">
        <a:solidFill>
          <a:schemeClr val="tx1"/>
        </a:solidFill>
        <a:latin typeface="Droid Sans" charset="0"/>
        <a:ea typeface="宋体" charset="0"/>
        <a:cs typeface="Droid Sans" charset="0"/>
      </a:defRPr>
    </a:lvl2pPr>
    <a:lvl3pPr defTabSz="914400" eaLnBrk="1" hangingPunct="1" indent="0" latinLnBrk="0" lvl="2" marL="914400" algn="l" fontAlgn="auto">
      <a:buNone/>
      <a:defRPr kern="1200" sz="1800">
        <a:solidFill>
          <a:schemeClr val="tx1"/>
        </a:solidFill>
        <a:latin typeface="Droid Sans" charset="0"/>
        <a:ea typeface="宋体" charset="0"/>
        <a:cs typeface="Droid Sans" charset="0"/>
      </a:defRPr>
    </a:lvl3pPr>
    <a:lvl4pPr defTabSz="914400" eaLnBrk="1" hangingPunct="1" indent="0" latinLnBrk="0" lvl="3" marL="1371600" algn="l" fontAlgn="auto">
      <a:buNone/>
      <a:defRPr kern="1200" sz="1800">
        <a:solidFill>
          <a:schemeClr val="tx1"/>
        </a:solidFill>
        <a:latin typeface="Droid Sans" charset="0"/>
        <a:ea typeface="宋体" charset="0"/>
        <a:cs typeface="Droid Sans" charset="0"/>
      </a:defRPr>
    </a:lvl4pPr>
    <a:lvl5pPr defTabSz="914400" eaLnBrk="1" hangingPunct="1" indent="0" latinLnBrk="0" lvl="4" marL="1828800" algn="l" fontAlgn="auto">
      <a:buNone/>
      <a:defRPr kern="1200" sz="1800">
        <a:solidFill>
          <a:schemeClr val="tx1"/>
        </a:solidFill>
        <a:latin typeface="Droid Sans" charset="0"/>
        <a:ea typeface="宋体" charset="0"/>
        <a:cs typeface="Droid Sans" charset="0"/>
      </a:defRPr>
    </a:lvl5pPr>
    <a:lvl6pPr defTabSz="914400" eaLnBrk="1" hangingPunct="1" indent="0" latinLnBrk="0" lvl="5" marL="2286000" algn="l" fontAlgn="auto">
      <a:buNone/>
      <a:defRPr kern="1200" sz="1800">
        <a:solidFill>
          <a:schemeClr val="tx1"/>
        </a:solidFill>
        <a:latin typeface="Droid Sans" charset="0"/>
        <a:ea typeface="宋体" charset="0"/>
        <a:cs typeface="Droid Sans" charset="0"/>
      </a:defRPr>
    </a:lvl6pPr>
    <a:lvl7pPr defTabSz="914400" eaLnBrk="1" hangingPunct="1" indent="0" latinLnBrk="0" lvl="6" marL="2743200" algn="l" fontAlgn="auto">
      <a:buNone/>
      <a:defRPr kern="1200" sz="1800">
        <a:solidFill>
          <a:schemeClr val="tx1"/>
        </a:solidFill>
        <a:latin typeface="Droid Sans" charset="0"/>
        <a:ea typeface="宋体" charset="0"/>
        <a:cs typeface="Droid Sans" charset="0"/>
      </a:defRPr>
    </a:lvl7pPr>
    <a:lvl8pPr defTabSz="914400" eaLnBrk="1" hangingPunct="1" indent="0" latinLnBrk="0" lvl="7" marL="3200400" algn="l" fontAlgn="auto">
      <a:buNone/>
      <a:defRPr kern="1200" sz="1800">
        <a:solidFill>
          <a:schemeClr val="tx1"/>
        </a:solidFill>
        <a:latin typeface="Droid Sans" charset="0"/>
        <a:ea typeface="宋体" charset="0"/>
        <a:cs typeface="Droid Sans" charset="0"/>
      </a:defRPr>
    </a:lvl8pPr>
    <a:lvl9pPr defTabSz="914400" eaLnBrk="1" hangingPunct="1" indent="0" latinLnBrk="0" lvl="8" marL="3200400" algn="l" fontAlgn="auto">
      <a:buNone/>
      <a:defRPr kern="1200" sz="1800">
        <a:solidFill>
          <a:schemeClr val="tx1"/>
        </a:solidFill>
        <a:latin typeface="Droid Sans" charset="0"/>
        <a:ea typeface="宋体" charset="0"/>
        <a:cs typeface="Droid Sans" charset="0"/>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1773061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131716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1156262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128123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9282469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06702996"/>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3800584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6161335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9866067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1847465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3390239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767626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3610870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0635879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13576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881093"/>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497702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513902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5268142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464680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534698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175953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095165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04825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299200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511325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518014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548585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3694251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6" name="Shape 266"/>
        <p:cNvGrpSpPr/>
        <p:nvPr/>
      </p:nvGrpSpPr>
      <p:grpSpPr>
        <a:xfrm>
          <a:off x="0" y="0"/>
          <a:ext cx="0" cy="0"/>
          <a:chOff x="0" y="0"/>
          <a:chExt cx="0" cy="0"/>
        </a:xfrm>
      </p:grpSpPr>
      <p:grpSp>
        <p:nvGrpSpPr>
          <p:cNvPr id="267" name="Google Shape;267;p1"/>
          <p:cNvGrpSpPr/>
          <p:nvPr/>
        </p:nvGrpSpPr>
        <p:grpSpPr>
          <a:xfrm>
            <a:off x="876298" y="990599"/>
            <a:ext cx="1743051" cy="1333491"/>
            <a:chOff x="876298" y="990599"/>
            <a:chExt cx="1743051" cy="1333491"/>
          </a:xfrm>
        </p:grpSpPr>
        <p:sp>
          <p:nvSpPr>
            <p:cNvPr id="268" name="Google Shape;268;p1"/>
            <p:cNvSpPr/>
            <p:nvPr/>
          </p:nvSpPr>
          <p:spPr>
            <a:xfrm>
              <a:off x="876298" y="1266824"/>
              <a:ext cx="1228716" cy="1057266"/>
            </a:xfrm>
            <a:custGeom>
              <a:rect b="b" l="l" r="r" t="t"/>
              <a:pathLst>
                <a:path extrusionOk="0" h="21600" w="21600">
                  <a:moveTo>
                    <a:pt x="16954" y="0"/>
                  </a:moveTo>
                  <a:lnTo>
                    <a:pt x="4646" y="0"/>
                  </a:lnTo>
                  <a:lnTo>
                    <a:pt x="0" y="10801"/>
                  </a:lnTo>
                  <a:lnTo>
                    <a:pt x="4646" y="21600"/>
                  </a:lnTo>
                  <a:lnTo>
                    <a:pt x="16954" y="21600"/>
                  </a:lnTo>
                  <a:lnTo>
                    <a:pt x="21599" y="10801"/>
                  </a:lnTo>
                  <a:lnTo>
                    <a:pt x="16954" y="0"/>
                  </a:lnTo>
                  <a:close/>
                </a:path>
              </a:pathLst>
            </a:custGeom>
            <a:solidFill>
              <a:srgbClr val="5FCAEE"/>
            </a:solidFill>
            <a:ln>
              <a:noFill/>
            </a:ln>
          </p:spPr>
        </p:sp>
        <p:sp>
          <p:nvSpPr>
            <p:cNvPr id="269" name="Google Shape;269;p1"/>
            <p:cNvSpPr/>
            <p:nvPr/>
          </p:nvSpPr>
          <p:spPr>
            <a:xfrm>
              <a:off x="1971673" y="990599"/>
              <a:ext cx="647676" cy="561978"/>
            </a:xfrm>
            <a:custGeom>
              <a:rect b="b" l="l" r="r" t="t"/>
              <a:pathLst>
                <a:path extrusionOk="0" h="21600" w="21600">
                  <a:moveTo>
                    <a:pt x="16915" y="0"/>
                  </a:moveTo>
                  <a:lnTo>
                    <a:pt x="4684" y="0"/>
                  </a:lnTo>
                  <a:lnTo>
                    <a:pt x="0" y="10797"/>
                  </a:lnTo>
                  <a:lnTo>
                    <a:pt x="4684" y="21600"/>
                  </a:lnTo>
                  <a:lnTo>
                    <a:pt x="16915" y="21600"/>
                  </a:lnTo>
                  <a:lnTo>
                    <a:pt x="21600" y="10797"/>
                  </a:lnTo>
                  <a:lnTo>
                    <a:pt x="16915" y="0"/>
                  </a:lnTo>
                  <a:close/>
                </a:path>
              </a:pathLst>
            </a:custGeom>
            <a:solidFill>
              <a:srgbClr val="2D936B"/>
            </a:solidFill>
            <a:ln>
              <a:noFill/>
            </a:ln>
          </p:spPr>
        </p:sp>
      </p:grpSp>
      <p:sp>
        <p:nvSpPr>
          <p:cNvPr id="270" name="Google Shape;270;p1"/>
          <p:cNvSpPr/>
          <p:nvPr/>
        </p:nvSpPr>
        <p:spPr>
          <a:xfrm>
            <a:off x="3752849" y="1190625"/>
            <a:ext cx="1666872" cy="1438290"/>
          </a:xfrm>
          <a:custGeom>
            <a:rect b="b" l="l" r="r" t="t"/>
            <a:pathLst>
              <a:path extrusionOk="0" h="21600" w="21600">
                <a:moveTo>
                  <a:pt x="16940" y="0"/>
                </a:moveTo>
                <a:lnTo>
                  <a:pt x="4659" y="0"/>
                </a:lnTo>
                <a:lnTo>
                  <a:pt x="0" y="10799"/>
                </a:lnTo>
                <a:lnTo>
                  <a:pt x="4659" y="21600"/>
                </a:lnTo>
                <a:lnTo>
                  <a:pt x="16940" y="21600"/>
                </a:lnTo>
                <a:lnTo>
                  <a:pt x="21600" y="10799"/>
                </a:lnTo>
                <a:lnTo>
                  <a:pt x="16940" y="0"/>
                </a:lnTo>
                <a:close/>
              </a:path>
            </a:pathLst>
          </a:custGeom>
          <a:solidFill>
            <a:srgbClr val="42D0A1"/>
          </a:solidFill>
          <a:ln>
            <a:noFill/>
          </a:ln>
        </p:spPr>
      </p:sp>
      <p:sp>
        <p:nvSpPr>
          <p:cNvPr id="271" name="Google Shape;271;p1"/>
          <p:cNvSpPr/>
          <p:nvPr/>
        </p:nvSpPr>
        <p:spPr>
          <a:xfrm>
            <a:off x="3800474" y="5229225"/>
            <a:ext cx="723924" cy="619110"/>
          </a:xfrm>
          <a:custGeom>
            <a:rect b="b" l="l" r="r" t="t"/>
            <a:pathLst>
              <a:path extrusionOk="0" h="21600" w="21600">
                <a:moveTo>
                  <a:pt x="16980" y="0"/>
                </a:moveTo>
                <a:lnTo>
                  <a:pt x="4619" y="0"/>
                </a:lnTo>
                <a:lnTo>
                  <a:pt x="0" y="10802"/>
                </a:lnTo>
                <a:lnTo>
                  <a:pt x="4619" y="21600"/>
                </a:lnTo>
                <a:lnTo>
                  <a:pt x="16980" y="21600"/>
                </a:lnTo>
                <a:lnTo>
                  <a:pt x="21600" y="10802"/>
                </a:lnTo>
                <a:lnTo>
                  <a:pt x="16980" y="0"/>
                </a:lnTo>
                <a:close/>
              </a:path>
            </a:pathLst>
          </a:custGeom>
          <a:solidFill>
            <a:srgbClr val="42AF51"/>
          </a:solidFill>
          <a:ln>
            <a:noFill/>
          </a:ln>
        </p:spPr>
      </p:sp>
      <p:sp>
        <p:nvSpPr>
          <p:cNvPr id="272" name="Google Shape;272;p1"/>
          <p:cNvSpPr txBox="1"/>
          <p:nvPr>
            <p:ph idx="4294967295" type="ctrTitle"/>
          </p:nvPr>
        </p:nvSpPr>
        <p:spPr>
          <a:xfrm>
            <a:off x="-828675" y="19665"/>
            <a:ext cx="9982200" cy="988200"/>
          </a:xfrm>
          <a:prstGeom prst="rect">
            <a:avLst/>
          </a:prstGeom>
          <a:noFill/>
          <a:ln>
            <a:noFill/>
          </a:ln>
        </p:spPr>
        <p:txBody>
          <a:bodyPr anchorCtr="0" anchor="t" bIns="0" lIns="0" spcFirstLastPara="1" rIns="0" wrap="square" tIns="16500">
            <a:spAutoFit/>
          </a:bodyPr>
          <a:lstStyle/>
          <a:p>
            <a:pPr indent="0" lvl="0" marL="3213735" marR="0" rtl="0" algn="l">
              <a:lnSpc>
                <a:spcPct val="100000"/>
              </a:lnSpc>
              <a:spcBef>
                <a:spcPts val="0"/>
              </a:spcBef>
              <a:spcAft>
                <a:spcPts val="0"/>
              </a:spcAft>
              <a:buClr>
                <a:srgbClr val="0F0F0F"/>
              </a:buClr>
              <a:buSzPts val="3200"/>
              <a:buFont typeface="Times New Roman"/>
              <a:buNone/>
            </a:pPr>
            <a:r>
              <a:rPr b="1" i="0" lang="en-US" sz="3200" u="none" cap="none" strike="noStrike">
                <a:solidFill>
                  <a:srgbClr val="0F0F0F"/>
                </a:solidFill>
                <a:latin typeface="Times New Roman"/>
                <a:ea typeface="Times New Roman"/>
                <a:cs typeface="Times New Roman"/>
                <a:sym typeface="Times New Roman"/>
              </a:rPr>
              <a:t>Employee Data Analysis using Excel </a:t>
            </a:r>
            <a:br>
              <a:rPr b="1" i="0" lang="en-US" sz="3200" u="none" cap="none" strike="noStrike">
                <a:solidFill>
                  <a:srgbClr val="0F0F0F"/>
                </a:solidFill>
                <a:latin typeface="Roboto"/>
                <a:ea typeface="Roboto"/>
                <a:cs typeface="Roboto"/>
                <a:sym typeface="Roboto"/>
              </a:rPr>
            </a:br>
            <a:endParaRPr b="0" i="0" sz="3200" u="none" cap="none" strike="noStrike">
              <a:solidFill>
                <a:schemeClr val="dk1"/>
              </a:solidFill>
              <a:latin typeface="Trebuchet MS"/>
              <a:ea typeface="Trebuchet MS"/>
              <a:cs typeface="Trebuchet MS"/>
              <a:sym typeface="Trebuchet MS"/>
            </a:endParaRPr>
          </a:p>
        </p:txBody>
      </p:sp>
      <p:sp>
        <p:nvSpPr>
          <p:cNvPr id="273" name="Google Shape;273;p1"/>
          <p:cNvSpPr/>
          <p:nvPr/>
        </p:nvSpPr>
        <p:spPr>
          <a:xfrm>
            <a:off x="676275" y="6467475"/>
            <a:ext cx="2143200" cy="20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
          <p:cNvSpPr txBox="1"/>
          <p:nvPr>
            <p:ph idx="7" type="sldNum"/>
          </p:nvPr>
        </p:nvSpPr>
        <p:spPr>
          <a:xfrm>
            <a:off x="11353418" y="6473336"/>
            <a:ext cx="151200" cy="1689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2D936B"/>
              </a:solidFill>
              <a:latin typeface="Trebuchet MS"/>
              <a:ea typeface="Trebuchet MS"/>
              <a:cs typeface="Trebuchet MS"/>
              <a:sym typeface="Trebuchet MS"/>
            </a:endParaRPr>
          </a:p>
        </p:txBody>
      </p:sp>
      <p:sp>
        <p:nvSpPr>
          <p:cNvPr id="275" name="Google Shape;275;p1"/>
          <p:cNvSpPr/>
          <p:nvPr/>
        </p:nvSpPr>
        <p:spPr>
          <a:xfrm>
            <a:off x="2554541" y="3314150"/>
            <a:ext cx="8610600" cy="226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STUDENT NAME: </a:t>
            </a:r>
            <a:r>
              <a:rPr lang="en-US" sz="2400">
                <a:solidFill>
                  <a:schemeClr val="dk1"/>
                </a:solidFill>
                <a:latin typeface="Calibri"/>
                <a:ea typeface="Calibri"/>
                <a:cs typeface="Calibri"/>
                <a:sym typeface="Calibri"/>
              </a:rPr>
              <a:t>MUVARASAN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REGISTER NO:312218221</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DEPARTMENT:B. com general (commerce)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COLLEGE:GOVERNMENT ARTS AND SCIENCE COLLEGE,R. K NAGAR ,TONDIARPET , CHENNAI —81</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8"/>
          <p:cNvSpPr/>
          <p:nvPr/>
        </p:nvSpPr>
        <p:spPr>
          <a:xfrm>
            <a:off x="9353550" y="5895975"/>
            <a:ext cx="180954" cy="180954"/>
          </a:xfrm>
          <a:custGeom>
            <a:rect b="b" l="l" r="r" t="t"/>
            <a:pathLst>
              <a:path extrusionOk="0" h="21600" w="21600">
                <a:moveTo>
                  <a:pt x="21600" y="0"/>
                </a:moveTo>
                <a:lnTo>
                  <a:pt x="0" y="0"/>
                </a:lnTo>
                <a:lnTo>
                  <a:pt x="0" y="21600"/>
                </a:lnTo>
                <a:lnTo>
                  <a:pt x="21600" y="21600"/>
                </a:lnTo>
                <a:lnTo>
                  <a:pt x="21600" y="0"/>
                </a:lnTo>
                <a:close/>
              </a:path>
            </a:pathLst>
          </a:custGeom>
          <a:solidFill>
            <a:srgbClr val="2D936B"/>
          </a:solidFill>
          <a:ln>
            <a:noFill/>
          </a:ln>
        </p:spPr>
      </p:sp>
      <p:sp>
        <p:nvSpPr>
          <p:cNvPr id="247" name="Google Shape;247;p8"/>
          <p:cNvSpPr/>
          <p:nvPr/>
        </p:nvSpPr>
        <p:spPr>
          <a:xfrm>
            <a:off x="1666874" y="6467475"/>
            <a:ext cx="76200" cy="177900"/>
          </a:xfrm>
          <a:prstGeom prst="rect">
            <a:avLst/>
          </a:prstGeom>
          <a:noFill/>
          <a:ln>
            <a:noFill/>
          </a:ln>
        </p:spPr>
      </p:sp>
      <p:sp>
        <p:nvSpPr>
          <p:cNvPr id="248" name="Google Shape;248;p8"/>
          <p:cNvSpPr/>
          <p:nvPr/>
        </p:nvSpPr>
        <p:spPr>
          <a:xfrm>
            <a:off x="11277218" y="6473336"/>
            <a:ext cx="228600" cy="168900"/>
          </a:xfrm>
          <a:prstGeom prst="rect">
            <a:avLst/>
          </a:prstGeom>
          <a:noFill/>
          <a:ln>
            <a:noFill/>
          </a:ln>
        </p:spPr>
        <p:txBody>
          <a:bodyPr anchorCtr="0" anchor="t" bIns="0" lIns="0" spcFirstLastPara="1" rIns="0" wrap="square" tIns="6975">
            <a:no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49" name="Google Shape;249;p8"/>
          <p:cNvSpPr/>
          <p:nvPr/>
        </p:nvSpPr>
        <p:spPr>
          <a:xfrm>
            <a:off x="739774" y="291147"/>
            <a:ext cx="3303900" cy="73710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Clr>
                <a:schemeClr val="dk1"/>
              </a:buClr>
              <a:buSzPts val="4800"/>
              <a:buFont typeface="Trebuchet MS"/>
              <a:buNone/>
            </a:pPr>
            <a:r>
              <a:rPr b="1" i="0" lang="en-US" sz="4800" u="none" cap="none" strike="noStrike">
                <a:solidFill>
                  <a:schemeClr val="dk1"/>
                </a:solidFill>
                <a:latin typeface="Trebuchet MS"/>
                <a:ea typeface="Trebuchet MS"/>
                <a:cs typeface="Trebuchet MS"/>
                <a:sym typeface="Trebuchet MS"/>
              </a:rPr>
              <a:t>MODELLING</a:t>
            </a:r>
            <a:endParaRPr b="0" i="0" sz="4800" u="none" cap="none" strike="noStrike">
              <a:solidFill>
                <a:schemeClr val="dk1"/>
              </a:solidFill>
              <a:latin typeface="Trebuchet MS"/>
              <a:ea typeface="Trebuchet MS"/>
              <a:cs typeface="Trebuchet MS"/>
              <a:sym typeface="Trebuchet MS"/>
            </a:endParaRPr>
          </a:p>
        </p:txBody>
      </p:sp>
      <p:sp>
        <p:nvSpPr>
          <p:cNvPr id="250" name="Google Shape;250;p8"/>
          <p:cNvSpPr/>
          <p:nvPr/>
        </p:nvSpPr>
        <p:spPr>
          <a:xfrm>
            <a:off x="10058401" y="525141"/>
            <a:ext cx="457218" cy="457218"/>
          </a:xfrm>
          <a:custGeom>
            <a:rect b="b" l="l" r="r" t="t"/>
            <a:pathLst>
              <a:path extrusionOk="0" h="21600" w="21600">
                <a:moveTo>
                  <a:pt x="21600" y="0"/>
                </a:moveTo>
                <a:lnTo>
                  <a:pt x="0" y="0"/>
                </a:lnTo>
                <a:lnTo>
                  <a:pt x="0" y="21600"/>
                </a:lnTo>
                <a:lnTo>
                  <a:pt x="21600" y="21600"/>
                </a:lnTo>
                <a:lnTo>
                  <a:pt x="21600" y="0"/>
                </a:lnTo>
                <a:close/>
              </a:path>
            </a:pathLst>
          </a:custGeom>
          <a:solidFill>
            <a:srgbClr val="42AF51"/>
          </a:solidFill>
          <a:ln>
            <a:noFill/>
          </a:ln>
        </p:spPr>
      </p:sp>
      <p:sp>
        <p:nvSpPr>
          <p:cNvPr id="251" name="Google Shape;251;p8"/>
          <p:cNvSpPr txBox="1"/>
          <p:nvPr/>
        </p:nvSpPr>
        <p:spPr>
          <a:xfrm rot="18438">
            <a:off x="592806" y="1340890"/>
            <a:ext cx="9844642" cy="48063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Oi"/>
              <a:buNone/>
            </a:pPr>
            <a:r>
              <a:rPr i="0" lang="en-US" sz="2200" u="none" cap="none" strike="noStrike">
                <a:solidFill>
                  <a:schemeClr val="dk1"/>
                </a:solidFill>
                <a:latin typeface="Calibri"/>
                <a:ea typeface="Calibri"/>
                <a:cs typeface="Calibri"/>
                <a:sym typeface="Calibri"/>
              </a:rPr>
              <a:t>a. Using the charts and graphs.</a:t>
            </a:r>
            <a:endParaRPr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200"/>
              <a:buFont typeface="Oi"/>
              <a:buNone/>
            </a:pPr>
            <a:r>
              <a:t/>
            </a:r>
            <a:endParaRPr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200"/>
              <a:buFont typeface="Oi"/>
              <a:buNone/>
            </a:pPr>
            <a:r>
              <a:rPr i="0" lang="en-US" sz="2200" u="none" cap="none" strike="noStrike">
                <a:solidFill>
                  <a:schemeClr val="dk1"/>
                </a:solidFill>
                <a:latin typeface="Calibri"/>
                <a:ea typeface="Calibri"/>
                <a:cs typeface="Calibri"/>
                <a:sym typeface="Calibri"/>
              </a:rPr>
              <a:t>b. Collection of data from Kaggle.</a:t>
            </a:r>
            <a:endParaRPr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200"/>
              <a:buFont typeface="Oi"/>
              <a:buNone/>
            </a:pPr>
            <a:r>
              <a:t/>
            </a:r>
            <a:endParaRPr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200"/>
              <a:buFont typeface="Oi"/>
              <a:buNone/>
            </a:pPr>
            <a:r>
              <a:rPr i="0" lang="en-US" sz="2200" u="none" cap="none" strike="noStrike">
                <a:solidFill>
                  <a:schemeClr val="dk1"/>
                </a:solidFill>
                <a:latin typeface="Calibri"/>
                <a:ea typeface="Calibri"/>
                <a:cs typeface="Calibri"/>
                <a:sym typeface="Calibri"/>
              </a:rPr>
              <a:t>c. Cleaning unwanted data.</a:t>
            </a:r>
            <a:endParaRPr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200"/>
              <a:buFont typeface="Oi"/>
              <a:buNone/>
            </a:pPr>
            <a:r>
              <a:t/>
            </a:r>
            <a:endParaRPr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200"/>
              <a:buFont typeface="Oi"/>
              <a:buNone/>
            </a:pPr>
            <a:r>
              <a:rPr i="0" lang="en-US" sz="2200" u="none" cap="none" strike="noStrike">
                <a:solidFill>
                  <a:schemeClr val="dk1"/>
                </a:solidFill>
                <a:latin typeface="Calibri"/>
                <a:ea typeface="Calibri"/>
                <a:cs typeface="Calibri"/>
                <a:sym typeface="Calibri"/>
              </a:rPr>
              <a:t>d. Selection of data.</a:t>
            </a:r>
            <a:endParaRPr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200"/>
              <a:buFont typeface="Oi"/>
              <a:buNone/>
            </a:pPr>
            <a:r>
              <a:t/>
            </a:r>
            <a:endParaRPr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200"/>
              <a:buFont typeface="Oi"/>
              <a:buNone/>
            </a:pPr>
            <a:r>
              <a:rPr i="0" lang="en-US" sz="2200" u="none" cap="none" strike="noStrike">
                <a:solidFill>
                  <a:schemeClr val="dk1"/>
                </a:solidFill>
                <a:latin typeface="Calibri"/>
                <a:ea typeface="Calibri"/>
                <a:cs typeface="Calibri"/>
                <a:sym typeface="Calibri"/>
              </a:rPr>
              <a:t>e. Selection of analysis. (gender and department analysis)</a:t>
            </a:r>
            <a:endParaRPr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200"/>
              <a:buFont typeface="Oi"/>
              <a:buNone/>
            </a:pPr>
            <a:r>
              <a:t/>
            </a:r>
            <a:endParaRPr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200"/>
              <a:buFont typeface="Oi"/>
              <a:buNone/>
            </a:pPr>
            <a:r>
              <a:rPr i="0" lang="en-US" sz="2200" u="none" cap="none" strike="noStrike">
                <a:solidFill>
                  <a:schemeClr val="dk1"/>
                </a:solidFill>
                <a:latin typeface="Calibri"/>
                <a:ea typeface="Calibri"/>
                <a:cs typeface="Calibri"/>
                <a:sym typeface="Calibri"/>
              </a:rPr>
              <a:t>f. Use of various techniques from excel (conditional formatting, sorting, filtering, table, pivot table, pivot charts, slicers etc.....</a:t>
            </a:r>
            <a:endParaRPr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200"/>
              <a:buFont typeface="Oi"/>
              <a:buNone/>
            </a:pPr>
            <a:r>
              <a:t/>
            </a:r>
            <a:endParaRPr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200"/>
              <a:buFont typeface="Oi"/>
              <a:buNone/>
            </a:pPr>
            <a:r>
              <a:rPr i="0" lang="en-US" sz="2200" u="none" cap="none" strike="noStrike">
                <a:solidFill>
                  <a:schemeClr val="dk1"/>
                </a:solidFill>
                <a:latin typeface="Calibri"/>
                <a:ea typeface="Calibri"/>
                <a:cs typeface="Calibri"/>
                <a:sym typeface="Calibri"/>
              </a:rPr>
              <a:t>g. Finding the results.</a:t>
            </a:r>
            <a:endParaRPr i="0" sz="22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2" name="Shape 252"/>
        <p:cNvGrpSpPr/>
        <p:nvPr/>
      </p:nvGrpSpPr>
      <p:grpSpPr>
        <a:xfrm>
          <a:off x="0" y="0"/>
          <a:ext cx="0" cy="0"/>
          <a:chOff x="0" y="0"/>
          <a:chExt cx="0" cy="0"/>
        </a:xfrm>
      </p:grpSpPr>
      <p:sp>
        <p:nvSpPr>
          <p:cNvPr id="253" name="Google Shape;253;p9"/>
          <p:cNvSpPr/>
          <p:nvPr/>
        </p:nvSpPr>
        <p:spPr>
          <a:xfrm>
            <a:off x="9353550" y="5362575"/>
            <a:ext cx="457218" cy="457218"/>
          </a:xfrm>
          <a:custGeom>
            <a:rect b="b" l="l" r="r" t="t"/>
            <a:pathLst>
              <a:path extrusionOk="0" h="21600" w="21600">
                <a:moveTo>
                  <a:pt x="21600" y="0"/>
                </a:moveTo>
                <a:lnTo>
                  <a:pt x="0" y="0"/>
                </a:lnTo>
                <a:lnTo>
                  <a:pt x="0" y="21600"/>
                </a:lnTo>
                <a:lnTo>
                  <a:pt x="21600" y="21600"/>
                </a:lnTo>
                <a:lnTo>
                  <a:pt x="21600" y="0"/>
                </a:lnTo>
                <a:close/>
              </a:path>
            </a:pathLst>
          </a:custGeom>
          <a:solidFill>
            <a:srgbClr val="42AF51"/>
          </a:solidFill>
          <a:ln>
            <a:noFill/>
          </a:ln>
        </p:spPr>
      </p:sp>
      <p:sp>
        <p:nvSpPr>
          <p:cNvPr id="254" name="Google Shape;254;p9"/>
          <p:cNvSpPr/>
          <p:nvPr/>
        </p:nvSpPr>
        <p:spPr>
          <a:xfrm>
            <a:off x="9353550" y="5895975"/>
            <a:ext cx="180954" cy="180954"/>
          </a:xfrm>
          <a:custGeom>
            <a:rect b="b" l="l" r="r" t="t"/>
            <a:pathLst>
              <a:path extrusionOk="0" h="21600" w="21600">
                <a:moveTo>
                  <a:pt x="21600" y="0"/>
                </a:moveTo>
                <a:lnTo>
                  <a:pt x="0" y="0"/>
                </a:lnTo>
                <a:lnTo>
                  <a:pt x="0" y="21600"/>
                </a:lnTo>
                <a:lnTo>
                  <a:pt x="21600" y="21600"/>
                </a:lnTo>
                <a:lnTo>
                  <a:pt x="21600" y="0"/>
                </a:lnTo>
                <a:close/>
              </a:path>
            </a:pathLst>
          </a:custGeom>
          <a:solidFill>
            <a:srgbClr val="2D936B"/>
          </a:solidFill>
          <a:ln>
            <a:noFill/>
          </a:ln>
        </p:spPr>
      </p:sp>
      <p:sp>
        <p:nvSpPr>
          <p:cNvPr id="255" name="Google Shape;255;p9"/>
          <p:cNvSpPr/>
          <p:nvPr/>
        </p:nvSpPr>
        <p:spPr>
          <a:xfrm>
            <a:off x="1666874" y="6467475"/>
            <a:ext cx="76200" cy="177900"/>
          </a:xfrm>
          <a:prstGeom prst="rect">
            <a:avLst/>
          </a:prstGeom>
          <a:noFill/>
          <a:ln>
            <a:noFill/>
          </a:ln>
        </p:spPr>
      </p:sp>
      <p:sp>
        <p:nvSpPr>
          <p:cNvPr id="256" name="Google Shape;256;p9"/>
          <p:cNvSpPr txBox="1"/>
          <p:nvPr>
            <p:ph type="title"/>
          </p:nvPr>
        </p:nvSpPr>
        <p:spPr>
          <a:xfrm>
            <a:off x="755322" y="385449"/>
            <a:ext cx="34011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4800"/>
              <a:buFont typeface="Trebuchet MS"/>
              <a:buNone/>
            </a:pPr>
            <a:r>
              <a:rPr b="1" i="0" lang="en-US" sz="4800" u="none" cap="none" strike="noStrike">
                <a:solidFill>
                  <a:schemeClr val="dk1"/>
                </a:solidFill>
                <a:latin typeface="Trebuchet MS"/>
                <a:ea typeface="Trebuchet MS"/>
                <a:cs typeface="Trebuchet MS"/>
                <a:sym typeface="Trebuchet MS"/>
              </a:rPr>
              <a:t>RESULTS</a:t>
            </a:r>
            <a:endParaRPr b="1" i="0" sz="4800" u="none" cap="none" strike="noStrike">
              <a:solidFill>
                <a:schemeClr val="dk1"/>
              </a:solidFill>
              <a:latin typeface="Trebuchet MS"/>
              <a:ea typeface="Trebuchet MS"/>
              <a:cs typeface="Trebuchet MS"/>
              <a:sym typeface="Trebuchet MS"/>
            </a:endParaRPr>
          </a:p>
        </p:txBody>
      </p:sp>
      <p:sp>
        <p:nvSpPr>
          <p:cNvPr id="257" name="Google Shape;257;p9"/>
          <p:cNvSpPr/>
          <p:nvPr/>
        </p:nvSpPr>
        <p:spPr>
          <a:xfrm>
            <a:off x="11277218" y="6473336"/>
            <a:ext cx="228600" cy="168900"/>
          </a:xfrm>
          <a:prstGeom prst="rect">
            <a:avLst/>
          </a:prstGeom>
          <a:noFill/>
          <a:ln>
            <a:noFill/>
          </a:ln>
        </p:spPr>
        <p:txBody>
          <a:bodyPr anchorCtr="0" anchor="t" bIns="0" lIns="0" spcFirstLastPara="1" rIns="0" wrap="square" tIns="6975">
            <a:no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pic>
        <p:nvPicPr>
          <p:cNvPr id="258" name="Google Shape;258;p9"/>
          <p:cNvPicPr preferRelativeResize="0"/>
          <p:nvPr/>
        </p:nvPicPr>
        <p:blipFill/>
        <p:spPr>
          <a:xfrm>
            <a:off x="1278962" y="1315001"/>
            <a:ext cx="6073772" cy="4977125"/>
          </a:xfrm>
          <a:prstGeom prst="rect">
            <a:avLst/>
          </a:prstGeom>
          <a:noFill/>
          <a:ln>
            <a:noFill/>
          </a:ln>
        </p:spPr>
      </p:pic>
    </p:spTree>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85" name="图片"/>
          <p:cNvPicPr>
            <a:picLocks noChangeAspect="1"/>
          </p:cNvPicPr>
          <p:nvPr/>
        </p:nvPicPr>
        <p:blipFill>
          <a:blip r:embed="rId1" cstate="print"/>
          <a:srcRect t="30320" b="46474" l="15321" r="21049"/>
          <a:stretch>
            <a:fillRect/>
          </a:stretch>
        </p:blipFill>
        <p:spPr>
          <a:xfrm rot="0">
            <a:off x="1128750" y="760615"/>
            <a:ext cx="7127215" cy="5548340"/>
          </a:xfrm>
          <a:prstGeom prst="rect"/>
          <a:noFill/>
          <a:ln w="12700" cmpd="sng" cap="flat">
            <a:noFill/>
            <a:prstDash val="solid"/>
            <a:miter/>
          </a:ln>
        </p:spPr>
      </p:pic>
    </p:spTree>
    <p:extLst>
      <p:ext uri="{BB962C8B-B14F-4D97-AF65-F5344CB8AC3E}">
        <p14:creationId xmlns:p14="http://schemas.microsoft.com/office/powerpoint/2010/main" val="1539660485"/>
      </p:ext>
    </p:extLst>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pic>
        <p:nvPicPr>
          <p:cNvPr id="260" name="Google Shape;260;p10"/>
          <p:cNvPicPr preferRelativeResize="0"/>
          <p:nvPr/>
        </p:nvPicPr>
        <p:blipFill/>
        <p:spPr>
          <a:xfrm>
            <a:off x="1548146" y="335119"/>
            <a:ext cx="6697247" cy="61877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sp>
        <p:nvSpPr>
          <p:cNvPr id="262" name="Google Shape;262;p11"/>
          <p:cNvSpPr txBox="1"/>
          <p:nvPr>
            <p:ph idx="4294967295" type="ctrTitle"/>
          </p:nvPr>
        </p:nvSpPr>
        <p:spPr>
          <a:xfrm rot="-2785">
            <a:off x="621494" y="978604"/>
            <a:ext cx="10367703" cy="428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SzPts val="2800"/>
              <a:buFont typeface="Calibri"/>
              <a:buNone/>
            </a:pPr>
            <a:r>
              <a:rPr b="1" i="0" lang="en-US" sz="2800" u="none" cap="none" strike="noStrike">
                <a:latin typeface="Calibri"/>
                <a:ea typeface="Calibri"/>
                <a:cs typeface="Calibri"/>
                <a:sym typeface="Calibri"/>
              </a:rPr>
              <a:t>conclusion</a:t>
            </a:r>
            <a:endParaRPr b="1" i="0" sz="2800" u="none" cap="none" strike="noStrike">
              <a:latin typeface="Calibri"/>
              <a:ea typeface="Calibri"/>
              <a:cs typeface="Calibri"/>
              <a:sym typeface="Calibri"/>
            </a:endParaRPr>
          </a:p>
        </p:txBody>
      </p:sp>
      <p:sp>
        <p:nvSpPr>
          <p:cNvPr id="263" name="Google Shape;263;p11"/>
          <p:cNvSpPr txBox="1"/>
          <p:nvPr/>
        </p:nvSpPr>
        <p:spPr>
          <a:xfrm rot="-11526">
            <a:off x="257419" y="1768929"/>
            <a:ext cx="11274663" cy="44790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Oi"/>
              <a:buNone/>
            </a:pPr>
            <a:r>
              <a:rPr i="0" lang="en-US" sz="2400" u="none" cap="none" strike="noStrike">
                <a:solidFill>
                  <a:schemeClr val="dk1"/>
                </a:solidFill>
                <a:latin typeface="Calibri"/>
                <a:ea typeface="Calibri"/>
                <a:cs typeface="Calibri"/>
                <a:sym typeface="Calibri"/>
              </a:rPr>
              <a:t>Finally I here by conclude that in my project the following outcomes:</a:t>
            </a:r>
            <a:endParaRPr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200"/>
              <a:buFont typeface="Oi"/>
              <a:buNone/>
            </a:pPr>
            <a:r>
              <a:t/>
            </a:r>
            <a:endParaRPr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200"/>
              <a:buFont typeface="Oi"/>
              <a:buNone/>
            </a:pPr>
            <a:r>
              <a:rPr i="0" lang="en-US" sz="2400" u="none" cap="none" strike="noStrike">
                <a:solidFill>
                  <a:schemeClr val="dk1"/>
                </a:solidFill>
                <a:latin typeface="Calibri"/>
                <a:ea typeface="Calibri"/>
                <a:cs typeface="Calibri"/>
                <a:sym typeface="Calibri"/>
              </a:rPr>
              <a:t>1. With my project we can find the total number of employees.</a:t>
            </a:r>
            <a:endParaRPr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200"/>
              <a:buFont typeface="Oi"/>
              <a:buNone/>
            </a:pPr>
            <a:r>
              <a:t/>
            </a:r>
            <a:endParaRPr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200"/>
              <a:buFont typeface="Oi"/>
              <a:buNone/>
            </a:pPr>
            <a:r>
              <a:rPr i="0" lang="en-US" sz="2400" u="none" cap="none" strike="noStrike">
                <a:solidFill>
                  <a:schemeClr val="dk1"/>
                </a:solidFill>
                <a:latin typeface="Calibri"/>
                <a:ea typeface="Calibri"/>
                <a:cs typeface="Calibri"/>
                <a:sym typeface="Calibri"/>
              </a:rPr>
              <a:t>2. We can find the total number of male and female in the working population of the company.</a:t>
            </a:r>
            <a:endParaRPr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200"/>
              <a:buFont typeface="Oi"/>
              <a:buNone/>
            </a:pPr>
            <a:r>
              <a:t/>
            </a:r>
            <a:endParaRPr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200"/>
              <a:buFont typeface="Oi"/>
              <a:buNone/>
            </a:pPr>
            <a:r>
              <a:rPr i="0" lang="en-US" sz="2400" u="none" cap="none" strike="noStrike">
                <a:solidFill>
                  <a:schemeClr val="dk1"/>
                </a:solidFill>
                <a:latin typeface="Calibri"/>
                <a:ea typeface="Calibri"/>
                <a:cs typeface="Calibri"/>
                <a:sym typeface="Calibri"/>
              </a:rPr>
              <a:t>3. We can also find the total number of department that are operating in the company and division of male and female in the particular department.</a:t>
            </a:r>
            <a:endParaRPr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200"/>
              <a:buFont typeface="Oi"/>
              <a:buNone/>
            </a:pPr>
            <a:r>
              <a:t/>
            </a:r>
            <a:endParaRPr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200"/>
              <a:buFont typeface="Oi"/>
              <a:buNone/>
            </a:pPr>
            <a:r>
              <a:rPr i="0" lang="en-US" sz="2400" u="none" cap="none" strike="noStrike">
                <a:solidFill>
                  <a:schemeClr val="dk1"/>
                </a:solidFill>
                <a:latin typeface="Calibri"/>
                <a:ea typeface="Calibri"/>
                <a:cs typeface="Calibri"/>
                <a:sym typeface="Calibri"/>
              </a:rPr>
              <a:t>4. With all this the company find the requirement of employees in the organisation and recruit according to that.</a:t>
            </a:r>
            <a:endParaRPr i="0" sz="2400" u="none" cap="none" strike="noStrike">
              <a:solidFill>
                <a:schemeClr val="dk1"/>
              </a:solidFill>
              <a:latin typeface="Calibri"/>
              <a:ea typeface="Calibri"/>
              <a:cs typeface="Calibri"/>
              <a:sym typeface="Calibri"/>
            </a:endParaRPr>
          </a:p>
        </p:txBody>
      </p:sp>
      <p:sp>
        <p:nvSpPr>
          <p:cNvPr id="264" name="Google Shape;264;p11"/>
          <p:cNvSpPr txBox="1"/>
          <p:nvPr/>
        </p:nvSpPr>
        <p:spPr>
          <a:xfrm>
            <a:off x="5467266" y="2806657"/>
            <a:ext cx="1257300" cy="35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Oi"/>
              <a:buNone/>
            </a:pPr>
            <a:r>
              <a:t/>
            </a:r>
            <a:endParaRPr b="0" i="0" sz="1800" u="none" cap="none" strike="noStrike">
              <a:solidFill>
                <a:schemeClr val="dk1"/>
              </a:solidFill>
              <a:latin typeface="Oi"/>
              <a:ea typeface="Oi"/>
              <a:cs typeface="Oi"/>
              <a:sym typeface="Oi"/>
            </a:endParaRPr>
          </a:p>
        </p:txBody>
      </p:sp>
    </p:spTree>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9145821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42703925"/>
      </p:ext>
    </p:extLst>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grpSp>
        <p:nvGrpSpPr>
          <p:cNvPr id="199" name="Google Shape;199;p2"/>
          <p:cNvGrpSpPr/>
          <p:nvPr/>
        </p:nvGrpSpPr>
        <p:grpSpPr>
          <a:xfrm>
            <a:off x="7991475" y="2933700"/>
            <a:ext cx="2762100" cy="3257700"/>
            <a:chOff x="7991475" y="2933700"/>
            <a:chExt cx="2762100" cy="3257700"/>
          </a:xfrm>
        </p:grpSpPr>
        <p:sp>
          <p:nvSpPr>
            <p:cNvPr id="200" name="Google Shape;200;p2"/>
            <p:cNvSpPr/>
            <p:nvPr/>
          </p:nvSpPr>
          <p:spPr>
            <a:xfrm>
              <a:off x="9353550" y="5362575"/>
              <a:ext cx="457218" cy="457218"/>
            </a:xfrm>
            <a:custGeom>
              <a:rect b="b" l="l" r="r" t="t"/>
              <a:pathLst>
                <a:path extrusionOk="0" h="21600" w="21600">
                  <a:moveTo>
                    <a:pt x="21600" y="0"/>
                  </a:moveTo>
                  <a:lnTo>
                    <a:pt x="0" y="0"/>
                  </a:lnTo>
                  <a:lnTo>
                    <a:pt x="0" y="21600"/>
                  </a:lnTo>
                  <a:lnTo>
                    <a:pt x="21600" y="21600"/>
                  </a:lnTo>
                  <a:lnTo>
                    <a:pt x="21600" y="0"/>
                  </a:lnTo>
                  <a:close/>
                </a:path>
              </a:pathLst>
            </a:custGeom>
            <a:solidFill>
              <a:srgbClr val="42AF51"/>
            </a:solidFill>
            <a:ln>
              <a:noFill/>
            </a:ln>
          </p:spPr>
        </p:sp>
        <p:sp>
          <p:nvSpPr>
            <p:cNvPr id="201" name="Google Shape;201;p2"/>
            <p:cNvSpPr/>
            <p:nvPr/>
          </p:nvSpPr>
          <p:spPr>
            <a:xfrm>
              <a:off x="9353550" y="5895975"/>
              <a:ext cx="180954" cy="180954"/>
            </a:xfrm>
            <a:custGeom>
              <a:rect b="b" l="l" r="r" t="t"/>
              <a:pathLst>
                <a:path extrusionOk="0" h="21600" w="21600">
                  <a:moveTo>
                    <a:pt x="21600" y="0"/>
                  </a:moveTo>
                  <a:lnTo>
                    <a:pt x="0" y="0"/>
                  </a:lnTo>
                  <a:lnTo>
                    <a:pt x="0" y="21600"/>
                  </a:lnTo>
                  <a:lnTo>
                    <a:pt x="21600" y="21600"/>
                  </a:lnTo>
                  <a:lnTo>
                    <a:pt x="21600" y="0"/>
                  </a:lnTo>
                  <a:close/>
                </a:path>
              </a:pathLst>
            </a:custGeom>
            <a:solidFill>
              <a:srgbClr val="2D936B"/>
            </a:solidFill>
            <a:ln>
              <a:noFill/>
            </a:ln>
          </p:spPr>
        </p:sp>
        <p:sp>
          <p:nvSpPr>
            <p:cNvPr id="202" name="Google Shape;202;p2"/>
            <p:cNvSpPr/>
            <p:nvPr/>
          </p:nvSpPr>
          <p:spPr>
            <a:xfrm>
              <a:off x="7991475" y="2933700"/>
              <a:ext cx="2762100" cy="3257700"/>
            </a:xfrm>
            <a:prstGeom prst="rect">
              <a:avLst/>
            </a:prstGeom>
            <a:noFill/>
            <a:ln>
              <a:noFill/>
            </a:ln>
          </p:spPr>
        </p:sp>
      </p:grpSp>
      <p:sp>
        <p:nvSpPr>
          <p:cNvPr id="203" name="Google Shape;203;p2"/>
          <p:cNvSpPr txBox="1"/>
          <p:nvPr>
            <p:ph type="title"/>
          </p:nvPr>
        </p:nvSpPr>
        <p:spPr>
          <a:xfrm>
            <a:off x="834071" y="575055"/>
            <a:ext cx="5637000" cy="6642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b="1" i="0" lang="en-US" sz="4250" u="none" cap="none" strike="noStrike">
                <a:solidFill>
                  <a:schemeClr val="dk1"/>
                </a:solidFill>
                <a:latin typeface="Trebuchet MS"/>
                <a:ea typeface="Trebuchet MS"/>
                <a:cs typeface="Trebuchet MS"/>
                <a:sym typeface="Trebuchet MS"/>
              </a:rPr>
              <a:t>PROBLEM	STATEMENT</a:t>
            </a:r>
            <a:endParaRPr b="1" i="0" sz="4250" u="none" cap="none" strike="noStrike">
              <a:solidFill>
                <a:schemeClr val="dk1"/>
              </a:solidFill>
              <a:latin typeface="Trebuchet MS"/>
              <a:ea typeface="Trebuchet MS"/>
              <a:cs typeface="Trebuchet MS"/>
              <a:sym typeface="Trebuchet MS"/>
            </a:endParaRPr>
          </a:p>
        </p:txBody>
      </p:sp>
      <p:sp>
        <p:nvSpPr>
          <p:cNvPr id="204" name="Google Shape;204;p2"/>
          <p:cNvSpPr/>
          <p:nvPr/>
        </p:nvSpPr>
        <p:spPr>
          <a:xfrm>
            <a:off x="676275" y="6467475"/>
            <a:ext cx="2143200" cy="200100"/>
          </a:xfrm>
          <a:prstGeom prst="rect">
            <a:avLst/>
          </a:prstGeom>
          <a:noFill/>
          <a:ln>
            <a:noFill/>
          </a:ln>
        </p:spPr>
      </p:sp>
      <p:sp>
        <p:nvSpPr>
          <p:cNvPr id="205" name="Google Shape;205;p2"/>
          <p:cNvSpPr txBox="1"/>
          <p:nvPr>
            <p:ph idx="7" type="sldNum"/>
          </p:nvPr>
        </p:nvSpPr>
        <p:spPr>
          <a:xfrm>
            <a:off x="11353418" y="6473336"/>
            <a:ext cx="151200" cy="1689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2D936B"/>
              </a:solidFill>
              <a:latin typeface="Trebuchet MS"/>
              <a:ea typeface="Trebuchet MS"/>
              <a:cs typeface="Trebuchet MS"/>
              <a:sym typeface="Trebuchet MS"/>
            </a:endParaRPr>
          </a:p>
        </p:txBody>
      </p:sp>
      <p:sp>
        <p:nvSpPr>
          <p:cNvPr id="206" name="Google Shape;206;p2"/>
          <p:cNvSpPr txBox="1"/>
          <p:nvPr/>
        </p:nvSpPr>
        <p:spPr>
          <a:xfrm rot="-28415">
            <a:off x="916813" y="1979139"/>
            <a:ext cx="5698395" cy="37864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Oi"/>
              <a:buNone/>
            </a:pPr>
            <a:r>
              <a:rPr b="0" i="0" lang="en-US" sz="2400" u="none" cap="none" strike="noStrike">
                <a:solidFill>
                  <a:schemeClr val="dk1"/>
                </a:solidFill>
                <a:latin typeface="Oi"/>
                <a:ea typeface="Oi"/>
                <a:cs typeface="Oi"/>
                <a:sym typeface="Oi"/>
              </a:rPr>
              <a:t>1</a:t>
            </a:r>
            <a:r>
              <a:rPr i="0" lang="en-US" sz="3000" u="none" cap="none" strike="noStrike">
                <a:solidFill>
                  <a:schemeClr val="dk1"/>
                </a:solidFill>
                <a:latin typeface="Calibri"/>
                <a:ea typeface="Calibri"/>
                <a:cs typeface="Calibri"/>
                <a:sym typeface="Calibri"/>
              </a:rPr>
              <a:t>. To know the total working population.</a:t>
            </a:r>
            <a:endParaRPr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Oi"/>
              <a:buNone/>
            </a:pPr>
            <a:r>
              <a:t/>
            </a:r>
            <a:endParaRPr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Oi"/>
              <a:buNone/>
            </a:pPr>
            <a:r>
              <a:rPr i="0" lang="en-US" sz="3000" u="none" cap="none" strike="noStrike">
                <a:solidFill>
                  <a:schemeClr val="dk1"/>
                </a:solidFill>
                <a:latin typeface="Calibri"/>
                <a:ea typeface="Calibri"/>
                <a:cs typeface="Calibri"/>
                <a:sym typeface="Calibri"/>
              </a:rPr>
              <a:t>2. To know the total number of working male and female.</a:t>
            </a:r>
            <a:endParaRPr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Oi"/>
              <a:buNone/>
            </a:pPr>
            <a:r>
              <a:t/>
            </a:r>
            <a:endParaRPr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Oi"/>
              <a:buNone/>
            </a:pPr>
            <a:r>
              <a:rPr i="0" lang="en-US" sz="3000" u="none" cap="none" strike="noStrike">
                <a:solidFill>
                  <a:schemeClr val="dk1"/>
                </a:solidFill>
                <a:latin typeface="Calibri"/>
                <a:ea typeface="Calibri"/>
                <a:cs typeface="Calibri"/>
                <a:sym typeface="Calibri"/>
              </a:rPr>
              <a:t>3. To know the total number of department in the company.</a:t>
            </a:r>
            <a:endParaRPr i="0" sz="30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grpSp>
        <p:nvGrpSpPr>
          <p:cNvPr id="208" name="Google Shape;208;p3"/>
          <p:cNvGrpSpPr/>
          <p:nvPr/>
        </p:nvGrpSpPr>
        <p:grpSpPr>
          <a:xfrm>
            <a:off x="8658225" y="2647950"/>
            <a:ext cx="3533775" cy="3810000"/>
            <a:chOff x="8658225" y="2647950"/>
            <a:chExt cx="3533775" cy="3810000"/>
          </a:xfrm>
        </p:grpSpPr>
        <p:sp>
          <p:nvSpPr>
            <p:cNvPr id="209" name="Google Shape;209;p3"/>
            <p:cNvSpPr/>
            <p:nvPr/>
          </p:nvSpPr>
          <p:spPr>
            <a:xfrm>
              <a:off x="9353550" y="5362575"/>
              <a:ext cx="457218" cy="457218"/>
            </a:xfrm>
            <a:custGeom>
              <a:rect b="b" l="l" r="r" t="t"/>
              <a:pathLst>
                <a:path extrusionOk="0" h="21600" w="21600">
                  <a:moveTo>
                    <a:pt x="21600" y="0"/>
                  </a:moveTo>
                  <a:lnTo>
                    <a:pt x="0" y="0"/>
                  </a:lnTo>
                  <a:lnTo>
                    <a:pt x="0" y="21600"/>
                  </a:lnTo>
                  <a:lnTo>
                    <a:pt x="21600" y="21600"/>
                  </a:lnTo>
                  <a:lnTo>
                    <a:pt x="21600" y="0"/>
                  </a:lnTo>
                  <a:close/>
                </a:path>
              </a:pathLst>
            </a:custGeom>
            <a:solidFill>
              <a:srgbClr val="42AF51"/>
            </a:solidFill>
            <a:ln>
              <a:noFill/>
            </a:ln>
          </p:spPr>
        </p:sp>
        <p:sp>
          <p:nvSpPr>
            <p:cNvPr id="210" name="Google Shape;210;p3"/>
            <p:cNvSpPr/>
            <p:nvPr/>
          </p:nvSpPr>
          <p:spPr>
            <a:xfrm>
              <a:off x="9353550" y="5895975"/>
              <a:ext cx="180954" cy="180954"/>
            </a:xfrm>
            <a:custGeom>
              <a:rect b="b" l="l" r="r" t="t"/>
              <a:pathLst>
                <a:path extrusionOk="0" h="21600" w="21600">
                  <a:moveTo>
                    <a:pt x="21600" y="0"/>
                  </a:moveTo>
                  <a:lnTo>
                    <a:pt x="0" y="0"/>
                  </a:lnTo>
                  <a:lnTo>
                    <a:pt x="0" y="21600"/>
                  </a:lnTo>
                  <a:lnTo>
                    <a:pt x="21600" y="21600"/>
                  </a:lnTo>
                  <a:lnTo>
                    <a:pt x="21600" y="0"/>
                  </a:lnTo>
                  <a:close/>
                </a:path>
              </a:pathLst>
            </a:custGeom>
            <a:solidFill>
              <a:srgbClr val="2D936B"/>
            </a:solidFill>
            <a:ln>
              <a:noFill/>
            </a:ln>
          </p:spPr>
        </p:sp>
        <p:pic>
          <p:nvPicPr>
            <p:cNvPr id="211" name="Google Shape;211;p3"/>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212" name="Google Shape;212;p3"/>
          <p:cNvSpPr/>
          <p:nvPr/>
        </p:nvSpPr>
        <p:spPr>
          <a:xfrm>
            <a:off x="6696075" y="1695450"/>
            <a:ext cx="314334" cy="323838"/>
          </a:xfrm>
          <a:custGeom>
            <a:rect b="b" l="l" r="r" t="t"/>
            <a:pathLst>
              <a:path extrusionOk="0" h="21600" w="21600">
                <a:moveTo>
                  <a:pt x="21600" y="0"/>
                </a:moveTo>
                <a:lnTo>
                  <a:pt x="0" y="0"/>
                </a:lnTo>
                <a:lnTo>
                  <a:pt x="0" y="21600"/>
                </a:lnTo>
                <a:lnTo>
                  <a:pt x="21600" y="21600"/>
                </a:lnTo>
                <a:lnTo>
                  <a:pt x="21600" y="0"/>
                </a:lnTo>
                <a:close/>
              </a:path>
            </a:pathLst>
          </a:custGeom>
          <a:solidFill>
            <a:srgbClr val="2D83C3"/>
          </a:solidFill>
          <a:ln>
            <a:noFill/>
          </a:ln>
        </p:spPr>
      </p:sp>
      <p:sp>
        <p:nvSpPr>
          <p:cNvPr id="213" name="Google Shape;213;p3"/>
          <p:cNvSpPr txBox="1"/>
          <p:nvPr>
            <p:ph type="title"/>
          </p:nvPr>
        </p:nvSpPr>
        <p:spPr>
          <a:xfrm>
            <a:off x="739774" y="829626"/>
            <a:ext cx="5263500" cy="6642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b="1" i="0" lang="en-US" sz="4250" u="none" cap="none" strike="noStrike">
                <a:solidFill>
                  <a:schemeClr val="dk1"/>
                </a:solidFill>
                <a:latin typeface="Trebuchet MS"/>
                <a:ea typeface="Trebuchet MS"/>
                <a:cs typeface="Trebuchet MS"/>
                <a:sym typeface="Trebuchet MS"/>
              </a:rPr>
              <a:t>PROJECT	OVERVIEW</a:t>
            </a:r>
            <a:endParaRPr b="1" i="0" sz="4250" u="none" cap="none" strike="noStrike">
              <a:solidFill>
                <a:schemeClr val="dk1"/>
              </a:solidFill>
              <a:latin typeface="Trebuchet MS"/>
              <a:ea typeface="Trebuchet MS"/>
              <a:cs typeface="Trebuchet MS"/>
              <a:sym typeface="Trebuchet MS"/>
            </a:endParaRPr>
          </a:p>
        </p:txBody>
      </p:sp>
      <p:sp>
        <p:nvSpPr>
          <p:cNvPr id="214" name="Google Shape;214;p3"/>
          <p:cNvSpPr/>
          <p:nvPr/>
        </p:nvSpPr>
        <p:spPr>
          <a:xfrm>
            <a:off x="676275" y="6467475"/>
            <a:ext cx="2143200" cy="200100"/>
          </a:xfrm>
          <a:prstGeom prst="rect">
            <a:avLst/>
          </a:prstGeom>
          <a:noFill/>
          <a:ln>
            <a:noFill/>
          </a:ln>
        </p:spPr>
      </p:sp>
      <p:sp>
        <p:nvSpPr>
          <p:cNvPr id="215" name="Google Shape;215;p3"/>
          <p:cNvSpPr txBox="1"/>
          <p:nvPr>
            <p:ph idx="7" type="sldNum"/>
          </p:nvPr>
        </p:nvSpPr>
        <p:spPr>
          <a:xfrm>
            <a:off x="11353418" y="6473336"/>
            <a:ext cx="151200" cy="1689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2D936B"/>
              </a:solidFill>
              <a:latin typeface="Trebuchet MS"/>
              <a:ea typeface="Trebuchet MS"/>
              <a:cs typeface="Trebuchet MS"/>
              <a:sym typeface="Trebuchet MS"/>
            </a:endParaRPr>
          </a:p>
        </p:txBody>
      </p:sp>
      <p:sp>
        <p:nvSpPr>
          <p:cNvPr id="216" name="Google Shape;216;p3"/>
          <p:cNvSpPr/>
          <p:nvPr/>
        </p:nvSpPr>
        <p:spPr>
          <a:xfrm>
            <a:off x="990600" y="2133600"/>
            <a:ext cx="7924800" cy="815400"/>
          </a:xfrm>
          <a:prstGeom prst="rect">
            <a:avLst/>
          </a:prstGeom>
          <a:noFill/>
          <a:ln>
            <a:noFill/>
          </a:ln>
        </p:spPr>
        <p:txBody>
          <a:bodyPr anchorCtr="0" anchor="t" bIns="45700" lIns="91425" spcFirstLastPara="1" rIns="91425" wrap="square" tIns="45700">
            <a:noAutofit/>
          </a:bodyPr>
          <a:lstStyle/>
          <a:p>
            <a:pPr indent="-152400" lvl="0" marL="0" marR="0" rtl="0" algn="l">
              <a:lnSpc>
                <a:spcPct val="100000"/>
              </a:lnSpc>
              <a:spcBef>
                <a:spcPts val="0"/>
              </a:spcBef>
              <a:spcAft>
                <a:spcPts val="0"/>
              </a:spcAft>
              <a:buClr>
                <a:srgbClr val="0D0D0D"/>
              </a:buClr>
              <a:buSzPts val="2400"/>
              <a:buFont typeface="Arial"/>
              <a:buChar char="•"/>
            </a:pPr>
            <a:r>
              <a:rPr b="0" i="0" lang="en-US" sz="2400" u="none" cap="none" strike="noStrike">
                <a:solidFill>
                  <a:srgbClr val="0D0D0D"/>
                </a:solidFill>
                <a:latin typeface="Times New Roman"/>
                <a:ea typeface="Times New Roman"/>
                <a:cs typeface="Times New Roman"/>
                <a:sym typeface="Times New Roman"/>
              </a:rPr>
              <a:t>.</a:t>
            </a:r>
            <a:endParaRPr b="0" i="0" sz="24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Oi"/>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7" name="Google Shape;217;p3"/>
          <p:cNvSpPr txBox="1"/>
          <p:nvPr/>
        </p:nvSpPr>
        <p:spPr>
          <a:xfrm rot="2235">
            <a:off x="838228" y="2353425"/>
            <a:ext cx="6921601" cy="286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700"/>
              <a:buFont typeface="Oi"/>
              <a:buNone/>
            </a:pPr>
            <a:r>
              <a:rPr i="0" lang="en-US" sz="3000" u="none" cap="none" strike="noStrike">
                <a:solidFill>
                  <a:schemeClr val="dk1"/>
                </a:solidFill>
                <a:latin typeface="Calibri"/>
                <a:ea typeface="Calibri"/>
                <a:cs typeface="Calibri"/>
                <a:sym typeface="Calibri"/>
              </a:rPr>
              <a:t>•I have analysied the gender and department in the company from the data set using various techniques from excel like Creating tables, sorting, filtering and grouping and using pivot tables, slicers etc,...and expressed my result at the end.</a:t>
            </a:r>
            <a:endParaRPr i="0" sz="30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4"/>
          <p:cNvSpPr/>
          <p:nvPr/>
        </p:nvSpPr>
        <p:spPr>
          <a:xfrm>
            <a:off x="9353550" y="5362575"/>
            <a:ext cx="457218" cy="457218"/>
          </a:xfrm>
          <a:custGeom>
            <a:rect b="b" l="l" r="r" t="t"/>
            <a:pathLst>
              <a:path extrusionOk="0" h="21600" w="21600">
                <a:moveTo>
                  <a:pt x="21600" y="0"/>
                </a:moveTo>
                <a:lnTo>
                  <a:pt x="0" y="0"/>
                </a:lnTo>
                <a:lnTo>
                  <a:pt x="0" y="21600"/>
                </a:lnTo>
                <a:lnTo>
                  <a:pt x="21600" y="21600"/>
                </a:lnTo>
                <a:lnTo>
                  <a:pt x="21600" y="0"/>
                </a:lnTo>
                <a:close/>
              </a:path>
            </a:pathLst>
          </a:custGeom>
          <a:solidFill>
            <a:srgbClr val="42AF51"/>
          </a:solidFill>
          <a:ln>
            <a:noFill/>
          </a:ln>
        </p:spPr>
      </p:sp>
      <p:sp>
        <p:nvSpPr>
          <p:cNvPr id="220" name="Google Shape;220;p4"/>
          <p:cNvSpPr/>
          <p:nvPr/>
        </p:nvSpPr>
        <p:spPr>
          <a:xfrm>
            <a:off x="9353550" y="5895975"/>
            <a:ext cx="180954" cy="180954"/>
          </a:xfrm>
          <a:custGeom>
            <a:rect b="b" l="l" r="r" t="t"/>
            <a:pathLst>
              <a:path extrusionOk="0" h="21600" w="21600">
                <a:moveTo>
                  <a:pt x="21600" y="0"/>
                </a:moveTo>
                <a:lnTo>
                  <a:pt x="0" y="0"/>
                </a:lnTo>
                <a:lnTo>
                  <a:pt x="0" y="21600"/>
                </a:lnTo>
                <a:lnTo>
                  <a:pt x="21600" y="21600"/>
                </a:lnTo>
                <a:lnTo>
                  <a:pt x="21600" y="0"/>
                </a:lnTo>
                <a:close/>
              </a:path>
            </a:pathLst>
          </a:custGeom>
          <a:solidFill>
            <a:srgbClr val="2D936B"/>
          </a:solidFill>
          <a:ln>
            <a:noFill/>
          </a:ln>
        </p:spPr>
      </p:sp>
      <p:sp>
        <p:nvSpPr>
          <p:cNvPr id="221" name="Google Shape;221;p4"/>
          <p:cNvSpPr txBox="1"/>
          <p:nvPr>
            <p:ph type="title"/>
          </p:nvPr>
        </p:nvSpPr>
        <p:spPr>
          <a:xfrm>
            <a:off x="699452" y="891793"/>
            <a:ext cx="5014500" cy="5022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3200"/>
              <a:buFont typeface="Trebuchet MS"/>
              <a:buNone/>
            </a:pPr>
            <a:r>
              <a:rPr b="1" i="0" lang="en-US" sz="3200" u="none" cap="none" strike="noStrike">
                <a:solidFill>
                  <a:schemeClr val="dk1"/>
                </a:solidFill>
                <a:latin typeface="Trebuchet MS"/>
                <a:ea typeface="Trebuchet MS"/>
                <a:cs typeface="Trebuchet MS"/>
                <a:sym typeface="Trebuchet MS"/>
              </a:rPr>
              <a:t>WHO ARE THE END USERS?</a:t>
            </a:r>
            <a:endParaRPr b="1" i="0" sz="3200" u="none" cap="none" strike="noStrike">
              <a:solidFill>
                <a:schemeClr val="dk1"/>
              </a:solidFill>
              <a:latin typeface="Trebuchet MS"/>
              <a:ea typeface="Trebuchet MS"/>
              <a:cs typeface="Trebuchet MS"/>
              <a:sym typeface="Trebuchet MS"/>
            </a:endParaRPr>
          </a:p>
        </p:txBody>
      </p:sp>
      <p:pic>
        <p:nvPicPr>
          <p:cNvPr id="222" name="Google Shape;222;p4"/>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223" name="Google Shape;223;p4"/>
          <p:cNvSpPr txBox="1"/>
          <p:nvPr>
            <p:ph idx="7" type="sldNum"/>
          </p:nvPr>
        </p:nvSpPr>
        <p:spPr>
          <a:xfrm>
            <a:off x="11353418" y="6473336"/>
            <a:ext cx="151200" cy="1689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2D936B"/>
              </a:solidFill>
              <a:latin typeface="Trebuchet MS"/>
              <a:ea typeface="Trebuchet MS"/>
              <a:cs typeface="Trebuchet MS"/>
              <a:sym typeface="Trebuchet MS"/>
            </a:endParaRPr>
          </a:p>
        </p:txBody>
      </p:sp>
      <p:sp>
        <p:nvSpPr>
          <p:cNvPr id="224" name="Google Shape;224;p4"/>
          <p:cNvSpPr txBox="1"/>
          <p:nvPr/>
        </p:nvSpPr>
        <p:spPr>
          <a:xfrm>
            <a:off x="1771623" y="2057368"/>
            <a:ext cx="4762500" cy="4710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500"/>
              <a:buFont typeface="Oi"/>
              <a:buNone/>
            </a:pPr>
            <a:r>
              <a:rPr i="0" lang="en-US" sz="3000" u="none" cap="none" strike="noStrike">
                <a:solidFill>
                  <a:schemeClr val="dk1"/>
                </a:solidFill>
                <a:latin typeface="Calibri"/>
                <a:ea typeface="Calibri"/>
                <a:cs typeface="Calibri"/>
                <a:sym typeface="Calibri"/>
              </a:rPr>
              <a:t>1.Management of the company</a:t>
            </a:r>
            <a:endParaRPr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500"/>
              <a:buFont typeface="Oi"/>
              <a:buNone/>
            </a:pPr>
            <a:r>
              <a:t/>
            </a:r>
            <a:endParaRPr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500"/>
              <a:buFont typeface="Oi"/>
              <a:buNone/>
            </a:pPr>
            <a:r>
              <a:rPr i="0" lang="en-US" sz="3000" u="none" cap="none" strike="noStrike">
                <a:solidFill>
                  <a:schemeClr val="dk1"/>
                </a:solidFill>
                <a:latin typeface="Calibri"/>
                <a:ea typeface="Calibri"/>
                <a:cs typeface="Calibri"/>
                <a:sym typeface="Calibri"/>
              </a:rPr>
              <a:t>2. Employees</a:t>
            </a:r>
            <a:endParaRPr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500"/>
              <a:buFont typeface="Oi"/>
              <a:buNone/>
            </a:pPr>
            <a:r>
              <a:t/>
            </a:r>
            <a:endParaRPr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500"/>
              <a:buFont typeface="Oi"/>
              <a:buNone/>
            </a:pPr>
            <a:r>
              <a:rPr i="0" lang="en-US" sz="3000" u="none" cap="none" strike="noStrike">
                <a:solidFill>
                  <a:schemeClr val="dk1"/>
                </a:solidFill>
                <a:latin typeface="Calibri"/>
                <a:ea typeface="Calibri"/>
                <a:cs typeface="Calibri"/>
                <a:sym typeface="Calibri"/>
              </a:rPr>
              <a:t>3.Researchers</a:t>
            </a:r>
            <a:endParaRPr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500"/>
              <a:buFont typeface="Oi"/>
              <a:buNone/>
            </a:pPr>
            <a:r>
              <a:t/>
            </a:r>
            <a:endParaRPr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500"/>
              <a:buFont typeface="Oi"/>
              <a:buNone/>
            </a:pPr>
            <a:r>
              <a:rPr i="0" lang="en-US" sz="3000" u="none" cap="none" strike="noStrike">
                <a:solidFill>
                  <a:schemeClr val="dk1"/>
                </a:solidFill>
                <a:latin typeface="Calibri"/>
                <a:ea typeface="Calibri"/>
                <a:cs typeface="Calibri"/>
                <a:sym typeface="Calibri"/>
              </a:rPr>
              <a:t>4.Statistical department</a:t>
            </a:r>
            <a:endParaRPr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500"/>
              <a:buFont typeface="Oi"/>
              <a:buNone/>
            </a:pPr>
            <a:r>
              <a:t/>
            </a:r>
            <a:endParaRPr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500"/>
              <a:buFont typeface="Oi"/>
              <a:buNone/>
            </a:pPr>
            <a:r>
              <a:rPr i="0" lang="en-US" sz="3000" u="none" cap="none" strike="noStrike">
                <a:solidFill>
                  <a:schemeClr val="dk1"/>
                </a:solidFill>
                <a:latin typeface="Calibri"/>
                <a:ea typeface="Calibri"/>
                <a:cs typeface="Calibri"/>
                <a:sym typeface="Calibri"/>
              </a:rPr>
              <a:t>5.Employers</a:t>
            </a:r>
            <a:endParaRPr i="0" sz="30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sp>
        <p:nvSpPr>
          <p:cNvPr id="226" name="Google Shape;226;p5"/>
          <p:cNvSpPr/>
          <p:nvPr/>
        </p:nvSpPr>
        <p:spPr>
          <a:xfrm>
            <a:off x="0" y="1476375"/>
            <a:ext cx="2695500" cy="3248100"/>
          </a:xfrm>
          <a:prstGeom prst="rect">
            <a:avLst/>
          </a:prstGeom>
          <a:noFill/>
          <a:ln>
            <a:noFill/>
          </a:ln>
        </p:spPr>
      </p:sp>
      <p:sp>
        <p:nvSpPr>
          <p:cNvPr id="227" name="Google Shape;227;p5"/>
          <p:cNvSpPr/>
          <p:nvPr/>
        </p:nvSpPr>
        <p:spPr>
          <a:xfrm>
            <a:off x="9353550" y="5362575"/>
            <a:ext cx="457218" cy="457218"/>
          </a:xfrm>
          <a:custGeom>
            <a:rect b="b" l="l" r="r" t="t"/>
            <a:pathLst>
              <a:path extrusionOk="0" h="21600" w="21600">
                <a:moveTo>
                  <a:pt x="21600" y="0"/>
                </a:moveTo>
                <a:lnTo>
                  <a:pt x="0" y="0"/>
                </a:lnTo>
                <a:lnTo>
                  <a:pt x="0" y="21600"/>
                </a:lnTo>
                <a:lnTo>
                  <a:pt x="21600" y="21600"/>
                </a:lnTo>
                <a:lnTo>
                  <a:pt x="21600" y="0"/>
                </a:lnTo>
                <a:close/>
              </a:path>
            </a:pathLst>
          </a:custGeom>
          <a:solidFill>
            <a:srgbClr val="42AF51"/>
          </a:solidFill>
          <a:ln>
            <a:noFill/>
          </a:ln>
        </p:spPr>
      </p:sp>
      <p:sp>
        <p:nvSpPr>
          <p:cNvPr id="228" name="Google Shape;228;p5"/>
          <p:cNvSpPr/>
          <p:nvPr/>
        </p:nvSpPr>
        <p:spPr>
          <a:xfrm>
            <a:off x="9353550" y="5895975"/>
            <a:ext cx="180954" cy="180954"/>
          </a:xfrm>
          <a:custGeom>
            <a:rect b="b" l="l" r="r" t="t"/>
            <a:pathLst>
              <a:path extrusionOk="0" h="21600" w="21600">
                <a:moveTo>
                  <a:pt x="21600" y="0"/>
                </a:moveTo>
                <a:lnTo>
                  <a:pt x="0" y="0"/>
                </a:lnTo>
                <a:lnTo>
                  <a:pt x="0" y="21600"/>
                </a:lnTo>
                <a:lnTo>
                  <a:pt x="21600" y="21600"/>
                </a:lnTo>
                <a:lnTo>
                  <a:pt x="21600" y="0"/>
                </a:lnTo>
                <a:close/>
              </a:path>
            </a:pathLst>
          </a:custGeom>
          <a:solidFill>
            <a:srgbClr val="2D936B"/>
          </a:solidFill>
          <a:ln>
            <a:noFill/>
          </a:ln>
        </p:spPr>
      </p:sp>
      <p:sp>
        <p:nvSpPr>
          <p:cNvPr id="229" name="Google Shape;229;p5"/>
          <p:cNvSpPr txBox="1"/>
          <p:nvPr>
            <p:ph type="title"/>
          </p:nvPr>
        </p:nvSpPr>
        <p:spPr>
          <a:xfrm>
            <a:off x="558165" y="857885"/>
            <a:ext cx="9763200" cy="556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3600"/>
              <a:buFont typeface="Trebuchet MS"/>
              <a:buNone/>
            </a:pPr>
            <a:r>
              <a:rPr b="1" i="0" lang="en-US" sz="3600" u="none" cap="none" strike="noStrike">
                <a:solidFill>
                  <a:schemeClr val="dk1"/>
                </a:solidFill>
                <a:latin typeface="Trebuchet MS"/>
                <a:ea typeface="Trebuchet MS"/>
                <a:cs typeface="Trebuchet MS"/>
                <a:sym typeface="Trebuchet MS"/>
              </a:rPr>
              <a:t>OUR SOLUTION AND ITS VALUE PROPOSITION</a:t>
            </a:r>
            <a:endParaRPr b="1" i="0" sz="3600" u="none" cap="none" strike="noStrike">
              <a:solidFill>
                <a:schemeClr val="dk1"/>
              </a:solidFill>
              <a:latin typeface="Trebuchet MS"/>
              <a:ea typeface="Trebuchet MS"/>
              <a:cs typeface="Trebuchet MS"/>
              <a:sym typeface="Trebuchet MS"/>
            </a:endParaRPr>
          </a:p>
        </p:txBody>
      </p:sp>
      <p:sp>
        <p:nvSpPr>
          <p:cNvPr id="230" name="Google Shape;230;p5"/>
          <p:cNvSpPr/>
          <p:nvPr/>
        </p:nvSpPr>
        <p:spPr>
          <a:xfrm>
            <a:off x="676275" y="6467475"/>
            <a:ext cx="2143200" cy="200100"/>
          </a:xfrm>
          <a:prstGeom prst="rect">
            <a:avLst/>
          </a:prstGeom>
          <a:noFill/>
          <a:ln>
            <a:noFill/>
          </a:ln>
        </p:spPr>
      </p:sp>
      <p:sp>
        <p:nvSpPr>
          <p:cNvPr id="231" name="Google Shape;231;p5"/>
          <p:cNvSpPr txBox="1"/>
          <p:nvPr>
            <p:ph idx="7" type="sldNum"/>
          </p:nvPr>
        </p:nvSpPr>
        <p:spPr>
          <a:xfrm>
            <a:off x="11353418" y="6473336"/>
            <a:ext cx="151200" cy="1689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2D936B"/>
              </a:solidFill>
              <a:latin typeface="Trebuchet MS"/>
              <a:ea typeface="Trebuchet MS"/>
              <a:cs typeface="Trebuchet MS"/>
              <a:sym typeface="Trebuchet MS"/>
            </a:endParaRPr>
          </a:p>
        </p:txBody>
      </p:sp>
      <p:sp>
        <p:nvSpPr>
          <p:cNvPr id="232" name="Google Shape;232;p5"/>
          <p:cNvSpPr txBox="1"/>
          <p:nvPr/>
        </p:nvSpPr>
        <p:spPr>
          <a:xfrm rot="-13118">
            <a:off x="2660018" y="2052036"/>
            <a:ext cx="8883665" cy="37866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Oi"/>
              <a:buNone/>
            </a:pPr>
            <a:r>
              <a:rPr i="0" lang="en-US" sz="3000" u="none" cap="none" strike="noStrike">
                <a:solidFill>
                  <a:schemeClr val="dk1"/>
                </a:solidFill>
                <a:latin typeface="Calibri"/>
                <a:ea typeface="Calibri"/>
                <a:cs typeface="Calibri"/>
                <a:sym typeface="Calibri"/>
              </a:rPr>
              <a:t>I have used various techniques in excel like</a:t>
            </a:r>
            <a:endParaRPr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Oi"/>
              <a:buNone/>
            </a:pPr>
            <a:r>
              <a:t/>
            </a:r>
            <a:endParaRPr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Oi"/>
              <a:buNone/>
            </a:pPr>
            <a:r>
              <a:rPr i="0" lang="en-US" sz="3000" u="none" cap="none" strike="noStrike">
                <a:solidFill>
                  <a:schemeClr val="dk1"/>
                </a:solidFill>
                <a:latin typeface="Calibri"/>
                <a:ea typeface="Calibri"/>
                <a:cs typeface="Calibri"/>
                <a:sym typeface="Calibri"/>
              </a:rPr>
              <a:t>1.Conditional formatting: for finding the null values.</a:t>
            </a:r>
            <a:endParaRPr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Oi"/>
              <a:buNone/>
            </a:pPr>
            <a:r>
              <a:t/>
            </a:r>
            <a:endParaRPr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Oi"/>
              <a:buNone/>
            </a:pPr>
            <a:r>
              <a:rPr i="0" lang="en-US" sz="3000" u="none" cap="none" strike="noStrike">
                <a:solidFill>
                  <a:schemeClr val="dk1"/>
                </a:solidFill>
                <a:latin typeface="Calibri"/>
                <a:ea typeface="Calibri"/>
                <a:cs typeface="Calibri"/>
                <a:sym typeface="Calibri"/>
              </a:rPr>
              <a:t>2. Table: to make look the data in presentable and neat manner.</a:t>
            </a:r>
            <a:endParaRPr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Oi"/>
              <a:buNone/>
            </a:pPr>
            <a:r>
              <a:t/>
            </a:r>
            <a:endParaRPr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Oi"/>
              <a:buNone/>
            </a:pPr>
            <a:r>
              <a:rPr i="0" lang="en-US" sz="3000" u="none" cap="none" strike="noStrike">
                <a:solidFill>
                  <a:schemeClr val="dk1"/>
                </a:solidFill>
                <a:latin typeface="Calibri"/>
                <a:ea typeface="Calibri"/>
                <a:cs typeface="Calibri"/>
                <a:sym typeface="Calibri"/>
              </a:rPr>
              <a:t>3.alignment:to center the data so that it will look nice.</a:t>
            </a:r>
            <a:endParaRPr i="0" sz="30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3" name="Shape 233"/>
        <p:cNvGrpSpPr/>
        <p:nvPr/>
      </p:nvGrpSpPr>
      <p:grpSpPr>
        <a:xfrm>
          <a:off x="0" y="0"/>
          <a:ext cx="0" cy="0"/>
          <a:chOff x="0" y="0"/>
          <a:chExt cx="0" cy="0"/>
        </a:xfrm>
      </p:grpSpPr>
      <p:sp>
        <p:nvSpPr>
          <p:cNvPr id="234" name="Google Shape;234;p6"/>
          <p:cNvSpPr txBox="1"/>
          <p:nvPr>
            <p:ph type="title"/>
          </p:nvPr>
        </p:nvSpPr>
        <p:spPr>
          <a:xfrm>
            <a:off x="755332" y="385444"/>
            <a:ext cx="10681200" cy="7581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Clr>
                <a:schemeClr val="dk1"/>
              </a:buClr>
              <a:buSzPts val="4800"/>
              <a:buFont typeface="Trebuchet MS"/>
              <a:buNone/>
            </a:pPr>
            <a:r>
              <a:rPr b="1" i="0" lang="en-US" sz="4800" u="none" cap="none" strike="noStrike">
                <a:solidFill>
                  <a:schemeClr val="dk1"/>
                </a:solidFill>
                <a:latin typeface="Trebuchet MS"/>
                <a:ea typeface="Trebuchet MS"/>
                <a:cs typeface="Trebuchet MS"/>
                <a:sym typeface="Trebuchet MS"/>
              </a:rPr>
              <a:t>Dataset Description</a:t>
            </a:r>
            <a:endParaRPr b="1" i="0" sz="4800" u="none" cap="none" strike="noStrike">
              <a:solidFill>
                <a:schemeClr val="dk1"/>
              </a:solidFill>
              <a:latin typeface="Trebuchet MS"/>
              <a:ea typeface="Trebuchet MS"/>
              <a:cs typeface="Trebuchet MS"/>
              <a:sym typeface="Trebuchet MS"/>
            </a:endParaRPr>
          </a:p>
        </p:txBody>
      </p:sp>
      <p:sp>
        <p:nvSpPr>
          <p:cNvPr id="235" name="Google Shape;235;p6"/>
          <p:cNvSpPr txBox="1"/>
          <p:nvPr/>
        </p:nvSpPr>
        <p:spPr>
          <a:xfrm rot="36475">
            <a:off x="558730" y="1495440"/>
            <a:ext cx="11366740" cy="47099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100"/>
              <a:buFont typeface="Oi"/>
              <a:buNone/>
            </a:pPr>
            <a:r>
              <a:rPr i="0" lang="en-US" sz="3000" u="none" cap="none" strike="noStrike">
                <a:solidFill>
                  <a:schemeClr val="dk1"/>
                </a:solidFill>
                <a:latin typeface="Calibri"/>
                <a:ea typeface="Calibri"/>
                <a:cs typeface="Calibri"/>
                <a:sym typeface="Calibri"/>
              </a:rPr>
              <a:t>I have used the data which I is collected from Kaggle.com.</a:t>
            </a:r>
            <a:endParaRPr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100"/>
              <a:buFont typeface="Oi"/>
              <a:buNone/>
            </a:pPr>
            <a:r>
              <a:rPr i="0" lang="en-US" sz="3000" u="none" cap="none" strike="noStrike">
                <a:solidFill>
                  <a:schemeClr val="dk1"/>
                </a:solidFill>
                <a:latin typeface="Calibri"/>
                <a:ea typeface="Calibri"/>
                <a:cs typeface="Calibri"/>
                <a:sym typeface="Calibri"/>
              </a:rPr>
              <a:t> Various data which is been used in my</a:t>
            </a:r>
            <a:endParaRPr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100"/>
              <a:buFont typeface="Oi"/>
              <a:buNone/>
            </a:pPr>
            <a:r>
              <a:t/>
            </a:r>
            <a:endParaRPr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100"/>
              <a:buFont typeface="Oi"/>
              <a:buNone/>
            </a:pPr>
            <a:r>
              <a:rPr i="0" lang="en-US" sz="3000" u="none" cap="none" strike="noStrike">
                <a:solidFill>
                  <a:schemeClr val="dk1"/>
                </a:solidFill>
                <a:latin typeface="Calibri"/>
                <a:ea typeface="Calibri"/>
                <a:cs typeface="Calibri"/>
                <a:sym typeface="Calibri"/>
              </a:rPr>
              <a:t>project are I. Employee id: alpha numeric.</a:t>
            </a:r>
            <a:endParaRPr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100"/>
              <a:buFont typeface="Oi"/>
              <a:buNone/>
            </a:pPr>
            <a:r>
              <a:rPr lang="en-US" sz="3000">
                <a:solidFill>
                  <a:schemeClr val="dk1"/>
                </a:solidFill>
                <a:latin typeface="Calibri"/>
                <a:ea typeface="Calibri"/>
                <a:cs typeface="Calibri"/>
                <a:sym typeface="Calibri"/>
              </a:rPr>
              <a:t>                    </a:t>
            </a:r>
            <a:r>
              <a:rPr i="0" lang="en-US" sz="3000" u="none" cap="none" strike="noStrike">
                <a:solidFill>
                  <a:schemeClr val="dk1"/>
                </a:solidFill>
                <a:latin typeface="Calibri"/>
                <a:ea typeface="Calibri"/>
                <a:cs typeface="Calibri"/>
                <a:sym typeface="Calibri"/>
              </a:rPr>
              <a:t>II. Name: alphabets.</a:t>
            </a:r>
            <a:endParaRPr sz="3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100"/>
              <a:buFont typeface="Oi"/>
              <a:buNone/>
            </a:pPr>
            <a:r>
              <a:rPr lang="en-US" sz="3000">
                <a:solidFill>
                  <a:schemeClr val="dk1"/>
                </a:solidFill>
                <a:latin typeface="Calibri"/>
                <a:ea typeface="Calibri"/>
                <a:cs typeface="Calibri"/>
                <a:sym typeface="Calibri"/>
              </a:rPr>
              <a:t>                    </a:t>
            </a:r>
            <a:r>
              <a:rPr i="0" lang="en-US" sz="3000" u="none" cap="none" strike="noStrike">
                <a:solidFill>
                  <a:schemeClr val="dk1"/>
                </a:solidFill>
                <a:latin typeface="Calibri"/>
                <a:ea typeface="Calibri"/>
                <a:cs typeface="Calibri"/>
                <a:sym typeface="Calibri"/>
              </a:rPr>
              <a:t>III. Gender: alphabet.</a:t>
            </a:r>
            <a:endParaRPr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100"/>
              <a:buFont typeface="Oi"/>
              <a:buNone/>
            </a:pPr>
            <a:r>
              <a:rPr lang="en-US" sz="3000">
                <a:solidFill>
                  <a:schemeClr val="dk1"/>
                </a:solidFill>
                <a:latin typeface="Calibri"/>
                <a:ea typeface="Calibri"/>
                <a:cs typeface="Calibri"/>
                <a:sym typeface="Calibri"/>
              </a:rPr>
              <a:t>                    </a:t>
            </a:r>
            <a:r>
              <a:rPr i="0" lang="en-US" sz="3000" u="none" cap="none" strike="noStrike">
                <a:solidFill>
                  <a:schemeClr val="dk1"/>
                </a:solidFill>
                <a:latin typeface="Calibri"/>
                <a:ea typeface="Calibri"/>
                <a:cs typeface="Calibri"/>
                <a:sym typeface="Calibri"/>
              </a:rPr>
              <a:t>IV. Salary: numbers.</a:t>
            </a:r>
            <a:endParaRPr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100"/>
              <a:buFont typeface="Oi"/>
              <a:buNone/>
            </a:pPr>
            <a:r>
              <a:rPr lang="en-US" sz="3000">
                <a:solidFill>
                  <a:schemeClr val="dk1"/>
                </a:solidFill>
                <a:latin typeface="Calibri"/>
                <a:ea typeface="Calibri"/>
                <a:cs typeface="Calibri"/>
                <a:sym typeface="Calibri"/>
              </a:rPr>
              <a:t>                   </a:t>
            </a:r>
            <a:r>
              <a:rPr i="0" lang="en-US" sz="3000" u="none" cap="none" strike="noStrike">
                <a:solidFill>
                  <a:schemeClr val="dk1"/>
                </a:solidFill>
                <a:latin typeface="Calibri"/>
                <a:ea typeface="Calibri"/>
                <a:cs typeface="Calibri"/>
                <a:sym typeface="Calibri"/>
              </a:rPr>
              <a:t>V. Start date: alpha numeric.</a:t>
            </a:r>
            <a:endParaRPr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100"/>
              <a:buFont typeface="Oi"/>
              <a:buNone/>
            </a:pPr>
            <a:r>
              <a:rPr lang="en-US" sz="3000">
                <a:solidFill>
                  <a:schemeClr val="dk1"/>
                </a:solidFill>
                <a:latin typeface="Calibri"/>
                <a:ea typeface="Calibri"/>
                <a:cs typeface="Calibri"/>
                <a:sym typeface="Calibri"/>
              </a:rPr>
              <a:t>                   </a:t>
            </a:r>
            <a:r>
              <a:rPr i="0" lang="en-US" sz="3000" u="none" cap="none" strike="noStrike">
                <a:solidFill>
                  <a:schemeClr val="dk1"/>
                </a:solidFill>
                <a:latin typeface="Calibri"/>
                <a:ea typeface="Calibri"/>
                <a:cs typeface="Calibri"/>
                <a:sym typeface="Calibri"/>
              </a:rPr>
              <a:t>VI. Employee type: alphabets.</a:t>
            </a:r>
            <a:endParaRPr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100"/>
              <a:buFont typeface="Oi"/>
              <a:buNone/>
            </a:pPr>
            <a:r>
              <a:rPr lang="en-US" sz="3000">
                <a:solidFill>
                  <a:schemeClr val="dk1"/>
                </a:solidFill>
                <a:latin typeface="Calibri"/>
                <a:ea typeface="Calibri"/>
                <a:cs typeface="Calibri"/>
                <a:sym typeface="Calibri"/>
              </a:rPr>
              <a:t>                  </a:t>
            </a:r>
            <a:r>
              <a:rPr i="0" lang="en-US" sz="3000" u="none" cap="none" strike="noStrike">
                <a:solidFill>
                  <a:schemeClr val="dk1"/>
                </a:solidFill>
                <a:latin typeface="Calibri"/>
                <a:ea typeface="Calibri"/>
                <a:cs typeface="Calibri"/>
                <a:sym typeface="Calibri"/>
              </a:rPr>
              <a:t>VII. Work location: alphabets.</a:t>
            </a:r>
            <a:endParaRPr i="0" sz="30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sp>
        <p:nvSpPr>
          <p:cNvPr id="237" name="Google Shape;237;p7"/>
          <p:cNvSpPr/>
          <p:nvPr/>
        </p:nvSpPr>
        <p:spPr>
          <a:xfrm>
            <a:off x="752474" y="6486037"/>
            <a:ext cx="1773600" cy="166500"/>
          </a:xfrm>
          <a:prstGeom prst="rect">
            <a:avLst/>
          </a:prstGeom>
          <a:noFill/>
          <a:ln>
            <a:noFill/>
          </a:ln>
        </p:spPr>
        <p:txBody>
          <a:bodyPr anchorCtr="0" anchor="t" bIns="0" lIns="0" spcFirstLastPara="1" rIns="0" wrap="square" tIns="0">
            <a:noAutofit/>
          </a:bodyPr>
          <a:lstStyle/>
          <a:p>
            <a:pPr indent="0" lvl="0" marL="0" marR="0" rtl="0" algn="l">
              <a:lnSpc>
                <a:spcPct val="115909"/>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238" name="Google Shape;238;p7"/>
          <p:cNvSpPr/>
          <p:nvPr/>
        </p:nvSpPr>
        <p:spPr>
          <a:xfrm>
            <a:off x="9353550" y="5362575"/>
            <a:ext cx="457218" cy="457218"/>
          </a:xfrm>
          <a:custGeom>
            <a:rect b="b" l="l" r="r" t="t"/>
            <a:pathLst>
              <a:path extrusionOk="0" h="21600" w="21600">
                <a:moveTo>
                  <a:pt x="21600" y="0"/>
                </a:moveTo>
                <a:lnTo>
                  <a:pt x="0" y="0"/>
                </a:lnTo>
                <a:lnTo>
                  <a:pt x="0" y="21600"/>
                </a:lnTo>
                <a:lnTo>
                  <a:pt x="21600" y="21600"/>
                </a:lnTo>
                <a:lnTo>
                  <a:pt x="21600" y="0"/>
                </a:lnTo>
                <a:close/>
              </a:path>
            </a:pathLst>
          </a:custGeom>
          <a:solidFill>
            <a:srgbClr val="42AF51"/>
          </a:solidFill>
          <a:ln>
            <a:noFill/>
          </a:ln>
        </p:spPr>
      </p:sp>
      <p:sp>
        <p:nvSpPr>
          <p:cNvPr id="239" name="Google Shape;239;p7"/>
          <p:cNvSpPr/>
          <p:nvPr/>
        </p:nvSpPr>
        <p:spPr>
          <a:xfrm>
            <a:off x="9353550" y="5895975"/>
            <a:ext cx="180954" cy="180954"/>
          </a:xfrm>
          <a:custGeom>
            <a:rect b="b" l="l" r="r" t="t"/>
            <a:pathLst>
              <a:path extrusionOk="0" h="21600" w="21600">
                <a:moveTo>
                  <a:pt x="21600" y="0"/>
                </a:moveTo>
                <a:lnTo>
                  <a:pt x="0" y="0"/>
                </a:lnTo>
                <a:lnTo>
                  <a:pt x="0" y="21600"/>
                </a:lnTo>
                <a:lnTo>
                  <a:pt x="21600" y="21600"/>
                </a:lnTo>
                <a:lnTo>
                  <a:pt x="21600" y="0"/>
                </a:lnTo>
                <a:close/>
              </a:path>
            </a:pathLst>
          </a:custGeom>
          <a:solidFill>
            <a:srgbClr val="2D936B"/>
          </a:solidFill>
          <a:ln>
            <a:noFill/>
          </a:ln>
        </p:spPr>
      </p:sp>
      <p:sp>
        <p:nvSpPr>
          <p:cNvPr id="240" name="Google Shape;240;p7"/>
          <p:cNvSpPr/>
          <p:nvPr/>
        </p:nvSpPr>
        <p:spPr>
          <a:xfrm>
            <a:off x="66675" y="3381373"/>
            <a:ext cx="2466900" cy="3419400"/>
          </a:xfrm>
          <a:prstGeom prst="rect">
            <a:avLst/>
          </a:prstGeom>
          <a:noFill/>
          <a:ln>
            <a:noFill/>
          </a:ln>
        </p:spPr>
      </p:sp>
      <p:sp>
        <p:nvSpPr>
          <p:cNvPr id="241" name="Google Shape;241;p7"/>
          <p:cNvSpPr txBox="1"/>
          <p:nvPr>
            <p:ph type="title"/>
          </p:nvPr>
        </p:nvSpPr>
        <p:spPr>
          <a:xfrm>
            <a:off x="739774" y="654938"/>
            <a:ext cx="8480400" cy="6642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b="1" i="0" lang="en-US" sz="4250" u="none" cap="none" strike="noStrike">
                <a:solidFill>
                  <a:schemeClr val="dk1"/>
                </a:solidFill>
                <a:latin typeface="Trebuchet MS"/>
                <a:ea typeface="Trebuchet MS"/>
                <a:cs typeface="Trebuchet MS"/>
                <a:sym typeface="Trebuchet MS"/>
              </a:rPr>
              <a:t>THE "WOW" IN OUR SOLUTION</a:t>
            </a:r>
            <a:endParaRPr b="1" i="0" sz="4250" u="none" cap="none" strike="noStrike">
              <a:solidFill>
                <a:schemeClr val="dk1"/>
              </a:solidFill>
              <a:latin typeface="Trebuchet MS"/>
              <a:ea typeface="Trebuchet MS"/>
              <a:cs typeface="Trebuchet MS"/>
              <a:sym typeface="Trebuchet MS"/>
            </a:endParaRPr>
          </a:p>
        </p:txBody>
      </p:sp>
      <p:sp>
        <p:nvSpPr>
          <p:cNvPr id="242" name="Google Shape;242;p7"/>
          <p:cNvSpPr/>
          <p:nvPr/>
        </p:nvSpPr>
        <p:spPr>
          <a:xfrm>
            <a:off x="11277218" y="6473336"/>
            <a:ext cx="228600" cy="168900"/>
          </a:xfrm>
          <a:prstGeom prst="rect">
            <a:avLst/>
          </a:prstGeom>
          <a:noFill/>
          <a:ln>
            <a:noFill/>
          </a:ln>
        </p:spPr>
        <p:txBody>
          <a:bodyPr anchorCtr="0" anchor="t" bIns="0" lIns="0" spcFirstLastPara="1" rIns="0" wrap="square" tIns="6975">
            <a:no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43" name="Google Shape;243;p7"/>
          <p:cNvSpPr/>
          <p:nvPr/>
        </p:nvSpPr>
        <p:spPr>
          <a:xfrm>
            <a:off x="2743200" y="2354703"/>
            <a:ext cx="8534100" cy="94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Oi"/>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244" name="Google Shape;244;p7"/>
          <p:cNvSpPr txBox="1"/>
          <p:nvPr/>
        </p:nvSpPr>
        <p:spPr>
          <a:xfrm rot="25900">
            <a:off x="3142246" y="1993577"/>
            <a:ext cx="5534857" cy="34401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400"/>
              <a:buFont typeface="Oi"/>
              <a:buNone/>
            </a:pPr>
            <a:r>
              <a:rPr i="0" lang="en-US" sz="3600" u="none" cap="none" strike="noStrike">
                <a:solidFill>
                  <a:schemeClr val="dk1"/>
                </a:solidFill>
                <a:latin typeface="Calibri"/>
                <a:ea typeface="Calibri"/>
                <a:cs typeface="Calibri"/>
                <a:sym typeface="Calibri"/>
              </a:rPr>
              <a:t>I have used both the pivot charts and slicers at the same time in data analysis so it makes it easy to understand for the users who uses it.</a:t>
            </a:r>
            <a:endParaRPr i="0" sz="36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