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Visual accessibility in graphic design: A clientdesigner communication failure </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r>
              <a:t>This study investigates clientdesigner communication in the graphic design industry, with regard to visual accessibility</a:t>
            </a:r>
          </a:p>
          <a:p>
            <a:r>
              <a:t> The lack of communication between clients and designers with regard to visual accessibility is indicative of a lack within both groups for taking responsibility for the consideration of visual accessibility</a:t>
            </a:r>
          </a:p>
          <a:p>
            <a:r>
              <a:t> This indicates that they are taking some responsibility for visual accessibility when it is considered, but that the challenge may surround giving it consideration in the first place</a:t>
            </a:r>
          </a:p>
          <a:p>
            <a:r>
              <a:t> The participants may have over-emphasised how important they deem visual accessibility to be to them, due to a social desirability response bias</a:t>
            </a:r>
          </a:p>
          <a:p>
            <a:r>
              <a:t> However, the survey was self-administered and anonymous, which helps limit social desirability effects</a:t>
            </a:r>
          </a:p>
          <a:p>
            <a:r>
              <a:t> Both graphic designers and clients reported that they most commonly rely on design guidelines to give consideration to visual accessibility, yet the literature reports that designers often find it difficult to implement the information contained within guidelines (Zitkus etal</a:t>
            </a:r>
          </a:p>
          <a:p>
            <a:r>
              <a:t>, This adds to the argument for developing quick and cheap tools to overcome these barriers</a:t>
            </a:r>
          </a:p>
          <a:p>
            <a:r>
              <a:t> If clients do not request that visual accessibility is considered, then the designer cannot give much consideration to it, thus preventing them from spending time and money purchasing and using the tools</a:t>
            </a:r>
          </a:p>
          <a:p>
            <a:r>
              <a:t> There is a lack of literature supporting this finding amongst the client population, and therefore it warrants further research</a:t>
            </a:r>
          </a:p>
          <a:p>
            <a:r>
              <a:t> Participants were limited by their memory and their perceptions of design processes and tools, and it is difficult to detect whether the participants have taken the survey seriously (Robson, 2002)</a:t>
            </a:r>
          </a:p>
          <a:p>
            <a:r>
              <a:t> Future work should focus on carrying out more in depth qualitative research, to strengthen these results, and identify more concrete explanations</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CONCLUSIONS</a:t>
            </a:r>
          </a:p>
        </p:txBody>
      </p:sp>
      <p:sp>
        <p:nvSpPr>
          <p:cNvPr id="3" name="Content Placeholder 2"/>
          <p:cNvSpPr>
            <a:spLocks noGrp="1"/>
          </p:cNvSpPr>
          <p:nvPr>
            <p:ph idx="1"/>
          </p:nvPr>
        </p:nvSpPr>
        <p:spPr/>
        <p:txBody>
          <a:bodyPr/>
          <a:lstStyle/>
          <a:p>
            <a:r>
              <a:t>The main findings presented in this paper are as follows: Poor clientdesigner communication may be preventing visual accessibility from being considered in the graphic design industry</a:t>
            </a:r>
          </a:p>
          <a:p>
            <a:r>
              <a:t> This could include adapting existing tools such as visual capability loss simulator tools (Goodman-Deane, Langdon, Clarkson, Caldwell, &amp; Sarhan, 2007), or developing new ones</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ACKNOWLEDGEMENTS</a:t>
            </a:r>
          </a:p>
        </p:txBody>
      </p:sp>
      <p:sp>
        <p:nvSpPr>
          <p:cNvPr id="3" name="Content Placeholder 2"/>
          <p:cNvSpPr>
            <a:spLocks noGrp="1"/>
          </p:cNvSpPr>
          <p:nvPr>
            <p:ph idx="1"/>
          </p:nvPr>
        </p:nvSpPr>
        <p:spPr/>
        <p:txBody>
          <a:bodyPr/>
          <a:lstStyle/>
          <a:p>
            <a:r>
              <a:t> This work was supported by the UK's Engineering and Physical Sciences Research Council (EP/K503009/1)</a:t>
            </a:r>
          </a:p>
          <a:p>
            <a:r>
              <a:t> The raw data from this study cannot be made freely available because inherent to that data is sensitive information relating to the individuals and organisations involved</a:t>
            </a:r>
          </a:p>
          <a:p>
            <a:r>
              <a:t> The questions reported in this paper, from the graphic designer and client surveys</a:t>
            </a:r>
          </a:p>
          <a:p>
            <a:r>
              <a:t> Graphic Designers' Survey Clients' Survey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MAIN-TITLE</a:t>
            </a:r>
          </a:p>
        </p:txBody>
      </p:sp>
      <p:sp>
        <p:nvSpPr>
          <p:cNvPr id="3" name="Content Placeholder 2"/>
          <p:cNvSpPr>
            <a:spLocks noGrp="1"/>
          </p:cNvSpPr>
          <p:nvPr>
            <p:ph idx="1"/>
          </p:nvPr>
        </p:nvSpPr>
        <p:spPr/>
        <p:txBody>
          <a:bodyPr/>
          <a:lstStyle/>
          <a:p>
            <a:r>
              <a:t>Visual accessibility in graphic design: A clientdesigner communication failure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HIGHLIGHTS</a:t>
            </a:r>
          </a:p>
        </p:txBody>
      </p:sp>
      <p:sp>
        <p:nvSpPr>
          <p:cNvPr id="3" name="Content Placeholder 2"/>
          <p:cNvSpPr>
            <a:spLocks noGrp="1"/>
          </p:cNvSpPr>
          <p:nvPr>
            <p:ph idx="1"/>
          </p:nvPr>
        </p:nvSpPr>
        <p:spPr/>
        <p:txBody>
          <a:bodyPr/>
          <a:lstStyle/>
          <a:p>
            <a:r>
              <a:t> We conducted a survey of 122 graphic designers and clients</a:t>
            </a:r>
          </a:p>
          <a:p>
            <a:r>
              <a:t> We investigated the consideration given to visual accessibility in graphic design</a:t>
            </a:r>
          </a:p>
          <a:p>
            <a:r>
              <a:t> Designers and clients do not communicate effectively about visual accessibility</a:t>
            </a:r>
          </a:p>
          <a:p>
            <a:r>
              <a:t> We need to develop tools to assist designers with visual accessibility</a:t>
            </a:r>
          </a:p>
          <a:p>
            <a:r>
              <a:t> We need to investigate the development of ethical design codes</a:t>
            </a:r>
          </a:p>
          <a:p>
            <a:r>
              <a:t>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KEYPHRASES</a:t>
            </a:r>
          </a:p>
        </p:txBody>
      </p:sp>
      <p:sp>
        <p:nvSpPr>
          <p:cNvPr id="3" name="Content Placeholder 2"/>
          <p:cNvSpPr>
            <a:spLocks noGrp="1"/>
          </p:cNvSpPr>
          <p:nvPr>
            <p:ph idx="1"/>
          </p:nvPr>
        </p:nvSpPr>
        <p:spPr/>
        <p:txBody>
          <a:bodyPr/>
          <a:lstStyle/>
          <a:p>
            <a:r>
              <a:t> graphic design communication design processes user centred design visual accessibility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r>
              <a:t>It is essential that graphic design is visually clear and accessible</a:t>
            </a:r>
          </a:p>
          <a:p>
            <a:r>
              <a:t> Inaccessible graphic design is commonplace</a:t>
            </a:r>
          </a:p>
          <a:p>
            <a:r>
              <a:t> However, designers report that a lack of client requests for visual accessibility limits the consideration they can give to it (Dong, Keates, &amp; Clarkson, 2004)</a:t>
            </a:r>
          </a:p>
          <a:p>
            <a:r>
              <a:t> This paper provides valuable insight into graphic design practice with regard to visual accessibility</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BACKGROUND</a:t>
            </a:r>
          </a:p>
        </p:txBody>
      </p:sp>
      <p:sp>
        <p:nvSpPr>
          <p:cNvPr id="3" name="Content Placeholder 2"/>
          <p:cNvSpPr>
            <a:spLocks noGrp="1"/>
          </p:cNvSpPr>
          <p:nvPr>
            <p:ph idx="1"/>
          </p:nvPr>
        </p:nvSpPr>
        <p:spPr/>
        <p:txBody>
          <a:bodyPr/>
          <a:lstStyle/>
          <a:p>
            <a:r>
              <a:t>Graphic design is inextricably linked to the effective communication of visual information in society (Frascara, 1988), with some now referring to it as visual communication or communication design (Meggs &amp; Purvis, 2011)</a:t>
            </a:r>
          </a:p>
          <a:p>
            <a:r>
              <a:t> The client commissions the designer with a project through a brief, which the designer must fulfil, to satisfy the client and to be paid</a:t>
            </a:r>
          </a:p>
          <a:p>
            <a:r>
              <a:t> Ineffective communication can lead to a misunderstanding of important information</a:t>
            </a:r>
          </a:p>
          <a:p>
            <a:r>
              <a:t> One way of achieving this is through the development of inclusive design tools to aid clientdesigner communication (Zitkus, Langdon, &amp; Clarkson, 2013a), although it is not known whether this applies to graphic design</a:t>
            </a:r>
          </a:p>
          <a:p>
            <a:r>
              <a:t> Inclusive design is a general approach to designing in which designers ensure that their products and services address the needs of the widest possible audience, irrespective of age or ability (Design Council, 2008)</a:t>
            </a:r>
          </a:p>
          <a:p>
            <a:r>
              <a:t> The term visual accessibility in this paper refers to the clarity of the images, text and other design elements, and the ease in which the viewer of that design can see the information displayed</a:t>
            </a:r>
          </a:p>
          <a:p>
            <a:r>
              <a:t> This situation is problematic because if the client does not state the need for inclusivity in the brief, then there is little room for the designer to introduce it, which is predominantly due to time and cost factors (Dong etal</a:t>
            </a:r>
          </a:p>
          <a:p>
            <a:r>
              <a:t>, However, some of this research focuses on product design only (Dong etal</a:t>
            </a:r>
          </a:p>
          <a:p>
            <a:r>
              <a:t>, This paper builds on this previous work, presenting the results from a survey of graphic designers and clients</a:t>
            </a:r>
          </a:p>
          <a:p>
            <a:r>
              <a:t> The survey as a whole examined whether graphic designers and their clients are aware of the importance of visual accessibility in graphic design, and whether previously identified misconceptions about inclusive design generalise to a wider sample</a:t>
            </a:r>
          </a:p>
          <a:p>
            <a:r>
              <a:t> The specific research questions are as follows: 1</a:t>
            </a:r>
          </a:p>
          <a:p>
            <a:r>
              <a:t> It is essential that this be established first, as the results shape the direction of subsequent questions</a:t>
            </a:r>
          </a:p>
          <a:p>
            <a:r>
              <a:t> To what extent do graphic designers and clients consider visual accessibility in practice?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a:t>
            </a:r>
          </a:p>
        </p:txBody>
      </p:sp>
      <p:sp>
        <p:nvSpPr>
          <p:cNvPr id="3" name="Content Placeholder 2"/>
          <p:cNvSpPr>
            <a:spLocks noGrp="1"/>
          </p:cNvSpPr>
          <p:nvPr>
            <p:ph idx="1"/>
          </p:nvPr>
        </p:nvSpPr>
        <p:spPr/>
        <p:txBody>
          <a:bodyPr/>
          <a:lstStyle/>
          <a:p>
            <a:r>
              <a:t>Two surveys were developed and administered using Qualtrics Survey Software (Qualtrics, 2014): one for graphic designers and one for clients, although the instructions and informative text were standardised across the two</a:t>
            </a:r>
          </a:p>
          <a:p>
            <a:r>
              <a:t> The questions were developed based on the results from two previous interview-based studies and were extensively piloted to remove ambiguous questions and to ensure validity (See the Appendix)</a:t>
            </a:r>
          </a:p>
          <a:p>
            <a:r>
              <a:t> The designers' survey was distributed to graphic designers through emails to existing contacts, and contacts identified through Internet searches of graphic design agencies and freelance graphic designers</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PROCEDURE</a:t>
            </a:r>
          </a:p>
        </p:txBody>
      </p:sp>
      <p:sp>
        <p:nvSpPr>
          <p:cNvPr id="3" name="Content Placeholder 2"/>
          <p:cNvSpPr>
            <a:spLocks noGrp="1"/>
          </p:cNvSpPr>
          <p:nvPr>
            <p:ph idx="1"/>
          </p:nvPr>
        </p:nvSpPr>
        <p:spPr/>
        <p:txBody>
          <a:bodyPr/>
          <a:lstStyle/>
          <a:p>
            <a:r>
              <a:t>The survey was conducted online and was live for three weeks during September 2014</a:t>
            </a:r>
          </a:p>
          <a:p>
            <a:r>
              <a:t> Qualitative analysis of open-ended questions was carried out using QSR NVivo (2013)</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t>Visual accessibility is important to graphic designers and clients</a:t>
            </a:r>
          </a:p>
          <a:p>
            <a:r>
              <a:t> A MannWhitney U test found that amongst graphic designers, there is no significant difference in the average proportion of projects on which visual accessibility is requested, based on their age, their level of experience or whether they have been taught about visual accessibility</a:t>
            </a:r>
          </a:p>
          <a:p>
            <a:r>
              <a:t> 24% of designers reported that they do not use any of these formal methods or techniques, and 25% said they would prefer not to use any of the ones listed (see Figure3 )</a:t>
            </a:r>
          </a:p>
          <a:p>
            <a:r>
              <a:t> When asked to explain their answers one participant stated I have always considered legibility to be a critical factor in any commercial design, and my awareness has heightened as I have aged</a:t>
            </a:r>
          </a:p>
          <a:p>
            <a:r>
              <a:t> However, I am unaware of any formal techniques</a:t>
            </a:r>
          </a:p>
          <a:p>
            <a:r>
              <a:t> They added that real people could also provide critique on style as well as accessibility, which is particularly useful from an independent source, although they recognised that the use of some tools and methods is project dependent</a:t>
            </a:r>
          </a:p>
          <a:p>
            <a:r>
              <a:t> One participant stated There is rarely the time or budget to do any kind of testing because of the client's brief</a:t>
            </a:r>
          </a:p>
          <a:p>
            <a:r>
              <a:t> There is also a statistically significant difference between the proportion of projects on which clients request that visual accessibility be considered (mean 49</a:t>
            </a:r>
          </a:p>
          <a:p>
            <a:r>
              <a:t>4%), and the proportion on which designers report that clients request visual accessibility (mean 28</a:t>
            </a:r>
          </a:p>
          <a:p>
            <a:r>
              <a:t>4%), (2 test, p&lt;0</a:t>
            </a:r>
          </a:p>
          <a:p>
            <a:r>
              <a:t>01), (See Figure4b)</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