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Payroll Management System for an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800" dirty="0"/>
              <a:t>Efficient Employee Salary and Compliance Management</a:t>
            </a:r>
          </a:p>
          <a:p>
            <a:r>
              <a:rPr sz="1800" dirty="0"/>
              <a:t>Presented by: Muvvala Akash</a:t>
            </a:r>
            <a:r>
              <a:rPr lang="en-IN" sz="1800" dirty="0"/>
              <a:t> , YENUMULA THARUN</a:t>
            </a:r>
            <a:endParaRPr sz="1800" dirty="0"/>
          </a:p>
          <a:p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Efficient salary processing.</a:t>
            </a:r>
          </a:p>
          <a:p>
            <a:r>
              <a:rPr sz="2400" dirty="0"/>
              <a:t>Reduced payroll errors.</a:t>
            </a:r>
          </a:p>
          <a:p>
            <a:r>
              <a:rPr sz="2400" dirty="0"/>
              <a:t>Improved compliance with automated reporting.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system ensures efficient payroll management, compliance, and accuracy.</a:t>
            </a:r>
          </a:p>
          <a:p>
            <a:r>
              <a:rPr sz="2400" dirty="0"/>
              <a:t>Future Scope: AI-based analytics, blockchain-based security for salary transactions.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Questions &amp;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Payroll Management System automates salary processing, tax deductions, and compliance.</a:t>
            </a:r>
          </a:p>
          <a:p>
            <a:r>
              <a:rPr sz="2400" dirty="0"/>
              <a:t>Objective: Develop a system for seamless payroll management for organizations with 500+ employees.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Manual payroll processing is error-prone and time-consuming.</a:t>
            </a:r>
          </a:p>
          <a:p>
            <a:r>
              <a:rPr sz="2400" dirty="0"/>
              <a:t>Tax calculations and compliance reporting require accuracy.</a:t>
            </a:r>
          </a:p>
          <a:p>
            <a:r>
              <a:rPr sz="2400" dirty="0"/>
              <a:t>Need for an automated system to streamline payroll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Automate salary processing and pay slip generation.</a:t>
            </a:r>
          </a:p>
          <a:p>
            <a:r>
              <a:rPr sz="2400" dirty="0"/>
              <a:t>Ensure accurate tax and deduction calculations.</a:t>
            </a:r>
          </a:p>
          <a:p>
            <a:r>
              <a:rPr sz="2400" dirty="0"/>
              <a:t>Integrate compliance reporting with legal requirements.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Specific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Organization with 500+ employees.</a:t>
            </a:r>
          </a:p>
          <a:p>
            <a:r>
              <a:rPr sz="2400" dirty="0"/>
              <a:t> Tax compliance data integration.</a:t>
            </a:r>
          </a:p>
          <a:p>
            <a:r>
              <a:rPr sz="2400" dirty="0"/>
              <a:t>Error-free payroll calculations with optimized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509" y="1274260"/>
            <a:ext cx="5319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/>
              <a:t>System Workflow </a:t>
            </a:r>
            <a:r>
              <a:rPr lang="en-IN" sz="3200" dirty="0"/>
              <a:t>–</a:t>
            </a:r>
            <a:r>
              <a:rPr sz="3200" dirty="0"/>
              <a:t> Flowchart</a:t>
            </a:r>
            <a:r>
              <a:rPr lang="en-IN" sz="3200" dirty="0"/>
              <a:t> </a:t>
            </a:r>
            <a:endParaRPr sz="3200" dirty="0"/>
          </a:p>
        </p:txBody>
      </p:sp>
      <p:pic>
        <p:nvPicPr>
          <p:cNvPr id="4" name="Picture 3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5" y="1883110"/>
            <a:ext cx="4257368" cy="4154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063CF-AEB5-D27E-A9A5-697DD10E0589}"/>
              </a:ext>
            </a:extLst>
          </p:cNvPr>
          <p:cNvSpPr txBox="1"/>
          <p:nvPr/>
        </p:nvSpPr>
        <p:spPr>
          <a:xfrm>
            <a:off x="1071715" y="2251587"/>
            <a:ext cx="3913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Employee Data Input</a:t>
            </a:r>
            <a:r>
              <a:rPr lang="en-US" sz="2000" dirty="0"/>
              <a:t> </a:t>
            </a:r>
          </a:p>
          <a:p>
            <a:r>
              <a:rPr lang="en-US" sz="2000" dirty="0"/>
              <a:t>(Salary, Deductions, Taxes)</a:t>
            </a:r>
            <a:br>
              <a:rPr lang="en-US" sz="2000" dirty="0"/>
            </a:br>
            <a:r>
              <a:rPr lang="en-US" sz="2000" b="1" dirty="0"/>
              <a:t>2. Salary Computation</a:t>
            </a:r>
            <a:r>
              <a:rPr lang="en-US" sz="2000" dirty="0"/>
              <a:t> </a:t>
            </a:r>
          </a:p>
          <a:p>
            <a:r>
              <a:rPr lang="en-US" sz="2000" dirty="0"/>
              <a:t>(Basic Pay, Allowances, Deductions)</a:t>
            </a:r>
            <a:br>
              <a:rPr lang="en-US" sz="2000" dirty="0"/>
            </a:br>
            <a:r>
              <a:rPr lang="en-US" sz="2000" b="1" dirty="0"/>
              <a:t>3. Tax Calculations &amp; Compliance</a:t>
            </a:r>
            <a:r>
              <a:rPr lang="en-US" sz="2000" dirty="0"/>
              <a:t> (Automatic tax deductions)</a:t>
            </a:r>
            <a:br>
              <a:rPr lang="en-US" sz="2000" dirty="0"/>
            </a:br>
            <a:r>
              <a:rPr lang="en-US" sz="2000" b="1" dirty="0"/>
              <a:t>4. Pay Slip Generation</a:t>
            </a:r>
            <a:r>
              <a:rPr lang="en-US" sz="2000" dirty="0"/>
              <a:t> </a:t>
            </a:r>
          </a:p>
          <a:p>
            <a:r>
              <a:rPr lang="en-US" sz="2000" dirty="0"/>
              <a:t>(PDF, Email Integration)</a:t>
            </a:r>
            <a:br>
              <a:rPr lang="en-US" sz="2000" dirty="0"/>
            </a:br>
            <a:r>
              <a:rPr lang="en-US" sz="2000" b="1" dirty="0"/>
              <a:t>5. Compliance Reporting</a:t>
            </a:r>
            <a:r>
              <a:rPr lang="en-US" sz="2000" dirty="0"/>
              <a:t> (Regulatory Reports, Audits)</a:t>
            </a:r>
          </a:p>
          <a:p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19B6C-0FC8-851D-F4B6-405A68C5D900}"/>
              </a:ext>
            </a:extLst>
          </p:cNvPr>
          <p:cNvSpPr/>
          <p:nvPr/>
        </p:nvSpPr>
        <p:spPr>
          <a:xfrm>
            <a:off x="6007509" y="5225340"/>
            <a:ext cx="1838632" cy="2654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Compliance</a:t>
            </a:r>
            <a:r>
              <a:rPr lang="en-IN" sz="1400" dirty="0"/>
              <a:t> reporting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54FB7-6C36-75D7-BDFD-13393C7D0E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26825" y="4827639"/>
            <a:ext cx="0" cy="39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7FC1FD9-E32E-8266-7A7D-E03B9907D2D0}"/>
              </a:ext>
            </a:extLst>
          </p:cNvPr>
          <p:cNvSpPr/>
          <p:nvPr/>
        </p:nvSpPr>
        <p:spPr>
          <a:xfrm>
            <a:off x="6558115" y="5795844"/>
            <a:ext cx="737419" cy="265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EABAFD-B462-08D9-D634-7B2CC775D2D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926825" y="5490810"/>
            <a:ext cx="0" cy="30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8D13-0BD2-7E55-8F3A-F004AD7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SOFTWARE AND 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CA3F8-D361-D83F-2C54-A5B6A438D76A}"/>
              </a:ext>
            </a:extLst>
          </p:cNvPr>
          <p:cNvSpPr txBox="1"/>
          <p:nvPr/>
        </p:nvSpPr>
        <p:spPr>
          <a:xfrm>
            <a:off x="1622323" y="2202424"/>
            <a:ext cx="2880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Software Tools:</a:t>
            </a:r>
          </a:p>
          <a:p>
            <a:r>
              <a:rPr lang="en-IN" b="1" dirty="0"/>
              <a:t>Database: </a:t>
            </a:r>
            <a:r>
              <a:rPr lang="en-IN" dirty="0"/>
              <a:t>MySQL, PostgreSQL, Oracle  </a:t>
            </a:r>
          </a:p>
          <a:p>
            <a:r>
              <a:rPr lang="en-IN" b="1" dirty="0"/>
              <a:t>ERP</a:t>
            </a:r>
            <a:r>
              <a:rPr lang="en-IN" dirty="0"/>
              <a:t>: SAP, Odoo, Custom-built  </a:t>
            </a:r>
          </a:p>
          <a:p>
            <a:r>
              <a:rPr lang="en-IN" b="1" dirty="0"/>
              <a:t>Backend</a:t>
            </a:r>
            <a:r>
              <a:rPr lang="en-IN" dirty="0"/>
              <a:t>: Python, Java, Node.js  </a:t>
            </a:r>
          </a:p>
          <a:p>
            <a:r>
              <a:rPr lang="en-IN" b="1" dirty="0"/>
              <a:t>Frontend</a:t>
            </a:r>
            <a:r>
              <a:rPr lang="en-IN" dirty="0"/>
              <a:t>: React, Angular, Vue.js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0FC2F-69B3-A5BD-886F-0C59B6579C29}"/>
              </a:ext>
            </a:extLst>
          </p:cNvPr>
          <p:cNvSpPr txBox="1"/>
          <p:nvPr/>
        </p:nvSpPr>
        <p:spPr>
          <a:xfrm>
            <a:off x="5133983" y="2248590"/>
            <a:ext cx="2880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workstations,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backup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837-A77D-77A6-1055-8C0D403E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&amp; Tools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A292-5A4E-AC9D-D2E7-25CD28127D9F}"/>
              </a:ext>
            </a:extLst>
          </p:cNvPr>
          <p:cNvSpPr txBox="1"/>
          <p:nvPr/>
        </p:nvSpPr>
        <p:spPr>
          <a:xfrm>
            <a:off x="1548384" y="2316480"/>
            <a:ext cx="6364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Database Management System (DBMS)</a:t>
            </a:r>
            <a:r>
              <a:rPr lang="en-US" sz="2400" dirty="0"/>
              <a:t> – Employee salary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Enterprise Resource Planning (ERP)</a:t>
            </a:r>
            <a:r>
              <a:rPr lang="en-US" sz="2400" dirty="0"/>
              <a:t> – Payroll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SQL</a:t>
            </a:r>
            <a:r>
              <a:rPr lang="en-US" sz="2400" dirty="0"/>
              <a:t> – Data retrieval, calculations, and reporting.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03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354" y="1333254"/>
            <a:ext cx="63351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>
                <a:latin typeface="+mj-lt"/>
              </a:rPr>
              <a:t>System Architecture - Block Diagram</a:t>
            </a:r>
          </a:p>
        </p:txBody>
      </p:sp>
      <p:pic>
        <p:nvPicPr>
          <p:cNvPr id="4" name="Picture 3" descr="block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91032"/>
            <a:ext cx="5486400" cy="3714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