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a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ACD"/>
    <a:srgbClr val="726D02"/>
    <a:srgbClr val="F3F3F3"/>
    <a:srgbClr val="CCC204"/>
    <a:srgbClr val="FEFBCB"/>
    <a:srgbClr val="D9E86A"/>
    <a:srgbClr val="CCCCFF"/>
    <a:srgbClr val="9691FF"/>
    <a:srgbClr val="6666FF"/>
    <a:srgbClr val="9D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95" autoAdjust="0"/>
    <p:restoredTop sz="90993" autoAdjust="0"/>
  </p:normalViewPr>
  <p:slideViewPr>
    <p:cSldViewPr>
      <p:cViewPr>
        <p:scale>
          <a:sx n="30" d="100"/>
          <a:sy n="30" d="100"/>
        </p:scale>
        <p:origin x="562" y="-4075"/>
      </p:cViewPr>
      <p:guideLst>
        <p:guide orient="horz" pos="13483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793CFF-09EF-344A-81EC-910F80ACE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526546-DDFE-6444-9522-E6C8056C2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25" y="14266863"/>
            <a:ext cx="25734963" cy="713581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Fare clic per modificare stile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838" y="24257000"/>
            <a:ext cx="21191537" cy="10937875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de-DE"/>
              <a:t>Fare clic per modificare lo stile del sottotitolo dello schema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1F1B9E-1952-8144-922D-5900E640A1A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B4DE76-0AED-2C4B-BA9E-0BC2CD37E2E7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DB75A3-55A3-2948-924A-8A90ECF1157A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1FECBE-39D3-A941-AF59-2A74607E2971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FC8B2CB-401B-9743-B38A-FBEF3428EC3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4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81D908-3C81-694E-820C-B94FCC298FA9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1489F4-C958-DB4F-B7C1-1213D6006D0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135D82-3429-3E42-874E-356A88D1EB42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F0FEED-25CD-CF43-B837-857529486BC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5C53AE-7AA0-3E42-A9A4-90322517C97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C9F212-7A12-1240-A5A8-0536C69FF58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ctr" defTabSz="871538">
              <a:defRPr sz="13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79" tIns="43589" rIns="87179" bIns="43589" numCol="1" anchor="t" anchorCtr="0" compatLnSpc="1">
            <a:prstTxWarp prst="textNoShape">
              <a:avLst/>
            </a:prstTxWarp>
          </a:bodyPr>
          <a:lstStyle>
            <a:lvl1pPr algn="r" defTabSz="871538">
              <a:defRPr sz="1300">
                <a:latin typeface="+mn-lt"/>
              </a:defRPr>
            </a:lvl1pPr>
          </a:lstStyle>
          <a:p>
            <a:fld id="{0279421C-769D-3F45-AF4E-06BC7110544E}" type="slidenum">
              <a:rPr lang="it-IT"/>
              <a:pPr/>
              <a:t>‹#›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040606" y="41136093"/>
            <a:ext cx="28270200" cy="15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9D12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10705182" y="21060230"/>
            <a:ext cx="19215224" cy="21525251"/>
          </a:xfrm>
          <a:prstGeom prst="rect">
            <a:avLst/>
          </a:prstGeom>
        </p:spPr>
      </p:pic>
      <p:pic>
        <p:nvPicPr>
          <p:cNvPr id="13" name="Picture 12" descr="mica2dot.jpg"/>
          <p:cNvPicPr>
            <a:picLocks noChangeAspect="1"/>
          </p:cNvPicPr>
          <p:nvPr userDrawn="1"/>
        </p:nvPicPr>
        <p:blipFill>
          <a:blip r:embed="rId13">
            <a:alphaModFix amt="15000"/>
          </a:blip>
          <a:stretch>
            <a:fillRect/>
          </a:stretch>
        </p:blipFill>
        <p:spPr>
          <a:xfrm>
            <a:off x="0" y="65881"/>
            <a:ext cx="19215224" cy="215252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+mj-lt"/>
          <a:ea typeface="+mj-ea"/>
          <a:cs typeface="+mj-cs"/>
        </a:defRPr>
      </a:lvl1pPr>
      <a:lvl2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r" defTabSz="871538" rtl="0" fontAlgn="base">
        <a:spcBef>
          <a:spcPct val="0"/>
        </a:spcBef>
        <a:spcAft>
          <a:spcPct val="0"/>
        </a:spcAft>
        <a:defRPr sz="4200" i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327025" indent="-327025" algn="l" defTabSz="871538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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08025" indent="-271463" algn="l" defTabSz="871538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charset="2"/>
        <a:buChar char=""/>
        <a:defRPr sz="2700">
          <a:solidFill>
            <a:schemeClr val="tx1"/>
          </a:solidFill>
          <a:latin typeface="+mn-lt"/>
          <a:ea typeface="+mn-ea"/>
        </a:defRPr>
      </a:lvl2pPr>
      <a:lvl3pPr marL="1089025" indent="-217488" algn="l" defTabSz="871538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2"/>
        <a:buChar char=""/>
        <a:defRPr sz="2300">
          <a:solidFill>
            <a:schemeClr val="tx1"/>
          </a:solidFill>
          <a:latin typeface="+mn-lt"/>
          <a:ea typeface="+mn-ea"/>
        </a:defRPr>
      </a:lvl3pPr>
      <a:lvl4pPr marL="1525588" indent="-217488" algn="l" defTabSz="871538" rtl="0" fontAlgn="base">
        <a:spcBef>
          <a:spcPct val="20000"/>
        </a:spcBef>
        <a:spcAft>
          <a:spcPct val="0"/>
        </a:spcAft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4pPr>
      <a:lvl5pPr marL="19621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5pPr>
      <a:lvl6pPr marL="24193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6pPr>
      <a:lvl7pPr marL="28765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7pPr>
      <a:lvl8pPr marL="33337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8pPr>
      <a:lvl9pPr marL="3790950" indent="-219075" algn="l" defTabSz="871538" rtl="0" fontAlgn="base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2"/>
        <a:buChar char="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>
            <a:off x="25218948" y="36739585"/>
            <a:ext cx="4032226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4" name="Curved Down Arrow 73"/>
          <p:cNvSpPr/>
          <p:nvPr/>
        </p:nvSpPr>
        <p:spPr bwMode="auto">
          <a:xfrm rot="16200000" flipH="1" flipV="1">
            <a:off x="21078332" y="38818838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61" y="26154408"/>
            <a:ext cx="5236150" cy="9370551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1749" y="0"/>
            <a:ext cx="30275213" cy="743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12000" b="1" dirty="0" smtClean="0">
                <a:solidFill>
                  <a:schemeClr val="tx2"/>
                </a:solidFill>
                <a:latin typeface="+mn-lt"/>
                <a:cs typeface="Trebuchet MS"/>
              </a:rPr>
              <a:t>Towards Context-Oriented Programming for Wireless Sensor Networks</a:t>
            </a: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smtClean="0"/>
              <a:t>Mikhail </a:t>
            </a:r>
            <a:r>
              <a:rPr lang="en-US" sz="3600" dirty="0" err="1" smtClean="0"/>
              <a:t>Afanasov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Luca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Mottola</a:t>
            </a: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, Carlo </a:t>
            </a:r>
            <a:r>
              <a:rPr lang="en-US" sz="3600" dirty="0" err="1" smtClean="0">
                <a:solidFill>
                  <a:schemeClr val="tx2"/>
                </a:solidFill>
                <a:latin typeface="Trebuchet MS" charset="0"/>
              </a:rPr>
              <a:t>Ghezzi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sz="3600" dirty="0" err="1" smtClean="0"/>
              <a:t>Politecnico</a:t>
            </a:r>
            <a:r>
              <a:rPr lang="en-US" sz="3600" dirty="0" smtClean="0"/>
              <a:t> di Milano (Italy)</a:t>
            </a:r>
            <a:endParaRPr lang="en-US" sz="3600" dirty="0" smtClean="0">
              <a:solidFill>
                <a:schemeClr val="tx2"/>
              </a:solidFill>
              <a:latin typeface="Trebuchet MS" charset="0"/>
            </a:endParaRPr>
          </a:p>
          <a:p>
            <a:pPr algn="ctr" defTabSz="830263" eaLnBrk="1" hangingPunct="1">
              <a:spcBef>
                <a:spcPts val="1800"/>
              </a:spcBef>
            </a:pPr>
            <a:r>
              <a:rPr lang="en-US" sz="3600" dirty="0" smtClean="0">
                <a:solidFill>
                  <a:schemeClr val="tx2"/>
                </a:solidFill>
                <a:latin typeface="Trebuchet MS" charset="0"/>
              </a:rPr>
              <a:t>Contact email: </a:t>
            </a:r>
            <a:r>
              <a:rPr lang="en-US" sz="3600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afanasov@elet.polimi.it</a:t>
            </a:r>
            <a:endParaRPr lang="en-US" sz="36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31" name="Rectangle 7"/>
          <p:cNvSpPr>
            <a:spLocks noRot="1" noChangeArrowheads="1"/>
          </p:cNvSpPr>
          <p:nvPr/>
        </p:nvSpPr>
        <p:spPr bwMode="auto">
          <a:xfrm>
            <a:off x="519982" y="25794369"/>
            <a:ext cx="29116337" cy="1015312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19982" y="6568233"/>
            <a:ext cx="2909123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Wireless Sensor Networks for Healthcare 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Systems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21690334" y="41442481"/>
            <a:ext cx="85848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b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UBICOMP13 – Zurich (Switzerland), September 8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r>
              <a:rPr lang="en-US" sz="3600" b="1" i="1" dirty="0" smtClean="0">
                <a:solidFill>
                  <a:schemeClr val="tx2"/>
                </a:solidFill>
                <a:latin typeface="Trebuchet MS" charset="0"/>
              </a:rPr>
              <a:t>-12</a:t>
            </a:r>
            <a:r>
              <a:rPr lang="en-US" sz="3600" b="1" i="1" baseline="30000" dirty="0" smtClean="0">
                <a:solidFill>
                  <a:schemeClr val="tx2"/>
                </a:solidFill>
                <a:latin typeface="Trebuchet MS" charset="0"/>
              </a:rPr>
              <a:t>th</a:t>
            </a:r>
            <a:endParaRPr lang="en-US" sz="36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2" y="41308691"/>
            <a:ext cx="3240360" cy="1300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98" y="41276089"/>
            <a:ext cx="6832600" cy="1333500"/>
          </a:xfrm>
          <a:prstGeom prst="rect">
            <a:avLst/>
          </a:prstGeom>
        </p:spPr>
      </p:pic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519982" y="24282201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 (</a:t>
            </a:r>
            <a:r>
              <a:rPr lang="en-US" sz="7200" b="1" i="1" dirty="0" err="1" smtClean="0">
                <a:solidFill>
                  <a:schemeClr val="tx2"/>
                </a:solidFill>
                <a:latin typeface="Trebuchet MS" charset="0"/>
              </a:rPr>
              <a:t>ConesC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)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2462" y="19267427"/>
            <a:ext cx="5904656" cy="3779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0" name="Rectangle 7"/>
          <p:cNvSpPr>
            <a:spLocks noRot="1" noChangeArrowheads="1"/>
          </p:cNvSpPr>
          <p:nvPr/>
        </p:nvSpPr>
        <p:spPr bwMode="auto">
          <a:xfrm>
            <a:off x="519982" y="8440441"/>
            <a:ext cx="29091232" cy="69847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6078" y="8512449"/>
            <a:ext cx="10153650" cy="6851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9608" y="26154409"/>
            <a:ext cx="12239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 smtClean="0">
                <a:latin typeface="+mn-lt"/>
              </a:rPr>
              <a:t>Evaluation: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smtClean="0">
                <a:latin typeface="+mn-lt"/>
              </a:rPr>
              <a:t>Two applications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smtClean="0">
                <a:latin typeface="+mn-lt"/>
              </a:rPr>
              <a:t>The same functionality</a:t>
            </a:r>
          </a:p>
          <a:p>
            <a:pPr marL="857250" indent="-857250">
              <a:buFont typeface="Arial"/>
              <a:buChar char="•"/>
            </a:pPr>
            <a:r>
              <a:rPr lang="en-US" sz="5400" b="1" i="1" dirty="0" err="1" smtClean="0">
                <a:latin typeface="+mn-lt"/>
              </a:rPr>
              <a:t>TelosB</a:t>
            </a:r>
            <a:r>
              <a:rPr lang="en-US" sz="5400" b="1" i="1" dirty="0" smtClean="0">
                <a:latin typeface="+mn-lt"/>
              </a:rPr>
              <a:t> platform</a:t>
            </a:r>
            <a:endParaRPr lang="en-US" sz="5400" b="1" i="1" dirty="0"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 rot="21420000">
            <a:off x="16315826" y="30369002"/>
            <a:ext cx="3816424" cy="2304256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 rot="21420000">
            <a:off x="24434600" y="29945063"/>
            <a:ext cx="3816424" cy="2304256"/>
          </a:xfrm>
          <a:prstGeom prst="roundRect">
            <a:avLst/>
          </a:prstGeom>
          <a:solidFill>
            <a:srgbClr val="CCCCFF"/>
          </a:solidFill>
          <a:ln w="127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nesC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 binary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21370712" y="33367057"/>
            <a:ext cx="2018347" cy="2018347"/>
          </a:xfrm>
          <a:prstGeom prst="triangle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Rectangle 40"/>
          <p:cNvSpPr/>
          <p:nvPr/>
        </p:nvSpPr>
        <p:spPr>
          <a:xfrm rot="21429888">
            <a:off x="16324843" y="32522042"/>
            <a:ext cx="12110085" cy="818103"/>
          </a:xfrm>
          <a:prstGeom prst="rect">
            <a:avLst/>
          </a:prstGeom>
          <a:solidFill>
            <a:srgbClr val="FEFBCB"/>
          </a:solidFill>
          <a:ln>
            <a:solidFill>
              <a:schemeClr val="tx1"/>
            </a:solidFill>
          </a:ln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 rot="21420000">
            <a:off x="21167855" y="30479732"/>
            <a:ext cx="2424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>
                <a:latin typeface="+mj-lt"/>
              </a:rPr>
              <a:t>o</a:t>
            </a:r>
            <a:r>
              <a:rPr lang="en-US" sz="4800" b="1" i="1" dirty="0" smtClean="0">
                <a:latin typeface="+mj-lt"/>
              </a:rPr>
              <a:t>nly 2%</a:t>
            </a:r>
          </a:p>
          <a:p>
            <a:pPr algn="ctr"/>
            <a:r>
              <a:rPr lang="en-US" sz="4800" b="1" i="1" dirty="0" smtClean="0">
                <a:latin typeface="+mj-lt"/>
              </a:rPr>
              <a:t>bigger</a:t>
            </a:r>
            <a:endParaRPr lang="en-US" sz="4800" b="1" i="1" dirty="0">
              <a:latin typeface="+mj-lt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519982" y="15497225"/>
            <a:ext cx="290912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47946" tIns="173974" rIns="347946" bIns="173974" anchor="ctr" anchorCtr="1">
            <a:prstTxWarp prst="textNoShape">
              <a:avLst/>
            </a:prstTxWarp>
          </a:bodyPr>
          <a:lstStyle/>
          <a:p>
            <a:pPr algn="ctr" defTabSz="830263" eaLnBrk="1" hangingPunct="1"/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Context-Oriented </a:t>
            </a:r>
            <a:r>
              <a:rPr lang="en-US" sz="7200" b="1" i="1" dirty="0" smtClean="0">
                <a:solidFill>
                  <a:schemeClr val="tx2"/>
                </a:solidFill>
                <a:latin typeface="Trebuchet MS" charset="0"/>
              </a:rPr>
              <a:t>Programming for Wireless Sensor Networks</a:t>
            </a:r>
            <a:endParaRPr lang="en-US" sz="7200" b="1" i="1" dirty="0">
              <a:solidFill>
                <a:schemeClr val="tx2"/>
              </a:solidFill>
              <a:latin typeface="Trebuchet MS" charset="0"/>
            </a:endParaRPr>
          </a:p>
        </p:txBody>
      </p:sp>
      <p:sp>
        <p:nvSpPr>
          <p:cNvPr id="54" name="Rectangle 7"/>
          <p:cNvSpPr>
            <a:spLocks noRot="1" noChangeArrowheads="1"/>
          </p:cNvSpPr>
          <p:nvPr/>
        </p:nvSpPr>
        <p:spPr bwMode="auto">
          <a:xfrm>
            <a:off x="519982" y="17153409"/>
            <a:ext cx="29116337" cy="7200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9614" y="17801481"/>
            <a:ext cx="4348758" cy="615404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round/>
          </a:ln>
        </p:spPr>
      </p:pic>
      <p:sp>
        <p:nvSpPr>
          <p:cNvPr id="60" name="Bent Arrow 59"/>
          <p:cNvSpPr/>
          <p:nvPr/>
        </p:nvSpPr>
        <p:spPr bwMode="auto">
          <a:xfrm rot="3199358">
            <a:off x="18745421" y="16623056"/>
            <a:ext cx="6024691" cy="6765043"/>
          </a:xfrm>
          <a:prstGeom prst="bentArrow">
            <a:avLst>
              <a:gd name="adj1" fmla="val 13962"/>
              <a:gd name="adj2" fmla="val 14870"/>
              <a:gd name="adj3" fmla="val 25379"/>
              <a:gd name="adj4" fmla="val 74621"/>
            </a:avLst>
          </a:prstGeom>
          <a:gradFill flip="none" rotWithShape="1">
            <a:gsLst>
              <a:gs pos="100000">
                <a:srgbClr val="CCCCFF"/>
              </a:gs>
              <a:gs pos="0">
                <a:srgbClr val="CCCCFF">
                  <a:alpha val="0"/>
                </a:srgbClr>
              </a:gs>
            </a:gsLst>
            <a:lin ang="16200000" scaled="0"/>
            <a:tileRect/>
          </a:gradFill>
          <a:ln w="25400" cap="flat" cmpd="sng" algn="ctr">
            <a:gradFill flip="none" rotWithShape="1">
              <a:gsLst>
                <a:gs pos="100000">
                  <a:schemeClr val="tx1"/>
                </a:gs>
                <a:gs pos="0">
                  <a:schemeClr val="tx1">
                    <a:alpha val="0"/>
                  </a:schemeClr>
                </a:gs>
              </a:gsLst>
              <a:lin ang="162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 rot="21420000">
            <a:off x="16232906" y="32518608"/>
            <a:ext cx="1233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latin typeface="+mj-lt"/>
              </a:rPr>
              <a:t>  7758 bytes            </a:t>
            </a:r>
            <a:r>
              <a:rPr lang="en-US" sz="4800" b="1" i="1" dirty="0" err="1" smtClean="0">
                <a:latin typeface="+mj-lt"/>
              </a:rPr>
              <a:t>vs</a:t>
            </a:r>
            <a:r>
              <a:rPr lang="en-US" sz="4800" b="1" i="1" dirty="0" smtClean="0">
                <a:latin typeface="+mj-lt"/>
              </a:rPr>
              <a:t>           7640 bytes</a:t>
            </a:r>
            <a:endParaRPr lang="en-US" sz="4800" b="1" i="1" dirty="0">
              <a:latin typeface="+mj-lt"/>
            </a:endParaRPr>
          </a:p>
        </p:txBody>
      </p:sp>
      <p:sp>
        <p:nvSpPr>
          <p:cNvPr id="64" name="Rectangle 7"/>
          <p:cNvSpPr>
            <a:spLocks noRot="1" noChangeArrowheads="1"/>
          </p:cNvSpPr>
          <p:nvPr/>
        </p:nvSpPr>
        <p:spPr bwMode="auto">
          <a:xfrm>
            <a:off x="519982" y="36379545"/>
            <a:ext cx="29091232" cy="43924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36754" y="36739585"/>
            <a:ext cx="1188755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i="1" dirty="0" smtClean="0">
                <a:latin typeface="+mj-lt"/>
              </a:rPr>
              <a:t>Ongoing </a:t>
            </a:r>
            <a:r>
              <a:rPr lang="en-US" sz="5400" b="1" i="1" dirty="0" smtClean="0">
                <a:latin typeface="+mj-lt"/>
              </a:rPr>
              <a:t>Work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Implementation of the translator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Evaluation on a </a:t>
            </a:r>
            <a:r>
              <a:rPr lang="en-US" sz="5400" b="1" i="1" dirty="0">
                <a:latin typeface="+mj-lt"/>
              </a:rPr>
              <a:t>r</a:t>
            </a:r>
            <a:r>
              <a:rPr lang="en-US" sz="5400" b="1" i="1" dirty="0" smtClean="0">
                <a:latin typeface="+mj-lt"/>
              </a:rPr>
              <a:t>eal application</a:t>
            </a:r>
            <a:endParaRPr lang="en-US" sz="5400" b="1" i="1" dirty="0">
              <a:latin typeface="+mj-lt"/>
            </a:endParaRPr>
          </a:p>
        </p:txBody>
      </p:sp>
      <p:sp>
        <p:nvSpPr>
          <p:cNvPr id="66" name="Cloud 65"/>
          <p:cNvSpPr/>
          <p:nvPr/>
        </p:nvSpPr>
        <p:spPr bwMode="auto">
          <a:xfrm>
            <a:off x="13293497" y="36739682"/>
            <a:ext cx="4996830" cy="3672408"/>
          </a:xfrm>
          <a:prstGeom prst="cloud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-128"/>
                <a:cs typeface="ＭＳ Ｐゴシック" charset="-128"/>
              </a:rPr>
              <a:t>ConesC</a:t>
            </a:r>
            <a:endParaRPr kumimoji="0" lang="en-US" sz="7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" name="Right Arrow 69"/>
          <p:cNvSpPr/>
          <p:nvPr/>
        </p:nvSpPr>
        <p:spPr bwMode="auto">
          <a:xfrm>
            <a:off x="15209614" y="37891713"/>
            <a:ext cx="10801200" cy="1296144"/>
          </a:xfrm>
          <a:prstGeom prst="rightArrow">
            <a:avLst>
              <a:gd name="adj1" fmla="val 50000"/>
              <a:gd name="adj2" fmla="val 67153"/>
            </a:avLst>
          </a:prstGeom>
          <a:gradFill flip="none" rotWithShape="1">
            <a:gsLst>
              <a:gs pos="40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4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19328230" y="36878817"/>
            <a:ext cx="4852814" cy="3632344"/>
          </a:xfrm>
          <a:prstGeom prst="roundRect">
            <a:avLst/>
          </a:prstGeom>
          <a:gradFill flip="none" rotWithShape="1">
            <a:gsLst>
              <a:gs pos="20000">
                <a:srgbClr val="FFFACD"/>
              </a:gs>
              <a:gs pos="50000">
                <a:srgbClr val="FFFACD">
                  <a:alpha val="0"/>
                </a:srgbClr>
              </a:gs>
              <a:gs pos="80000">
                <a:srgbClr val="FFFACD"/>
              </a:gs>
            </a:gsLst>
            <a:lin ang="0" scaled="0"/>
            <a:tileRect/>
          </a:gra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i="1" dirty="0" smtClean="0">
                <a:latin typeface="+mj-lt"/>
              </a:rPr>
              <a:t>Translator</a:t>
            </a:r>
            <a:endParaRPr kumimoji="0" lang="en-US" sz="6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5" name="Curved Down Arrow 74"/>
          <p:cNvSpPr/>
          <p:nvPr/>
        </p:nvSpPr>
        <p:spPr bwMode="auto">
          <a:xfrm rot="5400000" flipH="1" flipV="1">
            <a:off x="20127204" y="38684869"/>
            <a:ext cx="2160240" cy="916280"/>
          </a:xfrm>
          <a:prstGeom prst="curvedDownArrow">
            <a:avLst>
              <a:gd name="adj1" fmla="val 72577"/>
              <a:gd name="adj2" fmla="val 92564"/>
              <a:gd name="adj3" fmla="val 25000"/>
            </a:avLst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86" y="18123768"/>
            <a:ext cx="13315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Wireless Sensor Networks are inherently environment dependent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 is a representation of the environment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Context-Oriented programming is using context as a building block</a:t>
            </a:r>
            <a:endParaRPr lang="en-US" sz="5400" b="1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4819" y="9160521"/>
            <a:ext cx="1648708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save energy but provide a high quality of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transmit data if the base station is in the reach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i="1" dirty="0" smtClean="0">
                <a:latin typeface="+mj-lt"/>
              </a:rPr>
              <a:t>Should locally log data in infrastructure-less situations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b="1" i="1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2719" y="30100738"/>
            <a:ext cx="3741627" cy="3228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0212" y="30108895"/>
            <a:ext cx="3741627" cy="4138304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 bwMode="auto">
          <a:xfrm>
            <a:off x="4144964" y="33419107"/>
            <a:ext cx="6952034" cy="828092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22000">
                <a:srgbClr val="CCCCFF"/>
              </a:gs>
              <a:gs pos="0">
                <a:srgbClr val="CCCCFF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1600102" y="31638435"/>
            <a:ext cx="5556485" cy="852873"/>
          </a:xfrm>
          <a:prstGeom prst="rightArrow">
            <a:avLst>
              <a:gd name="adj1" fmla="val 50000"/>
              <a:gd name="adj2" fmla="val 45597"/>
            </a:avLst>
          </a:prstGeom>
          <a:gradFill flip="none" rotWithShape="1">
            <a:gsLst>
              <a:gs pos="67000">
                <a:srgbClr val="FEFBCB"/>
              </a:gs>
              <a:gs pos="0">
                <a:srgbClr val="FEFBCB">
                  <a:alpha val="0"/>
                </a:srgbClr>
              </a:gs>
            </a:gsLst>
            <a:lin ang="0" scaled="1"/>
            <a:tileRect/>
          </a:gradFill>
          <a:ln w="25400" cap="flat" cmpd="sng" algn="ctr">
            <a:gradFill flip="none" rotWithShape="1">
              <a:gsLst>
                <a:gs pos="0">
                  <a:srgbClr val="726D02">
                    <a:alpha val="0"/>
                  </a:srgbClr>
                </a:gs>
                <a:gs pos="100000">
                  <a:srgbClr val="726D0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1308" y="27136650"/>
            <a:ext cx="3454023" cy="1421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68654" y="26214766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Usage example</a:t>
            </a:r>
            <a:endParaRPr lang="en-US" sz="5400" b="1" i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8654" y="28817368"/>
            <a:ext cx="847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latin typeface="+mj-lt"/>
              </a:rPr>
              <a:t>Mapping</a:t>
            </a:r>
            <a:endParaRPr lang="en-US" sz="5400" b="1" i="1" dirty="0">
              <a:latin typeface="+mj-lt"/>
            </a:endParaRPr>
          </a:p>
        </p:txBody>
      </p:sp>
      <p:sp>
        <p:nvSpPr>
          <p:cNvPr id="52" name="Rectangle 7"/>
          <p:cNvSpPr>
            <a:spLocks noRot="1" noChangeArrowheads="1"/>
          </p:cNvSpPr>
          <p:nvPr/>
        </p:nvSpPr>
        <p:spPr bwMode="auto">
          <a:xfrm>
            <a:off x="6568654" y="26226417"/>
            <a:ext cx="8473720" cy="2434161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  <p:sp>
        <p:nvSpPr>
          <p:cNvPr id="55" name="Rectangle 7"/>
          <p:cNvSpPr>
            <a:spLocks noRot="1" noChangeArrowheads="1"/>
          </p:cNvSpPr>
          <p:nvPr/>
        </p:nvSpPr>
        <p:spPr bwMode="auto">
          <a:xfrm>
            <a:off x="6568654" y="28836948"/>
            <a:ext cx="8473720" cy="6548456"/>
          </a:xfrm>
          <a:prstGeom prst="rect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lIns="347946" tIns="173974" rIns="347946" bIns="173974">
            <a:prstTxWarp prst="textNoShape">
              <a:avLst/>
            </a:prstTxWarp>
          </a:bodyPr>
          <a:lstStyle/>
          <a:p>
            <a:pPr defTabSz="830263" eaLnBrk="1" hangingPunct="1">
              <a:lnSpc>
                <a:spcPct val="120000"/>
              </a:lnSpc>
              <a:spcBef>
                <a:spcPts val="24"/>
              </a:spcBef>
              <a:buClr>
                <a:schemeClr val="accent2"/>
              </a:buClr>
              <a:buSzPct val="90000"/>
            </a:pPr>
            <a:endParaRPr lang="en-US" sz="4400" dirty="0" smtClean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era">
  <a:themeElements>
    <a:clrScheme name="Sfer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66"/>
      </a:accent1>
      <a:accent2>
        <a:srgbClr val="004080"/>
      </a:accent2>
      <a:accent3>
        <a:srgbClr val="FFFFFF"/>
      </a:accent3>
      <a:accent4>
        <a:srgbClr val="000000"/>
      </a:accent4>
      <a:accent5>
        <a:srgbClr val="FFFFB8"/>
      </a:accent5>
      <a:accent6>
        <a:srgbClr val="003973"/>
      </a:accent6>
      <a:hlink>
        <a:srgbClr val="008040"/>
      </a:hlink>
      <a:folHlink>
        <a:srgbClr val="800000"/>
      </a:folHlink>
    </a:clrScheme>
    <a:fontScheme name="Sfera">
      <a:majorFont>
        <a:latin typeface="Trebuchet MS"/>
        <a:ea typeface="ＭＳ Ｐゴシック"/>
        <a:cs typeface="ＭＳ Ｐゴシック"/>
      </a:majorFont>
      <a:minorFont>
        <a:latin typeface="Trebuchet M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fe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er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66"/>
        </a:accent1>
        <a:accent2>
          <a:srgbClr val="004080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003973"/>
        </a:accent6>
        <a:hlink>
          <a:srgbClr val="00804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</TotalTime>
  <Words>141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Courier New</vt:lpstr>
      <vt:lpstr>Trebuchet MS</vt:lpstr>
      <vt:lpstr>Wingdings</vt:lpstr>
      <vt:lpstr>Sfera</vt:lpstr>
      <vt:lpstr>PowerPoint Presentation</vt:lpstr>
    </vt:vector>
  </TitlesOfParts>
  <Company>*** ********** * ******** **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******* ********* **************</dc:creator>
  <cp:lastModifiedBy>Michael</cp:lastModifiedBy>
  <cp:revision>324</cp:revision>
  <cp:lastPrinted>2010-04-06T10:49:08Z</cp:lastPrinted>
  <dcterms:created xsi:type="dcterms:W3CDTF">2011-02-15T13:14:33Z</dcterms:created>
  <dcterms:modified xsi:type="dcterms:W3CDTF">2013-05-30T21:53:36Z</dcterms:modified>
</cp:coreProperties>
</file>