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25E0-C59E-3669-5B5E-DE7849419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96A2A-0100-FB62-3A2E-E4361D30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89B5-FA86-3948-F099-9D4E3454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1D04-BF86-A2C8-A1CF-F9A715A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38BE-165D-0C60-9A84-FCB4DC9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97A8-8240-30A1-0274-2EC87481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58ACA-E8FC-6B45-558F-BD9964141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8CC4-CBC1-D3CB-A4BF-714923A8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FFC8-5D9F-D20D-9C98-F86F89E5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B8D8-94C5-8E7A-2D61-AD6CA230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0D2AC-8608-4EA3-97DB-900E4521A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46202-2F79-9EBA-B45A-F4AB2D9B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2A8B-B2D9-5519-EBC0-F3EBFD27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1A36-EF2C-B0DD-BC87-FFC21324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AFF0-EAF8-1272-0179-D0F4BAF7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B149-04F5-443F-2ADD-DD879D0E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8FE5-50AE-5F2C-9939-D1D6F89E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DA361-8F95-955A-9495-91E7DD7B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A3CF-E1CA-4F9E-21EF-27B0EE9D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980D7-859B-B9FC-4A3A-FA45EA2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F3CE-4DF6-6319-706B-5B5273CF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4387F-18B5-5D9F-1D23-7BB99CE1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E502-8A81-F218-ECED-2E82E0C7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C888-64A0-AC6A-AF68-B43B2364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4FA9-1B95-4E7D-4754-CBD9E620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8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6FB7-4068-3EBE-64DB-DCF4CE54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6E0A-F2BB-752F-EC60-6F1E76436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FD024-5E34-1072-4547-3C566BA2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F6887-B4F9-FA9B-5F0B-6924CEEE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AC88E-6B83-A04D-0371-72C41324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D74F9-4601-7A2E-30F9-11F9B7A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C26B-ACE2-3FA5-C766-9215B3CA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D672E-6EFB-FA7F-4E17-331B6BE57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F98FF-CC8B-D812-0469-DC0DE9C4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822DB-FAD5-A7F8-34C3-9C59A990B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E24C8-BE23-87F3-3167-E06D333A6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72966-B09F-D986-0B9E-34F00528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C21D1-7E0E-5F4B-8236-C91ED5CC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1B0D5-0769-23C1-62A1-827B5384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03D7-8135-AEB2-92DA-6F0B7743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42FE7-DAF3-4CA7-D3C7-AB4640A7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8B28-012C-F677-DF35-8FFBE3F2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0A549-E44B-7AF6-B6FB-7FE9EFCC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BC6E9-49DF-EB8A-97B8-1A72FCC6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DF0F8-3D7C-40A5-5532-6A36A475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0330A-46D4-52B5-FAA7-170442FB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3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FC7B-F240-9BE9-5A6A-DAF3CFF4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737D-86B5-1A51-FD70-C1991E3F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B7294-C62A-2EA0-B031-E4B7D1AB4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5FAF-5939-0303-592D-B97B1F65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66DDC-A0B5-A983-AA0A-DE5B41D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4CA73-CAFE-EF94-FFCC-408872B2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B608-1A69-E5CD-26F9-6F299584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F70AF-4632-189B-CA3D-F48CE77A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502B9-8C10-1E72-2E74-1F0E78B5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E670A-F634-4E77-743B-945227FE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AA814-7035-DA1B-6DB6-AA2EC621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F68CB-47C2-4261-9AC2-A9D7FD04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E89BB-A267-80DC-416E-A83D943E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A377-1F56-FA8D-536D-38A7D1055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C253-448B-C478-5011-914E60C43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BD5A-6ACE-46CB-B26B-0DF7F23F1CE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62EA-E705-4BD5-E726-E8AC4348B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B70EB-8DE9-0D07-46F2-72EAC6A1C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E689-82D7-4D65-AC6A-A050770D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F246-785F-E261-1322-D0E899BC7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39" y="749911"/>
            <a:ext cx="8759092" cy="18531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 в компьютерную науку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C0F94-7014-55DE-CE09-BECC91B84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035" y="3812808"/>
            <a:ext cx="6858000" cy="1140802"/>
          </a:xfrm>
        </p:spPr>
        <p:txBody>
          <a:bodyPr/>
          <a:lstStyle/>
          <a:p>
            <a:pPr algn="r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Salymbekov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University</a:t>
            </a:r>
          </a:p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 Aliia Beishenalieva</a:t>
            </a:r>
          </a:p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aliya.beiwenalieva@gmail.com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6C415-822E-010C-3E59-FEF237EB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2" y="3763108"/>
            <a:ext cx="3163240" cy="769815"/>
          </a:xfrm>
          <a:prstGeom prst="rect">
            <a:avLst/>
          </a:prstGeom>
          <a:ln w="57150"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6153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01E5-75EC-CA04-8083-F42DE6A7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Lecturer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D9F17-2A5A-2952-6B4B-8CE8956DB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644" y="832738"/>
            <a:ext cx="1266834" cy="16318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B7B96-A356-FDED-72E1-FA2DCA8AA53E}"/>
              </a:ext>
            </a:extLst>
          </p:cNvPr>
          <p:cNvSpPr txBox="1"/>
          <p:nvPr/>
        </p:nvSpPr>
        <p:spPr>
          <a:xfrm>
            <a:off x="628650" y="1500947"/>
            <a:ext cx="87017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Aliia Beishenalieva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Education: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On-going: </a:t>
            </a:r>
            <a:r>
              <a:rPr lang="en-US" b="1" dirty="0"/>
              <a:t>Ph.D.</a:t>
            </a:r>
            <a:r>
              <a:rPr lang="en-US" dirty="0"/>
              <a:t> </a:t>
            </a:r>
            <a:r>
              <a:rPr lang="en-US" sz="1400" dirty="0"/>
              <a:t>in Electrical and Computer Engineering (INHA University, South Korea)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2023.02: </a:t>
            </a:r>
            <a:r>
              <a:rPr lang="en-US" b="1" dirty="0"/>
              <a:t>M.S. </a:t>
            </a:r>
            <a:r>
              <a:rPr lang="en-US" sz="1400" dirty="0"/>
              <a:t>in Electrical and Computer Engineering (INHA University, South Korea)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2020.07: </a:t>
            </a:r>
            <a:r>
              <a:rPr lang="en-US" b="1" dirty="0"/>
              <a:t>B.S.</a:t>
            </a:r>
            <a:r>
              <a:rPr lang="en-US" dirty="0"/>
              <a:t> </a:t>
            </a:r>
            <a:r>
              <a:rPr lang="en-US" sz="1400" dirty="0"/>
              <a:t>in Telematics (KGTU, Kyrgyzstan)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Experience: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2024: </a:t>
            </a:r>
            <a:r>
              <a:rPr lang="en-US" b="1" dirty="0"/>
              <a:t>Lecturer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en-US" sz="1400" dirty="0" err="1"/>
              <a:t>Salymbekov</a:t>
            </a:r>
            <a:r>
              <a:rPr lang="en-US" sz="1400" dirty="0"/>
              <a:t> University)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2021.03-2024.08: </a:t>
            </a:r>
            <a:r>
              <a:rPr lang="en-US" b="1" dirty="0"/>
              <a:t>Senior Researcher </a:t>
            </a:r>
            <a:r>
              <a:rPr lang="en-US" sz="1400" dirty="0"/>
              <a:t>(Multimedia Networks LAB, Incheon), </a:t>
            </a:r>
            <a:r>
              <a:rPr lang="en-US" b="1" dirty="0"/>
              <a:t>Teaching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2020.09-2021.03: </a:t>
            </a:r>
            <a:r>
              <a:rPr lang="en-US" b="1" i="0" dirty="0">
                <a:effectLst/>
                <a:highlight>
                  <a:srgbClr val="FFFFFF"/>
                </a:highlight>
              </a:rPr>
              <a:t>IT Specialist </a:t>
            </a:r>
            <a:r>
              <a:rPr lang="en-US" sz="1400" b="0" i="0" dirty="0">
                <a:effectLst/>
                <a:highlight>
                  <a:srgbClr val="FFFFFF"/>
                </a:highlight>
              </a:rPr>
              <a:t>(startup company, Bishkek)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</a:rPr>
              <a:t>2020.03-2020.06: </a:t>
            </a:r>
            <a:r>
              <a:rPr lang="en-US" b="1" dirty="0">
                <a:highlight>
                  <a:srgbClr val="FFFFFF"/>
                </a:highlight>
              </a:rPr>
              <a:t>Internship in Data Engineering </a:t>
            </a:r>
            <a:r>
              <a:rPr lang="en-US" sz="1400" dirty="0">
                <a:highlight>
                  <a:srgbClr val="FFFFFF"/>
                </a:highlight>
              </a:rPr>
              <a:t>(Beeline, Bishkek)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highlight>
                <a:srgbClr val="FFFF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FF"/>
                </a:highlight>
              </a:rPr>
              <a:t>Publications: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767B-4900-A076-1D7B-99EC7A68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52E6-65FA-81CB-8031-4D55F63D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type: Offline, Online (zoom)</a:t>
            </a:r>
          </a:p>
          <a:p>
            <a:r>
              <a:rPr lang="en-US" dirty="0"/>
              <a:t>Duration</a:t>
            </a:r>
            <a:r>
              <a:rPr lang="ru-RU" dirty="0"/>
              <a:t>: 3 раза в неделю по 80 мин </a:t>
            </a:r>
            <a:endParaRPr lang="en-US" dirty="0"/>
          </a:p>
          <a:p>
            <a:r>
              <a:rPr lang="en-US" dirty="0"/>
              <a:t>Period</a:t>
            </a:r>
            <a:r>
              <a:rPr lang="ru-RU" dirty="0"/>
              <a:t>: с </a:t>
            </a:r>
            <a:r>
              <a:rPr lang="en-US" dirty="0"/>
              <a:t>03</a:t>
            </a:r>
            <a:r>
              <a:rPr lang="ru-RU" dirty="0"/>
              <a:t>.09.24 по 1</a:t>
            </a:r>
            <a:r>
              <a:rPr lang="en-US" dirty="0"/>
              <a:t>6</a:t>
            </a:r>
            <a:r>
              <a:rPr lang="ru-RU" dirty="0"/>
              <a:t>.01.25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8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767B-4900-A076-1D7B-99EC7A68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52E6-65FA-81CB-8031-4D55F63D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course program is based on the curricula of universities such as MIT, Stanford, Berkeley, KAIST, INHA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Text book:</a:t>
            </a:r>
          </a:p>
          <a:p>
            <a:pPr lvl="1"/>
            <a:r>
              <a:rPr lang="en-US" dirty="0"/>
              <a:t>TBD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References:</a:t>
            </a:r>
          </a:p>
          <a:p>
            <a:pPr lvl="1"/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97718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767B-4900-A076-1D7B-99EC7A68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52E6-65FA-81CB-8031-4D55F63D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Attendance: </a:t>
            </a:r>
            <a:r>
              <a:rPr lang="en-US" dirty="0">
                <a:solidFill>
                  <a:srgbClr val="FF0000"/>
                </a:solidFill>
              </a:rPr>
              <a:t>10%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Midterm: </a:t>
            </a:r>
            <a:r>
              <a:rPr lang="en-US" dirty="0">
                <a:solidFill>
                  <a:srgbClr val="FF0000"/>
                </a:solidFill>
              </a:rPr>
              <a:t>40%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Final exam: </a:t>
            </a:r>
            <a:r>
              <a:rPr lang="en-US" dirty="0">
                <a:solidFill>
                  <a:srgbClr val="FF0000"/>
                </a:solidFill>
              </a:rPr>
              <a:t>40%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Extra points: </a:t>
            </a:r>
            <a:r>
              <a:rPr lang="en-US" dirty="0">
                <a:solidFill>
                  <a:srgbClr val="FF000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153030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9B74-F5FB-96C2-10FF-C8AFE447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3" y="492560"/>
            <a:ext cx="8491907" cy="639656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1200" i="1" dirty="0"/>
              <a:t>Microsoft, Hardware, software, OS, (Artificial Intelligence), (Machine Learning), (Internet of Things), (Cryptography), </a:t>
            </a:r>
            <a:r>
              <a:rPr lang="ru-RU" sz="1200" i="1" dirty="0"/>
              <a:t>(</a:t>
            </a:r>
            <a:r>
              <a:rPr lang="en-US" sz="1200" i="1" dirty="0"/>
              <a:t>Cloud computing</a:t>
            </a:r>
            <a:r>
              <a:rPr lang="ru-RU" sz="1200" i="1" dirty="0"/>
              <a:t>)</a:t>
            </a:r>
            <a:endParaRPr lang="en-US" sz="12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08E3186-782B-E702-0102-0D3EA791B0E5}"/>
              </a:ext>
            </a:extLst>
          </p:cNvPr>
          <p:cNvCxnSpPr>
            <a:cxnSpLocks/>
          </p:cNvCxnSpPr>
          <p:nvPr/>
        </p:nvCxnSpPr>
        <p:spPr>
          <a:xfrm flipV="1">
            <a:off x="1150213" y="2851568"/>
            <a:ext cx="7224926" cy="252181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831EF7-6DF5-5B28-3220-9A03548FA1B9}"/>
              </a:ext>
            </a:extLst>
          </p:cNvPr>
          <p:cNvCxnSpPr>
            <a:cxnSpLocks/>
          </p:cNvCxnSpPr>
          <p:nvPr/>
        </p:nvCxnSpPr>
        <p:spPr>
          <a:xfrm>
            <a:off x="1153602" y="2961559"/>
            <a:ext cx="0" cy="24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916153-303C-699B-5BBE-5D268A5098D8}"/>
              </a:ext>
            </a:extLst>
          </p:cNvPr>
          <p:cNvSpPr txBox="1"/>
          <p:nvPr/>
        </p:nvSpPr>
        <p:spPr>
          <a:xfrm>
            <a:off x="1309323" y="2910047"/>
            <a:ext cx="28376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Week1</a:t>
            </a:r>
            <a:r>
              <a:rPr lang="en-US" sz="900" b="1" dirty="0"/>
              <a:t>	Introduction class, adaptation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95550-024C-D725-B7A3-964C72BF1E05}"/>
              </a:ext>
            </a:extLst>
          </p:cNvPr>
          <p:cNvSpPr txBox="1"/>
          <p:nvPr/>
        </p:nvSpPr>
        <p:spPr>
          <a:xfrm>
            <a:off x="1309323" y="3159050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Week2</a:t>
            </a:r>
            <a:r>
              <a:rPr lang="en-US" sz="900" b="1" dirty="0"/>
              <a:t>	Hardware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8CCBC-3A2E-008D-AA8A-BAB3A7687035}"/>
              </a:ext>
            </a:extLst>
          </p:cNvPr>
          <p:cNvSpPr txBox="1"/>
          <p:nvPr/>
        </p:nvSpPr>
        <p:spPr>
          <a:xfrm>
            <a:off x="1309323" y="3408093"/>
            <a:ext cx="2257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Week3</a:t>
            </a:r>
            <a:r>
              <a:rPr lang="en-US" sz="900" b="1" dirty="0"/>
              <a:t>	OS: Windows, Linux, </a:t>
            </a:r>
            <a:r>
              <a:rPr lang="en-US" sz="900" b="1" dirty="0" err="1"/>
              <a:t>ios</a:t>
            </a:r>
            <a:endParaRPr lang="en-US" sz="900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3F81E-EE74-4B31-193C-1899AB51D7FD}"/>
              </a:ext>
            </a:extLst>
          </p:cNvPr>
          <p:cNvSpPr txBox="1"/>
          <p:nvPr/>
        </p:nvSpPr>
        <p:spPr>
          <a:xfrm>
            <a:off x="1309323" y="3654488"/>
            <a:ext cx="28248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Week4</a:t>
            </a:r>
            <a:r>
              <a:rPr lang="en-US" sz="900" b="1" dirty="0"/>
              <a:t>	Microsoft: Word, Excel, PowerPoint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88404-00E7-B86F-90C4-91E0007B0F75}"/>
              </a:ext>
            </a:extLst>
          </p:cNvPr>
          <p:cNvSpPr txBox="1"/>
          <p:nvPr/>
        </p:nvSpPr>
        <p:spPr>
          <a:xfrm>
            <a:off x="1309323" y="3907712"/>
            <a:ext cx="2914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</a:t>
            </a:r>
            <a:r>
              <a:rPr lang="ru-RU" sz="900" b="1" dirty="0">
                <a:solidFill>
                  <a:schemeClr val="accent1"/>
                </a:solidFill>
              </a:rPr>
              <a:t>5</a:t>
            </a:r>
            <a:r>
              <a:rPr lang="en-US" sz="900" b="1" dirty="0"/>
              <a:t>	PC Software: programming languages</a:t>
            </a:r>
            <a:endParaRPr lang="en-US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09EC3-9E96-9B94-DDD4-A27FD3BCE14D}"/>
              </a:ext>
            </a:extLst>
          </p:cNvPr>
          <p:cNvSpPr txBox="1"/>
          <p:nvPr/>
        </p:nvSpPr>
        <p:spPr>
          <a:xfrm>
            <a:off x="1326924" y="4138544"/>
            <a:ext cx="3421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Week6</a:t>
            </a:r>
            <a:r>
              <a:rPr lang="en-US" sz="900" b="1" dirty="0"/>
              <a:t>	Frontend vs Backend, Web Dev, Mobile App dev</a:t>
            </a:r>
            <a:endParaRPr lang="en-US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6BE2C-79C3-5308-8559-6CBF8456716D}"/>
              </a:ext>
            </a:extLst>
          </p:cNvPr>
          <p:cNvSpPr txBox="1"/>
          <p:nvPr/>
        </p:nvSpPr>
        <p:spPr>
          <a:xfrm>
            <a:off x="1309323" y="4399349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Week7</a:t>
            </a:r>
            <a:r>
              <a:rPr lang="en-US" sz="900" b="1" dirty="0"/>
              <a:t>	</a:t>
            </a:r>
            <a:endParaRPr lang="en-US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CBB192-6406-DED6-3020-A99C0AAB7564}"/>
              </a:ext>
            </a:extLst>
          </p:cNvPr>
          <p:cNvSpPr txBox="1"/>
          <p:nvPr/>
        </p:nvSpPr>
        <p:spPr>
          <a:xfrm>
            <a:off x="1322355" y="4630182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Week8</a:t>
            </a:r>
            <a:r>
              <a:rPr lang="en-US" sz="900" b="1" dirty="0"/>
              <a:t>	</a:t>
            </a:r>
            <a:endParaRPr lang="en-US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57416D-DC12-A217-1D20-076B7B23E36B}"/>
              </a:ext>
            </a:extLst>
          </p:cNvPr>
          <p:cNvSpPr txBox="1"/>
          <p:nvPr/>
        </p:nvSpPr>
        <p:spPr>
          <a:xfrm>
            <a:off x="1322355" y="486781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Week9</a:t>
            </a:r>
            <a:r>
              <a:rPr lang="en-US" sz="900" b="1" dirty="0"/>
              <a:t>	</a:t>
            </a:r>
            <a:endParaRPr lang="en-US" sz="9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119EC-92CB-2BEF-7B7F-3380AFE16629}"/>
              </a:ext>
            </a:extLst>
          </p:cNvPr>
          <p:cNvSpPr txBox="1"/>
          <p:nvPr/>
        </p:nvSpPr>
        <p:spPr>
          <a:xfrm>
            <a:off x="1317161" y="5085376"/>
            <a:ext cx="13099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Week10</a:t>
            </a:r>
            <a:r>
              <a:rPr lang="en-US" sz="900" b="1" dirty="0"/>
              <a:t>	Test</a:t>
            </a:r>
            <a:endParaRPr lang="en-US" sz="9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F0A5E-7CF8-DA46-A86F-B7C07E17DD47}"/>
              </a:ext>
            </a:extLst>
          </p:cNvPr>
          <p:cNvSpPr txBox="1"/>
          <p:nvPr/>
        </p:nvSpPr>
        <p:spPr>
          <a:xfrm>
            <a:off x="4954808" y="2961559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Week11	</a:t>
            </a:r>
            <a:endParaRPr lang="en-US" sz="9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D1747F-C265-0B8A-A3D8-2147433A9455}"/>
              </a:ext>
            </a:extLst>
          </p:cNvPr>
          <p:cNvSpPr txBox="1"/>
          <p:nvPr/>
        </p:nvSpPr>
        <p:spPr>
          <a:xfrm>
            <a:off x="4987653" y="4169353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Week16	</a:t>
            </a:r>
            <a:r>
              <a:rPr lang="en-US" sz="900" b="1" dirty="0"/>
              <a:t>Introduction to ML	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EC3F10-154D-B344-9601-220940819CEA}"/>
              </a:ext>
            </a:extLst>
          </p:cNvPr>
          <p:cNvSpPr txBox="1"/>
          <p:nvPr/>
        </p:nvSpPr>
        <p:spPr>
          <a:xfrm>
            <a:off x="4954808" y="3215099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Week12</a:t>
            </a:r>
            <a:r>
              <a:rPr lang="en-US" sz="900" b="1" dirty="0"/>
              <a:t>	</a:t>
            </a:r>
            <a:endParaRPr 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AE046-6FCE-F120-BCAB-FAE8B80210F5}"/>
              </a:ext>
            </a:extLst>
          </p:cNvPr>
          <p:cNvSpPr txBox="1"/>
          <p:nvPr/>
        </p:nvSpPr>
        <p:spPr>
          <a:xfrm>
            <a:off x="4972409" y="3445932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Week13</a:t>
            </a:r>
            <a:r>
              <a:rPr lang="en-US" sz="900" b="1" dirty="0"/>
              <a:t>	</a:t>
            </a:r>
            <a:endParaRPr lang="en-US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F13390-2BA6-60A7-E065-B9B2230F6F35}"/>
              </a:ext>
            </a:extLst>
          </p:cNvPr>
          <p:cNvSpPr txBox="1"/>
          <p:nvPr/>
        </p:nvSpPr>
        <p:spPr>
          <a:xfrm>
            <a:off x="4954808" y="3706737"/>
            <a:ext cx="2791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Week14</a:t>
            </a:r>
            <a:r>
              <a:rPr lang="en-US" sz="900" b="1" dirty="0"/>
              <a:t>	 Introduction to database, Big Data</a:t>
            </a:r>
            <a:endParaRPr 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15A82-B6F3-CCA8-26CD-F4BB0666D51A}"/>
              </a:ext>
            </a:extLst>
          </p:cNvPr>
          <p:cNvSpPr txBox="1"/>
          <p:nvPr/>
        </p:nvSpPr>
        <p:spPr>
          <a:xfrm>
            <a:off x="4967840" y="3937570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Week15</a:t>
            </a:r>
            <a:r>
              <a:rPr lang="en-US" sz="900" b="1" dirty="0"/>
              <a:t>	 Introduction to AI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EC749A-B126-94D0-6073-F89383B0B4FB}"/>
              </a:ext>
            </a:extLst>
          </p:cNvPr>
          <p:cNvSpPr txBox="1"/>
          <p:nvPr/>
        </p:nvSpPr>
        <p:spPr>
          <a:xfrm>
            <a:off x="282013" y="1836205"/>
            <a:ext cx="12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9DF87-E862-8EC9-4C31-A4688D60FD90}"/>
              </a:ext>
            </a:extLst>
          </p:cNvPr>
          <p:cNvSpPr txBox="1"/>
          <p:nvPr/>
        </p:nvSpPr>
        <p:spPr>
          <a:xfrm>
            <a:off x="4987653" y="4401136"/>
            <a:ext cx="29706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Week1</a:t>
            </a:r>
            <a:r>
              <a:rPr lang="ru-RU" sz="900" b="1" dirty="0">
                <a:solidFill>
                  <a:schemeClr val="accent1"/>
                </a:solidFill>
              </a:rPr>
              <a:t>7</a:t>
            </a:r>
            <a:r>
              <a:rPr lang="en-US" sz="900" b="1" dirty="0">
                <a:solidFill>
                  <a:schemeClr val="accent1"/>
                </a:solidFill>
              </a:rPr>
              <a:t>	</a:t>
            </a:r>
            <a:r>
              <a:rPr lang="en-US" sz="900" b="1" dirty="0"/>
              <a:t>Introduction to IoT, Smart city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BD68D-6BF8-D90E-4049-DA1244C8C667}"/>
              </a:ext>
            </a:extLst>
          </p:cNvPr>
          <p:cNvSpPr txBox="1"/>
          <p:nvPr/>
        </p:nvSpPr>
        <p:spPr>
          <a:xfrm>
            <a:off x="4987653" y="4666768"/>
            <a:ext cx="3209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Week1</a:t>
            </a:r>
            <a:r>
              <a:rPr lang="ru-RU" sz="900" b="1" dirty="0">
                <a:solidFill>
                  <a:schemeClr val="accent1"/>
                </a:solidFill>
              </a:rPr>
              <a:t>8</a:t>
            </a:r>
            <a:r>
              <a:rPr lang="en-US" sz="900" b="1" dirty="0">
                <a:solidFill>
                  <a:schemeClr val="accent1"/>
                </a:solidFill>
              </a:rPr>
              <a:t>	</a:t>
            </a:r>
            <a:r>
              <a:rPr lang="en-US" sz="900" b="1" dirty="0"/>
              <a:t>Introduction to cryptography, cybersecurity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DE26F-409B-65C0-237A-DEA34D534608}"/>
              </a:ext>
            </a:extLst>
          </p:cNvPr>
          <p:cNvSpPr txBox="1"/>
          <p:nvPr/>
        </p:nvSpPr>
        <p:spPr>
          <a:xfrm>
            <a:off x="4987653" y="4906285"/>
            <a:ext cx="2672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Week1</a:t>
            </a:r>
            <a:r>
              <a:rPr lang="ru-RU" sz="900" b="1" dirty="0">
                <a:solidFill>
                  <a:schemeClr val="accent1"/>
                </a:solidFill>
              </a:rPr>
              <a:t>9</a:t>
            </a:r>
            <a:r>
              <a:rPr lang="en-US" sz="900" b="1" dirty="0">
                <a:solidFill>
                  <a:schemeClr val="accent1"/>
                </a:solidFill>
              </a:rPr>
              <a:t>	</a:t>
            </a:r>
            <a:r>
              <a:rPr lang="en-US" sz="900" b="1" dirty="0"/>
              <a:t>Introduction to cloud computing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AB58A-9055-7D99-2861-67CA9348A457}"/>
              </a:ext>
            </a:extLst>
          </p:cNvPr>
          <p:cNvSpPr txBox="1"/>
          <p:nvPr/>
        </p:nvSpPr>
        <p:spPr>
          <a:xfrm>
            <a:off x="4987653" y="5142547"/>
            <a:ext cx="13099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Week</a:t>
            </a:r>
            <a:r>
              <a:rPr lang="ru-RU" sz="900" b="1" dirty="0">
                <a:solidFill>
                  <a:schemeClr val="accent1"/>
                </a:solidFill>
              </a:rPr>
              <a:t>20</a:t>
            </a:r>
            <a:r>
              <a:rPr lang="en-US" sz="900" b="1" dirty="0">
                <a:solidFill>
                  <a:schemeClr val="accent1"/>
                </a:solidFill>
              </a:rPr>
              <a:t>	</a:t>
            </a:r>
            <a:r>
              <a:rPr lang="en-US" sz="9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3132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343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Введение в компьютерную науку</vt:lpstr>
      <vt:lpstr>Lecturer</vt:lpstr>
      <vt:lpstr>Course info</vt:lpstr>
      <vt:lpstr>Course info</vt:lpstr>
      <vt:lpstr>Grading Policy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알리아</dc:creator>
  <cp:lastModifiedBy>알리아</cp:lastModifiedBy>
  <cp:revision>24</cp:revision>
  <dcterms:created xsi:type="dcterms:W3CDTF">2024-08-12T08:46:09Z</dcterms:created>
  <dcterms:modified xsi:type="dcterms:W3CDTF">2024-09-03T05:03:22Z</dcterms:modified>
</cp:coreProperties>
</file>