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Jura Bold" charset="1" panose="00000800000000000000"/>
      <p:regular r:id="rId12"/>
    </p:embeddedFont>
    <p:embeddedFont>
      <p:font typeface="Arimo" charset="1" panose="020B0604020202020204"/>
      <p:regular r:id="rId13"/>
    </p:embeddedFont>
    <p:embeddedFont>
      <p:font typeface="Evolventa" charset="1" panose="020B050202020202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738184" y="-5638509"/>
            <a:ext cx="17012157" cy="17259226"/>
          </a:xfrm>
          <a:custGeom>
            <a:avLst/>
            <a:gdLst/>
            <a:ahLst/>
            <a:cxnLst/>
            <a:rect r="r" b="b" t="t" l="l"/>
            <a:pathLst>
              <a:path h="17259226" w="17012157">
                <a:moveTo>
                  <a:pt x="0" y="0"/>
                </a:moveTo>
                <a:lnTo>
                  <a:pt x="17012157" y="0"/>
                </a:lnTo>
                <a:lnTo>
                  <a:pt x="17012157" y="17259226"/>
                </a:lnTo>
                <a:lnTo>
                  <a:pt x="0" y="17259226"/>
                </a:lnTo>
                <a:lnTo>
                  <a:pt x="0" y="0"/>
                </a:lnTo>
                <a:close/>
              </a:path>
            </a:pathLst>
          </a:custGeom>
          <a:blipFill>
            <a:blip r:embed="rId2"/>
            <a:stretch>
              <a:fillRect l="-8569" t="-430" r="0" b="-430"/>
            </a:stretch>
          </a:blipFill>
        </p:spPr>
      </p:sp>
      <p:grpSp>
        <p:nvGrpSpPr>
          <p:cNvPr name="Group 3" id="3"/>
          <p:cNvGrpSpPr/>
          <p:nvPr/>
        </p:nvGrpSpPr>
        <p:grpSpPr>
          <a:xfrm rot="0">
            <a:off x="1784107" y="3718719"/>
            <a:ext cx="12726510" cy="3736715"/>
            <a:chOff x="0" y="0"/>
            <a:chExt cx="16968680" cy="4982287"/>
          </a:xfrm>
        </p:grpSpPr>
        <p:sp>
          <p:nvSpPr>
            <p:cNvPr name="TextBox 4" id="4"/>
            <p:cNvSpPr txBox="true"/>
            <p:nvPr/>
          </p:nvSpPr>
          <p:spPr>
            <a:xfrm rot="0">
              <a:off x="0" y="257175"/>
              <a:ext cx="16968680" cy="3124835"/>
            </a:xfrm>
            <a:prstGeom prst="rect">
              <a:avLst/>
            </a:prstGeom>
          </p:spPr>
          <p:txBody>
            <a:bodyPr anchor="t" rtlCol="false" tIns="0" lIns="0" bIns="0" rIns="0">
              <a:spAutoFit/>
            </a:bodyPr>
            <a:lstStyle/>
            <a:p>
              <a:pPr algn="l">
                <a:lnSpc>
                  <a:spcPts val="8617"/>
                </a:lnSpc>
              </a:pPr>
              <a:r>
                <a:rPr lang="en-US" sz="9575" b="true">
                  <a:solidFill>
                    <a:srgbClr val="FFFFFF"/>
                  </a:solidFill>
                  <a:latin typeface="Jura Bold"/>
                  <a:ea typeface="Jura Bold"/>
                  <a:cs typeface="Jura Bold"/>
                  <a:sym typeface="Jura Bold"/>
                </a:rPr>
                <a:t>Presention of Computer Science</a:t>
              </a:r>
            </a:p>
          </p:txBody>
        </p:sp>
        <p:sp>
          <p:nvSpPr>
            <p:cNvPr name="TextBox 5" id="5"/>
            <p:cNvSpPr txBox="true"/>
            <p:nvPr/>
          </p:nvSpPr>
          <p:spPr>
            <a:xfrm rot="0">
              <a:off x="0" y="4359563"/>
              <a:ext cx="16968680" cy="622723"/>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FFFF"/>
                  </a:solidFill>
                  <a:latin typeface="Jura Bold"/>
                  <a:ea typeface="Jura Bold"/>
                  <a:cs typeface="Jura Bold"/>
                  <a:sym typeface="Jura Bold"/>
                </a:rPr>
                <a:t>By Mukhammed</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3660978"/>
            <a:ext cx="10150260" cy="4958708"/>
            <a:chOff x="0" y="0"/>
            <a:chExt cx="13533680" cy="6611611"/>
          </a:xfrm>
        </p:grpSpPr>
        <p:sp>
          <p:nvSpPr>
            <p:cNvPr name="TextBox 3" id="3"/>
            <p:cNvSpPr txBox="true"/>
            <p:nvPr/>
          </p:nvSpPr>
          <p:spPr>
            <a:xfrm rot="0">
              <a:off x="0" y="1066555"/>
              <a:ext cx="13533680" cy="2364472"/>
            </a:xfrm>
            <a:prstGeom prst="rect">
              <a:avLst/>
            </a:prstGeom>
          </p:spPr>
          <p:txBody>
            <a:bodyPr anchor="t" rtlCol="false" tIns="0" lIns="0" bIns="0" rIns="0">
              <a:spAutoFit/>
            </a:bodyPr>
            <a:lstStyle/>
            <a:p>
              <a:pPr algn="l">
                <a:lnSpc>
                  <a:spcPts val="6992"/>
                </a:lnSpc>
              </a:pPr>
              <a:r>
                <a:rPr lang="en-US" sz="5826" b="true">
                  <a:solidFill>
                    <a:srgbClr val="FFFFFF"/>
                  </a:solidFill>
                  <a:latin typeface="Jura Bold"/>
                  <a:ea typeface="Jura Bold"/>
                  <a:cs typeface="Jura Bold"/>
                  <a:sym typeface="Jura Bold"/>
                </a:rPr>
                <a:t>Что такое Frontent development?</a:t>
              </a:r>
            </a:p>
          </p:txBody>
        </p:sp>
        <p:sp>
          <p:nvSpPr>
            <p:cNvPr name="TextBox 4" id="4"/>
            <p:cNvSpPr txBox="true"/>
            <p:nvPr/>
          </p:nvSpPr>
          <p:spPr>
            <a:xfrm rot="0">
              <a:off x="0" y="5338600"/>
              <a:ext cx="13533680" cy="925220"/>
            </a:xfrm>
            <a:prstGeom prst="rect">
              <a:avLst/>
            </a:prstGeom>
          </p:spPr>
          <p:txBody>
            <a:bodyPr anchor="t" rtlCol="false" tIns="0" lIns="0" bIns="0" rIns="0">
              <a:spAutoFit/>
            </a:bodyPr>
            <a:lstStyle/>
            <a:p>
              <a:pPr algn="l" marL="0" indent="0" lvl="0">
                <a:lnSpc>
                  <a:spcPts val="5859"/>
                </a:lnSpc>
                <a:spcBef>
                  <a:spcPct val="0"/>
                </a:spcBef>
              </a:pPr>
            </a:p>
          </p:txBody>
        </p:sp>
      </p:grpSp>
      <p:sp>
        <p:nvSpPr>
          <p:cNvPr name="Freeform 5" id="5"/>
          <p:cNvSpPr/>
          <p:nvPr/>
        </p:nvSpPr>
        <p:spPr>
          <a:xfrm flipH="false" flipV="false" rot="0">
            <a:off x="-228600" y="-275658"/>
            <a:ext cx="16686973" cy="4814229"/>
          </a:xfrm>
          <a:custGeom>
            <a:avLst/>
            <a:gdLst/>
            <a:ahLst/>
            <a:cxnLst/>
            <a:rect r="r" b="b" t="t" l="l"/>
            <a:pathLst>
              <a:path h="4814229" w="16686973">
                <a:moveTo>
                  <a:pt x="0" y="0"/>
                </a:moveTo>
                <a:lnTo>
                  <a:pt x="16686973" y="0"/>
                </a:lnTo>
                <a:lnTo>
                  <a:pt x="16686973" y="4814229"/>
                </a:lnTo>
                <a:lnTo>
                  <a:pt x="0" y="4814229"/>
                </a:lnTo>
                <a:lnTo>
                  <a:pt x="0" y="0"/>
                </a:lnTo>
                <a:close/>
              </a:path>
            </a:pathLst>
          </a:custGeom>
          <a:blipFill>
            <a:blip r:embed="rId2"/>
            <a:stretch>
              <a:fillRect l="-41790" t="-420121" r="-20502" b="-10069"/>
            </a:stretch>
          </a:blipFill>
        </p:spPr>
      </p:sp>
      <p:sp>
        <p:nvSpPr>
          <p:cNvPr name="TextBox 6" id="6"/>
          <p:cNvSpPr txBox="true"/>
          <p:nvPr/>
        </p:nvSpPr>
        <p:spPr>
          <a:xfrm rot="0">
            <a:off x="8709791" y="2222328"/>
            <a:ext cx="8549509" cy="6397358"/>
          </a:xfrm>
          <a:prstGeom prst="rect">
            <a:avLst/>
          </a:prstGeom>
        </p:spPr>
        <p:txBody>
          <a:bodyPr anchor="t" rtlCol="false" tIns="0" lIns="0" bIns="0" rIns="0">
            <a:spAutoFit/>
          </a:bodyPr>
          <a:lstStyle/>
          <a:p>
            <a:pPr algn="l">
              <a:lnSpc>
                <a:spcPts val="3663"/>
              </a:lnSpc>
            </a:pPr>
            <a:r>
              <a:rPr lang="en-US" sz="2616">
                <a:solidFill>
                  <a:srgbClr val="FFFFFF"/>
                </a:solidFill>
                <a:latin typeface="Arimo"/>
                <a:ea typeface="Arimo"/>
                <a:cs typeface="Arimo"/>
                <a:sym typeface="Arimo"/>
              </a:rPr>
              <a:t>Это внешняя часть веб сайта,  которая видна пользователям.</a:t>
            </a:r>
          </a:p>
          <a:p>
            <a:pPr algn="l">
              <a:lnSpc>
                <a:spcPts val="3663"/>
              </a:lnSpc>
            </a:pPr>
            <a:r>
              <a:rPr lang="en-US" sz="2616">
                <a:solidFill>
                  <a:srgbClr val="FFFFFF"/>
                </a:solidFill>
                <a:latin typeface="Arimo"/>
                <a:ea typeface="Arimo"/>
                <a:cs typeface="Arimo"/>
                <a:sym typeface="Arimo"/>
              </a:rPr>
              <a:t>Он нужен для дизайна и верстки веб сайта. Использование Frontend заключается в том, чтобы создать удобный и функциональный веб сайт </a:t>
            </a:r>
          </a:p>
          <a:p>
            <a:pPr algn="l">
              <a:lnSpc>
                <a:spcPts val="3663"/>
              </a:lnSpc>
            </a:pPr>
            <a:r>
              <a:rPr lang="en-US" sz="2616">
                <a:solidFill>
                  <a:srgbClr val="FFFFFF"/>
                </a:solidFill>
                <a:latin typeface="Arimo"/>
                <a:ea typeface="Arimo"/>
                <a:cs typeface="Arimo"/>
                <a:sym typeface="Arimo"/>
              </a:rPr>
              <a:t>Основные характеристики знание html, css для верстки, UX дизайн для удобства, JavaScript для интерактивности и анимации веб сайта. Создается сначала планированием, как будет выглядеть веб сайт. HTML для разметки, CSS для стилизации, JavaScript для интерактивности, дизайн для удобства и завершение. Правила Frontend это создать качественный сайт для пользователей. Для этого используют HTML, CSS, JavaScript еще другие языки.</a:t>
            </a:r>
          </a:p>
        </p:txBody>
      </p:sp>
    </p:spTree>
  </p:cSld>
  <p:clrMapOvr>
    <a:masterClrMapping/>
  </p:clrMapOvr>
  <p:transition spd="fast">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9845" y="-4273439"/>
            <a:ext cx="13830696" cy="10604278"/>
          </a:xfrm>
          <a:custGeom>
            <a:avLst/>
            <a:gdLst/>
            <a:ahLst/>
            <a:cxnLst/>
            <a:rect r="r" b="b" t="t" l="l"/>
            <a:pathLst>
              <a:path h="10604278" w="13830696">
                <a:moveTo>
                  <a:pt x="0" y="0"/>
                </a:moveTo>
                <a:lnTo>
                  <a:pt x="13830696" y="0"/>
                </a:lnTo>
                <a:lnTo>
                  <a:pt x="13830696" y="10604278"/>
                </a:lnTo>
                <a:lnTo>
                  <a:pt x="0" y="10604278"/>
                </a:lnTo>
                <a:lnTo>
                  <a:pt x="0" y="0"/>
                </a:lnTo>
                <a:close/>
              </a:path>
            </a:pathLst>
          </a:custGeom>
          <a:blipFill>
            <a:blip r:embed="rId2"/>
            <a:stretch>
              <a:fillRect l="0" t="-18706" r="0" b="-4219"/>
            </a:stretch>
          </a:blipFill>
        </p:spPr>
      </p:sp>
      <p:grpSp>
        <p:nvGrpSpPr>
          <p:cNvPr name="Group 3" id="3"/>
          <p:cNvGrpSpPr/>
          <p:nvPr/>
        </p:nvGrpSpPr>
        <p:grpSpPr>
          <a:xfrm rot="0">
            <a:off x="3578817" y="1028700"/>
            <a:ext cx="14122869" cy="8087269"/>
            <a:chOff x="0" y="0"/>
            <a:chExt cx="18830492" cy="10783025"/>
          </a:xfrm>
        </p:grpSpPr>
        <p:sp>
          <p:nvSpPr>
            <p:cNvPr name="TextBox 4" id="4"/>
            <p:cNvSpPr txBox="true"/>
            <p:nvPr/>
          </p:nvSpPr>
          <p:spPr>
            <a:xfrm rot="0">
              <a:off x="0" y="665098"/>
              <a:ext cx="18830492" cy="2971712"/>
            </a:xfrm>
            <a:prstGeom prst="rect">
              <a:avLst/>
            </a:prstGeom>
          </p:spPr>
          <p:txBody>
            <a:bodyPr anchor="t" rtlCol="false" tIns="0" lIns="0" bIns="0" rIns="0">
              <a:spAutoFit/>
            </a:bodyPr>
            <a:lstStyle/>
            <a:p>
              <a:pPr algn="l">
                <a:lnSpc>
                  <a:spcPts val="8858"/>
                </a:lnSpc>
              </a:pPr>
              <a:r>
                <a:rPr lang="en-US" sz="7381" b="true">
                  <a:solidFill>
                    <a:srgbClr val="000000"/>
                  </a:solidFill>
                  <a:latin typeface="Jura Bold"/>
                  <a:ea typeface="Jura Bold"/>
                  <a:cs typeface="Jura Bold"/>
                  <a:sym typeface="Jura Bold"/>
                </a:rPr>
                <a:t>Что такое Backend development?</a:t>
              </a:r>
            </a:p>
          </p:txBody>
        </p:sp>
        <p:sp>
          <p:nvSpPr>
            <p:cNvPr name="TextBox 5" id="5"/>
            <p:cNvSpPr txBox="true"/>
            <p:nvPr/>
          </p:nvSpPr>
          <p:spPr>
            <a:xfrm rot="0">
              <a:off x="0" y="5154838"/>
              <a:ext cx="18830492" cy="5646584"/>
            </a:xfrm>
            <a:prstGeom prst="rect">
              <a:avLst/>
            </a:prstGeom>
          </p:spPr>
          <p:txBody>
            <a:bodyPr anchor="t" rtlCol="false" tIns="0" lIns="0" bIns="0" rIns="0">
              <a:spAutoFit/>
            </a:bodyPr>
            <a:lstStyle/>
            <a:p>
              <a:pPr algn="l">
                <a:lnSpc>
                  <a:spcPts val="3743"/>
                </a:lnSpc>
              </a:pPr>
              <a:r>
                <a:rPr lang="en-US" sz="2674">
                  <a:solidFill>
                    <a:srgbClr val="000000"/>
                  </a:solidFill>
                  <a:latin typeface="Evolventa"/>
                  <a:ea typeface="Evolventa"/>
                  <a:cs typeface="Evolventa"/>
                  <a:sym typeface="Evolventa"/>
                </a:rPr>
                <a:t>Это внутренняя часть веб сайта, которая не видна пользователем, но имеет важную роль. Backend нужен для обработки и хранения данных. Использование Backend для функциональности. Основные характеристики языки программирования, базы данных, безопасность и API. Создание включает в себя несколько этапов, сначала выбор языка, фреймворки, создание API, база данных, обработка запросов, проверка ошибок и завершение. Правила Backend чтобы создать безопасный веб сайт. Для Backend используются языки программирования такие как: Python. PHP, Node.js и другие</a:t>
              </a:r>
            </a:p>
            <a:p>
              <a:pPr algn="l">
                <a:lnSpc>
                  <a:spcPts val="3743"/>
                </a:lnSpc>
              </a:pPr>
            </a:p>
          </p:txBody>
        </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721518" y="5420242"/>
            <a:ext cx="15154497" cy="13038663"/>
          </a:xfrm>
          <a:custGeom>
            <a:avLst/>
            <a:gdLst/>
            <a:ahLst/>
            <a:cxnLst/>
            <a:rect r="r" b="b" t="t" l="l"/>
            <a:pathLst>
              <a:path h="13038663" w="15154497">
                <a:moveTo>
                  <a:pt x="0" y="0"/>
                </a:moveTo>
                <a:lnTo>
                  <a:pt x="15154497" y="0"/>
                </a:lnTo>
                <a:lnTo>
                  <a:pt x="15154497" y="13038663"/>
                </a:lnTo>
                <a:lnTo>
                  <a:pt x="0" y="13038663"/>
                </a:lnTo>
                <a:lnTo>
                  <a:pt x="0" y="0"/>
                </a:lnTo>
                <a:close/>
              </a:path>
            </a:pathLst>
          </a:custGeom>
          <a:blipFill>
            <a:blip r:embed="rId2"/>
            <a:stretch>
              <a:fillRect l="-2836" t="-4906" r="-3591" b="-11679"/>
            </a:stretch>
          </a:blipFill>
        </p:spPr>
      </p:sp>
      <p:sp>
        <p:nvSpPr>
          <p:cNvPr name="Freeform 3" id="3"/>
          <p:cNvSpPr/>
          <p:nvPr/>
        </p:nvSpPr>
        <p:spPr>
          <a:xfrm flipH="false" flipV="false" rot="0">
            <a:off x="-1429968" y="0"/>
            <a:ext cx="8003149" cy="10287000"/>
          </a:xfrm>
          <a:custGeom>
            <a:avLst/>
            <a:gdLst/>
            <a:ahLst/>
            <a:cxnLst/>
            <a:rect r="r" b="b" t="t" l="l"/>
            <a:pathLst>
              <a:path h="10287000" w="8003149">
                <a:moveTo>
                  <a:pt x="0" y="0"/>
                </a:moveTo>
                <a:lnTo>
                  <a:pt x="8003149" y="0"/>
                </a:lnTo>
                <a:lnTo>
                  <a:pt x="8003149" y="10287000"/>
                </a:lnTo>
                <a:lnTo>
                  <a:pt x="0" y="10287000"/>
                </a:lnTo>
                <a:lnTo>
                  <a:pt x="0" y="0"/>
                </a:lnTo>
                <a:close/>
              </a:path>
            </a:pathLst>
          </a:custGeom>
          <a:blipFill>
            <a:blip r:embed="rId3"/>
            <a:stretch>
              <a:fillRect l="-44067" t="0" r="-90702" b="0"/>
            </a:stretch>
          </a:blipFill>
        </p:spPr>
      </p:sp>
      <p:grpSp>
        <p:nvGrpSpPr>
          <p:cNvPr name="Group 4" id="4"/>
          <p:cNvGrpSpPr/>
          <p:nvPr/>
        </p:nvGrpSpPr>
        <p:grpSpPr>
          <a:xfrm rot="0">
            <a:off x="7910037" y="1028700"/>
            <a:ext cx="9622963" cy="7843367"/>
            <a:chOff x="0" y="0"/>
            <a:chExt cx="12830617" cy="10457823"/>
          </a:xfrm>
        </p:grpSpPr>
        <p:sp>
          <p:nvSpPr>
            <p:cNvPr name="TextBox 5" id="5"/>
            <p:cNvSpPr txBox="true"/>
            <p:nvPr/>
          </p:nvSpPr>
          <p:spPr>
            <a:xfrm rot="0">
              <a:off x="0" y="126724"/>
              <a:ext cx="12830617" cy="2547503"/>
            </a:xfrm>
            <a:prstGeom prst="rect">
              <a:avLst/>
            </a:prstGeom>
          </p:spPr>
          <p:txBody>
            <a:bodyPr anchor="t" rtlCol="false" tIns="0" lIns="0" bIns="0" rIns="0">
              <a:spAutoFit/>
            </a:bodyPr>
            <a:lstStyle/>
            <a:p>
              <a:pPr algn="l">
                <a:lnSpc>
                  <a:spcPts val="7509"/>
                </a:lnSpc>
              </a:pPr>
              <a:r>
                <a:rPr lang="en-US" sz="6258" b="true">
                  <a:solidFill>
                    <a:srgbClr val="FFFFFF"/>
                  </a:solidFill>
                  <a:latin typeface="Jura Bold"/>
                  <a:ea typeface="Jura Bold"/>
                  <a:cs typeface="Jura Bold"/>
                  <a:sym typeface="Jura Bold"/>
                </a:rPr>
                <a:t>Что такое Web development?</a:t>
              </a:r>
            </a:p>
          </p:txBody>
        </p:sp>
        <p:sp>
          <p:nvSpPr>
            <p:cNvPr name="TextBox 6" id="6"/>
            <p:cNvSpPr txBox="true"/>
            <p:nvPr/>
          </p:nvSpPr>
          <p:spPr>
            <a:xfrm rot="0">
              <a:off x="0" y="4967366"/>
              <a:ext cx="12830617" cy="5459735"/>
            </a:xfrm>
            <a:prstGeom prst="rect">
              <a:avLst/>
            </a:prstGeom>
          </p:spPr>
          <p:txBody>
            <a:bodyPr anchor="t" rtlCol="false" tIns="0" lIns="0" bIns="0" rIns="0">
              <a:spAutoFit/>
            </a:bodyPr>
            <a:lstStyle/>
            <a:p>
              <a:pPr algn="l">
                <a:lnSpc>
                  <a:spcPts val="2981"/>
                </a:lnSpc>
              </a:pPr>
              <a:r>
                <a:rPr lang="en-US" sz="2129">
                  <a:solidFill>
                    <a:srgbClr val="FFFFFF"/>
                  </a:solidFill>
                  <a:latin typeface="Evolventa"/>
                  <a:ea typeface="Evolventa"/>
                  <a:cs typeface="Evolventa"/>
                  <a:sym typeface="Evolventa"/>
                </a:rPr>
                <a:t>Web developer – это разработчик который работает внутренней и внешней частью веб сайта. Нужен для того чтобы создать полноценный веб сайт или веб приложение. Web development используется для создания полноценного веб сайта. Основные характеристики это Frontend, Backend, API, базы данных и т.д.</a:t>
              </a:r>
            </a:p>
            <a:p>
              <a:pPr algn="l">
                <a:lnSpc>
                  <a:spcPts val="2981"/>
                </a:lnSpc>
              </a:pPr>
              <a:r>
                <a:rPr lang="en-US" sz="2129">
                  <a:solidFill>
                    <a:srgbClr val="FFFFFF"/>
                  </a:solidFill>
                  <a:latin typeface="Evolventa"/>
                  <a:ea typeface="Evolventa"/>
                  <a:cs typeface="Evolventa"/>
                  <a:sym typeface="Evolventa"/>
                </a:rPr>
                <a:t>Создание на Web development как и другие разработки включает в себя  Backend development, Ftontend development, API, базы данных и другие. Основные правила это создать полный веб сайт. На Web development используются языки программирования: Python, PHP, HTML, CSS, JavaScript, Node.js и многое другое</a:t>
              </a:r>
            </a:p>
            <a:p>
              <a:pPr algn="l">
                <a:lnSpc>
                  <a:spcPts val="2981"/>
                </a:lnSpc>
              </a:pPr>
            </a:p>
          </p:txBody>
        </p:sp>
      </p:grpSp>
    </p:spTree>
  </p:cSld>
  <p:clrMapOvr>
    <a:masterClrMapping/>
  </p:clrMapOvr>
  <p:transition spd="fast">
    <p:cover dir="d"/>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9264767" y="0"/>
            <a:ext cx="16137436" cy="10287000"/>
          </a:xfrm>
          <a:custGeom>
            <a:avLst/>
            <a:gdLst/>
            <a:ahLst/>
            <a:cxnLst/>
            <a:rect r="r" b="b" t="t" l="l"/>
            <a:pathLst>
              <a:path h="10287000" w="16137436">
                <a:moveTo>
                  <a:pt x="16137437" y="0"/>
                </a:moveTo>
                <a:lnTo>
                  <a:pt x="0" y="0"/>
                </a:lnTo>
                <a:lnTo>
                  <a:pt x="0" y="10287000"/>
                </a:lnTo>
                <a:lnTo>
                  <a:pt x="16137437" y="10287000"/>
                </a:lnTo>
                <a:lnTo>
                  <a:pt x="16137437" y="0"/>
                </a:lnTo>
                <a:close/>
              </a:path>
            </a:pathLst>
          </a:custGeom>
          <a:blipFill>
            <a:blip r:embed="rId2"/>
            <a:stretch>
              <a:fillRect l="0" t="-24139" r="0" b="-23712"/>
            </a:stretch>
          </a:blipFill>
        </p:spPr>
      </p:sp>
      <p:sp>
        <p:nvSpPr>
          <p:cNvPr name="TextBox 3" id="3"/>
          <p:cNvSpPr txBox="true"/>
          <p:nvPr/>
        </p:nvSpPr>
        <p:spPr>
          <a:xfrm rot="0">
            <a:off x="6492817" y="3667125"/>
            <a:ext cx="10766483" cy="2695575"/>
          </a:xfrm>
          <a:prstGeom prst="rect">
            <a:avLst/>
          </a:prstGeom>
        </p:spPr>
        <p:txBody>
          <a:bodyPr anchor="t" rtlCol="false" tIns="0" lIns="0" bIns="0" rIns="0">
            <a:spAutoFit/>
          </a:bodyPr>
          <a:lstStyle/>
          <a:p>
            <a:pPr algn="l">
              <a:lnSpc>
                <a:spcPts val="9600"/>
              </a:lnSpc>
            </a:pPr>
            <a:r>
              <a:rPr lang="en-US" sz="8000">
                <a:solidFill>
                  <a:srgbClr val="FFFFFF"/>
                </a:solidFill>
                <a:latin typeface="Evolventa"/>
                <a:ea typeface="Evolventa"/>
                <a:cs typeface="Evolventa"/>
                <a:sym typeface="Evolventa"/>
              </a:rPr>
              <a:t>У вас есть какие-то вопросы?</a:t>
            </a:r>
          </a:p>
        </p:txBody>
      </p:sp>
    </p:spTree>
  </p:cSld>
  <p:clrMapOvr>
    <a:masterClrMapping/>
  </p:clrMapOvr>
  <p:transition spd="fast">
    <p:circl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406615" y="-3883516"/>
            <a:ext cx="14995432" cy="13621935"/>
          </a:xfrm>
          <a:custGeom>
            <a:avLst/>
            <a:gdLst/>
            <a:ahLst/>
            <a:cxnLst/>
            <a:rect r="r" b="b" t="t" l="l"/>
            <a:pathLst>
              <a:path h="13621935" w="14995432">
                <a:moveTo>
                  <a:pt x="0" y="0"/>
                </a:moveTo>
                <a:lnTo>
                  <a:pt x="14995432" y="0"/>
                </a:lnTo>
                <a:lnTo>
                  <a:pt x="14995432" y="13621935"/>
                </a:lnTo>
                <a:lnTo>
                  <a:pt x="0" y="13621935"/>
                </a:lnTo>
                <a:lnTo>
                  <a:pt x="0" y="0"/>
                </a:lnTo>
                <a:close/>
              </a:path>
            </a:pathLst>
          </a:custGeom>
          <a:blipFill>
            <a:blip r:embed="rId2"/>
            <a:stretch>
              <a:fillRect l="0" t="0" r="0" b="-3753"/>
            </a:stretch>
          </a:blipFill>
        </p:spPr>
      </p:sp>
      <p:sp>
        <p:nvSpPr>
          <p:cNvPr name="TextBox 3" id="3"/>
          <p:cNvSpPr txBox="true"/>
          <p:nvPr/>
        </p:nvSpPr>
        <p:spPr>
          <a:xfrm rot="0">
            <a:off x="7181607" y="4470504"/>
            <a:ext cx="11572252" cy="1326942"/>
          </a:xfrm>
          <a:prstGeom prst="rect">
            <a:avLst/>
          </a:prstGeom>
        </p:spPr>
        <p:txBody>
          <a:bodyPr anchor="t" rtlCol="false" tIns="0" lIns="0" bIns="0" rIns="0">
            <a:spAutoFit/>
          </a:bodyPr>
          <a:lstStyle/>
          <a:p>
            <a:pPr algn="l" marL="0" indent="0" lvl="0">
              <a:lnSpc>
                <a:spcPts val="10435"/>
              </a:lnSpc>
              <a:spcBef>
                <a:spcPct val="0"/>
              </a:spcBef>
            </a:pPr>
            <a:r>
              <a:rPr lang="en-US" b="true" sz="8696">
                <a:solidFill>
                  <a:srgbClr val="FFFFFF"/>
                </a:solidFill>
                <a:latin typeface="Jura Bold"/>
                <a:ea typeface="Jura Bold"/>
                <a:cs typeface="Jura Bold"/>
                <a:sym typeface="Jura Bold"/>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DAGSZZasX0s</dc:identifier>
  <dcterms:modified xsi:type="dcterms:W3CDTF">2011-08-01T06:04:30Z</dcterms:modified>
  <cp:revision>1</cp:revision>
  <dc:title>Presention</dc:title>
</cp:coreProperties>
</file>